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charts/chart28.xml" ContentType="application/vnd.openxmlformats-officedocument.drawingml.char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24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charts/chart7.xml" ContentType="application/vnd.openxmlformats-officedocument.drawingml.chart+xml"/>
  <Override PartName="/ppt/charts/chart2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9.xml" ContentType="application/vnd.openxmlformats-officedocument.drawingml.char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charts/chart27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charts/chart25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ppt/charts/chart23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charts/chart21.xml" ContentType="application/vnd.openxmlformats-officedocument.drawingml.chart+xml"/>
  <Override PartName="/ppt/charts/chart30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charts/chart19.xml" ContentType="application/vnd.openxmlformats-officedocument.drawingml.char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charts/chart26.xml" ContentType="application/vnd.openxmlformats-officedocument.drawingml.char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charts/chart15.xml" ContentType="application/vnd.openxmlformats-officedocument.drawingml.char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22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332" r:id="rId3"/>
    <p:sldId id="333" r:id="rId4"/>
    <p:sldId id="268" r:id="rId5"/>
    <p:sldId id="259" r:id="rId6"/>
    <p:sldId id="310" r:id="rId7"/>
    <p:sldId id="311" r:id="rId8"/>
    <p:sldId id="346" r:id="rId9"/>
    <p:sldId id="347" r:id="rId10"/>
    <p:sldId id="312" r:id="rId11"/>
    <p:sldId id="313" r:id="rId12"/>
    <p:sldId id="314" r:id="rId13"/>
    <p:sldId id="315" r:id="rId14"/>
    <p:sldId id="316" r:id="rId15"/>
    <p:sldId id="317" r:id="rId16"/>
    <p:sldId id="340" r:id="rId17"/>
    <p:sldId id="319" r:id="rId18"/>
    <p:sldId id="318" r:id="rId19"/>
    <p:sldId id="270" r:id="rId20"/>
    <p:sldId id="345" r:id="rId21"/>
    <p:sldId id="271" r:id="rId22"/>
    <p:sldId id="334" r:id="rId23"/>
    <p:sldId id="272" r:id="rId24"/>
    <p:sldId id="335" r:id="rId25"/>
    <p:sldId id="273" r:id="rId26"/>
    <p:sldId id="337" r:id="rId27"/>
    <p:sldId id="339" r:id="rId28"/>
    <p:sldId id="336" r:id="rId29"/>
    <p:sldId id="308" r:id="rId30"/>
    <p:sldId id="330" r:id="rId31"/>
    <p:sldId id="338" r:id="rId32"/>
    <p:sldId id="342" r:id="rId33"/>
    <p:sldId id="275" r:id="rId34"/>
    <p:sldId id="276" r:id="rId35"/>
    <p:sldId id="277" r:id="rId36"/>
    <p:sldId id="278" r:id="rId37"/>
    <p:sldId id="279" r:id="rId38"/>
    <p:sldId id="280" r:id="rId39"/>
    <p:sldId id="281" r:id="rId40"/>
    <p:sldId id="282" r:id="rId41"/>
    <p:sldId id="283" r:id="rId42"/>
    <p:sldId id="284" r:id="rId43"/>
    <p:sldId id="285" r:id="rId44"/>
    <p:sldId id="331" r:id="rId45"/>
    <p:sldId id="286" r:id="rId46"/>
    <p:sldId id="287" r:id="rId47"/>
    <p:sldId id="288" r:id="rId48"/>
    <p:sldId id="348" r:id="rId49"/>
    <p:sldId id="289" r:id="rId50"/>
    <p:sldId id="290" r:id="rId51"/>
    <p:sldId id="300" r:id="rId52"/>
    <p:sldId id="301" r:id="rId53"/>
    <p:sldId id="344" r:id="rId54"/>
    <p:sldId id="327" r:id="rId55"/>
    <p:sldId id="292" r:id="rId56"/>
    <p:sldId id="293" r:id="rId57"/>
    <p:sldId id="294" r:id="rId58"/>
    <p:sldId id="295" r:id="rId59"/>
    <p:sldId id="297" r:id="rId60"/>
    <p:sldId id="298" r:id="rId61"/>
    <p:sldId id="343" r:id="rId62"/>
    <p:sldId id="322" r:id="rId63"/>
    <p:sldId id="299" r:id="rId64"/>
  </p:sldIdLst>
  <p:sldSz cx="9144000" cy="6858000" type="screen4x3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588" autoAdjust="0"/>
  </p:normalViewPr>
  <p:slideViewPr>
    <p:cSldViewPr>
      <p:cViewPr>
        <p:scale>
          <a:sx n="90" d="100"/>
          <a:sy n="90" d="100"/>
        </p:scale>
        <p:origin x="-2244" y="-5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9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5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9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0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9.7916666666666763E-2"/>
                  <c:y val="3.7500000000000075E-2"/>
                </c:manualLayout>
              </c:layout>
              <c:showVal val="1"/>
            </c:dLbl>
            <c:dLbl>
              <c:idx val="5"/>
              <c:layout>
                <c:manualLayout>
                  <c:x val="-0.10208333333333333"/>
                  <c:y val="3.1250000000000076E-2"/>
                </c:manualLayout>
              </c:layout>
              <c:showVal val="1"/>
            </c:dLbl>
            <c:dLbl>
              <c:idx val="6"/>
              <c:layout>
                <c:manualLayout>
                  <c:x val="-1.6666666666666708E-2"/>
                  <c:y val="2.500000000000005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44.690000000000012</c:v>
                </c:pt>
                <c:pt idx="1">
                  <c:v>44.2</c:v>
                </c:pt>
                <c:pt idx="2">
                  <c:v>43.83</c:v>
                </c:pt>
                <c:pt idx="3">
                  <c:v>43.55</c:v>
                </c:pt>
                <c:pt idx="4">
                  <c:v>43.25</c:v>
                </c:pt>
                <c:pt idx="5">
                  <c:v>42.96</c:v>
                </c:pt>
                <c:pt idx="6">
                  <c:v>42.6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layout>
                <c:manualLayout>
                  <c:x val="-2.5000000000000053E-2"/>
                  <c:y val="-2.5000000000000053E-2"/>
                </c:manualLayout>
              </c:layout>
              <c:showVal val="1"/>
            </c:dLbl>
            <c:dLbl>
              <c:idx val="1"/>
              <c:layout>
                <c:manualLayout>
                  <c:x val="-1.4583333333333361E-2"/>
                  <c:y val="-5.0000000000000107E-2"/>
                </c:manualLayout>
              </c:layout>
              <c:showVal val="1"/>
            </c:dLbl>
            <c:dLbl>
              <c:idx val="2"/>
              <c:layout>
                <c:manualLayout>
                  <c:x val="-3.1250000000000049E-2"/>
                  <c:y val="-4.0625000000000001E-2"/>
                </c:manualLayout>
              </c:layout>
              <c:showVal val="1"/>
            </c:dLbl>
            <c:dLbl>
              <c:idx val="3"/>
              <c:layout>
                <c:manualLayout>
                  <c:x val="-3.3333333333333402E-2"/>
                  <c:y val="-4.3750000000000094E-2"/>
                </c:manualLayout>
              </c:layout>
              <c:showVal val="1"/>
            </c:dLbl>
            <c:dLbl>
              <c:idx val="4"/>
              <c:layout>
                <c:manualLayout>
                  <c:x val="-3.5416666666666749E-2"/>
                  <c:y val="-3.7500000000000075E-2"/>
                </c:manualLayout>
              </c:layout>
              <c:showVal val="1"/>
            </c:dLbl>
            <c:dLbl>
              <c:idx val="5"/>
              <c:layout>
                <c:manualLayout>
                  <c:x val="-1.4583333333333361E-2"/>
                  <c:y val="-4.0625000000000064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44.690000000000012</c:v>
                </c:pt>
                <c:pt idx="1">
                  <c:v>44.2</c:v>
                </c:pt>
                <c:pt idx="2">
                  <c:v>43.83</c:v>
                </c:pt>
                <c:pt idx="3">
                  <c:v>43.55</c:v>
                </c:pt>
                <c:pt idx="4">
                  <c:v>43.309999999999995</c:v>
                </c:pt>
                <c:pt idx="5">
                  <c:v>43.09</c:v>
                </c:pt>
                <c:pt idx="6">
                  <c:v>42.9</c:v>
                </c:pt>
              </c:numCache>
            </c:numRef>
          </c:val>
        </c:ser>
        <c:dropLines/>
        <c:marker val="1"/>
        <c:axId val="74305536"/>
        <c:axId val="74307072"/>
      </c:lineChart>
      <c:catAx>
        <c:axId val="74305536"/>
        <c:scaling>
          <c:orientation val="minMax"/>
        </c:scaling>
        <c:axPos val="b"/>
        <c:numFmt formatCode="General" sourceLinked="1"/>
        <c:majorTickMark val="none"/>
        <c:tickLblPos val="nextTo"/>
        <c:crossAx val="74307072"/>
        <c:crosses val="autoZero"/>
        <c:auto val="1"/>
        <c:lblAlgn val="ctr"/>
        <c:lblOffset val="100"/>
      </c:catAx>
      <c:valAx>
        <c:axId val="74307072"/>
        <c:scaling>
          <c:orientation val="minMax"/>
          <c:min val="42"/>
        </c:scaling>
        <c:delete val="1"/>
        <c:axPos val="l"/>
        <c:majorGridlines/>
        <c:numFmt formatCode="General" sourceLinked="1"/>
        <c:tickLblPos val="none"/>
        <c:crossAx val="74305536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449.8</c:v>
                </c:pt>
                <c:pt idx="1">
                  <c:v>416.5</c:v>
                </c:pt>
                <c:pt idx="2">
                  <c:v>431.2</c:v>
                </c:pt>
                <c:pt idx="3">
                  <c:v>444.1</c:v>
                </c:pt>
                <c:pt idx="4">
                  <c:v>454.9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Неналоговые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55.3</c:v>
                </c:pt>
                <c:pt idx="1">
                  <c:v>48.7</c:v>
                </c:pt>
                <c:pt idx="2">
                  <c:v>41.9</c:v>
                </c:pt>
                <c:pt idx="3">
                  <c:v>37.9</c:v>
                </c:pt>
                <c:pt idx="4">
                  <c:v>37.200000000000003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Безвозмездные</c:v>
                </c:pt>
              </c:strCache>
            </c:strRef>
          </c:tx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394.3</c:v>
                </c:pt>
                <c:pt idx="1">
                  <c:v>398</c:v>
                </c:pt>
                <c:pt idx="2">
                  <c:v>348.6</c:v>
                </c:pt>
                <c:pt idx="3">
                  <c:v>347.8</c:v>
                </c:pt>
                <c:pt idx="4">
                  <c:v>347.8</c:v>
                </c:pt>
              </c:numCache>
            </c:numRef>
          </c:val>
        </c:ser>
        <c:gapWidth val="95"/>
        <c:gapDepth val="95"/>
        <c:shape val="box"/>
        <c:axId val="84812544"/>
        <c:axId val="84814080"/>
        <c:axId val="0"/>
      </c:bar3DChart>
      <c:catAx>
        <c:axId val="84812544"/>
        <c:scaling>
          <c:orientation val="minMax"/>
        </c:scaling>
        <c:axPos val="b"/>
        <c:numFmt formatCode="General" sourceLinked="1"/>
        <c:majorTickMark val="none"/>
        <c:tickLblPos val="nextTo"/>
        <c:crossAx val="84814080"/>
        <c:crosses val="autoZero"/>
        <c:auto val="1"/>
        <c:lblAlgn val="ctr"/>
        <c:lblOffset val="100"/>
      </c:catAx>
      <c:valAx>
        <c:axId val="84814080"/>
        <c:scaling>
          <c:orientation val="minMax"/>
          <c:max val="900"/>
          <c:min val="100"/>
        </c:scaling>
        <c:axPos val="l"/>
        <c:majorGridlines/>
        <c:numFmt formatCode="General" sourceLinked="1"/>
        <c:majorTickMark val="none"/>
        <c:tickLblPos val="nextTo"/>
        <c:crossAx val="848125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6.2449959967974367E-2"/>
          <c:y val="0.16413648968456221"/>
          <c:w val="0.8446757405924834"/>
          <c:h val="0.825274059368047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2"/>
          <c:dPt>
            <c:idx val="2"/>
            <c:spPr>
              <a:solidFill>
                <a:srgbClr val="FFFF00"/>
              </a:solidFill>
            </c:spPr>
          </c:dPt>
          <c:dPt>
            <c:idx val="4"/>
            <c:spPr>
              <a:solidFill>
                <a:srgbClr val="7030A0"/>
              </a:solidFill>
            </c:spPr>
          </c:dPt>
          <c:cat>
            <c:strRef>
              <c:f>Лист1!$A$2:$A$6</c:f>
              <c:strCache>
                <c:ptCount val="5"/>
                <c:pt idx="0">
                  <c:v>Налог на прибыль, доходы    </c:v>
                </c:pt>
                <c:pt idx="1">
                  <c:v>Акцизы</c:v>
                </c:pt>
                <c:pt idx="2">
                  <c:v>Налог на совокупный доход</c:v>
                </c:pt>
                <c:pt idx="3">
                  <c:v>Налоги на имущество</c:v>
                </c:pt>
                <c:pt idx="4">
                  <c:v>Государственная пошлина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345000</c:v>
                </c:pt>
                <c:pt idx="1">
                  <c:v>10145</c:v>
                </c:pt>
                <c:pt idx="2" formatCode="#,##0">
                  <c:v>42515</c:v>
                </c:pt>
                <c:pt idx="3">
                  <c:v>26996</c:v>
                </c:pt>
                <c:pt idx="4">
                  <c:v>6500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30"/>
      <c:perspective val="30"/>
    </c:view3D>
    <c:plotArea>
      <c:layout>
        <c:manualLayout>
          <c:layoutTarget val="inner"/>
          <c:xMode val="edge"/>
          <c:yMode val="edge"/>
          <c:x val="2.7221777421937959E-2"/>
          <c:y val="3.3095144631941478E-2"/>
          <c:w val="0.96477181745397544"/>
          <c:h val="0.9338097107361176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explosion val="25"/>
          <c:dPt>
            <c:idx val="2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cat>
            <c:strRef>
              <c:f>Лист1!$A$2:$A$6</c:f>
              <c:strCache>
                <c:ptCount val="5"/>
                <c:pt idx="0">
                  <c:v>Доходы от использования имущества, находящегося в гос. и мун. собственности</c:v>
                </c:pt>
                <c:pt idx="1">
                  <c:v>Доходы от оказания платных услуг</c:v>
                </c:pt>
                <c:pt idx="2">
                  <c:v>Доходы от продажи материальных и нематериальных активов</c:v>
                </c:pt>
                <c:pt idx="3">
                  <c:v>Платежи при пользовании природными ресурсами</c:v>
                </c:pt>
                <c:pt idx="4">
                  <c:v>Штрафные санкции, возмещение ущерба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22653.8</c:v>
                </c:pt>
                <c:pt idx="1">
                  <c:v>2021</c:v>
                </c:pt>
                <c:pt idx="2">
                  <c:v>10350</c:v>
                </c:pt>
                <c:pt idx="3">
                  <c:v>1840</c:v>
                </c:pt>
                <c:pt idx="4">
                  <c:v>5000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>
          <a:solidFill>
            <a:srgbClr val="333333"/>
          </a:solidFill>
        </a:defRPr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0"/>
              <c:layout>
                <c:manualLayout>
                  <c:x val="-7.6754385964912381E-3"/>
                  <c:y val="1.5625E-2"/>
                </c:manualLayout>
              </c:layout>
              <c:showVal val="1"/>
            </c:dLbl>
            <c:dLbl>
              <c:idx val="1"/>
              <c:layout>
                <c:manualLayout>
                  <c:x val="-1.4583333333333341E-2"/>
                  <c:y val="1.874999999999999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464.3</c:v>
                </c:pt>
                <c:pt idx="1">
                  <c:v>469.4</c:v>
                </c:pt>
                <c:pt idx="2">
                  <c:v>465.2</c:v>
                </c:pt>
                <c:pt idx="3">
                  <c:v>473.1</c:v>
                </c:pt>
                <c:pt idx="4">
                  <c:v>482</c:v>
                </c:pt>
                <c:pt idx="5">
                  <c:v>492.1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dLbls>
            <c:dLbl>
              <c:idx val="0"/>
              <c:layout>
                <c:manualLayout>
                  <c:x val="1.6228070175438605E-2"/>
                  <c:y val="1.8749999999999999E-2"/>
                </c:manualLayout>
              </c:layout>
              <c:showVal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466.5</c:v>
                </c:pt>
                <c:pt idx="1">
                  <c:v>505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axId val="86305792"/>
        <c:axId val="82567936"/>
      </c:barChart>
      <c:catAx>
        <c:axId val="863057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567936"/>
        <c:crosses val="autoZero"/>
        <c:auto val="1"/>
        <c:lblAlgn val="ctr"/>
        <c:lblOffset val="100"/>
      </c:catAx>
      <c:valAx>
        <c:axId val="8256793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305792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План</c:v>
                </c:pt>
              </c:strCache>
            </c:strRef>
          </c:tx>
          <c:dLbls>
            <c:dLbl>
              <c:idx val="1"/>
              <c:layout>
                <c:manualLayout>
                  <c:x val="-1.461988304093568E-2"/>
                  <c:y val="2.8645502418045299E-17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492</c:v>
                </c:pt>
                <c:pt idx="1">
                  <c:v>418.5</c:v>
                </c:pt>
                <c:pt idx="2">
                  <c:v>398</c:v>
                </c:pt>
                <c:pt idx="3">
                  <c:v>348.6</c:v>
                </c:pt>
                <c:pt idx="4">
                  <c:v>347.8</c:v>
                </c:pt>
                <c:pt idx="5">
                  <c:v>347.8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факт</c:v>
                </c:pt>
              </c:strCache>
            </c:strRef>
          </c:tx>
          <c:dLbls>
            <c:dLbl>
              <c:idx val="0"/>
              <c:layout>
                <c:manualLayout>
                  <c:x val="5.8479532163742704E-3"/>
                  <c:y val="1.2500000000000001E-2"/>
                </c:manualLayout>
              </c:layout>
              <c:showVal val="1"/>
            </c:dLbl>
            <c:dLbl>
              <c:idx val="1"/>
              <c:layout>
                <c:manualLayout>
                  <c:x val="1.461988304093568E-2"/>
                  <c:y val="9.3750000000000291E-3"/>
                </c:manualLayout>
              </c:layout>
              <c:showVal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delete val="1"/>
            </c:dLbl>
            <c:dLbl>
              <c:idx val="5"/>
              <c:delete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470.4</c:v>
                </c:pt>
                <c:pt idx="1">
                  <c:v>394.3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axId val="82728832"/>
        <c:axId val="82730368"/>
      </c:barChart>
      <c:catAx>
        <c:axId val="8272883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730368"/>
        <c:crosses val="autoZero"/>
        <c:auto val="1"/>
        <c:lblAlgn val="ctr"/>
        <c:lblOffset val="100"/>
      </c:catAx>
      <c:valAx>
        <c:axId val="8273036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2728832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6.8840579710144926E-3"/>
                  <c:y val="3.6319174891870941E-2"/>
                </c:manualLayout>
              </c:layout>
              <c:showVal val="1"/>
            </c:dLbl>
            <c:dLbl>
              <c:idx val="1"/>
              <c:layout>
                <c:manualLayout>
                  <c:x val="3.6231884057971171E-3"/>
                  <c:y val="1.58251081290895E-2"/>
                </c:manualLayout>
              </c:layout>
              <c:showVal val="1"/>
            </c:dLbl>
            <c:dLbl>
              <c:idx val="2"/>
              <c:layout>
                <c:manualLayout>
                  <c:x val="-7.2463768115942325E-3"/>
                  <c:y val="1.2343905955417563E-2"/>
                </c:manualLayout>
              </c:layout>
              <c:showVal val="1"/>
            </c:dLbl>
            <c:dLbl>
              <c:idx val="3"/>
              <c:layout>
                <c:manualLayout>
                  <c:x val="3.6231884057971171E-3"/>
                  <c:y val="2.6982366640789592E-2"/>
                </c:manualLayout>
              </c:layout>
              <c:showVal val="1"/>
            </c:dLbl>
            <c:dLbl>
              <c:idx val="4"/>
              <c:layout>
                <c:manualLayout>
                  <c:x val="-3.6231884057971171E-3"/>
                  <c:y val="3.2204724409448819E-2"/>
                </c:manualLayout>
              </c:layout>
              <c:showVal val="1"/>
            </c:dLbl>
            <c:txPr>
              <a:bodyPr/>
              <a:lstStyle/>
              <a:p>
                <a:pPr>
                  <a:defRPr sz="12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33.520000000000003</c:v>
                </c:pt>
                <c:pt idx="1">
                  <c:v>36.270000000000003</c:v>
                </c:pt>
                <c:pt idx="2">
                  <c:v>38.950000000000003</c:v>
                </c:pt>
                <c:pt idx="3">
                  <c:v>41.45</c:v>
                </c:pt>
                <c:pt idx="4">
                  <c:v>44.55</c:v>
                </c:pt>
              </c:numCache>
            </c:numRef>
          </c:val>
        </c:ser>
        <c:axId val="86907136"/>
        <c:axId val="86925312"/>
      </c:barChart>
      <c:catAx>
        <c:axId val="869071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6925312"/>
        <c:crosses val="autoZero"/>
        <c:auto val="1"/>
        <c:lblAlgn val="ctr"/>
        <c:lblOffset val="100"/>
      </c:catAx>
      <c:valAx>
        <c:axId val="86925312"/>
        <c:scaling>
          <c:orientation val="minMax"/>
          <c:max val="50"/>
          <c:min val="20"/>
        </c:scaling>
        <c:delete val="1"/>
        <c:axPos val="l"/>
        <c:majorGridlines/>
        <c:numFmt formatCode="General" sourceLinked="1"/>
        <c:tickLblPos val="none"/>
        <c:crossAx val="869071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50.5</c:v>
                </c:pt>
                <c:pt idx="1">
                  <c:v>52.2</c:v>
                </c:pt>
                <c:pt idx="2">
                  <c:v>70</c:v>
                </c:pt>
                <c:pt idx="3">
                  <c:v>70</c:v>
                </c:pt>
                <c:pt idx="4">
                  <c:v>70</c:v>
                </c:pt>
              </c:numCache>
            </c:numRef>
          </c:val>
        </c:ser>
        <c:axId val="128487808"/>
        <c:axId val="128489344"/>
      </c:barChart>
      <c:catAx>
        <c:axId val="1284878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8489344"/>
        <c:crosses val="autoZero"/>
        <c:auto val="1"/>
        <c:lblAlgn val="ctr"/>
        <c:lblOffset val="100"/>
      </c:catAx>
      <c:valAx>
        <c:axId val="128489344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2848780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80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axId val="88535424"/>
        <c:axId val="128490880"/>
      </c:barChart>
      <c:catAx>
        <c:axId val="8853542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8490880"/>
        <c:crosses val="autoZero"/>
        <c:auto val="1"/>
        <c:lblAlgn val="ctr"/>
        <c:lblOffset val="100"/>
      </c:catAx>
      <c:valAx>
        <c:axId val="12849088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8853542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41.8</c:v>
                </c:pt>
                <c:pt idx="1">
                  <c:v>42.3</c:v>
                </c:pt>
                <c:pt idx="2">
                  <c:v>42.9</c:v>
                </c:pt>
                <c:pt idx="3">
                  <c:v>43.4</c:v>
                </c:pt>
                <c:pt idx="4">
                  <c:v>43.9</c:v>
                </c:pt>
              </c:numCache>
            </c:numRef>
          </c:val>
        </c:ser>
        <c:axId val="115196288"/>
        <c:axId val="115199360"/>
      </c:barChart>
      <c:catAx>
        <c:axId val="115196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5199360"/>
        <c:crosses val="autoZero"/>
        <c:auto val="1"/>
        <c:lblAlgn val="ctr"/>
        <c:lblOffset val="100"/>
      </c:catAx>
      <c:valAx>
        <c:axId val="1151993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151962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 sz="14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95.2</c:v>
                </c:pt>
                <c:pt idx="1">
                  <c:v>95.3</c:v>
                </c:pt>
                <c:pt idx="2">
                  <c:v>95.4</c:v>
                </c:pt>
                <c:pt idx="3">
                  <c:v>95.5</c:v>
                </c:pt>
                <c:pt idx="4">
                  <c:v>95.5</c:v>
                </c:pt>
              </c:numCache>
            </c:numRef>
          </c:val>
        </c:ser>
        <c:axId val="133380352"/>
        <c:axId val="133382144"/>
      </c:barChart>
      <c:catAx>
        <c:axId val="1333803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382144"/>
        <c:crosses val="autoZero"/>
        <c:auto val="1"/>
        <c:lblAlgn val="ctr"/>
        <c:lblOffset val="100"/>
      </c:catAx>
      <c:valAx>
        <c:axId val="1333821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338035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rgbClr val="333333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0"/>
              <c:layout>
                <c:manualLayout>
                  <c:x val="0"/>
                  <c:y val="-4.0187202749184386E-2"/>
                </c:manualLayout>
              </c:layout>
              <c:showVal val="1"/>
            </c:dLbl>
            <c:dLbl>
              <c:idx val="1"/>
              <c:layout>
                <c:manualLayout>
                  <c:x val="2.9151949140637278E-3"/>
                  <c:y val="-3.5163802405536432E-2"/>
                </c:manualLayout>
              </c:layout>
              <c:showVal val="1"/>
            </c:dLbl>
            <c:dLbl>
              <c:idx val="2"/>
              <c:layout>
                <c:manualLayout>
                  <c:x val="-1.0203182199223023E-2"/>
                  <c:y val="-6.0280804123776593E-2"/>
                </c:manualLayout>
              </c:layout>
              <c:showVal val="1"/>
            </c:dLbl>
            <c:dLbl>
              <c:idx val="3"/>
              <c:layout>
                <c:manualLayout>
                  <c:x val="-7.287987285159358E-3"/>
                  <c:y val="-2.7628701890064288E-2"/>
                </c:manualLayout>
              </c:layout>
              <c:showVal val="1"/>
            </c:dLbl>
            <c:dLbl>
              <c:idx val="4"/>
              <c:layout>
                <c:manualLayout>
                  <c:x val="-1.3118377113286783E-2"/>
                  <c:y val="-7.2839502754563829E-2"/>
                </c:manualLayout>
              </c:layout>
              <c:showVal val="1"/>
            </c:dLbl>
            <c:txPr>
              <a:bodyPr/>
              <a:lstStyle/>
              <a:p>
                <a:pPr>
                  <a:defRPr sz="3000" baseline="30000">
                    <a:solidFill>
                      <a:schemeClr val="tx1"/>
                    </a:solidFill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4401</c:v>
                </c:pt>
                <c:pt idx="1">
                  <c:v>4355</c:v>
                </c:pt>
                <c:pt idx="2">
                  <c:v>4325</c:v>
                </c:pt>
                <c:pt idx="3">
                  <c:v>4347</c:v>
                </c:pt>
                <c:pt idx="4">
                  <c:v>4343</c:v>
                </c:pt>
                <c:pt idx="5">
                  <c:v>4374</c:v>
                </c:pt>
                <c:pt idx="6">
                  <c:v>4454</c:v>
                </c:pt>
              </c:numCache>
            </c:numRef>
          </c:val>
        </c:ser>
        <c:marker val="1"/>
        <c:axId val="74359168"/>
        <c:axId val="74360704"/>
      </c:lineChart>
      <c:catAx>
        <c:axId val="7435916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360704"/>
        <c:crosses val="autoZero"/>
        <c:auto val="1"/>
        <c:lblAlgn val="ctr"/>
        <c:lblOffset val="100"/>
      </c:catAx>
      <c:valAx>
        <c:axId val="74360704"/>
        <c:scaling>
          <c:orientation val="minMax"/>
          <c:max val="4500"/>
          <c:min val="42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4359168"/>
        <c:crosses val="autoZero"/>
        <c:crossBetween val="between"/>
      </c:valAx>
    </c:plotArea>
    <c:plotVisOnly val="1"/>
  </c:chart>
  <c:spPr>
    <a:noFill/>
    <a:ln w="12700">
      <a:noFill/>
    </a:ln>
  </c:spPr>
  <c:txPr>
    <a:bodyPr/>
    <a:lstStyle/>
    <a:p>
      <a:pPr>
        <a:defRPr sz="1800"/>
      </a:pPr>
      <a:endParaRPr lang="ru-RU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95.2</c:v>
                </c:pt>
                <c:pt idx="1">
                  <c:v>95.3</c:v>
                </c:pt>
                <c:pt idx="2">
                  <c:v>95.4</c:v>
                </c:pt>
                <c:pt idx="3">
                  <c:v>95.5</c:v>
                </c:pt>
                <c:pt idx="4">
                  <c:v>95.5</c:v>
                </c:pt>
              </c:numCache>
            </c:numRef>
          </c:val>
        </c:ser>
        <c:axId val="133469696"/>
        <c:axId val="133471232"/>
      </c:barChart>
      <c:catAx>
        <c:axId val="1334696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471232"/>
        <c:crosses val="autoZero"/>
        <c:auto val="1"/>
        <c:lblAlgn val="ctr"/>
        <c:lblOffset val="100"/>
      </c:catAx>
      <c:valAx>
        <c:axId val="1334712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3469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15.4</c:v>
                </c:pt>
                <c:pt idx="1">
                  <c:v>25</c:v>
                </c:pt>
                <c:pt idx="2">
                  <c:v>34.6</c:v>
                </c:pt>
                <c:pt idx="3">
                  <c:v>46.2</c:v>
                </c:pt>
                <c:pt idx="4">
                  <c:v>61.5</c:v>
                </c:pt>
              </c:numCache>
            </c:numRef>
          </c:val>
        </c:ser>
        <c:axId val="133566464"/>
        <c:axId val="133568000"/>
      </c:barChart>
      <c:catAx>
        <c:axId val="133566464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568000"/>
        <c:crosses val="autoZero"/>
        <c:auto val="1"/>
        <c:lblAlgn val="ctr"/>
        <c:lblOffset val="100"/>
      </c:catAx>
      <c:valAx>
        <c:axId val="13356800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3566464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9.9500000000000028</c:v>
                </c:pt>
                <c:pt idx="1">
                  <c:v>9.99</c:v>
                </c:pt>
                <c:pt idx="2">
                  <c:v>10.01</c:v>
                </c:pt>
                <c:pt idx="3">
                  <c:v>10.030000000000001</c:v>
                </c:pt>
                <c:pt idx="4">
                  <c:v>10.050000000000002</c:v>
                </c:pt>
              </c:numCache>
            </c:numRef>
          </c:val>
        </c:ser>
        <c:axId val="133663360"/>
        <c:axId val="133673344"/>
      </c:barChart>
      <c:catAx>
        <c:axId val="1336633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673344"/>
        <c:crosses val="autoZero"/>
        <c:auto val="1"/>
        <c:lblAlgn val="ctr"/>
        <c:lblOffset val="100"/>
      </c:catAx>
      <c:valAx>
        <c:axId val="133673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36633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43</c:v>
                </c:pt>
                <c:pt idx="1">
                  <c:v>44</c:v>
                </c:pt>
                <c:pt idx="2">
                  <c:v>45</c:v>
                </c:pt>
                <c:pt idx="3">
                  <c:v>46</c:v>
                </c:pt>
                <c:pt idx="4">
                  <c:v>47</c:v>
                </c:pt>
              </c:numCache>
            </c:numRef>
          </c:val>
        </c:ser>
        <c:axId val="133813760"/>
        <c:axId val="133815296"/>
      </c:barChart>
      <c:catAx>
        <c:axId val="133813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3815296"/>
        <c:crosses val="autoZero"/>
        <c:auto val="1"/>
        <c:lblAlgn val="ctr"/>
        <c:lblOffset val="100"/>
      </c:catAx>
      <c:valAx>
        <c:axId val="13381529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381376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18.43</c:v>
                </c:pt>
                <c:pt idx="1">
                  <c:v>19.190000000000001</c:v>
                </c:pt>
                <c:pt idx="2">
                  <c:v>19.2</c:v>
                </c:pt>
                <c:pt idx="3">
                  <c:v>19.3</c:v>
                </c:pt>
                <c:pt idx="4">
                  <c:v>19.5</c:v>
                </c:pt>
              </c:numCache>
            </c:numRef>
          </c:val>
        </c:ser>
        <c:axId val="134072192"/>
        <c:axId val="134073728"/>
      </c:barChart>
      <c:catAx>
        <c:axId val="13407219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073728"/>
        <c:crosses val="autoZero"/>
        <c:auto val="1"/>
        <c:lblAlgn val="ctr"/>
        <c:lblOffset val="100"/>
      </c:catAx>
      <c:valAx>
        <c:axId val="13407372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07219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30</c:v>
                </c:pt>
                <c:pt idx="1">
                  <c:v>32.5</c:v>
                </c:pt>
                <c:pt idx="2">
                  <c:v>35</c:v>
                </c:pt>
                <c:pt idx="3">
                  <c:v>36.300000000000004</c:v>
                </c:pt>
                <c:pt idx="4">
                  <c:v>38</c:v>
                </c:pt>
              </c:numCache>
            </c:numRef>
          </c:val>
        </c:ser>
        <c:axId val="134320896"/>
        <c:axId val="134322432"/>
      </c:barChart>
      <c:catAx>
        <c:axId val="13432089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322432"/>
        <c:crosses val="autoZero"/>
        <c:auto val="1"/>
        <c:lblAlgn val="ctr"/>
        <c:lblOffset val="100"/>
      </c:catAx>
      <c:valAx>
        <c:axId val="1343224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3208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1,54</a:t>
                    </a:r>
                    <a:r>
                      <a:rPr lang="ru-RU" smtClean="0"/>
                      <a:t>*</a:t>
                    </a:r>
                    <a:endParaRPr lang="en-US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33.78</c:v>
                </c:pt>
                <c:pt idx="1">
                  <c:v>1.54</c:v>
                </c:pt>
                <c:pt idx="2">
                  <c:v>16.920000000000002</c:v>
                </c:pt>
                <c:pt idx="3">
                  <c:v>32.31</c:v>
                </c:pt>
                <c:pt idx="4">
                  <c:v>33.31</c:v>
                </c:pt>
              </c:numCache>
            </c:numRef>
          </c:val>
        </c:ser>
        <c:axId val="134505600"/>
        <c:axId val="134507136"/>
      </c:barChart>
      <c:catAx>
        <c:axId val="13450560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507136"/>
        <c:crosses val="autoZero"/>
        <c:auto val="1"/>
        <c:lblAlgn val="ctr"/>
        <c:lblOffset val="100"/>
      </c:catAx>
      <c:valAx>
        <c:axId val="13450713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505600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321</c:v>
                </c:pt>
                <c:pt idx="1">
                  <c:v>377</c:v>
                </c:pt>
                <c:pt idx="2">
                  <c:v>394</c:v>
                </c:pt>
                <c:pt idx="3">
                  <c:v>414</c:v>
                </c:pt>
                <c:pt idx="4">
                  <c:v>434</c:v>
                </c:pt>
              </c:numCache>
            </c:numRef>
          </c:val>
        </c:ser>
        <c:axId val="134652288"/>
        <c:axId val="134653824"/>
      </c:barChart>
      <c:catAx>
        <c:axId val="134652288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653824"/>
        <c:crosses val="autoZero"/>
        <c:auto val="1"/>
        <c:lblAlgn val="ctr"/>
        <c:lblOffset val="100"/>
      </c:catAx>
      <c:valAx>
        <c:axId val="13465382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65228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23</c:v>
                </c:pt>
                <c:pt idx="1">
                  <c:v>23</c:v>
                </c:pt>
                <c:pt idx="2">
                  <c:v>55</c:v>
                </c:pt>
                <c:pt idx="3">
                  <c:v>55</c:v>
                </c:pt>
                <c:pt idx="4">
                  <c:v>93</c:v>
                </c:pt>
              </c:numCache>
            </c:numRef>
          </c:val>
        </c:ser>
        <c:axId val="134732416"/>
        <c:axId val="134750592"/>
      </c:barChart>
      <c:catAx>
        <c:axId val="1347324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4750592"/>
        <c:crosses val="autoZero"/>
        <c:auto val="1"/>
        <c:lblAlgn val="ctr"/>
        <c:lblOffset val="100"/>
      </c:catAx>
      <c:valAx>
        <c:axId val="1347505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347324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 _</c:v>
                </c:pt>
              </c:strCache>
            </c:strRef>
          </c:tx>
          <c:explosion val="25"/>
          <c:dPt>
            <c:idx val="8"/>
            <c:explosion val="14"/>
          </c:dPt>
          <c:dLbls>
            <c:dLbl>
              <c:idx val="0"/>
              <c:layout>
                <c:manualLayout>
                  <c:x val="-0.1545796150481189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О</a:t>
                    </a:r>
                    <a:r>
                      <a:rPr lang="ru-RU" dirty="0"/>
                      <a:t>бслуживание государственного и муниципального </a:t>
                    </a:r>
                    <a:r>
                      <a:rPr lang="ru-RU" dirty="0" smtClean="0"/>
                      <a:t>долга – 1млн. руб.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1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Н</a:t>
                    </a:r>
                    <a:r>
                      <a:rPr lang="ru-RU"/>
                      <a:t>ациональная безопасность и правоохранительная </a:t>
                    </a:r>
                    <a:r>
                      <a:rPr lang="ru-RU" smtClean="0"/>
                      <a:t>деятельность</a:t>
                    </a:r>
                    <a:r>
                      <a:rPr lang="ru-RU" baseline="0" smtClean="0"/>
                      <a:t> -</a:t>
                    </a:r>
                    <a:r>
                      <a:rPr lang="ru-RU" smtClean="0"/>
                      <a:t> 1,2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2"/>
              <c:layout>
                <c:manualLayout>
                  <c:x val="3.9715004374453196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С</a:t>
                    </a:r>
                    <a:r>
                      <a:rPr lang="ru-RU"/>
                      <a:t>оциальная </a:t>
                    </a:r>
                    <a:r>
                      <a:rPr lang="ru-RU" smtClean="0"/>
                      <a:t>политика 7,8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3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Н</a:t>
                    </a:r>
                    <a:r>
                      <a:rPr lang="ru-RU"/>
                      <a:t>ациональная </a:t>
                    </a:r>
                    <a:r>
                      <a:rPr lang="ru-RU" smtClean="0"/>
                      <a:t>экономика - 26,7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4"/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Ж</a:t>
                    </a:r>
                    <a:r>
                      <a:rPr lang="ru-RU"/>
                      <a:t>илищно-коммунальное </a:t>
                    </a:r>
                    <a:r>
                      <a:rPr lang="ru-RU" smtClean="0"/>
                      <a:t>хозяйство - 32,1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5"/>
              <c:tx>
                <c:rich>
                  <a:bodyPr/>
                  <a:lstStyle/>
                  <a:p>
                    <a:r>
                      <a:rPr lang="ru-RU" dirty="0">
                        <a:latin typeface="Times New Roman" pitchFamily="18" charset="0"/>
                        <a:cs typeface="Times New Roman" pitchFamily="18" charset="0"/>
                      </a:rPr>
                      <a:t>Ф</a:t>
                    </a:r>
                    <a:r>
                      <a:rPr lang="ru-RU" dirty="0"/>
                      <a:t>изическая культура </a:t>
                    </a:r>
                    <a:r>
                      <a:rPr lang="ru-RU"/>
                      <a:t>и </a:t>
                    </a:r>
                    <a:r>
                      <a:rPr lang="ru-RU" smtClean="0"/>
                      <a:t>спорт - 61,4 млн. руб.</a:t>
                    </a:r>
                    <a:endParaRPr lang="ru-RU" dirty="0"/>
                  </a:p>
                </c:rich>
              </c:tx>
              <c:showVal val="1"/>
              <c:showCatName val="1"/>
            </c:dLbl>
            <c:dLbl>
              <c:idx val="6"/>
              <c:layout>
                <c:manualLayout>
                  <c:x val="2.306282808398951E-2"/>
                  <c:y val="0.19885564304461933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К</a:t>
                    </a:r>
                    <a:r>
                      <a:rPr lang="ru-RU"/>
                      <a:t>ультура, </a:t>
                    </a:r>
                    <a:r>
                      <a:rPr lang="ru-RU" smtClean="0"/>
                      <a:t>кинематография - 80,4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7"/>
              <c:layout>
                <c:manualLayout>
                  <c:x val="-4.9507819335083122E-2"/>
                  <c:y val="0.13657357830271208"/>
                </c:manualLayout>
              </c:layout>
              <c:tx>
                <c:rich>
                  <a:bodyPr/>
                  <a:lstStyle/>
                  <a:p>
                    <a:r>
                      <a:rPr lang="ru-RU">
                        <a:latin typeface="Times New Roman" pitchFamily="18" charset="0"/>
                        <a:cs typeface="Times New Roman" pitchFamily="18" charset="0"/>
                      </a:rPr>
                      <a:t>О</a:t>
                    </a:r>
                    <a:r>
                      <a:rPr lang="ru-RU"/>
                      <a:t>бщегосударственные </a:t>
                    </a:r>
                    <a:r>
                      <a:rPr lang="ru-RU" smtClean="0"/>
                      <a:t>вопросы - 99,3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dLbl>
              <c:idx val="8"/>
              <c:tx>
                <c:rich>
                  <a:bodyPr/>
                  <a:lstStyle/>
                  <a:p>
                    <a:r>
                      <a:rPr lang="ru-RU" smtClean="0">
                        <a:latin typeface="Times New Roman" pitchFamily="18" charset="0"/>
                        <a:cs typeface="Times New Roman" pitchFamily="18" charset="0"/>
                      </a:rPr>
                      <a:t>О</a:t>
                    </a:r>
                    <a:r>
                      <a:rPr lang="ru-RU" smtClean="0"/>
                      <a:t>бразование – </a:t>
                    </a:r>
                  </a:p>
                  <a:p>
                    <a:r>
                      <a:rPr lang="ru-RU" smtClean="0"/>
                      <a:t>521,3 млн. руб.</a:t>
                    </a:r>
                    <a:endParaRPr lang="ru-RU"/>
                  </a:p>
                </c:rich>
              </c:tx>
              <c:showVal val="1"/>
              <c:showCatName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  <c:showCatName val="1"/>
            <c:showLeaderLines val="1"/>
          </c:dLbls>
          <c:cat>
            <c:strRef>
              <c:f>Лист1!$A$2:$A$10</c:f>
              <c:strCache>
                <c:ptCount val="9"/>
                <c:pt idx="0">
                  <c:v>Обслуживание государственного и муниципального долга</c:v>
                </c:pt>
                <c:pt idx="1">
                  <c:v>Национальная безопасность и правоохранительная деятельность</c:v>
                </c:pt>
                <c:pt idx="2">
                  <c:v>Социальная политика</c:v>
                </c:pt>
                <c:pt idx="3">
                  <c:v>Национальная экономика</c:v>
                </c:pt>
                <c:pt idx="4">
                  <c:v>Жилищно-коммунальное хозяйство</c:v>
                </c:pt>
                <c:pt idx="5">
                  <c:v>Физическая культура и спрот</c:v>
                </c:pt>
                <c:pt idx="6">
                  <c:v>Культура, кинематография</c:v>
                </c:pt>
                <c:pt idx="7">
                  <c:v>Общегосударственные вопросы</c:v>
                </c:pt>
                <c:pt idx="8">
                  <c:v>Образование</c:v>
                </c:pt>
              </c:strCache>
            </c:strRef>
          </c:cat>
          <c:val>
            <c:numRef>
              <c:f>Лист1!$B$2:$B$10</c:f>
              <c:numCache>
                <c:formatCode>General</c:formatCode>
                <c:ptCount val="9"/>
                <c:pt idx="0">
                  <c:v>1</c:v>
                </c:pt>
                <c:pt idx="1">
                  <c:v>1.2</c:v>
                </c:pt>
                <c:pt idx="2">
                  <c:v>7.8</c:v>
                </c:pt>
                <c:pt idx="3">
                  <c:v>26.7</c:v>
                </c:pt>
                <c:pt idx="4">
                  <c:v>32.1</c:v>
                </c:pt>
                <c:pt idx="5">
                  <c:v>61.4</c:v>
                </c:pt>
                <c:pt idx="6">
                  <c:v>80.400000000000006</c:v>
                </c:pt>
                <c:pt idx="7">
                  <c:v>99.3</c:v>
                </c:pt>
                <c:pt idx="8">
                  <c:v>521.29999999999995</c:v>
                </c:pt>
              </c:numCache>
            </c:numRef>
          </c:val>
        </c:ser>
        <c:firstSliceAng val="0"/>
      </c:pieChart>
      <c:dTable>
        <c:showHorzBorder val="1"/>
        <c:showVertBorder val="1"/>
        <c:showOutline val="1"/>
        <c:showKeys val="1"/>
      </c:dTable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63500">
              <a:solidFill>
                <a:srgbClr val="333333"/>
              </a:solidFill>
            </a:ln>
          </c:spPr>
          <c:marker>
            <c:spPr>
              <a:solidFill>
                <a:srgbClr val="FF0000"/>
              </a:solidFill>
            </c:spPr>
          </c:marker>
          <c:dLbls>
            <c:dLbl>
              <c:idx val="1"/>
              <c:layout>
                <c:manualLayout>
                  <c:x val="-1.1757952820057031E-2"/>
                  <c:y val="-5.8603687397779623E-2"/>
                </c:manualLayout>
              </c:layout>
              <c:showVal val="1"/>
            </c:dLbl>
            <c:dLbl>
              <c:idx val="2"/>
              <c:layout>
                <c:manualLayout>
                  <c:x val="-3.3804114357663992E-2"/>
                  <c:y val="-5.8603687397779623E-2"/>
                </c:manualLayout>
              </c:layout>
              <c:showVal val="1"/>
            </c:dLbl>
            <c:dLbl>
              <c:idx val="3"/>
              <c:layout>
                <c:manualLayout>
                  <c:x val="-3.8213346665185416E-2"/>
                  <c:y val="-5.3507714580581393E-2"/>
                </c:manualLayout>
              </c:layout>
              <c:showVal val="1"/>
            </c:dLbl>
            <c:dLbl>
              <c:idx val="4"/>
              <c:layout>
                <c:manualLayout>
                  <c:x val="-6.1729252305299367E-2"/>
                  <c:y val="-5.0959928800833512E-2"/>
                </c:manualLayout>
              </c:layout>
              <c:showVal val="1"/>
            </c:dLbl>
            <c:dLbl>
              <c:idx val="5"/>
              <c:layout>
                <c:manualLayout>
                  <c:x val="-5.7320019997778124E-2"/>
                  <c:y val="-4.331576894618492E-2"/>
                </c:manualLayout>
              </c:layout>
              <c:showVal val="1"/>
            </c:dLbl>
            <c:txPr>
              <a:bodyPr/>
              <a:lstStyle/>
              <a:p>
                <a:pPr>
                  <a:defRPr sz="3000" baseline="30000">
                    <a:latin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2208</c:v>
                </c:pt>
                <c:pt idx="1">
                  <c:v>2179</c:v>
                </c:pt>
                <c:pt idx="2">
                  <c:v>2197</c:v>
                </c:pt>
                <c:pt idx="3">
                  <c:v>2223</c:v>
                </c:pt>
                <c:pt idx="4">
                  <c:v>2213</c:v>
                </c:pt>
                <c:pt idx="5">
                  <c:v>2275</c:v>
                </c:pt>
                <c:pt idx="6">
                  <c:v>2218</c:v>
                </c:pt>
              </c:numCache>
            </c:numRef>
          </c:val>
        </c:ser>
        <c:marker val="1"/>
        <c:axId val="79463936"/>
        <c:axId val="79465472"/>
      </c:lineChart>
      <c:catAx>
        <c:axId val="7946393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465472"/>
        <c:crosses val="autoZero"/>
        <c:auto val="1"/>
        <c:lblAlgn val="ctr"/>
        <c:lblOffset val="100"/>
      </c:catAx>
      <c:valAx>
        <c:axId val="79465472"/>
        <c:scaling>
          <c:orientation val="minMax"/>
          <c:max val="2300"/>
          <c:min val="2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4639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6.7583333333333676E-2"/>
          <c:y val="2.3809523809523812E-2"/>
          <c:w val="0.88190633202099733"/>
          <c:h val="0.79800931133608533"/>
        </c:manualLayout>
      </c:layout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Лист1!$A$2:$A$4</c:f>
              <c:strCache>
                <c:ptCount val="3"/>
                <c:pt idx="0">
                  <c:v>Дефицит</c:v>
                </c:pt>
                <c:pt idx="1">
                  <c:v>Расходы</c:v>
                </c:pt>
                <c:pt idx="2">
                  <c:v>Доходы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-9.6</c:v>
                </c:pt>
                <c:pt idx="1">
                  <c:v>831.3</c:v>
                </c:pt>
                <c:pt idx="2">
                  <c:v>821.7</c:v>
                </c:pt>
              </c:numCache>
            </c:numRef>
          </c:val>
        </c:ser>
        <c:shape val="cylinder"/>
        <c:axId val="136306048"/>
        <c:axId val="136328320"/>
        <c:axId val="0"/>
      </c:bar3DChart>
      <c:catAx>
        <c:axId val="136306048"/>
        <c:scaling>
          <c:orientation val="minMax"/>
        </c:scaling>
        <c:axPos val="l"/>
        <c:tickLblPos val="nextTo"/>
        <c:crossAx val="136328320"/>
        <c:crosses val="autoZero"/>
        <c:auto val="1"/>
        <c:lblAlgn val="ctr"/>
        <c:lblOffset val="100"/>
      </c:catAx>
      <c:valAx>
        <c:axId val="136328320"/>
        <c:scaling>
          <c:orientation val="minMax"/>
          <c:max val="1000"/>
          <c:min val="-9.6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6306048"/>
        <c:crosses val="autoZero"/>
        <c:crossBetween val="between"/>
        <c:majorUnit val="200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layout>
                <c:manualLayout>
                  <c:x val="-6.097560975609756E-2"/>
                  <c:y val="-8.0152671755725186E-2"/>
                </c:manualLayout>
              </c:layout>
              <c:showVal val="1"/>
            </c:dLbl>
            <c:dLbl>
              <c:idx val="1"/>
              <c:layout>
                <c:manualLayout>
                  <c:x val="-9.1463414634146339E-2"/>
                  <c:y val="-7.633587786259538E-2"/>
                </c:manualLayout>
              </c:layout>
              <c:showVal val="1"/>
            </c:dLbl>
            <c:dLbl>
              <c:idx val="2"/>
              <c:layout>
                <c:manualLayout>
                  <c:x val="-6.097560975609756E-2"/>
                  <c:y val="-6.1068702290076327E-2"/>
                </c:manualLayout>
              </c:layout>
              <c:showVal val="1"/>
            </c:dLbl>
            <c:dLbl>
              <c:idx val="3"/>
              <c:layout>
                <c:manualLayout>
                  <c:x val="-7.9268292682926914E-2"/>
                  <c:y val="-0.10687022900763372"/>
                </c:manualLayout>
              </c:layout>
              <c:showVal val="1"/>
            </c:dLbl>
            <c:dLbl>
              <c:idx val="4"/>
              <c:layout>
                <c:manualLayout>
                  <c:x val="-8.5365853658536647E-2"/>
                  <c:y val="-0.10305343511450381"/>
                </c:manualLayout>
              </c:layout>
              <c:showVal val="1"/>
            </c:dLbl>
            <c:dLbl>
              <c:idx val="5"/>
              <c:layout>
                <c:manualLayout>
                  <c:x val="-7.9268292682926914E-2"/>
                  <c:y val="-9.160305343511449E-2"/>
                </c:manualLayout>
              </c:layout>
              <c:showVal val="1"/>
            </c:dLbl>
            <c:dLbl>
              <c:idx val="6"/>
              <c:layout>
                <c:manualLayout>
                  <c:x val="-3.6585365853658611E-2"/>
                  <c:y val="-4.1984732824427502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9395</c:v>
                </c:pt>
                <c:pt idx="1">
                  <c:v>10321</c:v>
                </c:pt>
                <c:pt idx="2">
                  <c:v>12490</c:v>
                </c:pt>
                <c:pt idx="3">
                  <c:v>12939.7</c:v>
                </c:pt>
                <c:pt idx="4">
                  <c:v>13884.3</c:v>
                </c:pt>
                <c:pt idx="5">
                  <c:v>15592.1</c:v>
                </c:pt>
                <c:pt idx="6">
                  <c:v>16512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9395</c:v>
                </c:pt>
                <c:pt idx="1">
                  <c:v>10321</c:v>
                </c:pt>
                <c:pt idx="2">
                  <c:v>12490</c:v>
                </c:pt>
                <c:pt idx="3">
                  <c:v>12939.7</c:v>
                </c:pt>
                <c:pt idx="4">
                  <c:v>13573.7</c:v>
                </c:pt>
                <c:pt idx="5">
                  <c:v>15026.1</c:v>
                </c:pt>
                <c:pt idx="6">
                  <c:v>15702.3</c:v>
                </c:pt>
              </c:numCache>
            </c:numRef>
          </c:val>
        </c:ser>
        <c:dropLines/>
        <c:marker val="1"/>
        <c:axId val="73869184"/>
        <c:axId val="73870720"/>
      </c:lineChart>
      <c:catAx>
        <c:axId val="73869184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870720"/>
        <c:crosses val="autoZero"/>
        <c:auto val="1"/>
        <c:lblAlgn val="ctr"/>
        <c:lblOffset val="100"/>
      </c:catAx>
      <c:valAx>
        <c:axId val="73870720"/>
        <c:scaling>
          <c:orientation val="minMax"/>
          <c:min val="9000"/>
        </c:scaling>
        <c:delete val="1"/>
        <c:axPos val="l"/>
        <c:majorGridlines/>
        <c:numFmt formatCode="General" sourceLinked="1"/>
        <c:tickLblPos val="none"/>
        <c:crossAx val="73869184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23674.7</c:v>
                </c:pt>
                <c:pt idx="1">
                  <c:v>25329.9</c:v>
                </c:pt>
                <c:pt idx="2">
                  <c:v>27545</c:v>
                </c:pt>
                <c:pt idx="3">
                  <c:v>28812</c:v>
                </c:pt>
                <c:pt idx="4">
                  <c:v>30759.7</c:v>
                </c:pt>
                <c:pt idx="5">
                  <c:v>32531.5</c:v>
                </c:pt>
                <c:pt idx="6">
                  <c:v>34474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layout>
                <c:manualLayout>
                  <c:x val="-8.7500000000000008E-2"/>
                  <c:y val="-7.8125E-2"/>
                </c:manualLayout>
              </c:layout>
              <c:showVal val="1"/>
            </c:dLbl>
            <c:dLbl>
              <c:idx val="1"/>
              <c:layout>
                <c:manualLayout>
                  <c:x val="-8.9583333333333348E-2"/>
                  <c:y val="-9.0625000000000372E-2"/>
                </c:manualLayout>
              </c:layout>
              <c:showVal val="1"/>
            </c:dLbl>
            <c:dLbl>
              <c:idx val="2"/>
              <c:layout>
                <c:manualLayout>
                  <c:x val="-6.8749999999999964E-2"/>
                  <c:y val="-5.3124999999999999E-2"/>
                </c:manualLayout>
              </c:layout>
              <c:showVal val="1"/>
            </c:dLbl>
            <c:dLbl>
              <c:idx val="3"/>
              <c:layout>
                <c:manualLayout>
                  <c:x val="-8.3333333333333343E-2"/>
                  <c:y val="-6.8750000000000103E-2"/>
                </c:manualLayout>
              </c:layout>
              <c:showVal val="1"/>
            </c:dLbl>
            <c:dLbl>
              <c:idx val="4"/>
              <c:layout>
                <c:manualLayout>
                  <c:x val="-8.5416666666666724E-2"/>
                  <c:y val="-6.2500000000000028E-2"/>
                </c:manualLayout>
              </c:layout>
              <c:showVal val="1"/>
            </c:dLbl>
            <c:dLbl>
              <c:idx val="5"/>
              <c:layout>
                <c:manualLayout>
                  <c:x val="-7.7083333333333573E-2"/>
                  <c:y val="-6.25E-2"/>
                </c:manualLayout>
              </c:layout>
              <c:showVal val="1"/>
            </c:dLbl>
            <c:dLbl>
              <c:idx val="6"/>
              <c:layout>
                <c:manualLayout>
                  <c:x val="-6.666666666666668E-2"/>
                  <c:y val="-4.687500000000000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23674.7</c:v>
                </c:pt>
                <c:pt idx="1">
                  <c:v>25329.9</c:v>
                </c:pt>
                <c:pt idx="2">
                  <c:v>27545</c:v>
                </c:pt>
                <c:pt idx="3">
                  <c:v>28812</c:v>
                </c:pt>
                <c:pt idx="4">
                  <c:v>30780</c:v>
                </c:pt>
                <c:pt idx="5">
                  <c:v>32664</c:v>
                </c:pt>
                <c:pt idx="6">
                  <c:v>34493</c:v>
                </c:pt>
              </c:numCache>
            </c:numRef>
          </c:val>
        </c:ser>
        <c:dropLines/>
        <c:marker val="1"/>
        <c:axId val="73954816"/>
        <c:axId val="73956352"/>
      </c:lineChart>
      <c:catAx>
        <c:axId val="739548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3956352"/>
        <c:crosses val="autoZero"/>
        <c:auto val="1"/>
        <c:lblAlgn val="ctr"/>
        <c:lblOffset val="100"/>
      </c:catAx>
      <c:valAx>
        <c:axId val="73956352"/>
        <c:scaling>
          <c:orientation val="minMax"/>
          <c:min val="22000"/>
        </c:scaling>
        <c:delete val="1"/>
        <c:axPos val="l"/>
        <c:majorGridlines/>
        <c:numFmt formatCode="General" sourceLinked="1"/>
        <c:tickLblPos val="none"/>
        <c:crossAx val="73954816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2.0833333333333405E-2"/>
                  <c:y val="-4.0624999999999988E-2"/>
                </c:manualLayout>
              </c:layout>
              <c:showVal val="1"/>
            </c:dLbl>
            <c:dLbl>
              <c:idx val="5"/>
              <c:layout>
                <c:manualLayout>
                  <c:x val="-1.2499999999999895E-2"/>
                  <c:y val="-2.5000000000000001E-2"/>
                </c:manualLayout>
              </c:layout>
              <c:showVal val="1"/>
            </c:dLbl>
            <c:dLbl>
              <c:idx val="6"/>
              <c:layout>
                <c:manualLayout>
                  <c:x val="-1.4583333333333341E-2"/>
                  <c:y val="-2.812499999999997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1.7</c:v>
                </c:pt>
                <c:pt idx="1">
                  <c:v>1.6</c:v>
                </c:pt>
                <c:pt idx="2">
                  <c:v>1.9000000000000001</c:v>
                </c:pt>
                <c:pt idx="3">
                  <c:v>2.2000000000000002</c:v>
                </c:pt>
                <c:pt idx="4">
                  <c:v>2.2000000000000002</c:v>
                </c:pt>
                <c:pt idx="5">
                  <c:v>2.1</c:v>
                </c:pt>
                <c:pt idx="6">
                  <c:v>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layout>
                <c:manualLayout>
                  <c:x val="-2.5000000000000001E-2"/>
                  <c:y val="5.3124999999999999E-2"/>
                </c:manualLayout>
              </c:layout>
              <c:showVal val="1"/>
            </c:dLbl>
            <c:dLbl>
              <c:idx val="1"/>
              <c:layout>
                <c:manualLayout>
                  <c:x val="-1.4583333333333341E-2"/>
                  <c:y val="3.437500000000001E-2"/>
                </c:manualLayout>
              </c:layout>
              <c:showVal val="1"/>
            </c:dLbl>
            <c:dLbl>
              <c:idx val="2"/>
              <c:layout>
                <c:manualLayout>
                  <c:x val="-1.6666666666666701E-2"/>
                  <c:y val="3.7500000000000006E-2"/>
                </c:manualLayout>
              </c:layout>
              <c:showVal val="1"/>
            </c:dLbl>
            <c:dLbl>
              <c:idx val="3"/>
              <c:layout>
                <c:manualLayout>
                  <c:x val="-1.8749999999999999E-2"/>
                  <c:y val="0.05"/>
                </c:manualLayout>
              </c:layout>
              <c:showVal val="1"/>
            </c:dLbl>
            <c:dLbl>
              <c:idx val="4"/>
              <c:layout>
                <c:manualLayout>
                  <c:x val="-2.0833333333333405E-2"/>
                  <c:y val="6.5625000000000003E-2"/>
                </c:manualLayout>
              </c:layout>
              <c:showVal val="1"/>
            </c:dLbl>
            <c:dLbl>
              <c:idx val="5"/>
              <c:layout>
                <c:manualLayout>
                  <c:x val="-1.2499999999999895E-2"/>
                  <c:y val="6.25E-2"/>
                </c:manualLayout>
              </c:layout>
              <c:showVal val="1"/>
            </c:dLbl>
            <c:dLbl>
              <c:idx val="6"/>
              <c:layout>
                <c:manualLayout>
                  <c:x val="-1.4583333333333341E-2"/>
                  <c:y val="5.3124999999999999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1.7</c:v>
                </c:pt>
                <c:pt idx="1">
                  <c:v>1.6</c:v>
                </c:pt>
                <c:pt idx="2">
                  <c:v>1.9000000000000001</c:v>
                </c:pt>
                <c:pt idx="3">
                  <c:v>2.2000000000000002</c:v>
                </c:pt>
                <c:pt idx="4">
                  <c:v>2.1</c:v>
                </c:pt>
                <c:pt idx="5">
                  <c:v>2</c:v>
                </c:pt>
                <c:pt idx="6">
                  <c:v>1.8</c:v>
                </c:pt>
              </c:numCache>
            </c:numRef>
          </c:val>
        </c:ser>
        <c:dropLines/>
        <c:marker val="1"/>
        <c:axId val="76960896"/>
        <c:axId val="76962432"/>
      </c:lineChart>
      <c:catAx>
        <c:axId val="7696089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6962432"/>
        <c:crosses val="autoZero"/>
        <c:auto val="1"/>
        <c:lblAlgn val="ctr"/>
        <c:lblOffset val="100"/>
      </c:catAx>
      <c:valAx>
        <c:axId val="76962432"/>
        <c:scaling>
          <c:orientation val="minMax"/>
          <c:min val="1"/>
        </c:scaling>
        <c:delete val="1"/>
        <c:axPos val="l"/>
        <c:majorGridlines/>
        <c:numFmt formatCode="General" sourceLinked="1"/>
        <c:tickLblPos val="none"/>
        <c:crossAx val="76960896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3.333333333333334E-2"/>
                  <c:y val="-4.3749999999999942E-2"/>
                </c:manualLayout>
              </c:layout>
              <c:showVal val="1"/>
            </c:dLbl>
            <c:dLbl>
              <c:idx val="5"/>
              <c:layout>
                <c:manualLayout>
                  <c:x val="-2.4999999999999932E-2"/>
                  <c:y val="-0.05"/>
                </c:manualLayout>
              </c:layout>
              <c:showVal val="1"/>
            </c:dLbl>
            <c:dLbl>
              <c:idx val="6"/>
              <c:layout>
                <c:manualLayout>
                  <c:x val="-2.7083333333333293E-2"/>
                  <c:y val="-3.750000000000000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106.3</c:v>
                </c:pt>
                <c:pt idx="1">
                  <c:v>107.7</c:v>
                </c:pt>
                <c:pt idx="2">
                  <c:v>116.6</c:v>
                </c:pt>
                <c:pt idx="3">
                  <c:v>108.6</c:v>
                </c:pt>
                <c:pt idx="4">
                  <c:v>108</c:v>
                </c:pt>
                <c:pt idx="5">
                  <c:v>105.4</c:v>
                </c:pt>
                <c:pt idx="6">
                  <c:v>105.1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layout>
                <c:manualLayout>
                  <c:x val="-6.25E-2"/>
                  <c:y val="-5.3124999999999971E-2"/>
                </c:manualLayout>
              </c:layout>
              <c:showVal val="1"/>
            </c:dLbl>
            <c:dLbl>
              <c:idx val="1"/>
              <c:layout>
                <c:manualLayout>
                  <c:x val="-6.4583333333333492E-2"/>
                  <c:y val="-8.7500000000000008E-2"/>
                </c:manualLayout>
              </c:layout>
              <c:showVal val="1"/>
            </c:dLbl>
            <c:dLbl>
              <c:idx val="2"/>
              <c:layout>
                <c:manualLayout>
                  <c:x val="-4.1666666666666664E-2"/>
                  <c:y val="-6.25E-2"/>
                </c:manualLayout>
              </c:layout>
              <c:showVal val="1"/>
            </c:dLbl>
            <c:dLbl>
              <c:idx val="3"/>
              <c:layout>
                <c:manualLayout>
                  <c:x val="-4.5833333333333462E-2"/>
                  <c:y val="-6.5625000000000003E-2"/>
                </c:manualLayout>
              </c:layout>
              <c:showVal val="1"/>
            </c:dLbl>
            <c:dLbl>
              <c:idx val="4"/>
              <c:layout>
                <c:manualLayout>
                  <c:x val="-6.041666666666675E-2"/>
                  <c:y val="6.2499753937007942E-2"/>
                </c:manualLayout>
              </c:layout>
              <c:showVal val="1"/>
            </c:dLbl>
            <c:dLbl>
              <c:idx val="5"/>
              <c:layout>
                <c:manualLayout>
                  <c:x val="-5.2083333333333398E-2"/>
                  <c:y val="8.1250000000000003E-2"/>
                </c:manualLayout>
              </c:layout>
              <c:showVal val="1"/>
            </c:dLbl>
            <c:dLbl>
              <c:idx val="6"/>
              <c:layout>
                <c:manualLayout>
                  <c:x val="-3.9583333333333255E-2"/>
                  <c:y val="6.5625000000000003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106.3</c:v>
                </c:pt>
                <c:pt idx="1">
                  <c:v>107.7</c:v>
                </c:pt>
                <c:pt idx="2">
                  <c:v>116.6</c:v>
                </c:pt>
                <c:pt idx="3">
                  <c:v>108.6</c:v>
                </c:pt>
                <c:pt idx="4">
                  <c:v>105.5</c:v>
                </c:pt>
                <c:pt idx="5">
                  <c:v>104.7</c:v>
                </c:pt>
                <c:pt idx="6">
                  <c:v>104</c:v>
                </c:pt>
              </c:numCache>
            </c:numRef>
          </c:val>
        </c:ser>
        <c:dropLines/>
        <c:marker val="1"/>
        <c:axId val="79156736"/>
        <c:axId val="79158272"/>
      </c:lineChart>
      <c:catAx>
        <c:axId val="7915673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158272"/>
        <c:crosses val="autoZero"/>
        <c:auto val="1"/>
        <c:lblAlgn val="ctr"/>
        <c:lblOffset val="100"/>
      </c:catAx>
      <c:valAx>
        <c:axId val="79158272"/>
        <c:scaling>
          <c:orientation val="minMax"/>
          <c:min val="88"/>
        </c:scaling>
        <c:delete val="1"/>
        <c:axPos val="l"/>
        <c:majorGridlines/>
        <c:numFmt formatCode="General" sourceLinked="1"/>
        <c:tickLblPos val="none"/>
        <c:crossAx val="79156736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plotArea>
      <c:layout/>
      <c:lineChart>
        <c:grouping val="standard"/>
        <c:ser>
          <c:idx val="0"/>
          <c:order val="0"/>
          <c:tx>
            <c:strRef>
              <c:f>Лист1!$B$1</c:f>
              <c:strCache>
                <c:ptCount val="1"/>
                <c:pt idx="0">
                  <c:v>Вариант 1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delete val="1"/>
            </c:dLbl>
            <c:dLbl>
              <c:idx val="3"/>
              <c:delete val="1"/>
            </c:dLbl>
            <c:dLbl>
              <c:idx val="4"/>
              <c:layout>
                <c:manualLayout>
                  <c:x val="-8.3333333333333367E-3"/>
                  <c:y val="5.3124999999999999E-2"/>
                </c:manualLayout>
              </c:layout>
              <c:showVal val="1"/>
            </c:dLbl>
            <c:dLbl>
              <c:idx val="5"/>
              <c:layout>
                <c:manualLayout>
                  <c:x val="-1.2499999999999895E-2"/>
                  <c:y val="4.6874999999999986E-2"/>
                </c:manualLayout>
              </c:layout>
              <c:showVal val="1"/>
            </c:dLbl>
            <c:dLbl>
              <c:idx val="6"/>
              <c:layout>
                <c:manualLayout>
                  <c:x val="-1.4583333333333341E-2"/>
                  <c:y val="2.500000000000000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1004</c:v>
                </c:pt>
                <c:pt idx="1">
                  <c:v>4868</c:v>
                </c:pt>
                <c:pt idx="2">
                  <c:v>952</c:v>
                </c:pt>
                <c:pt idx="3">
                  <c:v>900</c:v>
                </c:pt>
                <c:pt idx="4">
                  <c:v>900</c:v>
                </c:pt>
                <c:pt idx="5">
                  <c:v>1000</c:v>
                </c:pt>
                <c:pt idx="6">
                  <c:v>1100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Вариант 2</c:v>
                </c:pt>
              </c:strCache>
            </c:strRef>
          </c:tx>
          <c:dLbls>
            <c:dLbl>
              <c:idx val="0"/>
              <c:layout>
                <c:manualLayout>
                  <c:x val="-7.5000000000000011E-2"/>
                  <c:y val="-0.1"/>
                </c:manualLayout>
              </c:layout>
              <c:showVal val="1"/>
            </c:dLbl>
            <c:dLbl>
              <c:idx val="1"/>
              <c:layout>
                <c:manualLayout>
                  <c:x val="-0.11458333333333334"/>
                  <c:y val="6.2500000000000108E-3"/>
                </c:manualLayout>
              </c:layout>
              <c:showVal val="1"/>
            </c:dLbl>
            <c:dLbl>
              <c:idx val="2"/>
              <c:layout>
                <c:manualLayout>
                  <c:x val="-0.10416666666666684"/>
                  <c:y val="-6.8750000000000019E-2"/>
                </c:manualLayout>
              </c:layout>
              <c:showVal val="1"/>
            </c:dLbl>
            <c:dLbl>
              <c:idx val="3"/>
              <c:layout>
                <c:manualLayout>
                  <c:x val="-4.3749999999999997E-2"/>
                  <c:y val="-5.6249999999999946E-2"/>
                </c:manualLayout>
              </c:layout>
              <c:showVal val="1"/>
            </c:dLbl>
            <c:dLbl>
              <c:idx val="4"/>
              <c:layout>
                <c:manualLayout>
                  <c:x val="-5.8333333333333522E-2"/>
                  <c:y val="-6.25E-2"/>
                </c:manualLayout>
              </c:layout>
              <c:showVal val="1"/>
            </c:dLbl>
            <c:dLbl>
              <c:idx val="5"/>
              <c:layout>
                <c:manualLayout>
                  <c:x val="-4.9999999999999933E-2"/>
                  <c:y val="-5.3124999999999999E-2"/>
                </c:manualLayout>
              </c:layout>
              <c:showVal val="1"/>
            </c:dLbl>
            <c:dLbl>
              <c:idx val="6"/>
              <c:layout>
                <c:manualLayout>
                  <c:x val="-3.9583333333333255E-2"/>
                  <c:y val="-4.3749999999999997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Лист1!$A$2:$A$8</c:f>
              <c:numCache>
                <c:formatCode>General</c:formatCode>
                <c:ptCount val="7"/>
                <c:pt idx="0">
                  <c:v>2013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2017</c:v>
                </c:pt>
                <c:pt idx="5">
                  <c:v>2018</c:v>
                </c:pt>
                <c:pt idx="6">
                  <c:v>2019</c:v>
                </c:pt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1004</c:v>
                </c:pt>
                <c:pt idx="1">
                  <c:v>4868</c:v>
                </c:pt>
                <c:pt idx="2">
                  <c:v>952</c:v>
                </c:pt>
                <c:pt idx="3">
                  <c:v>900</c:v>
                </c:pt>
                <c:pt idx="4">
                  <c:v>1000</c:v>
                </c:pt>
                <c:pt idx="5">
                  <c:v>1200</c:v>
                </c:pt>
                <c:pt idx="6">
                  <c:v>1400</c:v>
                </c:pt>
              </c:numCache>
            </c:numRef>
          </c:val>
        </c:ser>
        <c:dropLines/>
        <c:marker val="1"/>
        <c:axId val="79303808"/>
        <c:axId val="79305344"/>
      </c:lineChart>
      <c:catAx>
        <c:axId val="79303808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79305344"/>
        <c:crosses val="autoZero"/>
        <c:auto val="1"/>
        <c:lblAlgn val="ctr"/>
        <c:lblOffset val="100"/>
      </c:catAx>
      <c:valAx>
        <c:axId val="7930534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79303808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доходы</c:v>
                </c:pt>
              </c:strCache>
            </c:strRef>
          </c:tx>
          <c:dLbls>
            <c:dLbl>
              <c:idx val="0"/>
              <c:layout>
                <c:manualLayout>
                  <c:x val="-2.4698053368328948E-2"/>
                  <c:y val="-9.0206185567011745E-4"/>
                </c:manualLayout>
              </c:layout>
              <c:showVal val="1"/>
            </c:dLbl>
            <c:dLbl>
              <c:idx val="1"/>
              <c:layout>
                <c:manualLayout>
                  <c:x val="-1.7632874015748076E-2"/>
                  <c:y val="-1.7718564818572841E-3"/>
                </c:manualLayout>
              </c:layout>
              <c:showVal val="1"/>
            </c:dLbl>
            <c:dLbl>
              <c:idx val="2"/>
              <c:layout>
                <c:manualLayout>
                  <c:x val="-2.2886482939632538E-2"/>
                  <c:y val="-1.5045052358145955E-2"/>
                </c:manualLayout>
              </c:layout>
              <c:showVal val="1"/>
            </c:dLbl>
            <c:dLbl>
              <c:idx val="3"/>
              <c:layout>
                <c:manualLayout>
                  <c:x val="-1.4492753623188409E-2"/>
                  <c:y val="9.6875000000000044E-2"/>
                </c:manualLayout>
              </c:layout>
              <c:showVal val="1"/>
            </c:dLbl>
            <c:dLbl>
              <c:idx val="4"/>
              <c:layout>
                <c:manualLayout>
                  <c:x val="-2.0289855072463895E-2"/>
                  <c:y val="8.7500000000000008E-2"/>
                </c:manualLayout>
              </c:layout>
              <c:showVal val="1"/>
            </c:dLbl>
            <c:txPr>
              <a:bodyPr/>
              <a:lstStyle/>
              <a:p>
                <a:pPr>
                  <a:defRPr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821.7</c:v>
                </c:pt>
                <c:pt idx="1">
                  <c:v>829.8</c:v>
                </c:pt>
                <c:pt idx="2">
                  <c:v>839.9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расходы</c:v>
                </c:pt>
              </c:strCache>
            </c:strRef>
          </c:tx>
          <c:dLbls>
            <c:dLbl>
              <c:idx val="0"/>
              <c:layout>
                <c:manualLayout>
                  <c:x val="2.6388888888888878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3.055555555555561E-2"/>
                  <c:y val="-5.1546391752577319E-3"/>
                </c:manualLayout>
              </c:layout>
              <c:showVal val="1"/>
            </c:dLbl>
            <c:dLbl>
              <c:idx val="2"/>
              <c:layout>
                <c:manualLayout>
                  <c:x val="3.4722222222222224E-2"/>
                  <c:y val="-2.0618556701030938E-2"/>
                </c:manualLayout>
              </c:layout>
              <c:showVal val="1"/>
            </c:dLbl>
            <c:txPr>
              <a:bodyPr/>
              <a:lstStyle/>
              <a:p>
                <a:pPr>
                  <a:defRPr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831.3</c:v>
                </c:pt>
                <c:pt idx="1">
                  <c:v>829.8</c:v>
                </c:pt>
                <c:pt idx="2">
                  <c:v>839.9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дефицит</c:v>
                </c:pt>
              </c:strCache>
            </c:strRef>
          </c:tx>
          <c:dLbls>
            <c:dLbl>
              <c:idx val="0"/>
              <c:layout>
                <c:manualLayout>
                  <c:x val="1.1594202898550725E-2"/>
                  <c:y val="8.750024606299222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latin typeface="Times New Roman" pitchFamily="18" charset="0"/>
                        <a:cs typeface="Times New Roman" pitchFamily="18" charset="0"/>
                      </a:rPr>
                      <a:t>-</a:t>
                    </a:r>
                    <a:r>
                      <a:rPr lang="ru-RU" dirty="0" smtClean="0"/>
                      <a:t>9,6</a:t>
                    </a:r>
                  </a:p>
                </c:rich>
              </c:tx>
              <c:showVal val="1"/>
            </c:dLbl>
            <c:dLbl>
              <c:idx val="1"/>
              <c:layout>
                <c:manualLayout>
                  <c:x val="1.3164260717410363E-2"/>
                  <c:y val="-1.891082880103900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0</a:t>
                    </a:r>
                    <a:r>
                      <a:rPr lang="ru-RU" dirty="0" smtClean="0"/>
                      <a:t>,0</a:t>
                    </a:r>
                    <a:endParaRPr lang="en-US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7572506561679791E-2"/>
                  <c:y val="-2.0531901940092447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latin typeface="Times New Roman" pitchFamily="18" charset="0"/>
                        <a:cs typeface="Times New Roman" pitchFamily="18" charset="0"/>
                      </a:rPr>
                      <a:t>0,0</a:t>
                    </a:r>
                    <a:endParaRPr lang="ru-RU" dirty="0" smtClean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-20.6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axId val="84529152"/>
        <c:axId val="84530688"/>
      </c:barChart>
      <c:catAx>
        <c:axId val="84529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530688"/>
        <c:crosses val="autoZero"/>
        <c:auto val="1"/>
        <c:lblAlgn val="ctr"/>
        <c:lblOffset val="100"/>
      </c:catAx>
      <c:valAx>
        <c:axId val="84530688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8452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4B5B0D-B007-4636-804D-782AFFA4B7B0}" type="datetimeFigureOut">
              <a:rPr lang="ru-RU" smtClean="0"/>
              <a:pPr/>
              <a:t>13.12.2016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6F7DDA-30A4-44C6-85DA-5B1B283A6D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F7DDA-30A4-44C6-85DA-5B1B283A6D37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F7DDA-30A4-44C6-85DA-5B1B283A6D37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6F7DDA-30A4-44C6-85DA-5B1B283A6D37}" type="slidenum">
              <a:rPr lang="ru-RU" smtClean="0"/>
              <a:pPr/>
              <a:t>50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2" name="Рисунок 11" descr="0_6cacb_389694f6_XXXL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" y="0"/>
            <a:ext cx="1600200" cy="18288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30105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DB1989-F46B-41AC-8054-2167009A1F24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3491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AB402-7E3E-4751-A076-30D7BD492F34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25019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FD06-DAA9-4D18-A138-01B2A46253A1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lum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59784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EBE8A-B87C-4ADC-89C4-A5834968DD5F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585921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AD267-5B20-4B11-AE8B-9383A2A84B3C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484337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171F8-AFB7-4B95-A69A-8D28380AD6D7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06117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D4C57-85C4-4ECF-A886-1FC237DEE6D9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477288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4E49F-8CA5-470B-9D36-D8E0211C091A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097524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EEC9C-37E9-45C6-B509-3D5F1F766C8B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454805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0A2B7-E1DD-4FDA-B1EC-B15AA6CDCF6F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2671973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-1"/>
            <a:ext cx="9144000" cy="6858001"/>
          </a:xfrm>
          <a:prstGeom prst="rect">
            <a:avLst/>
          </a:prstGeom>
          <a:gradFill flip="none" rotWithShape="1">
            <a:gsLst>
              <a:gs pos="79000">
                <a:schemeClr val="bg1">
                  <a:alpha val="0"/>
                </a:schemeClr>
              </a:gs>
              <a:gs pos="100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0331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72A0F-D206-415E-A5F6-22B84155BB1A}" type="datetime1">
              <a:rPr lang="en-GB" smtClean="0"/>
              <a:pPr/>
              <a:t>13/12/2016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5CB38-A3BF-41B1-94C4-CF3DBE8C4303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02056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49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48.jpeg"/><Relationship Id="rId17" Type="http://schemas.openxmlformats.org/officeDocument/2006/relationships/image" Target="../media/image53.jpeg"/><Relationship Id="rId2" Type="http://schemas.openxmlformats.org/officeDocument/2006/relationships/image" Target="../media/image38.jpeg"/><Relationship Id="rId16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5" Type="http://schemas.openxmlformats.org/officeDocument/2006/relationships/image" Target="../media/image5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13" Type="http://schemas.openxmlformats.org/officeDocument/2006/relationships/image" Target="../media/image57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12" Type="http://schemas.openxmlformats.org/officeDocument/2006/relationships/image" Target="../media/image56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55.jpeg"/><Relationship Id="rId5" Type="http://schemas.openxmlformats.org/officeDocument/2006/relationships/image" Target="../media/image41.jpeg"/><Relationship Id="rId15" Type="http://schemas.openxmlformats.org/officeDocument/2006/relationships/image" Target="../media/image59.png"/><Relationship Id="rId10" Type="http://schemas.openxmlformats.org/officeDocument/2006/relationships/image" Target="../media/image54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Relationship Id="rId1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image" Target="../media/image6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6.xml"/><Relationship Id="rId4" Type="http://schemas.openxmlformats.org/officeDocument/2006/relationships/image" Target="../media/image6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7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8.xml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9.xml"/><Relationship Id="rId4" Type="http://schemas.openxmlformats.org/officeDocument/2006/relationships/image" Target="../media/image6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0.xml"/><Relationship Id="rId4" Type="http://schemas.openxmlformats.org/officeDocument/2006/relationships/image" Target="../media/image7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1.xml"/><Relationship Id="rId4" Type="http://schemas.openxmlformats.org/officeDocument/2006/relationships/image" Target="../media/image7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2.xml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3.xml"/><Relationship Id="rId4" Type="http://schemas.openxmlformats.org/officeDocument/2006/relationships/image" Target="../media/image7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4.xml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5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6.xml"/><Relationship Id="rId4" Type="http://schemas.openxmlformats.org/officeDocument/2006/relationships/image" Target="../media/image8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7.xml"/><Relationship Id="rId4" Type="http://schemas.openxmlformats.org/officeDocument/2006/relationships/image" Target="../media/image8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8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png"/><Relationship Id="rId7" Type="http://schemas.openxmlformats.org/officeDocument/2006/relationships/image" Target="../media/image9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10" Type="http://schemas.openxmlformats.org/officeDocument/2006/relationships/image" Target="../media/image98.png"/><Relationship Id="rId4" Type="http://schemas.openxmlformats.org/officeDocument/2006/relationships/image" Target="../media/image92.png"/><Relationship Id="rId9" Type="http://schemas.openxmlformats.org/officeDocument/2006/relationships/image" Target="../media/image9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Новая папка\РАЗНОЕ\ГЖ\ГОРОД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85800" y="2209800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Бюджет на 201</a:t>
            </a:r>
            <a:r>
              <a:rPr kumimoji="0" lang="en-US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7</a:t>
            </a:r>
            <a:r>
              <a:rPr kumimoji="0" lang="ru-RU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    плановый период 201</a:t>
            </a:r>
            <a:r>
              <a:rPr kumimoji="0" lang="en-US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8</a:t>
            </a:r>
            <a:r>
              <a:rPr kumimoji="0" lang="ru-RU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и 201</a:t>
            </a:r>
            <a:r>
              <a:rPr kumimoji="0" lang="en-US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9</a:t>
            </a:r>
            <a:r>
              <a:rPr kumimoji="0" lang="ru-RU" sz="5400" b="1" i="0" u="none" strike="noStrike" kern="0" cap="none" spc="0" normalizeH="0" baseline="0" noProof="0" dirty="0" smtClean="0">
                <a:ln>
                  <a:solidFill>
                    <a:srgbClr val="002060"/>
                  </a:solidFill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годов</a:t>
            </a:r>
            <a:endParaRPr kumimoji="0" lang="en-US" sz="5400" b="1" i="0" u="none" strike="noStrike" kern="0" cap="none" spc="0" normalizeH="0" baseline="0" noProof="0" dirty="0">
              <a:ln>
                <a:solidFill>
                  <a:srgbClr val="002060"/>
                </a:solidFill>
              </a:ln>
              <a:solidFill>
                <a:schemeClr val="tx2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2632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762000"/>
          </a:xfrm>
        </p:spPr>
        <p:txBody>
          <a:bodyPr>
            <a:normAutofit/>
          </a:bodyPr>
          <a:lstStyle/>
          <a:p>
            <a:r>
              <a:rPr lang="ru-RU" sz="2100" b="1" i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lang="ru-RU" sz="2100" b="1" i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28800" y="1371600"/>
            <a:ext cx="54864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Величина прожиточного минимума в среднем на душу населения в месяц,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ошел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2895600"/>
            <a:ext cx="2220686" cy="3108960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/>
        </p:nvGraphicFramePr>
        <p:xfrm>
          <a:off x="228600" y="2667000"/>
          <a:ext cx="6248400" cy="3327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839200" cy="990600"/>
          </a:xfrm>
        </p:spPr>
        <p:txBody>
          <a:bodyPr>
            <a:normAutofit/>
          </a:bodyPr>
          <a:lstStyle/>
          <a:p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lang="ru-RU" sz="2100" b="1" i="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90600" y="1371601"/>
            <a:ext cx="69342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Среднемесячная заработная плата одного работника (по крупным и средним предприятиям), руб.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бабл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3200" y="3581400"/>
            <a:ext cx="2362200" cy="2286000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228600" y="2438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763000" cy="838200"/>
          </a:xfrm>
        </p:spPr>
        <p:txBody>
          <a:bodyPr>
            <a:normAutofit/>
          </a:bodyPr>
          <a:lstStyle/>
          <a:p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lang="ru-RU" sz="2100" b="1" i="0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19200" y="1219200"/>
            <a:ext cx="6705600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Уровень зарегистрированной безработицы (общее количество зарегистрированных безработных к экономически активному населению), %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безраб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34566" y="3276600"/>
            <a:ext cx="2880834" cy="2460840"/>
          </a:xfrm>
          <a:prstGeom prst="rect">
            <a:avLst/>
          </a:prstGeom>
        </p:spPr>
      </p:pic>
      <p:graphicFrame>
        <p:nvGraphicFramePr>
          <p:cNvPr id="7" name="Диаграмма 6"/>
          <p:cNvGraphicFramePr/>
          <p:nvPr/>
        </p:nvGraphicFramePr>
        <p:xfrm>
          <a:off x="152400" y="2514600"/>
          <a:ext cx="5867400" cy="398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8600" y="228600"/>
            <a:ext cx="8686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7800" y="1524000"/>
            <a:ext cx="64008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Индекс потребительских цен (к декабрю предыдущего года), %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цен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10400" y="3200400"/>
            <a:ext cx="1563779" cy="3138194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228600" y="2438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228600" y="381000"/>
            <a:ext cx="86868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1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lang="ru-RU" sz="21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57400" y="1676400"/>
            <a:ext cx="53340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Ввод в эксплуатацию жилых домов, кв.м.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дом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4114800"/>
            <a:ext cx="2971800" cy="2387346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152400" y="24384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0" y="0"/>
            <a:ext cx="91440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НАПРАВЛЕНИЯ БЮДЖЕТНОЙ ПОЛИТИКИ ДАЛЬНЕГОРСКОГО ГОРОДСКОГО ОКРУГА НА 2017-2019 ГОДЫ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73"/>
          <p:cNvGrpSpPr>
            <a:grpSpLocks/>
          </p:cNvGrpSpPr>
          <p:nvPr/>
        </p:nvGrpSpPr>
        <p:grpSpPr bwMode="auto">
          <a:xfrm>
            <a:off x="381000" y="990600"/>
            <a:ext cx="1143000" cy="1371600"/>
            <a:chOff x="2160" y="1488"/>
            <a:chExt cx="820" cy="994"/>
          </a:xfrm>
          <a:noFill/>
        </p:grpSpPr>
        <p:sp>
          <p:nvSpPr>
            <p:cNvPr id="6" name="Rectangle 74"/>
            <p:cNvSpPr>
              <a:spLocks noChangeArrowheads="1"/>
            </p:cNvSpPr>
            <p:nvPr/>
          </p:nvSpPr>
          <p:spPr bwMode="gray">
            <a:xfrm>
              <a:off x="2182" y="1672"/>
              <a:ext cx="605" cy="404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chemeClr val="bg1"/>
                  </a:solidFill>
                </a:rPr>
                <a:t>Title in here</a:t>
              </a:r>
            </a:p>
          </p:txBody>
        </p:sp>
        <p:sp>
          <p:nvSpPr>
            <p:cNvPr id="7" name="Oval 75"/>
            <p:cNvSpPr>
              <a:spLocks noChangeArrowheads="1"/>
            </p:cNvSpPr>
            <p:nvPr/>
          </p:nvSpPr>
          <p:spPr bwMode="gray">
            <a:xfrm>
              <a:off x="2160" y="1488"/>
              <a:ext cx="820" cy="827"/>
            </a:xfrm>
            <a:prstGeom prst="ellipse">
              <a:avLst/>
            </a:prstGeom>
            <a:grpFill/>
            <a:ln w="9525" algn="ctr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grpSp>
          <p:nvGrpSpPr>
            <p:cNvPr id="8" name="Group 76"/>
            <p:cNvGrpSpPr>
              <a:grpSpLocks/>
            </p:cNvGrpSpPr>
            <p:nvPr/>
          </p:nvGrpSpPr>
          <p:grpSpPr bwMode="auto">
            <a:xfrm>
              <a:off x="2189" y="1516"/>
              <a:ext cx="773" cy="966"/>
              <a:chOff x="3975" y="1593"/>
              <a:chExt cx="931" cy="1163"/>
            </a:xfrm>
            <a:grpFill/>
          </p:grpSpPr>
          <p:pic>
            <p:nvPicPr>
              <p:cNvPr id="21" name="Picture 77" descr="circuler_1"/>
              <p:cNvPicPr>
                <a:picLocks noChangeAspect="1" noChangeArrowheads="1"/>
              </p:cNvPicPr>
              <p:nvPr/>
            </p:nvPicPr>
            <p:blipFill>
              <a:blip r:embed="rId2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/>
              <a:stretch>
                <a:fillRect/>
              </a:stretch>
            </p:blipFill>
            <p:spPr bwMode="gray">
              <a:xfrm>
                <a:off x="3975" y="1593"/>
                <a:ext cx="925" cy="9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2" name="Oval 78"/>
              <p:cNvSpPr>
                <a:spLocks noChangeArrowheads="1"/>
              </p:cNvSpPr>
              <p:nvPr/>
            </p:nvSpPr>
            <p:spPr bwMode="gray">
              <a:xfrm>
                <a:off x="3975" y="1593"/>
                <a:ext cx="931" cy="937"/>
              </a:xfrm>
              <a:prstGeom prst="ellipse">
                <a:avLst/>
              </a:prstGeom>
              <a:grpFill/>
              <a:ln w="9525" algn="ctr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23" name="Picture 79" descr="light_shadow1"/>
              <p:cNvPicPr>
                <a:picLocks noChangeAspect="1" noChangeArrowheads="1"/>
              </p:cNvPicPr>
              <p:nvPr/>
            </p:nvPicPr>
            <p:blipFill>
              <a:blip r:embed="rId3" cstate="print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</a:blip>
              <a:srcRect t="14285"/>
              <a:stretch>
                <a:fillRect/>
              </a:stretch>
            </p:blipFill>
            <p:spPr bwMode="gray">
              <a:xfrm>
                <a:off x="3984" y="1632"/>
                <a:ext cx="682" cy="585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4" name="Group 80"/>
              <p:cNvGrpSpPr>
                <a:grpSpLocks/>
              </p:cNvGrpSpPr>
              <p:nvPr/>
            </p:nvGrpSpPr>
            <p:grpSpPr bwMode="auto">
              <a:xfrm rot="-3733502" flipH="1" flipV="1">
                <a:off x="4256" y="2247"/>
                <a:ext cx="820" cy="198"/>
                <a:chOff x="2532" y="1051"/>
                <a:chExt cx="893" cy="246"/>
              </a:xfrm>
              <a:grpFill/>
            </p:grpSpPr>
            <p:grpSp>
              <p:nvGrpSpPr>
                <p:cNvPr id="25" name="Group 81"/>
                <p:cNvGrpSpPr>
                  <a:grpSpLocks/>
                </p:cNvGrpSpPr>
                <p:nvPr/>
              </p:nvGrpSpPr>
              <p:grpSpPr bwMode="auto">
                <a:xfrm>
                  <a:off x="2532" y="1051"/>
                  <a:ext cx="743" cy="185"/>
                  <a:chOff x="1565" y="2568"/>
                  <a:chExt cx="1118" cy="279"/>
                </a:xfrm>
                <a:grpFill/>
              </p:grpSpPr>
              <p:sp>
                <p:nvSpPr>
                  <p:cNvPr id="31" name="AutoShape 82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2" name="AutoShape 83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3" name="AutoShape 84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4" name="AutoShape 85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  <p:grpSp>
              <p:nvGrpSpPr>
                <p:cNvPr id="26" name="Group 86"/>
                <p:cNvGrpSpPr>
                  <a:grpSpLocks/>
                </p:cNvGrpSpPr>
                <p:nvPr/>
              </p:nvGrpSpPr>
              <p:grpSpPr bwMode="auto">
                <a:xfrm rot="1353540">
                  <a:off x="2682" y="1111"/>
                  <a:ext cx="743" cy="186"/>
                  <a:chOff x="1565" y="2568"/>
                  <a:chExt cx="1118" cy="279"/>
                </a:xfrm>
                <a:grpFill/>
              </p:grpSpPr>
              <p:sp>
                <p:nvSpPr>
                  <p:cNvPr id="27" name="AutoShape 87"/>
                  <p:cNvSpPr>
                    <a:spLocks noChangeArrowheads="1"/>
                  </p:cNvSpPr>
                  <p:nvPr/>
                </p:nvSpPr>
                <p:spPr bwMode="white">
                  <a:xfrm rot="5263130">
                    <a:off x="1859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8" name="AutoShape 88"/>
                  <p:cNvSpPr>
                    <a:spLocks noChangeArrowheads="1"/>
                  </p:cNvSpPr>
                  <p:nvPr/>
                </p:nvSpPr>
                <p:spPr bwMode="white">
                  <a:xfrm rot="6078281">
                    <a:off x="1995" y="2274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29" name="AutoShape 89"/>
                  <p:cNvSpPr>
                    <a:spLocks noChangeArrowheads="1"/>
                  </p:cNvSpPr>
                  <p:nvPr/>
                </p:nvSpPr>
                <p:spPr bwMode="white">
                  <a:xfrm rot="6373927">
                    <a:off x="2071" y="229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0" name="AutoShape 90"/>
                  <p:cNvSpPr>
                    <a:spLocks noChangeArrowheads="1"/>
                  </p:cNvSpPr>
                  <p:nvPr/>
                </p:nvSpPr>
                <p:spPr bwMode="white">
                  <a:xfrm rot="6906312">
                    <a:off x="2161" y="2326"/>
                    <a:ext cx="227" cy="816"/>
                  </a:xfrm>
                  <a:prstGeom prst="moon">
                    <a:avLst>
                      <a:gd name="adj" fmla="val 49773"/>
                    </a:avLst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</p:grpSp>
        <p:grpSp>
          <p:nvGrpSpPr>
            <p:cNvPr id="9" name="Group 91"/>
            <p:cNvGrpSpPr>
              <a:grpSpLocks/>
            </p:cNvGrpSpPr>
            <p:nvPr/>
          </p:nvGrpSpPr>
          <p:grpSpPr bwMode="auto">
            <a:xfrm rot="-3733502" flipH="1" flipV="1">
              <a:off x="2498" y="2058"/>
              <a:ext cx="599" cy="144"/>
              <a:chOff x="2532" y="1051"/>
              <a:chExt cx="893" cy="246"/>
            </a:xfrm>
            <a:grpFill/>
          </p:grpSpPr>
          <p:grpSp>
            <p:nvGrpSpPr>
              <p:cNvPr id="11" name="Group 92"/>
              <p:cNvGrpSpPr>
                <a:grpSpLocks/>
              </p:cNvGrpSpPr>
              <p:nvPr/>
            </p:nvGrpSpPr>
            <p:grpSpPr bwMode="auto">
              <a:xfrm>
                <a:off x="2532" y="1051"/>
                <a:ext cx="743" cy="185"/>
                <a:chOff x="1565" y="2568"/>
                <a:chExt cx="1118" cy="279"/>
              </a:xfrm>
              <a:grpFill/>
            </p:grpSpPr>
            <p:sp>
              <p:nvSpPr>
                <p:cNvPr id="17" name="AutoShape 93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8" name="AutoShape 94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9" name="AutoShape 95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20" name="AutoShape 96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12" name="Group 97"/>
              <p:cNvGrpSpPr>
                <a:grpSpLocks/>
              </p:cNvGrpSpPr>
              <p:nvPr/>
            </p:nvGrpSpPr>
            <p:grpSpPr bwMode="auto">
              <a:xfrm rot="1353540">
                <a:off x="2682" y="1111"/>
                <a:ext cx="743" cy="186"/>
                <a:chOff x="1565" y="2568"/>
                <a:chExt cx="1118" cy="279"/>
              </a:xfrm>
              <a:grpFill/>
            </p:grpSpPr>
            <p:sp>
              <p:nvSpPr>
                <p:cNvPr id="13" name="AutoShape 98"/>
                <p:cNvSpPr>
                  <a:spLocks noChangeArrowheads="1"/>
                </p:cNvSpPr>
                <p:nvPr/>
              </p:nvSpPr>
              <p:spPr bwMode="white">
                <a:xfrm rot="5263130">
                  <a:off x="1859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4" name="AutoShape 99"/>
                <p:cNvSpPr>
                  <a:spLocks noChangeArrowheads="1"/>
                </p:cNvSpPr>
                <p:nvPr/>
              </p:nvSpPr>
              <p:spPr bwMode="white">
                <a:xfrm rot="6078281">
                  <a:off x="1995" y="2274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5" name="AutoShape 100"/>
                <p:cNvSpPr>
                  <a:spLocks noChangeArrowheads="1"/>
                </p:cNvSpPr>
                <p:nvPr/>
              </p:nvSpPr>
              <p:spPr bwMode="white">
                <a:xfrm rot="6373927">
                  <a:off x="2071" y="2296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16" name="AutoShape 101"/>
                <p:cNvSpPr>
                  <a:spLocks noChangeArrowheads="1"/>
                </p:cNvSpPr>
                <p:nvPr/>
              </p:nvSpPr>
              <p:spPr bwMode="white">
                <a:xfrm rot="6906312">
                  <a:off x="2161" y="2326"/>
                  <a:ext cx="227" cy="816"/>
                </a:xfrm>
                <a:prstGeom prst="moon">
                  <a:avLst>
                    <a:gd name="adj" fmla="val 49773"/>
                  </a:avLst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  <p:sp>
          <p:nvSpPr>
            <p:cNvPr id="10" name="Rectangle 102"/>
            <p:cNvSpPr>
              <a:spLocks noChangeArrowheads="1"/>
            </p:cNvSpPr>
            <p:nvPr/>
          </p:nvSpPr>
          <p:spPr bwMode="gray">
            <a:xfrm>
              <a:off x="2350" y="1709"/>
              <a:ext cx="502" cy="228"/>
            </a:xfrm>
            <a:prstGeom prst="rect">
              <a:avLst/>
            </a:prstGeom>
            <a:grp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  <a:flatTx/>
            </a:bodyPr>
            <a:lstStyle/>
            <a:p>
              <a:pPr algn="ctr"/>
              <a:r>
                <a:rPr lang="ru-RU" sz="2400" b="1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ЦЕЛЬ</a:t>
              </a:r>
              <a:endPara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36" name="Picture 19" descr="R_chevron001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1600200" y="1295400"/>
            <a:ext cx="476210" cy="5384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>
            <a:extrusionClr>
              <a:schemeClr val="tx1">
                <a:lumMod val="75000"/>
                <a:lumOff val="25000"/>
              </a:schemeClr>
            </a:extrusionClr>
          </a:sp3d>
        </p:spPr>
      </p:pic>
      <p:sp>
        <p:nvSpPr>
          <p:cNvPr id="38" name="AutoShape 4"/>
          <p:cNvSpPr>
            <a:spLocks noChangeArrowheads="1"/>
          </p:cNvSpPr>
          <p:nvPr/>
        </p:nvSpPr>
        <p:spPr bwMode="gray">
          <a:xfrm>
            <a:off x="2209800" y="1143000"/>
            <a:ext cx="6400800" cy="685800"/>
          </a:xfrm>
          <a:prstGeom prst="roundRect">
            <a:avLst>
              <a:gd name="adj" fmla="val 7912"/>
            </a:avLst>
          </a:prstGeom>
          <a:solidFill>
            <a:srgbClr val="7030A0">
              <a:alpha val="44000"/>
            </a:srgb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gray">
          <a:xfrm>
            <a:off x="2209800" y="11430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Обеспечение сбалансированности и устойчивости бюджета Дальнегорского городского округа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AutoShape 4"/>
          <p:cNvSpPr>
            <a:spLocks noChangeArrowheads="1"/>
          </p:cNvSpPr>
          <p:nvPr/>
        </p:nvSpPr>
        <p:spPr bwMode="gray">
          <a:xfrm rot="16200000">
            <a:off x="-342900" y="3771900"/>
            <a:ext cx="2590800" cy="6858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gray">
          <a:xfrm rot="16200000">
            <a:off x="-364123" y="3791635"/>
            <a:ext cx="25908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</a:p>
          <a:p>
            <a:pPr algn="ctr" eaLnBrk="0" hangingPunct="0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endParaRPr lang="en-US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AutoShape 4"/>
          <p:cNvSpPr>
            <a:spLocks noChangeArrowheads="1"/>
          </p:cNvSpPr>
          <p:nvPr/>
        </p:nvSpPr>
        <p:spPr bwMode="gray">
          <a:xfrm>
            <a:off x="2209800" y="2057400"/>
            <a:ext cx="6400800" cy="6096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3" name="Rectangle 17"/>
          <p:cNvSpPr>
            <a:spLocks noChangeArrowheads="1"/>
          </p:cNvSpPr>
          <p:nvPr/>
        </p:nvSpPr>
        <p:spPr bwMode="gray">
          <a:xfrm>
            <a:off x="2209800" y="20574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эффективности и результативности имеющихся инструментов программно – целевого управления 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бюджетирования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AutoShape 4"/>
          <p:cNvSpPr>
            <a:spLocks noChangeArrowheads="1"/>
          </p:cNvSpPr>
          <p:nvPr/>
        </p:nvSpPr>
        <p:spPr bwMode="gray">
          <a:xfrm>
            <a:off x="2209800" y="2743200"/>
            <a:ext cx="6400800" cy="6096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5" name="Rectangle 17"/>
          <p:cNvSpPr>
            <a:spLocks noChangeArrowheads="1"/>
          </p:cNvSpPr>
          <p:nvPr/>
        </p:nvSpPr>
        <p:spPr bwMode="gray">
          <a:xfrm>
            <a:off x="2209800" y="27432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создание условий для повышения качества предоставления муниципальных услуг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AutoShape 4"/>
          <p:cNvSpPr>
            <a:spLocks noChangeArrowheads="1"/>
          </p:cNvSpPr>
          <p:nvPr/>
        </p:nvSpPr>
        <p:spPr bwMode="gray">
          <a:xfrm>
            <a:off x="2209800" y="3429000"/>
            <a:ext cx="6400800" cy="6096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7" name="Rectangle 17"/>
          <p:cNvSpPr>
            <a:spLocks noChangeArrowheads="1"/>
          </p:cNvSpPr>
          <p:nvPr/>
        </p:nvSpPr>
        <p:spPr bwMode="gray">
          <a:xfrm>
            <a:off x="2209800" y="34290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эффективности процедур проведения муниципальных закупок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AutoShape 4"/>
          <p:cNvSpPr>
            <a:spLocks noChangeArrowheads="1"/>
          </p:cNvSpPr>
          <p:nvPr/>
        </p:nvSpPr>
        <p:spPr bwMode="gray">
          <a:xfrm>
            <a:off x="2209800" y="4114800"/>
            <a:ext cx="6400800" cy="6096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49" name="Rectangle 17"/>
          <p:cNvSpPr>
            <a:spLocks noChangeArrowheads="1"/>
          </p:cNvSpPr>
          <p:nvPr/>
        </p:nvSpPr>
        <p:spPr bwMode="gray">
          <a:xfrm>
            <a:off x="2209800" y="41148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повышение эффективности осуществления расходов на муниципальное управление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AutoShape 4"/>
          <p:cNvSpPr>
            <a:spLocks noChangeArrowheads="1"/>
          </p:cNvSpPr>
          <p:nvPr/>
        </p:nvSpPr>
        <p:spPr bwMode="gray">
          <a:xfrm>
            <a:off x="2209800" y="4800600"/>
            <a:ext cx="6400800" cy="6096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1" name="Rectangle 17"/>
          <p:cNvSpPr>
            <a:spLocks noChangeArrowheads="1"/>
          </p:cNvSpPr>
          <p:nvPr/>
        </p:nvSpPr>
        <p:spPr bwMode="gray">
          <a:xfrm>
            <a:off x="2209800" y="4800600"/>
            <a:ext cx="64008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развитие внутреннего финансового контроля и мониторинга качества финансового менеджмента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AutoShape 4"/>
          <p:cNvSpPr>
            <a:spLocks noChangeArrowheads="1"/>
          </p:cNvSpPr>
          <p:nvPr/>
        </p:nvSpPr>
        <p:spPr bwMode="gray">
          <a:xfrm>
            <a:off x="2209800" y="5486400"/>
            <a:ext cx="6400800" cy="1066800"/>
          </a:xfrm>
          <a:prstGeom prst="roundRect">
            <a:avLst>
              <a:gd name="adj" fmla="val 7912"/>
            </a:avLst>
          </a:prstGeom>
          <a:solidFill>
            <a:schemeClr val="tx2">
              <a:lumMod val="20000"/>
              <a:lumOff val="8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gray">
          <a:xfrm>
            <a:off x="2209800" y="5486400"/>
            <a:ext cx="6400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обеспечение открытости и прозрачности общественных финансов, обеспечение широкого вовлечения граждан в процедуры обсуждения и принятия бюджетных решений, общественного контроля их эффективности и результативности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5" name="Прямая соединительная линия 54"/>
          <p:cNvCxnSpPr/>
          <p:nvPr/>
        </p:nvCxnSpPr>
        <p:spPr>
          <a:xfrm>
            <a:off x="1905000" y="2362200"/>
            <a:ext cx="0" cy="358140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1905000" y="23622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единительная линия 65"/>
          <p:cNvCxnSpPr/>
          <p:nvPr/>
        </p:nvCxnSpPr>
        <p:spPr>
          <a:xfrm flipH="1">
            <a:off x="1905000" y="30480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единительная линия 66"/>
          <p:cNvCxnSpPr/>
          <p:nvPr/>
        </p:nvCxnSpPr>
        <p:spPr>
          <a:xfrm flipH="1">
            <a:off x="1905000" y="37338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единительная линия 67"/>
          <p:cNvCxnSpPr/>
          <p:nvPr/>
        </p:nvCxnSpPr>
        <p:spPr>
          <a:xfrm flipH="1">
            <a:off x="1905000" y="44196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 flipH="1">
            <a:off x="1905000" y="51054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Прямая соединительная линия 69"/>
          <p:cNvCxnSpPr/>
          <p:nvPr/>
        </p:nvCxnSpPr>
        <p:spPr>
          <a:xfrm flipH="1">
            <a:off x="1905000" y="5943600"/>
            <a:ext cx="3048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Прямая соединительная линия 70"/>
          <p:cNvCxnSpPr/>
          <p:nvPr/>
        </p:nvCxnSpPr>
        <p:spPr>
          <a:xfrm flipH="1">
            <a:off x="1295400" y="4038600"/>
            <a:ext cx="6096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Номер слайда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762000" y="152400"/>
            <a:ext cx="80010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ОСНОВНЫЕ ЭТАПЫ БЮДЖЕТНОГО ПРОЦЕССА В ДАЛЬНЕГОРСКОМ ГОРОДСКОМ ОКРУГЕ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1" name="Rectangle 19"/>
          <p:cNvSpPr/>
          <p:nvPr/>
        </p:nvSpPr>
        <p:spPr>
          <a:xfrm>
            <a:off x="0" y="1295400"/>
            <a:ext cx="9144000" cy="823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ts val="1920"/>
              </a:lnSpc>
            </a:pP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БЮДЖЕТНЫЙ ПРОЦЕСС –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деятельность по подготовке проектов бюджетов, утверждению и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  <a:endParaRPr lang="en-US" sz="16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полукруг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8116" y="2409364"/>
            <a:ext cx="8034102" cy="4448635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762000"/>
          </a:xfrm>
        </p:spPr>
        <p:txBody>
          <a:bodyPr>
            <a:normAutofit/>
          </a:bodyPr>
          <a:lstStyle/>
          <a:p>
            <a:r>
              <a:rPr lang="ru-RU" sz="2100" b="1" i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УЧАСТНИКИ БЮДЖЕТНОГО ПРОЦЕССА В ДАЛЬНЕГОРСКОМ ГОРОДСКОМ КРУГЕ</a:t>
            </a:r>
            <a:endParaRPr lang="ru-RU" sz="2100" b="1" i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17"/>
          <p:cNvSpPr>
            <a:spLocks noChangeArrowheads="1"/>
          </p:cNvSpPr>
          <p:nvPr/>
        </p:nvSpPr>
        <p:spPr bwMode="gray">
          <a:xfrm>
            <a:off x="3276600" y="3200400"/>
            <a:ext cx="25908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УЧАСТНИКИ </a:t>
            </a:r>
          </a:p>
          <a:p>
            <a:pPr algn="ctr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БЮДЖЕТНОГО</a:t>
            </a:r>
          </a:p>
          <a:p>
            <a:pPr algn="ctr" eaLnBrk="0" hangingPunct="0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ПРОЦЕССА</a:t>
            </a:r>
            <a:endParaRPr lang="en-US" sz="24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286000" y="1752600"/>
            <a:ext cx="4419600" cy="4191000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3600" y="1524000"/>
            <a:ext cx="2088232" cy="864096"/>
          </a:xfrm>
          <a:prstGeom prst="rect">
            <a:avLst/>
          </a:prstGeom>
          <a:noFill/>
        </p:spPr>
      </p:pic>
      <p:sp>
        <p:nvSpPr>
          <p:cNvPr id="22" name="Rectangle 17"/>
          <p:cNvSpPr>
            <a:spLocks noChangeArrowheads="1"/>
          </p:cNvSpPr>
          <p:nvPr/>
        </p:nvSpPr>
        <p:spPr bwMode="gray">
          <a:xfrm>
            <a:off x="2286000" y="1752600"/>
            <a:ext cx="16764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Глава ДГО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1524000"/>
            <a:ext cx="2088232" cy="864096"/>
          </a:xfrm>
          <a:prstGeom prst="rect">
            <a:avLst/>
          </a:prstGeom>
          <a:noFill/>
        </p:spPr>
      </p:pic>
      <p:sp>
        <p:nvSpPr>
          <p:cNvPr id="26" name="Rectangle 17"/>
          <p:cNvSpPr>
            <a:spLocks noChangeArrowheads="1"/>
          </p:cNvSpPr>
          <p:nvPr/>
        </p:nvSpPr>
        <p:spPr bwMode="gray">
          <a:xfrm>
            <a:off x="5029200" y="1752600"/>
            <a:ext cx="16764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Дума ДГО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2590800"/>
            <a:ext cx="2286000" cy="864096"/>
          </a:xfrm>
          <a:prstGeom prst="rect">
            <a:avLst/>
          </a:prstGeom>
          <a:noFill/>
        </p:spPr>
      </p:pic>
      <p:sp>
        <p:nvSpPr>
          <p:cNvPr id="28" name="Rectangle 17"/>
          <p:cNvSpPr>
            <a:spLocks noChangeArrowheads="1"/>
          </p:cNvSpPr>
          <p:nvPr/>
        </p:nvSpPr>
        <p:spPr bwMode="gray">
          <a:xfrm>
            <a:off x="914400" y="2667000"/>
            <a:ext cx="24384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Получатели бюджетных средств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2590800"/>
            <a:ext cx="2286000" cy="864096"/>
          </a:xfrm>
          <a:prstGeom prst="rect">
            <a:avLst/>
          </a:prstGeom>
          <a:noFill/>
        </p:spPr>
      </p:pic>
      <p:sp>
        <p:nvSpPr>
          <p:cNvPr id="43" name="Rectangle 17"/>
          <p:cNvSpPr>
            <a:spLocks noChangeArrowheads="1"/>
          </p:cNvSpPr>
          <p:nvPr/>
        </p:nvSpPr>
        <p:spPr bwMode="gray">
          <a:xfrm>
            <a:off x="5867400" y="2667000"/>
            <a:ext cx="2133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Администрация ДГО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3657600"/>
            <a:ext cx="2971800" cy="1219200"/>
          </a:xfrm>
          <a:prstGeom prst="rect">
            <a:avLst/>
          </a:prstGeom>
          <a:noFill/>
        </p:spPr>
      </p:pic>
      <p:sp>
        <p:nvSpPr>
          <p:cNvPr id="47" name="Rectangle 17"/>
          <p:cNvSpPr>
            <a:spLocks noChangeArrowheads="1"/>
          </p:cNvSpPr>
          <p:nvPr/>
        </p:nvSpPr>
        <p:spPr bwMode="gray">
          <a:xfrm>
            <a:off x="381000" y="3733800"/>
            <a:ext cx="29718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Главные администраторы (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администраторы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источников финансирования дефицита городского бюджета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8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1200" y="3657600"/>
            <a:ext cx="2971800" cy="1219200"/>
          </a:xfrm>
          <a:prstGeom prst="rect">
            <a:avLst/>
          </a:prstGeom>
          <a:noFill/>
        </p:spPr>
      </p:pic>
      <p:sp>
        <p:nvSpPr>
          <p:cNvPr id="49" name="Rectangle 17"/>
          <p:cNvSpPr>
            <a:spLocks noChangeArrowheads="1"/>
          </p:cNvSpPr>
          <p:nvPr/>
        </p:nvSpPr>
        <p:spPr bwMode="gray">
          <a:xfrm>
            <a:off x="6019800" y="3962400"/>
            <a:ext cx="2514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Контрольно-счетная палата ДГО</a:t>
            </a:r>
            <a:endParaRPr lang="en-US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00600" y="5105400"/>
            <a:ext cx="2971800" cy="1219200"/>
          </a:xfrm>
          <a:prstGeom prst="rect">
            <a:avLst/>
          </a:prstGeom>
          <a:noFill/>
        </p:spPr>
      </p:pic>
      <p:sp>
        <p:nvSpPr>
          <p:cNvPr id="51" name="Rectangle 17"/>
          <p:cNvSpPr>
            <a:spLocks noChangeArrowheads="1"/>
          </p:cNvSpPr>
          <p:nvPr/>
        </p:nvSpPr>
        <p:spPr bwMode="gray">
          <a:xfrm>
            <a:off x="5029200" y="5334000"/>
            <a:ext cx="25908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Главные распорядители (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распорядители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бюджетных средств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20" descr="88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5105400"/>
            <a:ext cx="2971800" cy="1219200"/>
          </a:xfrm>
          <a:prstGeom prst="rect">
            <a:avLst/>
          </a:prstGeom>
          <a:noFill/>
        </p:spPr>
      </p:pic>
      <p:sp>
        <p:nvSpPr>
          <p:cNvPr id="53" name="Rectangle 17"/>
          <p:cNvSpPr>
            <a:spLocks noChangeArrowheads="1"/>
          </p:cNvSpPr>
          <p:nvPr/>
        </p:nvSpPr>
        <p:spPr bwMode="gray">
          <a:xfrm>
            <a:off x="1371600" y="5257800"/>
            <a:ext cx="2743200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Главные администраторы (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администраторы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 доходов городского бюджета</a:t>
            </a:r>
            <a:endParaRPr lang="en-US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7965" y="1397000"/>
            <a:ext cx="2976563" cy="844476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1449388"/>
            <a:ext cx="2876550" cy="72008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6" name="Picture 4" descr="E:\New Folder\самоуправление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303" y="1403350"/>
            <a:ext cx="71913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228154" y="5737002"/>
            <a:ext cx="3623766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83716" y="5790977"/>
            <a:ext cx="342418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solidFill>
                <a:schemeClr val="dk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44008" y="1089348"/>
            <a:ext cx="2976562" cy="790575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6016" y="1161356"/>
            <a:ext cx="2876550" cy="68262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95536" y="1527175"/>
            <a:ext cx="2723579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органа местного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самоуправления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254" y="5762402"/>
            <a:ext cx="2751658" cy="7386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структурных подразделения администрации ДГО, имеющие статус юридического лица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E:\New Folder\управлен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966" y="5727477"/>
            <a:ext cx="8620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5436096" y="1233364"/>
            <a:ext cx="2146300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39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бюджетных учреждений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017340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Скругленный прямоугольник 15"/>
          <p:cNvSpPr/>
          <p:nvPr/>
        </p:nvSpPr>
        <p:spPr>
          <a:xfrm>
            <a:off x="4572000" y="1953444"/>
            <a:ext cx="1919288" cy="432047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6588224" y="1953444"/>
            <a:ext cx="191928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588224" y="1953444"/>
            <a:ext cx="197802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15 </a:t>
            </a: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детских дошкольных учреждений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44008" y="1953444"/>
            <a:ext cx="181768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образовательных учреждений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572000" y="2457500"/>
            <a:ext cx="1919287" cy="360040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72000" y="2895600"/>
            <a:ext cx="1919287" cy="2880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572000" y="3255640"/>
            <a:ext cx="1872208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572000" y="5193804"/>
            <a:ext cx="1919288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588224" y="2601516"/>
            <a:ext cx="191928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6588224" y="3105572"/>
            <a:ext cx="1919287" cy="432048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6588224" y="3609628"/>
            <a:ext cx="1919288" cy="576064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660232" y="5193804"/>
            <a:ext cx="2232248" cy="79208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4355976" y="6201916"/>
            <a:ext cx="3384376" cy="576064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30" name="TextBox 29"/>
          <p:cNvSpPr txBox="1"/>
          <p:nvPr/>
        </p:nvSpPr>
        <p:spPr>
          <a:xfrm>
            <a:off x="4499992" y="2529508"/>
            <a:ext cx="21558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детского</a:t>
            </a:r>
            <a:r>
              <a:rPr lang="ru-RU" sz="115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творчества</a:t>
            </a:r>
            <a:endParaRPr lang="ru-RU" sz="115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660232" y="2601516"/>
            <a:ext cx="187967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Музейно-выставочный центр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3105572"/>
            <a:ext cx="1978025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детско-юношеские спортивные школы 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572000" y="2895600"/>
            <a:ext cx="1978025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ahoma" pitchFamily="34" charset="0"/>
                <a:cs typeface="Tahoma" pitchFamily="34" charset="0"/>
              </a:rPr>
              <a:t>5</a:t>
            </a:r>
            <a:r>
              <a:rPr lang="ru-RU" sz="12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</a:t>
            </a:r>
            <a:r>
              <a:rPr lang="ru-RU" sz="1200" dirty="0" smtClean="0">
                <a:latin typeface="Tahoma" pitchFamily="34" charset="0"/>
                <a:cs typeface="Tahoma" pitchFamily="34" charset="0"/>
              </a:rPr>
              <a:t> культуры</a:t>
            </a:r>
            <a:endParaRPr lang="ru-RU" sz="12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588224" y="3609628"/>
            <a:ext cx="197643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Детская школа искусств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572000" y="3255640"/>
            <a:ext cx="1872208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Централизованная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библиотечная система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588224" y="5193804"/>
            <a:ext cx="237626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МАУ </a:t>
            </a:r>
            <a:r>
              <a:rPr lang="ru-RU" sz="1200" b="1" dirty="0" err="1" smtClean="0">
                <a:latin typeface="Times New Roman" pitchFamily="18" charset="0"/>
                <a:cs typeface="Times New Roman" pitchFamily="18" charset="0"/>
              </a:rPr>
              <a:t>Микрофинансовая</a:t>
            </a: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 организация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«Центр развития предпринимательства»</a:t>
            </a:r>
            <a:r>
              <a:rPr lang="ru-RU" sz="1200" b="1" dirty="0" smtClean="0">
                <a:latin typeface="Tahoma" pitchFamily="34" charset="0"/>
                <a:cs typeface="Tahoma" pitchFamily="34" charset="0"/>
              </a:rPr>
              <a:t> </a:t>
            </a:r>
            <a:endParaRPr lang="ru-RU" sz="1200" b="1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572000" y="5337820"/>
            <a:ext cx="197643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МАУ ДГО «МФЦ»</a:t>
            </a:r>
            <a:endParaRPr lang="ru-RU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4211960" y="6273924"/>
            <a:ext cx="453650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казенное учреждение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(Обслуживающее учреждение)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Прямоугольный треугольник 39"/>
          <p:cNvSpPr/>
          <p:nvPr/>
        </p:nvSpPr>
        <p:spPr>
          <a:xfrm rot="12911834">
            <a:off x="772003" y="3594757"/>
            <a:ext cx="1263650" cy="207963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1" name="Прямоугольный треугольник 40"/>
          <p:cNvSpPr/>
          <p:nvPr/>
        </p:nvSpPr>
        <p:spPr>
          <a:xfrm rot="8451590">
            <a:off x="952054" y="5270277"/>
            <a:ext cx="1263650" cy="207963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2" name="Прямоугольный треугольник 41"/>
          <p:cNvSpPr/>
          <p:nvPr/>
        </p:nvSpPr>
        <p:spPr>
          <a:xfrm rot="17946062">
            <a:off x="3335697" y="2323317"/>
            <a:ext cx="1593252" cy="207963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3" name="Овал 42"/>
          <p:cNvSpPr/>
          <p:nvPr/>
        </p:nvSpPr>
        <p:spPr>
          <a:xfrm>
            <a:off x="1942654" y="3096990"/>
            <a:ext cx="2352675" cy="2354262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4" name="Овал 43"/>
          <p:cNvSpPr/>
          <p:nvPr/>
        </p:nvSpPr>
        <p:spPr>
          <a:xfrm>
            <a:off x="2331591" y="3144615"/>
            <a:ext cx="2195513" cy="219551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5" name="TextBox 44"/>
          <p:cNvSpPr txBox="1"/>
          <p:nvPr/>
        </p:nvSpPr>
        <p:spPr>
          <a:xfrm>
            <a:off x="1979712" y="4041676"/>
            <a:ext cx="2555508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ahoma" pitchFamily="34" charset="0"/>
                <a:cs typeface="Tahoma" pitchFamily="34" charset="0"/>
              </a:rPr>
              <a:t>Из бюджета </a:t>
            </a:r>
            <a:r>
              <a:rPr lang="ru-RU" sz="1400" dirty="0" smtClean="0">
                <a:latin typeface="Tahoma" pitchFamily="34" charset="0"/>
                <a:cs typeface="Tahoma" pitchFamily="34" charset="0"/>
              </a:rPr>
              <a:t>Дальнегорского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atin typeface="Tahoma" pitchFamily="34" charset="0"/>
                <a:cs typeface="Tahoma" pitchFamily="34" charset="0"/>
              </a:rPr>
              <a:t>городского округа</a:t>
            </a:r>
            <a:endParaRPr lang="ru-RU" sz="1400" dirty="0">
              <a:latin typeface="Tahoma" pitchFamily="34" charset="0"/>
              <a:cs typeface="Tahoma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Tahoma" pitchFamily="34" charset="0"/>
                <a:cs typeface="Tahoma" pitchFamily="34" charset="0"/>
              </a:rPr>
              <a:t>финансируется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latin typeface="Tahoma" pitchFamily="34" charset="0"/>
                <a:cs typeface="Tahoma" pitchFamily="34" charset="0"/>
              </a:rPr>
              <a:t>49 </a:t>
            </a:r>
            <a:r>
              <a:rPr lang="ru-RU" sz="1400" b="1" dirty="0">
                <a:latin typeface="Tahoma" pitchFamily="34" charset="0"/>
                <a:cs typeface="Tahoma" pitchFamily="34" charset="0"/>
              </a:rPr>
              <a:t>учреждений</a:t>
            </a:r>
          </a:p>
        </p:txBody>
      </p:sp>
      <p:pic>
        <p:nvPicPr>
          <p:cNvPr id="46" name="Picture 2" descr="E:\New Folder\город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8954" y="3317652"/>
            <a:ext cx="1265237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Прямоугольник 47"/>
          <p:cNvSpPr/>
          <p:nvPr/>
        </p:nvSpPr>
        <p:spPr>
          <a:xfrm>
            <a:off x="5796136" y="4329708"/>
            <a:ext cx="2376264" cy="68421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49" name="TextBox 48"/>
          <p:cNvSpPr txBox="1"/>
          <p:nvPr/>
        </p:nvSpPr>
        <p:spPr>
          <a:xfrm>
            <a:off x="6516216" y="4401716"/>
            <a:ext cx="1656184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автономных учреждения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0" name="Picture 6" descr="E:\New Folder\муниципально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257700"/>
            <a:ext cx="887412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Прямоугольный треугольник 50"/>
          <p:cNvSpPr/>
          <p:nvPr/>
        </p:nvSpPr>
        <p:spPr>
          <a:xfrm rot="218222">
            <a:off x="4577277" y="4368406"/>
            <a:ext cx="1226776" cy="210636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2" name="Прямоугольный треугольник 51"/>
          <p:cNvSpPr/>
          <p:nvPr/>
        </p:nvSpPr>
        <p:spPr>
          <a:xfrm rot="3185508">
            <a:off x="3650086" y="5586920"/>
            <a:ext cx="1094130" cy="221879"/>
          </a:xfrm>
          <a:prstGeom prst="rt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53" name="Picture 5" descr="E:\New Folder\управлени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6057900"/>
            <a:ext cx="86201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" name="Скругленный прямоугольник 53"/>
          <p:cNvSpPr/>
          <p:nvPr/>
        </p:nvSpPr>
        <p:spPr>
          <a:xfrm>
            <a:off x="323528" y="2313485"/>
            <a:ext cx="2376264" cy="2880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611560" y="2313484"/>
            <a:ext cx="181768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Дума ДГО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23528" y="2673525"/>
            <a:ext cx="2376264" cy="2880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251520" y="2673524"/>
            <a:ext cx="252028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Контрольно-счетная палата ДГО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Скругленный прямоугольник 57"/>
          <p:cNvSpPr/>
          <p:nvPr/>
        </p:nvSpPr>
        <p:spPr>
          <a:xfrm>
            <a:off x="323528" y="3033565"/>
            <a:ext cx="2376264" cy="288032"/>
          </a:xfrm>
          <a:prstGeom prst="roundRect">
            <a:avLst/>
          </a:prstGeom>
          <a:solidFill>
            <a:srgbClr val="FFFFCC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251520" y="3033564"/>
            <a:ext cx="2520280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Администрация ДГО</a:t>
            </a:r>
            <a:endParaRPr 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Заголовок 1"/>
          <p:cNvSpPr txBox="1">
            <a:spLocks/>
          </p:cNvSpPr>
          <p:nvPr/>
        </p:nvSpPr>
        <p:spPr>
          <a:xfrm>
            <a:off x="0" y="0"/>
            <a:ext cx="91440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СЕТЬ МУНИЦИПАЛЬНЫХ УЧРЕЖДЕНИЙ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Номер слайда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868363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ПАРАМЕТРЫ БЮДЖЕТА ДАЛЬНЕГОРСКОГО ГОРОДСКОГО ОКРУГА на 2017 И ПЛАНОВЫЙ ПЕРИОД  2018-2019 годы , млн.руб.</a:t>
            </a:r>
            <a:endParaRPr lang="en-US" sz="2000" b="1" dirty="0">
              <a:solidFill>
                <a:srgbClr val="7030A0"/>
              </a:solidFill>
            </a:endParaRPr>
          </a:p>
        </p:txBody>
      </p:sp>
      <p:graphicFrame>
        <p:nvGraphicFramePr>
          <p:cNvPr id="43" name="Диаграмма 42"/>
          <p:cNvGraphicFramePr/>
          <p:nvPr/>
        </p:nvGraphicFramePr>
        <p:xfrm>
          <a:off x="0" y="1397000"/>
          <a:ext cx="9144000" cy="492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09800"/>
            <a:ext cx="3048000" cy="2743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/>
          <p:cNvSpPr txBox="1">
            <a:spLocks noChangeArrowheads="1"/>
          </p:cNvSpPr>
          <p:nvPr/>
        </p:nvSpPr>
        <p:spPr bwMode="gray">
          <a:xfrm>
            <a:off x="0" y="2590800"/>
            <a:ext cx="28956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План доходов и расходов на определенный период.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старонормандского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языка – сумма, кошелек</a:t>
            </a:r>
          </a:p>
        </p:txBody>
      </p:sp>
      <p:pic>
        <p:nvPicPr>
          <p:cNvPr id="26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200400"/>
            <a:ext cx="30480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9"/>
          <p:cNvSpPr txBox="1">
            <a:spLocks noChangeArrowheads="1"/>
          </p:cNvSpPr>
          <p:nvPr/>
        </p:nvSpPr>
        <p:spPr bwMode="gray">
          <a:xfrm>
            <a:off x="3048000" y="3657600"/>
            <a:ext cx="2895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План доходов и расходов муниципального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209800"/>
            <a:ext cx="3048000" cy="2819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 Box 9"/>
          <p:cNvSpPr txBox="1">
            <a:spLocks noChangeArrowheads="1"/>
          </p:cNvSpPr>
          <p:nvPr/>
        </p:nvSpPr>
        <p:spPr bwMode="gray">
          <a:xfrm>
            <a:off x="6248400" y="2590800"/>
            <a:ext cx="2895600" cy="12464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Группировка доходов и расходов бюджета (источников финансирования) используемая для составления и исполнения бюджетов</a:t>
            </a:r>
            <a:r>
              <a:rPr lang="ru-RU" sz="1500" dirty="0" smtClean="0"/>
              <a:t>.</a:t>
            </a:r>
            <a:endParaRPr lang="ru-RU" sz="1500" dirty="0"/>
          </a:p>
        </p:txBody>
      </p:sp>
      <p:pic>
        <p:nvPicPr>
          <p:cNvPr id="35" name="Picture 2" descr="140cb694b123d7fa42df2ce9b4fc250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3600"/>
            <a:ext cx="3048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4" descr="14a9b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0" y="3124200"/>
            <a:ext cx="2971799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2133600"/>
            <a:ext cx="28956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18"/>
          <p:cNvSpPr>
            <a:spLocks noChangeArrowheads="1"/>
          </p:cNvSpPr>
          <p:nvPr/>
        </p:nvSpPr>
        <p:spPr bwMode="auto">
          <a:xfrm>
            <a:off x="0" y="228600"/>
            <a:ext cx="9144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ПОНЯТИЯ, ИСПОЛЬЗУЕМЫЕ В БЮДЖЕТНОМ ПРОЦЕССЕ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" y="228600"/>
            <a:ext cx="8763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Информация по доходам и расходам бюджетов муниципальных образований на одного жителя </a:t>
            </a:r>
          </a:p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2017 году, руб.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8001000" cy="4953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990600" y="1600200"/>
          <a:ext cx="7010400" cy="41148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71700"/>
                <a:gridCol w="1790700"/>
                <a:gridCol w="1447800"/>
                <a:gridCol w="1600200"/>
              </a:tblGrid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Муниципальное образование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r>
                        <a:rPr lang="ru-RU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населения на 01.01.2016, чел.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Доходы на 1 жителя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Расходы на 1 жителя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Дальнегорский городской</a:t>
                      </a: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округ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700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18 803,3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19 022,1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Городской округ Большой камень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39 978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18 725,1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18 725,1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Партизанский городской округ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45 371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15 796,7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15 945,5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Лесозаводский городской округ 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769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16 006,6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16 486,5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ctr"/>
                      <a:r>
                        <a:rPr lang="ru-RU" b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Арсеньевский</a:t>
                      </a:r>
                      <a:r>
                        <a:rPr lang="ru-RU" b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городской</a:t>
                      </a:r>
                      <a:r>
                        <a:rPr lang="ru-RU" b="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округ</a:t>
                      </a:r>
                      <a:endParaRPr lang="ru-RU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53 083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18 111,6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18 735,3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20</a:t>
            </a:fld>
            <a:endParaRPr lang="en-GB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457200"/>
            <a:ext cx="8352928" cy="868363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ДОХОДЫ БЮДЖЕТА НА 2015 – 2019 ГОДЫ, млн. руб. 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397000"/>
          <a:ext cx="9144000" cy="46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457200" y="5943600"/>
          <a:ext cx="7924800" cy="370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76400"/>
                <a:gridCol w="1219200"/>
                <a:gridCol w="1295400"/>
                <a:gridCol w="1219200"/>
                <a:gridCol w="1219200"/>
                <a:gridCol w="1295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Доходы</a:t>
                      </a:r>
                      <a:r>
                        <a:rPr lang="ru-RU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всего</a:t>
                      </a:r>
                      <a:endParaRPr lang="ru-RU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899,4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863,2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821,7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829,8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839,9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152400"/>
            <a:ext cx="9144000" cy="8683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БАЗА НАЛОГОВЫХ ДОХОДОВ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gray">
          <a:xfrm rot="16200000">
            <a:off x="-726740" y="308894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Налоговые доходы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431,2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млн. руб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" name="AutoShape 7"/>
          <p:cNvSpPr>
            <a:spLocks noChangeArrowheads="1"/>
          </p:cNvSpPr>
          <p:nvPr/>
        </p:nvSpPr>
        <p:spPr bwMode="gray">
          <a:xfrm rot="16200000">
            <a:off x="797260" y="1945940"/>
            <a:ext cx="16058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Имущественный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</a:t>
            </a: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gray">
          <a:xfrm rot="16200000">
            <a:off x="721060" y="3774740"/>
            <a:ext cx="1758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 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совокупный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</a:t>
            </a:r>
          </a:p>
        </p:txBody>
      </p:sp>
      <p:sp>
        <p:nvSpPr>
          <p:cNvPr id="33" name="AutoShape 7"/>
          <p:cNvSpPr>
            <a:spLocks noChangeArrowheads="1"/>
          </p:cNvSpPr>
          <p:nvPr/>
        </p:nvSpPr>
        <p:spPr bwMode="gray">
          <a:xfrm>
            <a:off x="2209800" y="13716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 на землю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100 %</a:t>
            </a:r>
          </a:p>
        </p:txBody>
      </p:sp>
      <p:sp>
        <p:nvSpPr>
          <p:cNvPr id="34" name="AutoShape 7"/>
          <p:cNvSpPr>
            <a:spLocks noChangeArrowheads="1"/>
          </p:cNvSpPr>
          <p:nvPr/>
        </p:nvSpPr>
        <p:spPr bwMode="gray">
          <a:xfrm>
            <a:off x="2209800" y="22098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 на имущество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100 %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gray">
          <a:xfrm>
            <a:off x="2209800" y="30480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ЕНВД (единый налог на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вмененный доход)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36" name="AutoShape 7"/>
          <p:cNvSpPr>
            <a:spLocks noChangeArrowheads="1"/>
          </p:cNvSpPr>
          <p:nvPr/>
        </p:nvSpPr>
        <p:spPr bwMode="gray">
          <a:xfrm>
            <a:off x="2209800" y="38862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ЕСХН (единый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сельскохозяйственный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налог)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37" name="AutoShape 7"/>
          <p:cNvSpPr>
            <a:spLocks noChangeArrowheads="1"/>
          </p:cNvSpPr>
          <p:nvPr/>
        </p:nvSpPr>
        <p:spPr bwMode="gray">
          <a:xfrm>
            <a:off x="2209800" y="47244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Акцизы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0,2%</a:t>
            </a:r>
          </a:p>
        </p:txBody>
      </p:sp>
      <p:sp>
        <p:nvSpPr>
          <p:cNvPr id="38" name="AutoShape 7"/>
          <p:cNvSpPr>
            <a:spLocks noChangeArrowheads="1"/>
          </p:cNvSpPr>
          <p:nvPr/>
        </p:nvSpPr>
        <p:spPr bwMode="gray">
          <a:xfrm>
            <a:off x="2209800" y="55626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Госпошлина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cxnSp>
        <p:nvCxnSpPr>
          <p:cNvPr id="53" name="Прямая соединительная линия 52"/>
          <p:cNvCxnSpPr/>
          <p:nvPr/>
        </p:nvCxnSpPr>
        <p:spPr>
          <a:xfrm flipH="1">
            <a:off x="609600" y="914400"/>
            <a:ext cx="1600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609600" y="914400"/>
            <a:ext cx="0" cy="1219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единительная линия 61"/>
          <p:cNvCxnSpPr/>
          <p:nvPr/>
        </p:nvCxnSpPr>
        <p:spPr>
          <a:xfrm flipH="1">
            <a:off x="609600" y="5257800"/>
            <a:ext cx="1600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 flipH="1">
            <a:off x="609600" y="5943600"/>
            <a:ext cx="16002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609600" y="4800600"/>
            <a:ext cx="0" cy="11430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>
            <a:off x="1981200" y="35052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/>
          <p:nvPr/>
        </p:nvCxnSpPr>
        <p:spPr>
          <a:xfrm flipH="1">
            <a:off x="1981200" y="42672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Прямая со стрелкой 76"/>
          <p:cNvCxnSpPr/>
          <p:nvPr/>
        </p:nvCxnSpPr>
        <p:spPr>
          <a:xfrm flipH="1">
            <a:off x="1981200" y="25908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H="1">
            <a:off x="1981200" y="18288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utoShape 7"/>
          <p:cNvSpPr>
            <a:spLocks noChangeArrowheads="1"/>
          </p:cNvSpPr>
          <p:nvPr/>
        </p:nvSpPr>
        <p:spPr bwMode="gray">
          <a:xfrm>
            <a:off x="2209800" y="53340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НДФЛ (налог на доходы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физических лиц)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73,3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%</a:t>
            </a:r>
          </a:p>
        </p:txBody>
      </p:sp>
      <p:sp>
        <p:nvSpPr>
          <p:cNvPr id="90" name="AutoShape 4"/>
          <p:cNvSpPr>
            <a:spLocks noChangeArrowheads="1"/>
          </p:cNvSpPr>
          <p:nvPr/>
        </p:nvSpPr>
        <p:spPr bwMode="gray">
          <a:xfrm>
            <a:off x="4876800" y="533399"/>
            <a:ext cx="4114800" cy="6858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4724400" y="533400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Работодатели, из заработной платы работников, физические лица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" name="AutoShape 4"/>
          <p:cNvSpPr>
            <a:spLocks noChangeArrowheads="1"/>
          </p:cNvSpPr>
          <p:nvPr/>
        </p:nvSpPr>
        <p:spPr bwMode="gray">
          <a:xfrm>
            <a:off x="4876800" y="1371600"/>
            <a:ext cx="4114800" cy="6858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3" name="Прямоугольник 92"/>
          <p:cNvSpPr/>
          <p:nvPr/>
        </p:nvSpPr>
        <p:spPr>
          <a:xfrm>
            <a:off x="4953000" y="1371600"/>
            <a:ext cx="4038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Собственники земли (по кадастровой стоимости)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AutoShape 4"/>
          <p:cNvSpPr>
            <a:spLocks noChangeArrowheads="1"/>
          </p:cNvSpPr>
          <p:nvPr/>
        </p:nvSpPr>
        <p:spPr bwMode="gray">
          <a:xfrm>
            <a:off x="4876800" y="2209800"/>
            <a:ext cx="4114800" cy="6858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5" name="AutoShape 4"/>
          <p:cNvSpPr>
            <a:spLocks noChangeArrowheads="1"/>
          </p:cNvSpPr>
          <p:nvPr/>
        </p:nvSpPr>
        <p:spPr bwMode="gray">
          <a:xfrm>
            <a:off x="4876800" y="3048000"/>
            <a:ext cx="4114800" cy="762000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6" name="AutoShape 4"/>
          <p:cNvSpPr>
            <a:spLocks noChangeArrowheads="1"/>
          </p:cNvSpPr>
          <p:nvPr/>
        </p:nvSpPr>
        <p:spPr bwMode="gray">
          <a:xfrm>
            <a:off x="4876800" y="3886200"/>
            <a:ext cx="4114800" cy="762000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7" name="AutoShape 4"/>
          <p:cNvSpPr>
            <a:spLocks noChangeArrowheads="1"/>
          </p:cNvSpPr>
          <p:nvPr/>
        </p:nvSpPr>
        <p:spPr bwMode="gray">
          <a:xfrm>
            <a:off x="4876800" y="4724400"/>
            <a:ext cx="4114800" cy="6858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8" name="AutoShape 4"/>
          <p:cNvSpPr>
            <a:spLocks noChangeArrowheads="1"/>
          </p:cNvSpPr>
          <p:nvPr/>
        </p:nvSpPr>
        <p:spPr bwMode="gray">
          <a:xfrm>
            <a:off x="4876800" y="5562600"/>
            <a:ext cx="4114800" cy="990600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9" name="Прямоугольник 98"/>
          <p:cNvSpPr/>
          <p:nvPr/>
        </p:nvSpPr>
        <p:spPr>
          <a:xfrm>
            <a:off x="4724400" y="5562600"/>
            <a:ext cx="4267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Физические и юридические лица (при обращении в государственные органы за совершением юридически значимых действий)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Прямоугольник 99"/>
          <p:cNvSpPr/>
          <p:nvPr/>
        </p:nvSpPr>
        <p:spPr>
          <a:xfrm>
            <a:off x="4724400" y="4724400"/>
            <a:ext cx="426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Производители определенных видов товаров (нефтепродукты)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Прямоугольник 100"/>
          <p:cNvSpPr/>
          <p:nvPr/>
        </p:nvSpPr>
        <p:spPr>
          <a:xfrm>
            <a:off x="4876800" y="3962400"/>
            <a:ext cx="4114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Организации, занимающиеся производством сельскохозяйственной продукции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" name="Прямоугольник 101"/>
          <p:cNvSpPr/>
          <p:nvPr/>
        </p:nvSpPr>
        <p:spPr>
          <a:xfrm>
            <a:off x="4953000" y="3048001"/>
            <a:ext cx="4038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Индивидуальные предприниматели, организации (с определенных видов деятельности)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>
          <a:xfrm>
            <a:off x="4724400" y="22098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Собственники имущества (по инвентаризационной стоимости)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5" name="Прямая со стрелкой 114"/>
          <p:cNvCxnSpPr/>
          <p:nvPr/>
        </p:nvCxnSpPr>
        <p:spPr>
          <a:xfrm flipH="1">
            <a:off x="914400" y="2667000"/>
            <a:ext cx="3048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Прямая со стрелкой 116"/>
          <p:cNvCxnSpPr/>
          <p:nvPr/>
        </p:nvCxnSpPr>
        <p:spPr>
          <a:xfrm flipH="1">
            <a:off x="914400" y="3733800"/>
            <a:ext cx="3048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Прямая со стрелкой 118"/>
          <p:cNvCxnSpPr/>
          <p:nvPr/>
        </p:nvCxnSpPr>
        <p:spPr>
          <a:xfrm flipH="1">
            <a:off x="4724400" y="9906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Прямая со стрелкой 119"/>
          <p:cNvCxnSpPr/>
          <p:nvPr/>
        </p:nvCxnSpPr>
        <p:spPr>
          <a:xfrm flipH="1">
            <a:off x="4724400" y="17526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Прямая со стрелкой 120"/>
          <p:cNvCxnSpPr/>
          <p:nvPr/>
        </p:nvCxnSpPr>
        <p:spPr>
          <a:xfrm flipH="1">
            <a:off x="4724400" y="25908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Прямая со стрелкой 121"/>
          <p:cNvCxnSpPr/>
          <p:nvPr/>
        </p:nvCxnSpPr>
        <p:spPr>
          <a:xfrm flipH="1">
            <a:off x="4724400" y="34290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Прямая со стрелкой 122"/>
          <p:cNvCxnSpPr/>
          <p:nvPr/>
        </p:nvCxnSpPr>
        <p:spPr>
          <a:xfrm flipH="1">
            <a:off x="4724400" y="42672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Прямая со стрелкой 123"/>
          <p:cNvCxnSpPr/>
          <p:nvPr/>
        </p:nvCxnSpPr>
        <p:spPr>
          <a:xfrm flipH="1">
            <a:off x="4724400" y="51054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Прямая со стрелкой 124"/>
          <p:cNvCxnSpPr/>
          <p:nvPr/>
        </p:nvCxnSpPr>
        <p:spPr>
          <a:xfrm flipH="1">
            <a:off x="4724400" y="6019800"/>
            <a:ext cx="1524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Номер слайда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НАЛОГОВЫХ ДОХОДОВ НА 2017 ГОД</a:t>
            </a:r>
            <a:endParaRPr lang="en-US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1212850" y="990600"/>
          <a:ext cx="7931150" cy="47972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utoShape 17"/>
          <p:cNvSpPr>
            <a:spLocks/>
          </p:cNvSpPr>
          <p:nvPr/>
        </p:nvSpPr>
        <p:spPr bwMode="black">
          <a:xfrm flipH="1">
            <a:off x="5863282" y="5360640"/>
            <a:ext cx="2916236" cy="504056"/>
          </a:xfrm>
          <a:prstGeom prst="accentCallout3">
            <a:avLst>
              <a:gd name="adj1" fmla="val 51294"/>
              <a:gd name="adj2" fmla="val 74130"/>
              <a:gd name="adj3" fmla="val 17544"/>
              <a:gd name="adj4" fmla="val 85331"/>
              <a:gd name="adj5" fmla="val 24212"/>
              <a:gd name="adj6" fmla="val 82733"/>
              <a:gd name="adj7" fmla="val 27821"/>
              <a:gd name="adj8" fmla="val 82458"/>
            </a:avLst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НДФЛ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345</a:t>
            </a:r>
            <a:r>
              <a:rPr lang="ru-RU" sz="1600" dirty="0" smtClean="0"/>
              <a:t>,0 млн. руб.</a:t>
            </a:r>
            <a:endParaRPr lang="en-US" sz="1600" dirty="0" smtClean="0"/>
          </a:p>
          <a:p>
            <a:pPr algn="l"/>
            <a:endParaRPr lang="en-US" sz="1400" dirty="0">
              <a:cs typeface="Arial" charset="0"/>
            </a:endParaRPr>
          </a:p>
        </p:txBody>
      </p:sp>
      <p:sp>
        <p:nvSpPr>
          <p:cNvPr id="8" name="AutoShape 17"/>
          <p:cNvSpPr>
            <a:spLocks/>
          </p:cNvSpPr>
          <p:nvPr/>
        </p:nvSpPr>
        <p:spPr bwMode="black">
          <a:xfrm flipH="1">
            <a:off x="4948882" y="1398240"/>
            <a:ext cx="2916236" cy="504056"/>
          </a:xfrm>
          <a:prstGeom prst="accentCallout3">
            <a:avLst>
              <a:gd name="adj1" fmla="val 32309"/>
              <a:gd name="adj2" fmla="val 91266"/>
              <a:gd name="adj3" fmla="val 93482"/>
              <a:gd name="adj4" fmla="val 101009"/>
              <a:gd name="adj5" fmla="val 100380"/>
              <a:gd name="adj6" fmla="val 101004"/>
              <a:gd name="adj7" fmla="val 99227"/>
              <a:gd name="adj8" fmla="val 100782"/>
            </a:avLst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6,5 млн</a:t>
            </a:r>
            <a:r>
              <a:rPr lang="ru-RU" sz="1600" dirty="0" smtClean="0"/>
              <a:t>. руб.</a:t>
            </a:r>
            <a:endParaRPr lang="en-US" sz="1600" dirty="0" smtClean="0"/>
          </a:p>
          <a:p>
            <a:pPr algn="l"/>
            <a:endParaRPr lang="en-US" sz="1400" dirty="0">
              <a:cs typeface="Arial" charset="0"/>
            </a:endParaRPr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529282" y="1926704"/>
            <a:ext cx="1835696" cy="382595"/>
          </a:xfrm>
          <a:prstGeom prst="accentCallout2">
            <a:avLst>
              <a:gd name="adj1" fmla="val 34616"/>
              <a:gd name="adj2" fmla="val 103704"/>
              <a:gd name="adj3" fmla="val 34616"/>
              <a:gd name="adj4" fmla="val 117051"/>
              <a:gd name="adj5" fmla="val 126628"/>
              <a:gd name="adj6" fmla="val 128442"/>
            </a:avLst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 на совокупный доход 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600" dirty="0" smtClean="0"/>
              <a:t>2,5 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.руб.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23"/>
          <p:cNvSpPr>
            <a:spLocks/>
          </p:cNvSpPr>
          <p:nvPr/>
        </p:nvSpPr>
        <p:spPr bwMode="auto">
          <a:xfrm>
            <a:off x="1788914" y="1134616"/>
            <a:ext cx="2304256" cy="382595"/>
          </a:xfrm>
          <a:prstGeom prst="accentCallout2">
            <a:avLst>
              <a:gd name="adj1" fmla="val 34616"/>
              <a:gd name="adj2" fmla="val 103704"/>
              <a:gd name="adj3" fmla="val 34616"/>
              <a:gd name="adj4" fmla="val 117051"/>
              <a:gd name="adj5" fmla="val 202351"/>
              <a:gd name="adj6" fmla="val 116894"/>
            </a:avLst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Налоги на имущество 27,0</a:t>
            </a:r>
            <a:r>
              <a:rPr lang="ru-RU" sz="1600" dirty="0" smtClean="0"/>
              <a:t> млн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.руб.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AutoShape 23"/>
          <p:cNvSpPr>
            <a:spLocks/>
          </p:cNvSpPr>
          <p:nvPr/>
        </p:nvSpPr>
        <p:spPr bwMode="auto">
          <a:xfrm>
            <a:off x="757882" y="3303240"/>
            <a:ext cx="1296144" cy="382595"/>
          </a:xfrm>
          <a:prstGeom prst="accentCallout2">
            <a:avLst>
              <a:gd name="adj1" fmla="val 34616"/>
              <a:gd name="adj2" fmla="val 103704"/>
              <a:gd name="adj3" fmla="val 34616"/>
              <a:gd name="adj4" fmla="val 117051"/>
              <a:gd name="adj5" fmla="val -52250"/>
              <a:gd name="adj6" fmla="val 138689"/>
            </a:avLst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Акцизы 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10,2 млн.руб.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52400" y="4267200"/>
          <a:ext cx="2438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70"/>
                <a:gridCol w="172593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449,8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416,5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431,2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444,1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454,9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159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БАЗА НЕНАЛОГОВЫХ ДОХОДОВ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28" name="AutoShape 7"/>
          <p:cNvSpPr>
            <a:spLocks noChangeArrowheads="1"/>
          </p:cNvSpPr>
          <p:nvPr/>
        </p:nvSpPr>
        <p:spPr bwMode="gray">
          <a:xfrm rot="16200000">
            <a:off x="-726740" y="3088940"/>
            <a:ext cx="252028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Неналоговые доходы</a:t>
            </a:r>
          </a:p>
          <a:p>
            <a:pPr algn="ctr"/>
            <a:r>
              <a:rPr lang="ru-RU" sz="2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41,9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</a:p>
        </p:txBody>
      </p:sp>
      <p:sp>
        <p:nvSpPr>
          <p:cNvPr id="89" name="AutoShape 7"/>
          <p:cNvSpPr>
            <a:spLocks noChangeArrowheads="1"/>
          </p:cNvSpPr>
          <p:nvPr/>
        </p:nvSpPr>
        <p:spPr bwMode="gray">
          <a:xfrm>
            <a:off x="1143000" y="762000"/>
            <a:ext cx="3352800" cy="12192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использования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имущества, находящегося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в муниципальной собственности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(аренда земли, имущества, плата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соцнайм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и т д.)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90" name="AutoShape 4"/>
          <p:cNvSpPr>
            <a:spLocks noChangeArrowheads="1"/>
          </p:cNvSpPr>
          <p:nvPr/>
        </p:nvSpPr>
        <p:spPr bwMode="gray">
          <a:xfrm>
            <a:off x="4724400" y="762000"/>
            <a:ext cx="4267200" cy="1219199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91" name="Прямоугольник 90"/>
          <p:cNvSpPr/>
          <p:nvPr/>
        </p:nvSpPr>
        <p:spPr>
          <a:xfrm>
            <a:off x="4572000" y="9906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Арендаторы муниципального имущества и земли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AutoShape 7"/>
          <p:cNvSpPr>
            <a:spLocks noChangeArrowheads="1"/>
          </p:cNvSpPr>
          <p:nvPr/>
        </p:nvSpPr>
        <p:spPr bwMode="gray">
          <a:xfrm>
            <a:off x="1143000" y="2057400"/>
            <a:ext cx="3352800" cy="9906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Плата за негативное воздействие на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окружающую среду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55%</a:t>
            </a:r>
          </a:p>
        </p:txBody>
      </p:sp>
      <p:sp>
        <p:nvSpPr>
          <p:cNvPr id="46" name="AutoShape 7"/>
          <p:cNvSpPr>
            <a:spLocks noChangeArrowheads="1"/>
          </p:cNvSpPr>
          <p:nvPr/>
        </p:nvSpPr>
        <p:spPr bwMode="gray">
          <a:xfrm>
            <a:off x="1143000" y="3124200"/>
            <a:ext cx="3352800" cy="9906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оказания платных услуг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 компенсации затрат государства </a:t>
            </a:r>
          </a:p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47" name="AutoShape 7"/>
          <p:cNvSpPr>
            <a:spLocks noChangeArrowheads="1"/>
          </p:cNvSpPr>
          <p:nvPr/>
        </p:nvSpPr>
        <p:spPr bwMode="gray">
          <a:xfrm>
            <a:off x="1143000" y="4191000"/>
            <a:ext cx="3352800" cy="10668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продажи материальных и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нематериальных активов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(приватизация)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48" name="AutoShape 7"/>
          <p:cNvSpPr>
            <a:spLocks noChangeArrowheads="1"/>
          </p:cNvSpPr>
          <p:nvPr/>
        </p:nvSpPr>
        <p:spPr bwMode="gray">
          <a:xfrm>
            <a:off x="1143000" y="5334000"/>
            <a:ext cx="3352800" cy="10668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Штрафные санкции, возмещение </a:t>
            </a: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ущерба </a:t>
            </a:r>
            <a:r>
              <a:rPr lang="ru-RU" sz="1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100%</a:t>
            </a: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gray">
          <a:xfrm>
            <a:off x="4724400" y="2057398"/>
            <a:ext cx="4267200" cy="9906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4572000" y="2057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Объекты предприятий и организаций, являющиеся источниками загрязнения окружающей среды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AutoShape 4"/>
          <p:cNvSpPr>
            <a:spLocks noChangeArrowheads="1"/>
          </p:cNvSpPr>
          <p:nvPr/>
        </p:nvSpPr>
        <p:spPr bwMode="gray">
          <a:xfrm>
            <a:off x="4724400" y="3124200"/>
            <a:ext cx="4267200" cy="990601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2" name="Прямоугольник 51"/>
          <p:cNvSpPr/>
          <p:nvPr/>
        </p:nvSpPr>
        <p:spPr>
          <a:xfrm>
            <a:off x="4572000" y="3200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Потребители услуг муниципального казенного учреждения «Обслуживающее учреждение»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AutoShape 4"/>
          <p:cNvSpPr>
            <a:spLocks noChangeArrowheads="1"/>
          </p:cNvSpPr>
          <p:nvPr/>
        </p:nvSpPr>
        <p:spPr bwMode="gray">
          <a:xfrm>
            <a:off x="4724400" y="4190998"/>
            <a:ext cx="4267200" cy="1066802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6" name="Прямоугольник 55"/>
          <p:cNvSpPr/>
          <p:nvPr/>
        </p:nvSpPr>
        <p:spPr>
          <a:xfrm>
            <a:off x="4572000" y="4343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Покупатели муниципального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имущества (земли)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AutoShape 4"/>
          <p:cNvSpPr>
            <a:spLocks noChangeArrowheads="1"/>
          </p:cNvSpPr>
          <p:nvPr/>
        </p:nvSpPr>
        <p:spPr bwMode="gray">
          <a:xfrm>
            <a:off x="4724400" y="5334000"/>
            <a:ext cx="4267200" cy="1066800"/>
          </a:xfrm>
          <a:prstGeom prst="roundRect">
            <a:avLst>
              <a:gd name="adj" fmla="val 7912"/>
            </a:avLst>
          </a:prstGeom>
          <a:gradFill rotWithShape="1">
            <a:gsLst>
              <a:gs pos="0">
                <a:schemeClr val="accent1">
                  <a:gamma/>
                  <a:tint val="38039"/>
                  <a:invGamma/>
                </a:schemeClr>
              </a:gs>
              <a:gs pos="100000">
                <a:schemeClr val="accent1">
                  <a:alpha val="5000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58" name="Прямоугольник 57"/>
          <p:cNvSpPr/>
          <p:nvPr/>
        </p:nvSpPr>
        <p:spPr>
          <a:xfrm>
            <a:off x="4572000" y="54864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Физические и юридические лица, нанесшие ущерб бюджету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0" name="Прямая со стрелкой 59"/>
          <p:cNvCxnSpPr>
            <a:stCxn id="90" idx="1"/>
            <a:endCxn id="89" idx="3"/>
          </p:cNvCxnSpPr>
          <p:nvPr/>
        </p:nvCxnSpPr>
        <p:spPr>
          <a:xfrm flipH="1">
            <a:off x="4495800" y="1371600"/>
            <a:ext cx="228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 flipH="1">
            <a:off x="4495800" y="2514600"/>
            <a:ext cx="228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flipH="1">
            <a:off x="4495800" y="3581400"/>
            <a:ext cx="228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>
            <a:off x="4495800" y="4724400"/>
            <a:ext cx="228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>
            <a:off x="4495800" y="5867400"/>
            <a:ext cx="2286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>
            <a:stCxn id="48" idx="1"/>
            <a:endCxn id="28" idx="1"/>
          </p:cNvCxnSpPr>
          <p:nvPr/>
        </p:nvCxnSpPr>
        <p:spPr>
          <a:xfrm flipH="1" flipV="1">
            <a:off x="533400" y="4730080"/>
            <a:ext cx="609600" cy="113732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>
            <a:off x="914400" y="44196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 стрелкой 73"/>
          <p:cNvCxnSpPr/>
          <p:nvPr/>
        </p:nvCxnSpPr>
        <p:spPr>
          <a:xfrm flipH="1">
            <a:off x="914400" y="35814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 стрелкой 78"/>
          <p:cNvCxnSpPr/>
          <p:nvPr/>
        </p:nvCxnSpPr>
        <p:spPr>
          <a:xfrm flipH="1">
            <a:off x="914400" y="2514600"/>
            <a:ext cx="228600" cy="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 стрелкой 82"/>
          <p:cNvCxnSpPr>
            <a:stCxn id="89" idx="1"/>
            <a:endCxn id="28" idx="3"/>
          </p:cNvCxnSpPr>
          <p:nvPr/>
        </p:nvCxnSpPr>
        <p:spPr>
          <a:xfrm flipH="1">
            <a:off x="533400" y="1371600"/>
            <a:ext cx="609600" cy="8382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Структура неналоговых доходов на 2017 год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5" name="AutoShape 17"/>
          <p:cNvSpPr>
            <a:spLocks/>
          </p:cNvSpPr>
          <p:nvPr/>
        </p:nvSpPr>
        <p:spPr bwMode="black">
          <a:xfrm flipH="1">
            <a:off x="5943600" y="5562600"/>
            <a:ext cx="2437591" cy="464058"/>
          </a:xfrm>
          <a:prstGeom prst="accentCallout3">
            <a:avLst>
              <a:gd name="adj1" fmla="val 42856"/>
              <a:gd name="adj2" fmla="val 106944"/>
              <a:gd name="adj3" fmla="val -3551"/>
              <a:gd name="adj4" fmla="val 107207"/>
              <a:gd name="adj5" fmla="val -194015"/>
              <a:gd name="adj6" fmla="val 93416"/>
              <a:gd name="adj7" fmla="val 1025"/>
              <a:gd name="adj8" fmla="val 107198"/>
            </a:avLst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использования имущества, находящегося в  муниципальной собственности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22,7 млн</a:t>
            </a:r>
            <a:r>
              <a:rPr lang="ru-RU" sz="1600" dirty="0" smtClean="0"/>
              <a:t>. руб.</a:t>
            </a:r>
            <a:endParaRPr lang="en-US" sz="1600" dirty="0" smtClean="0"/>
          </a:p>
          <a:p>
            <a:pPr algn="l"/>
            <a:endParaRPr lang="en-US" sz="1400" dirty="0">
              <a:cs typeface="Arial" charset="0"/>
            </a:endParaRPr>
          </a:p>
        </p:txBody>
      </p:sp>
      <p:graphicFrame>
        <p:nvGraphicFramePr>
          <p:cNvPr id="6" name="Содержимое 3"/>
          <p:cNvGraphicFramePr>
            <a:graphicFrameLocks/>
          </p:cNvGraphicFramePr>
          <p:nvPr/>
        </p:nvGraphicFramePr>
        <p:xfrm>
          <a:off x="2514600" y="1600201"/>
          <a:ext cx="6629400" cy="38861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AutoShape 17"/>
          <p:cNvSpPr>
            <a:spLocks/>
          </p:cNvSpPr>
          <p:nvPr/>
        </p:nvSpPr>
        <p:spPr bwMode="black">
          <a:xfrm flipH="1">
            <a:off x="3276600" y="990600"/>
            <a:ext cx="2437591" cy="464058"/>
          </a:xfrm>
          <a:prstGeom prst="accentCallout3">
            <a:avLst>
              <a:gd name="adj1" fmla="val 34781"/>
              <a:gd name="adj2" fmla="val 101527"/>
              <a:gd name="adj3" fmla="val 93482"/>
              <a:gd name="adj4" fmla="val 94081"/>
              <a:gd name="adj5" fmla="val 94053"/>
              <a:gd name="adj6" fmla="val 94076"/>
              <a:gd name="adj7" fmla="val 270006"/>
              <a:gd name="adj8" fmla="val 76362"/>
            </a:avLst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Платежи при пользовании природными ресурсами 1,8 млн</a:t>
            </a:r>
            <a:r>
              <a:rPr lang="ru-RU" sz="1600" dirty="0" smtClean="0"/>
              <a:t>. руб.</a:t>
            </a:r>
            <a:endParaRPr lang="en-US" sz="1600" dirty="0" smtClean="0"/>
          </a:p>
          <a:p>
            <a:pPr algn="l"/>
            <a:endParaRPr lang="en-US" sz="1400" dirty="0">
              <a:cs typeface="Arial" charset="0"/>
            </a:endParaRPr>
          </a:p>
        </p:txBody>
      </p:sp>
      <p:sp>
        <p:nvSpPr>
          <p:cNvPr id="8" name="AutoShape 23"/>
          <p:cNvSpPr>
            <a:spLocks/>
          </p:cNvSpPr>
          <p:nvPr/>
        </p:nvSpPr>
        <p:spPr bwMode="auto">
          <a:xfrm>
            <a:off x="3276600" y="5715000"/>
            <a:ext cx="1625109" cy="352234"/>
          </a:xfrm>
          <a:prstGeom prst="accentCallout2">
            <a:avLst>
              <a:gd name="adj1" fmla="val 34616"/>
              <a:gd name="adj2" fmla="val 96507"/>
              <a:gd name="adj3" fmla="val 34616"/>
              <a:gd name="adj4" fmla="val 117051"/>
              <a:gd name="adj5" fmla="val -193594"/>
              <a:gd name="adj6" fmla="val 100981"/>
            </a:avLst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оказания платных услуг 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2,0 млн.руб.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3"/>
          <p:cNvSpPr>
            <a:spLocks/>
          </p:cNvSpPr>
          <p:nvPr/>
        </p:nvSpPr>
        <p:spPr bwMode="auto">
          <a:xfrm>
            <a:off x="1371600" y="2133600"/>
            <a:ext cx="1865866" cy="352234"/>
          </a:xfrm>
          <a:prstGeom prst="accentCallout2">
            <a:avLst>
              <a:gd name="adj1" fmla="val 65186"/>
              <a:gd name="adj2" fmla="val 97036"/>
              <a:gd name="adj3" fmla="val 98535"/>
              <a:gd name="adj4" fmla="val 103714"/>
              <a:gd name="adj5" fmla="val 105275"/>
              <a:gd name="adj6" fmla="val 104607"/>
            </a:avLst>
          </a:prstGeom>
          <a:noFill/>
          <a:ln w="9525">
            <a:solidFill>
              <a:srgbClr val="080808"/>
            </a:solidFill>
            <a:miter lim="800000"/>
            <a:headEnd/>
            <a:tailEnd/>
          </a:ln>
          <a:effectLst/>
        </p:spPr>
        <p:txBody>
          <a:bodyPr anchor="ctr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Доходы от продажи материальных и не материальных активов 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10,4 млн.руб.</a:t>
            </a:r>
            <a:endParaRPr lang="en-US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17"/>
          <p:cNvSpPr>
            <a:spLocks/>
          </p:cNvSpPr>
          <p:nvPr/>
        </p:nvSpPr>
        <p:spPr bwMode="black">
          <a:xfrm flipH="1">
            <a:off x="5791198" y="1295400"/>
            <a:ext cx="2819402" cy="464058"/>
          </a:xfrm>
          <a:prstGeom prst="accentCallout3">
            <a:avLst>
              <a:gd name="adj1" fmla="val 30200"/>
              <a:gd name="adj2" fmla="val 83245"/>
              <a:gd name="adj3" fmla="val 38637"/>
              <a:gd name="adj4" fmla="val 99551"/>
              <a:gd name="adj5" fmla="val 37098"/>
              <a:gd name="adj6" fmla="val 98451"/>
              <a:gd name="adj7" fmla="val 132329"/>
              <a:gd name="adj8" fmla="val 104797"/>
            </a:avLst>
          </a:prstGeom>
          <a:noFill/>
          <a:ln w="9525">
            <a:solidFill>
              <a:schemeClr val="tx2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Штрафные санкции, возмещение ущерба </a:t>
            </a:r>
          </a:p>
          <a:p>
            <a:pPr algn="ctr">
              <a:defRPr sz="1800" b="0" i="0" u="none" strike="noStrike" kern="1200" baseline="0">
                <a:solidFill>
                  <a:srgbClr val="333333"/>
                </a:solidFill>
                <a:latin typeface="Times New Roman" pitchFamily="18" charset="0"/>
                <a:ea typeface="+mn-ea"/>
                <a:cs typeface="Times New Roman" pitchFamily="18" charset="0"/>
              </a:defRPr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5,0 млн</a:t>
            </a:r>
            <a:r>
              <a:rPr lang="ru-RU" sz="1600" dirty="0" smtClean="0"/>
              <a:t>. руб.</a:t>
            </a:r>
            <a:endParaRPr lang="en-US" sz="1600" dirty="0" smtClean="0"/>
          </a:p>
          <a:p>
            <a:pPr algn="l"/>
            <a:endParaRPr lang="en-US" sz="1400" dirty="0">
              <a:cs typeface="Arial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152400" y="4267200"/>
          <a:ext cx="24384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2470"/>
                <a:gridCol w="172593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55,3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48,7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41,9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37,9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37,2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25</a:t>
            </a:fld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91440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ДИНАМИКА НАЛОГОВЫХ И НЕНАЛОГОВЫХ ПОСТУПЛЕНИЙ за 2014-2019 годы  , млн.руб.</a:t>
            </a:r>
            <a:endParaRPr lang="ru-RU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28600" y="1397000"/>
          <a:ext cx="8686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609600"/>
            <a:ext cx="9311395" cy="646331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– денежные средства,  перечисляемые из одного бюджета 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 другому.</a:t>
            </a:r>
            <a:endParaRPr lang="ru-RU" dirty="0"/>
          </a:p>
        </p:txBody>
      </p:sp>
      <p:pic>
        <p:nvPicPr>
          <p:cNvPr id="5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55200" y="2514600"/>
            <a:ext cx="1086965" cy="29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Дотации</a:t>
            </a:r>
            <a:endParaRPr lang="en-US" sz="1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457200" y="2819400"/>
            <a:ext cx="1905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Box 9"/>
          <p:cNvSpPr txBox="1">
            <a:spLocks noChangeArrowheads="1"/>
          </p:cNvSpPr>
          <p:nvPr/>
        </p:nvSpPr>
        <p:spPr bwMode="gray">
          <a:xfrm>
            <a:off x="0" y="2895600"/>
            <a:ext cx="2895600" cy="175432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1) Бюджетные средства, предоставляемые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безвозмездной и безвозвратной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основе для покрытия текущих расходов бюджету другого уровня бюджетной системы Российской Федерации; </a:t>
            </a:r>
          </a:p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2) Государственное пособие гражданам и организациям для покрытия убытков или других целей.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5814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993109" y="3657600"/>
            <a:ext cx="1333250" cy="29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Субвенции</a:t>
            </a:r>
            <a:endParaRPr lang="en-US" sz="1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3657600" y="3962400"/>
            <a:ext cx="1905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9"/>
          <p:cNvSpPr txBox="1">
            <a:spLocks noChangeArrowheads="1"/>
          </p:cNvSpPr>
          <p:nvPr/>
        </p:nvSpPr>
        <p:spPr bwMode="gray">
          <a:xfrm>
            <a:off x="3200400" y="4038600"/>
            <a:ext cx="2895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Бюджетные средства, предоставляемые бюджету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другого уровня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бюджетной системы Российской Федерации или юридическому лицу на безвозмездной и безвозвратной основах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 осуществление определенных целевых расходов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5" y="2438400"/>
            <a:ext cx="3048000" cy="266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6995342" y="2514600"/>
            <a:ext cx="1192186" cy="291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hangingPunct="0">
              <a:lnSpc>
                <a:spcPct val="70000"/>
              </a:lnSpc>
              <a:spcBef>
                <a:spcPct val="50000"/>
              </a:spcBef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Субсидии</a:t>
            </a:r>
            <a:endParaRPr lang="en-US" sz="12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629400" y="2819400"/>
            <a:ext cx="19050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Box 9"/>
          <p:cNvSpPr txBox="1">
            <a:spLocks noChangeArrowheads="1"/>
          </p:cNvSpPr>
          <p:nvPr/>
        </p:nvSpPr>
        <p:spPr bwMode="gray">
          <a:xfrm>
            <a:off x="6248400" y="2895600"/>
            <a:ext cx="2895600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Бюджетные средства, предоставляемые бюджету другого уровня бюджетной системы Российской Федерации, физическому или юридическому лицу на </a:t>
            </a:r>
            <a:r>
              <a:rPr lang="ru-RU" sz="1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условиях долевого финансирования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целевых расходов.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94f3127d02d2fb3a30ca48317282a26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38400"/>
            <a:ext cx="3048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Qdv7htZTSXw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438400"/>
            <a:ext cx="28956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hocheshrabotat-sertificiruysya-162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3581400"/>
            <a:ext cx="2895599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610600" cy="99060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на 2017 год</a:t>
            </a:r>
            <a:endParaRPr lang="en-US" sz="2800" b="1" dirty="0">
              <a:solidFill>
                <a:srgbClr val="7030A0"/>
              </a:solidFill>
            </a:endParaRPr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gray">
          <a:xfrm rot="16200000">
            <a:off x="1028700" y="3009900"/>
            <a:ext cx="3124200" cy="7620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Безвозмездные </a:t>
            </a:r>
          </a:p>
          <a:p>
            <a:pPr algn="ctr"/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Поступления 348,6 млн. руб.</a:t>
            </a:r>
          </a:p>
        </p:txBody>
      </p:sp>
      <p:sp>
        <p:nvSpPr>
          <p:cNvPr id="6" name="AutoShape 7"/>
          <p:cNvSpPr>
            <a:spLocks noChangeArrowheads="1"/>
          </p:cNvSpPr>
          <p:nvPr/>
        </p:nvSpPr>
        <p:spPr bwMode="gray">
          <a:xfrm>
            <a:off x="3352800" y="1600200"/>
            <a:ext cx="3352800" cy="8382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Дотации 4,6 млн. руб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31" name="AutoShape 7"/>
          <p:cNvSpPr>
            <a:spLocks noChangeArrowheads="1"/>
          </p:cNvSpPr>
          <p:nvPr/>
        </p:nvSpPr>
        <p:spPr bwMode="gray">
          <a:xfrm>
            <a:off x="3352800" y="2971800"/>
            <a:ext cx="3352800" cy="8382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Субсидии 0,0 млн. руб. </a:t>
            </a:r>
          </a:p>
        </p:txBody>
      </p:sp>
      <p:sp>
        <p:nvSpPr>
          <p:cNvPr id="32" name="AutoShape 7"/>
          <p:cNvSpPr>
            <a:spLocks noChangeArrowheads="1"/>
          </p:cNvSpPr>
          <p:nvPr/>
        </p:nvSpPr>
        <p:spPr bwMode="gray">
          <a:xfrm>
            <a:off x="3352800" y="4343400"/>
            <a:ext cx="3352800" cy="838200"/>
          </a:xfrm>
          <a:prstGeom prst="roundRect">
            <a:avLst>
              <a:gd name="adj" fmla="val 7574"/>
            </a:avLst>
          </a:prstGeom>
          <a:gradFill rotWithShape="1">
            <a:gsLst>
              <a:gs pos="0">
                <a:schemeClr val="accent1"/>
              </a:gs>
              <a:gs pos="50000">
                <a:schemeClr val="accent1">
                  <a:gamma/>
                  <a:tint val="22353"/>
                  <a:invGamma/>
                </a:schemeClr>
              </a:gs>
              <a:gs pos="100000">
                <a:schemeClr val="accent1"/>
              </a:gs>
            </a:gsLst>
            <a:lin ang="5400000" scaled="1"/>
          </a:gradFill>
          <a:ln w="28575" cap="rnd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Субвенции 344,0 млн. руб. 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2971800" y="2133600"/>
            <a:ext cx="3810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H="1">
            <a:off x="2971800" y="3352800"/>
            <a:ext cx="3810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H="1">
            <a:off x="2971800" y="4648200"/>
            <a:ext cx="381000" cy="0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 descr="безв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761781" y="4495800"/>
            <a:ext cx="2382219" cy="2362200"/>
          </a:xfrm>
          <a:prstGeom prst="rect">
            <a:avLst/>
          </a:prstGeom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763000" cy="8382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НА 2017 ГОД (СОГЛАСНО ПРОЕКТУ КРАЕВОГО ЗАКОНА НА 2017 ГОД)</a:t>
            </a:r>
            <a:endParaRPr lang="ru-RU" sz="2000" b="1" dirty="0">
              <a:solidFill>
                <a:srgbClr val="7030A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4800" y="2819400"/>
            <a:ext cx="8839200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субвенции бюджетам городских округов на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государственную регистрацию актов гражданского состояния</a:t>
            </a:r>
            <a:r>
              <a:rPr lang="ru-RU" sz="1600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2,2 млн. руб.</a:t>
            </a:r>
          </a:p>
          <a:p>
            <a:r>
              <a:rPr lang="ru-RU" sz="1600" i="1" spc="-30" dirty="0" smtClean="0">
                <a:latin typeface="Times New Roman" pitchFamily="18" charset="0"/>
                <a:cs typeface="Times New Roman" pitchFamily="18" charset="0"/>
              </a:rPr>
              <a:t>на реализацию дошкольного, общего и дополнительного образования в муниципальных </a:t>
            </a:r>
            <a:r>
              <a:rPr lang="ru-RU" sz="1600" i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общеобразовательных учреждениях </a:t>
            </a:r>
            <a:r>
              <a:rPr lang="ru-RU" sz="1600" i="1" spc="-30" dirty="0" smtClean="0">
                <a:latin typeface="Times New Roman" pitchFamily="18" charset="0"/>
                <a:cs typeface="Times New Roman" pitchFamily="18" charset="0"/>
              </a:rPr>
              <a:t>по основным общеобразовательным программам </a:t>
            </a:r>
            <a:r>
              <a:rPr lang="ru-RU" sz="1600" i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173,9 млн. руб. 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обеспечение государственных гарантий реализации прав на получение общедоступного и бесплатного дошкольного образования в муниципальных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дошкольных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образовательных организациях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146,9 млн. руб.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обеспечение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бесплатным питанием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, обучающихся в младших классах (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1-4 включительно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) в муниципальных общеобразовательных учреждениях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6,7 млн. руб.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осуществление отдельных государственных полномочий по созданию и обеспечению деятельности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комиссий по делам несовершеннолетних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и защите их прав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1,1 млн. руб.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организацию и обеспечение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оздоровления и отдыха 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детей Приморского края (за исключением организации отдыха детей в каникулярное время)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3,8 млн. руб.</a:t>
            </a:r>
          </a:p>
          <a:p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осуществление отдельных государственных полномочий по государственному управлению </a:t>
            </a:r>
            <a:r>
              <a:rPr lang="ru-RU" sz="16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охраной труда 0,6 млн. руб.</a:t>
            </a:r>
          </a:p>
          <a:p>
            <a:endParaRPr lang="ru-RU" sz="16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2133600"/>
            <a:ext cx="8686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Субвенции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бюджетам субъектов Российской Федерации и муниципальных образований: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" y="1066800"/>
            <a:ext cx="8763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Дотации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бюджетам городских округов:</a:t>
            </a: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дотации бюджетам городских округов на выравнивание бюджетной обеспеченности </a:t>
            </a:r>
          </a:p>
          <a:p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4,6 млн. руб.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29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8"/>
          <p:cNvSpPr>
            <a:spLocks noChangeArrowheads="1"/>
          </p:cNvSpPr>
          <p:nvPr/>
        </p:nvSpPr>
        <p:spPr bwMode="auto">
          <a:xfrm>
            <a:off x="228600" y="304800"/>
            <a:ext cx="8763000" cy="95410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ПОНЯТИЯ, ИСПОЛЬЗУЕМЫЕ В БЮДЖЕТНОМ ПРОЦЕССЕ</a:t>
            </a:r>
            <a:endParaRPr lang="en-US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4384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gray">
          <a:xfrm>
            <a:off x="0" y="2743200"/>
            <a:ext cx="2895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Поступление в бюджет денежных средств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8100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gray">
          <a:xfrm>
            <a:off x="3200400" y="4114800"/>
            <a:ext cx="2895600" cy="923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Выплачиваемые их бюджета денежные средства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5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185" y="2438400"/>
            <a:ext cx="3048000" cy="190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 Box 9"/>
          <p:cNvSpPr txBox="1">
            <a:spLocks noChangeArrowheads="1"/>
          </p:cNvSpPr>
          <p:nvPr/>
        </p:nvSpPr>
        <p:spPr bwMode="gray">
          <a:xfrm>
            <a:off x="6248400" y="2743200"/>
            <a:ext cx="28956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Превышение расходов бюджета над его доходами.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 descr="доход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981200"/>
            <a:ext cx="2952750" cy="2962331"/>
          </a:xfrm>
          <a:prstGeom prst="rect">
            <a:avLst/>
          </a:prstGeom>
        </p:spPr>
      </p:pic>
      <p:pic>
        <p:nvPicPr>
          <p:cNvPr id="22" name="Рисунок 21" descr="расходы с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00400" y="3429000"/>
            <a:ext cx="2895599" cy="2743200"/>
          </a:xfrm>
          <a:prstGeom prst="rect">
            <a:avLst/>
          </a:prstGeom>
        </p:spPr>
      </p:pic>
      <p:pic>
        <p:nvPicPr>
          <p:cNvPr id="80899" name="Picture 3" descr="img_AkQv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8401" y="1981200"/>
            <a:ext cx="2895599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Номер слайда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808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04800" y="1752600"/>
            <a:ext cx="86868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spc="-100" dirty="0" smtClean="0">
                <a:latin typeface="Times New Roman" pitchFamily="18" charset="0"/>
                <a:cs typeface="Times New Roman" pitchFamily="18" charset="0"/>
              </a:rPr>
              <a:t>на реализацию отдельных государственных полномочий по созданию </a:t>
            </a:r>
            <a:r>
              <a:rPr lang="ru-RU" i="1" spc="-1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административных комиссий 0,7 млн. руб.</a:t>
            </a:r>
          </a:p>
          <a:p>
            <a:endParaRPr lang="ru-RU" i="1" spc="-1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осуществление государственных полномочий по регистрации и учёту граждан, имеющих право на получение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жилищных субсидий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 связи с переселением из районов Крайнего Севера и приравненных к ним местностей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0,7 млн. руб.</a:t>
            </a:r>
          </a:p>
          <a:p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реализацию государственных полномочий Приморского края по организации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проведения мероприятий по предупреждению и ликвидации болезней животных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, их лечению, защите населения от болезней, общих для человека и животных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0,5 млн. руб.</a:t>
            </a:r>
          </a:p>
          <a:p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i="1" spc="-3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i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компенсацию части платы</a:t>
            </a:r>
            <a:r>
              <a:rPr lang="ru-RU" i="1" spc="-30" dirty="0" smtClean="0">
                <a:latin typeface="Times New Roman" pitchFamily="18" charset="0"/>
                <a:cs typeface="Times New Roman" pitchFamily="18" charset="0"/>
              </a:rPr>
              <a:t>, взимаемой с родителей (законных представителей) за присмотр и уход за детьми, осваивающими образовательные программы дошкольного образования в организациях, осуществляющих образовательную деятельность </a:t>
            </a:r>
            <a:r>
              <a:rPr lang="ru-RU" i="1" spc="-3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6,8 млн. руб.</a:t>
            </a:r>
          </a:p>
        </p:txBody>
      </p:sp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БЕЗВОЗМЕЗДНЫЕ ПОСТУПЛЕНИЯ НА 2017 ГОД (СОГЛАСНО ПРОЕКТУ КРАЕВОГО ЗАКОНА НА 2017 ГОД)</a:t>
            </a:r>
            <a:endParaRPr lang="ru-RU" sz="2000" b="1" dirty="0">
              <a:solidFill>
                <a:srgbClr val="333333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30</a:t>
            </a:fld>
            <a:endParaRPr lang="en-GB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839200" cy="9144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ДИНАМИКА БЕЗВОЗМЕЗДНЫХ ПОСТУПЛЕНИЙ за 2014-2019 годы, млн.руб.</a:t>
            </a:r>
            <a:endParaRPr lang="ru-RU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28600" y="1397000"/>
          <a:ext cx="86868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 descr="динамик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39000" y="5341326"/>
            <a:ext cx="1905000" cy="1516673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609600"/>
            <a:ext cx="9144000" cy="868363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Расходы бюджета Дальнегорского городского округа в 2017 году</a:t>
            </a:r>
            <a:endParaRPr lang="ru-RU" sz="3200" b="1" dirty="0">
              <a:solidFill>
                <a:srgbClr val="333333"/>
              </a:solidFill>
            </a:endParaRPr>
          </a:p>
        </p:txBody>
      </p:sp>
      <p:grpSp>
        <p:nvGrpSpPr>
          <p:cNvPr id="38" name="Group 33"/>
          <p:cNvGrpSpPr>
            <a:grpSpLocks/>
          </p:cNvGrpSpPr>
          <p:nvPr/>
        </p:nvGrpSpPr>
        <p:grpSpPr bwMode="auto">
          <a:xfrm>
            <a:off x="4136565" y="1905000"/>
            <a:ext cx="4626790" cy="1798760"/>
            <a:chOff x="2728" y="983"/>
            <a:chExt cx="2552" cy="576"/>
          </a:xfrm>
        </p:grpSpPr>
        <p:sp>
          <p:nvSpPr>
            <p:cNvPr id="39" name="Rectangle 34"/>
            <p:cNvSpPr>
              <a:spLocks noChangeArrowheads="1"/>
            </p:cNvSpPr>
            <p:nvPr/>
          </p:nvSpPr>
          <p:spPr bwMode="gray">
            <a:xfrm>
              <a:off x="2728" y="98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gray">
            <a:xfrm>
              <a:off x="2741" y="989"/>
              <a:ext cx="2530" cy="262"/>
            </a:xfrm>
            <a:prstGeom prst="rect">
              <a:avLst/>
            </a:prstGeom>
            <a:solidFill>
              <a:srgbClr val="D4363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gray">
            <a:xfrm>
              <a:off x="2736" y="1239"/>
              <a:ext cx="2535" cy="3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2" name="Text Box 37"/>
          <p:cNvSpPr txBox="1">
            <a:spLocks noChangeArrowheads="1"/>
          </p:cNvSpPr>
          <p:nvPr/>
        </p:nvSpPr>
        <p:spPr bwMode="gray">
          <a:xfrm>
            <a:off x="3886200" y="2743200"/>
            <a:ext cx="498783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В рамках программ:</a:t>
            </a:r>
          </a:p>
          <a:p>
            <a:pPr algn="ctr"/>
            <a:r>
              <a:rPr lang="ru-RU" sz="22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13 муниципальных программ</a:t>
            </a:r>
          </a:p>
        </p:txBody>
      </p:sp>
      <p:sp>
        <p:nvSpPr>
          <p:cNvPr id="43" name="Text Box 38"/>
          <p:cNvSpPr txBox="1">
            <a:spLocks noChangeArrowheads="1"/>
          </p:cNvSpPr>
          <p:nvPr/>
        </p:nvSpPr>
        <p:spPr bwMode="gray">
          <a:xfrm>
            <a:off x="3831765" y="1981200"/>
            <a:ext cx="5312235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731,3 млн. руб. (88%)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4" name="Group 33"/>
          <p:cNvGrpSpPr>
            <a:grpSpLocks/>
          </p:cNvGrpSpPr>
          <p:nvPr/>
        </p:nvGrpSpPr>
        <p:grpSpPr bwMode="auto">
          <a:xfrm>
            <a:off x="4130110" y="3886200"/>
            <a:ext cx="4687680" cy="1798760"/>
            <a:chOff x="2728" y="983"/>
            <a:chExt cx="2552" cy="576"/>
          </a:xfrm>
        </p:grpSpPr>
        <p:sp>
          <p:nvSpPr>
            <p:cNvPr id="45" name="Rectangle 34"/>
            <p:cNvSpPr>
              <a:spLocks noChangeArrowheads="1"/>
            </p:cNvSpPr>
            <p:nvPr/>
          </p:nvSpPr>
          <p:spPr bwMode="gray">
            <a:xfrm>
              <a:off x="2728" y="983"/>
              <a:ext cx="2552" cy="57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FFFFFF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6" name="Rectangle 35"/>
            <p:cNvSpPr>
              <a:spLocks noChangeArrowheads="1"/>
            </p:cNvSpPr>
            <p:nvPr/>
          </p:nvSpPr>
          <p:spPr bwMode="gray">
            <a:xfrm>
              <a:off x="2741" y="989"/>
              <a:ext cx="2530" cy="262"/>
            </a:xfrm>
            <a:prstGeom prst="rect">
              <a:avLst/>
            </a:prstGeom>
            <a:solidFill>
              <a:srgbClr val="D4363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gray">
            <a:xfrm>
              <a:off x="2736" y="1239"/>
              <a:ext cx="2535" cy="314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48" name="Text Box 37"/>
          <p:cNvSpPr txBox="1">
            <a:spLocks noChangeArrowheads="1"/>
          </p:cNvSpPr>
          <p:nvPr/>
        </p:nvSpPr>
        <p:spPr bwMode="gray">
          <a:xfrm>
            <a:off x="4038600" y="4724400"/>
            <a:ext cx="4826204" cy="76944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2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По непрограммным </a:t>
            </a:r>
          </a:p>
          <a:p>
            <a:pPr algn="ctr"/>
            <a:r>
              <a:rPr lang="ru-RU" sz="2200" b="1" spc="50" dirty="0" smtClean="0">
                <a:ln w="11430"/>
                <a:latin typeface="Times New Roman" pitchFamily="18" charset="0"/>
                <a:cs typeface="Times New Roman" pitchFamily="18" charset="0"/>
              </a:rPr>
              <a:t>направлениям деятельности</a:t>
            </a:r>
          </a:p>
        </p:txBody>
      </p:sp>
      <p:pic>
        <p:nvPicPr>
          <p:cNvPr id="50" name="Рисунок 49" descr="расходы бюдже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1000" y="2438400"/>
            <a:ext cx="3620005" cy="3515216"/>
          </a:xfrm>
          <a:prstGeom prst="rect">
            <a:avLst/>
          </a:prstGeom>
        </p:spPr>
      </p:pic>
      <p:sp>
        <p:nvSpPr>
          <p:cNvPr id="51" name="Text Box 38"/>
          <p:cNvSpPr txBox="1">
            <a:spLocks noChangeArrowheads="1"/>
          </p:cNvSpPr>
          <p:nvPr/>
        </p:nvSpPr>
        <p:spPr bwMode="gray">
          <a:xfrm>
            <a:off x="4114800" y="3962400"/>
            <a:ext cx="4724400" cy="64633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100,0 млн. руб. (12%)</a:t>
            </a:r>
            <a:endParaRPr lang="en-US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gray">
          <a:xfrm>
            <a:off x="1" y="2017714"/>
            <a:ext cx="9143999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5" name="Gruppieren 54"/>
          <p:cNvGrpSpPr/>
          <p:nvPr/>
        </p:nvGrpSpPr>
        <p:grpSpPr bwMode="gray">
          <a:xfrm>
            <a:off x="4638744" y="1555750"/>
            <a:ext cx="1838256" cy="1606200"/>
            <a:chOff x="4638744" y="1555750"/>
            <a:chExt cx="1838256" cy="1606200"/>
          </a:xfrm>
        </p:grpSpPr>
        <p:sp>
          <p:nvSpPr>
            <p:cNvPr id="6" name="Text Box 25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4641782" y="1555750"/>
              <a:ext cx="1835218" cy="948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511,0</a:t>
              </a:r>
              <a:r>
                <a:rPr lang="en-US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2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системы образования </a:t>
              </a:r>
              <a:endParaRPr lang="en-GB" sz="1300" noProof="1"/>
            </a:p>
          </p:txBody>
        </p:sp>
        <p:sp>
          <p:nvSpPr>
            <p:cNvPr id="7" name="Line 26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638744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8" name="Gruppieren 53"/>
          <p:cNvGrpSpPr/>
          <p:nvPr/>
        </p:nvGrpSpPr>
        <p:grpSpPr bwMode="gray">
          <a:xfrm>
            <a:off x="2514600" y="990600"/>
            <a:ext cx="1752600" cy="2176780"/>
            <a:chOff x="2514600" y="990600"/>
            <a:chExt cx="1752600" cy="2176780"/>
          </a:xfrm>
        </p:grpSpPr>
        <p:sp>
          <p:nvSpPr>
            <p:cNvPr id="9" name="Text Box 23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2514600" y="990600"/>
              <a:ext cx="1752600" cy="21767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6,5</a:t>
              </a:r>
              <a:r>
                <a:rPr lang="en-US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2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Повышение качества предоставления и доступности предоставления государственных и муниципальных услуг </a:t>
              </a:r>
              <a:endParaRPr lang="en-GB" sz="1300" noProof="1"/>
            </a:p>
          </p:txBody>
        </p:sp>
        <p:sp>
          <p:nvSpPr>
            <p:cNvPr id="10" name="Line 24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2552700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1" name="Gruppieren 55"/>
          <p:cNvGrpSpPr/>
          <p:nvPr/>
        </p:nvGrpSpPr>
        <p:grpSpPr bwMode="gray">
          <a:xfrm>
            <a:off x="6726238" y="1549400"/>
            <a:ext cx="1808162" cy="1612550"/>
            <a:chOff x="6726238" y="1549400"/>
            <a:chExt cx="1477894" cy="1612550"/>
          </a:xfrm>
        </p:grpSpPr>
        <p:sp>
          <p:nvSpPr>
            <p:cNvPr id="12" name="Text Box 35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6727757" y="1549400"/>
              <a:ext cx="1476375" cy="115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3,0</a:t>
              </a:r>
              <a:r>
                <a:rPr lang="en-US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землеустройства и землепользования </a:t>
              </a:r>
              <a:endParaRPr lang="en-GB" sz="1300" noProof="1"/>
            </a:p>
          </p:txBody>
        </p:sp>
        <p:sp>
          <p:nvSpPr>
            <p:cNvPr id="13" name="Line 36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6726238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14" name="Gruppieren 56"/>
          <p:cNvGrpSpPr/>
          <p:nvPr/>
        </p:nvGrpSpPr>
        <p:grpSpPr bwMode="gray">
          <a:xfrm>
            <a:off x="609600" y="4187066"/>
            <a:ext cx="1800225" cy="1628775"/>
            <a:chOff x="609600" y="4187066"/>
            <a:chExt cx="1800225" cy="1628775"/>
          </a:xfrm>
        </p:grpSpPr>
        <p:sp>
          <p:nvSpPr>
            <p:cNvPr id="15" name="Line 27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2409825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6" name="Text Box 28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609600" y="4237038"/>
              <a:ext cx="1786006" cy="1358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2,5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градостроительной и архитектурной деятельности </a:t>
              </a:r>
              <a:endParaRPr lang="en-GB" sz="1300" noProof="1"/>
            </a:p>
          </p:txBody>
        </p:sp>
      </p:grpSp>
      <p:grpSp>
        <p:nvGrpSpPr>
          <p:cNvPr id="17" name="Gruppieren 57"/>
          <p:cNvGrpSpPr/>
          <p:nvPr/>
        </p:nvGrpSpPr>
        <p:grpSpPr bwMode="gray">
          <a:xfrm>
            <a:off x="2514600" y="4187066"/>
            <a:ext cx="2057400" cy="1628775"/>
            <a:chOff x="2514600" y="4187066"/>
            <a:chExt cx="2057400" cy="1628775"/>
          </a:xfrm>
        </p:grpSpPr>
        <p:sp>
          <p:nvSpPr>
            <p:cNvPr id="18" name="Line 29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495800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9" name="Text Box 30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2514600" y="4237038"/>
              <a:ext cx="2057400" cy="115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2,0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и поддержка малого и среднего предпринимательства</a:t>
              </a:r>
              <a:endParaRPr lang="en-GB" sz="1300" noProof="1"/>
            </a:p>
          </p:txBody>
        </p:sp>
      </p:grpSp>
      <p:grpSp>
        <p:nvGrpSpPr>
          <p:cNvPr id="20" name="Gruppieren 58"/>
          <p:cNvGrpSpPr/>
          <p:nvPr/>
        </p:nvGrpSpPr>
        <p:grpSpPr bwMode="gray">
          <a:xfrm>
            <a:off x="5103950" y="4187066"/>
            <a:ext cx="1479413" cy="1817409"/>
            <a:chOff x="5103950" y="4187066"/>
            <a:chExt cx="1479413" cy="1817409"/>
          </a:xfrm>
        </p:grpSpPr>
        <p:sp>
          <p:nvSpPr>
            <p:cNvPr id="21" name="Line 31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6583363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2" name="Text Box 32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5103950" y="4237038"/>
              <a:ext cx="1463675" cy="176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1,3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Защита населения и территории ДГО от чрезвычайных ситуаций</a:t>
              </a:r>
              <a:endParaRPr lang="en-GB" sz="1300" noProof="1"/>
            </a:p>
          </p:txBody>
        </p:sp>
      </p:grpSp>
      <p:grpSp>
        <p:nvGrpSpPr>
          <p:cNvPr id="23" name="Gruppieren 59"/>
          <p:cNvGrpSpPr/>
          <p:nvPr/>
        </p:nvGrpSpPr>
        <p:grpSpPr bwMode="gray">
          <a:xfrm>
            <a:off x="6934200" y="4187066"/>
            <a:ext cx="1735138" cy="1628775"/>
            <a:chOff x="6934200" y="4187066"/>
            <a:chExt cx="1735138" cy="1628775"/>
          </a:xfrm>
        </p:grpSpPr>
        <p:sp>
          <p:nvSpPr>
            <p:cNvPr id="24" name="Line 33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8669338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5" name="Text Box 34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6934200" y="4237038"/>
              <a:ext cx="1720919" cy="74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96,6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культуры </a:t>
              </a:r>
              <a:endParaRPr lang="en-GB" sz="1300" noProof="1"/>
            </a:p>
          </p:txBody>
        </p:sp>
      </p:grpSp>
      <p:grpSp>
        <p:nvGrpSpPr>
          <p:cNvPr id="26" name="Gruppieren 1"/>
          <p:cNvGrpSpPr/>
          <p:nvPr/>
        </p:nvGrpSpPr>
        <p:grpSpPr>
          <a:xfrm>
            <a:off x="323850" y="3172213"/>
            <a:ext cx="8488363" cy="976313"/>
            <a:chOff x="323850" y="3190875"/>
            <a:chExt cx="8488363" cy="97631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38100" stA="23000" endPos="38500" dist="50800" dir="5400000" sy="-100000" algn="bl" rotWithShape="0"/>
          </a:effectLst>
          <a:scene3d>
            <a:camera prst="perspectiveAbove"/>
            <a:lightRig rig="threePt" dir="t"/>
          </a:scene3d>
        </p:grpSpPr>
        <p:sp>
          <p:nvSpPr>
            <p:cNvPr id="27" name="Freeform 5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323850" y="3190875"/>
              <a:ext cx="8488363" cy="976313"/>
            </a:xfrm>
            <a:custGeom>
              <a:avLst/>
              <a:gdLst/>
              <a:ahLst/>
              <a:cxnLst>
                <a:cxn ang="0">
                  <a:pos x="2674" y="273"/>
                </a:cxn>
                <a:cxn ang="0">
                  <a:pos x="2554" y="37"/>
                </a:cxn>
                <a:cxn ang="0">
                  <a:pos x="2466" y="37"/>
                </a:cxn>
                <a:cxn ang="0">
                  <a:pos x="2377" y="37"/>
                </a:cxn>
                <a:cxn ang="0">
                  <a:pos x="2230" y="37"/>
                </a:cxn>
                <a:cxn ang="0">
                  <a:pos x="2141" y="37"/>
                </a:cxn>
                <a:cxn ang="0">
                  <a:pos x="2053" y="37"/>
                </a:cxn>
                <a:cxn ang="0">
                  <a:pos x="1906" y="37"/>
                </a:cxn>
                <a:cxn ang="0">
                  <a:pos x="1817" y="37"/>
                </a:cxn>
                <a:cxn ang="0">
                  <a:pos x="1729" y="37"/>
                </a:cxn>
                <a:cxn ang="0">
                  <a:pos x="1581" y="37"/>
                </a:cxn>
                <a:cxn ang="0">
                  <a:pos x="1493" y="37"/>
                </a:cxn>
                <a:cxn ang="0">
                  <a:pos x="1405" y="37"/>
                </a:cxn>
                <a:cxn ang="0">
                  <a:pos x="1287" y="37"/>
                </a:cxn>
                <a:cxn ang="0">
                  <a:pos x="1198" y="37"/>
                </a:cxn>
                <a:cxn ang="0">
                  <a:pos x="1110" y="37"/>
                </a:cxn>
                <a:cxn ang="0">
                  <a:pos x="1021" y="37"/>
                </a:cxn>
                <a:cxn ang="0">
                  <a:pos x="903" y="37"/>
                </a:cxn>
                <a:cxn ang="0">
                  <a:pos x="815" y="37"/>
                </a:cxn>
                <a:cxn ang="0">
                  <a:pos x="727" y="37"/>
                </a:cxn>
                <a:cxn ang="0">
                  <a:pos x="609" y="37"/>
                </a:cxn>
                <a:cxn ang="0">
                  <a:pos x="520" y="37"/>
                </a:cxn>
                <a:cxn ang="0">
                  <a:pos x="432" y="37"/>
                </a:cxn>
                <a:cxn ang="0">
                  <a:pos x="284" y="37"/>
                </a:cxn>
                <a:cxn ang="0">
                  <a:pos x="196" y="37"/>
                </a:cxn>
                <a:cxn ang="0">
                  <a:pos x="108" y="37"/>
                </a:cxn>
                <a:cxn ang="0">
                  <a:pos x="31" y="273"/>
                </a:cxn>
                <a:cxn ang="0">
                  <a:pos x="61" y="273"/>
                </a:cxn>
                <a:cxn ang="0">
                  <a:pos x="149" y="273"/>
                </a:cxn>
                <a:cxn ang="0">
                  <a:pos x="238" y="273"/>
                </a:cxn>
                <a:cxn ang="0">
                  <a:pos x="326" y="273"/>
                </a:cxn>
                <a:cxn ang="0">
                  <a:pos x="355" y="8"/>
                </a:cxn>
                <a:cxn ang="0">
                  <a:pos x="444" y="273"/>
                </a:cxn>
                <a:cxn ang="0">
                  <a:pos x="532" y="273"/>
                </a:cxn>
                <a:cxn ang="0">
                  <a:pos x="621" y="273"/>
                </a:cxn>
                <a:cxn ang="0">
                  <a:pos x="680" y="273"/>
                </a:cxn>
                <a:cxn ang="0">
                  <a:pos x="739" y="273"/>
                </a:cxn>
                <a:cxn ang="0">
                  <a:pos x="827" y="273"/>
                </a:cxn>
                <a:cxn ang="0">
                  <a:pos x="915" y="273"/>
                </a:cxn>
                <a:cxn ang="0">
                  <a:pos x="975" y="49"/>
                </a:cxn>
                <a:cxn ang="0">
                  <a:pos x="1033" y="273"/>
                </a:cxn>
                <a:cxn ang="0">
                  <a:pos x="1122" y="273"/>
                </a:cxn>
                <a:cxn ang="0">
                  <a:pos x="1210" y="273"/>
                </a:cxn>
                <a:cxn ang="0">
                  <a:pos x="1299" y="273"/>
                </a:cxn>
                <a:cxn ang="0">
                  <a:pos x="1328" y="8"/>
                </a:cxn>
                <a:cxn ang="0">
                  <a:pos x="1417" y="273"/>
                </a:cxn>
                <a:cxn ang="0">
                  <a:pos x="1505" y="273"/>
                </a:cxn>
                <a:cxn ang="0">
                  <a:pos x="1593" y="273"/>
                </a:cxn>
                <a:cxn ang="0">
                  <a:pos x="1652" y="273"/>
                </a:cxn>
                <a:cxn ang="0">
                  <a:pos x="1682" y="8"/>
                </a:cxn>
                <a:cxn ang="0">
                  <a:pos x="1770" y="273"/>
                </a:cxn>
                <a:cxn ang="0">
                  <a:pos x="1859" y="273"/>
                </a:cxn>
                <a:cxn ang="0">
                  <a:pos x="1947" y="273"/>
                </a:cxn>
                <a:cxn ang="0">
                  <a:pos x="1977" y="8"/>
                </a:cxn>
                <a:cxn ang="0">
                  <a:pos x="2290" y="262"/>
                </a:cxn>
                <a:cxn ang="0">
                  <a:pos x="2095" y="273"/>
                </a:cxn>
                <a:cxn ang="0">
                  <a:pos x="2183" y="273"/>
                </a:cxn>
                <a:cxn ang="0">
                  <a:pos x="2271" y="273"/>
                </a:cxn>
                <a:cxn ang="0">
                  <a:pos x="2330" y="273"/>
                </a:cxn>
                <a:cxn ang="0">
                  <a:pos x="2389" y="273"/>
                </a:cxn>
                <a:cxn ang="0">
                  <a:pos x="2478" y="273"/>
                </a:cxn>
                <a:cxn ang="0">
                  <a:pos x="2566" y="273"/>
                </a:cxn>
                <a:cxn ang="0">
                  <a:pos x="2619" y="49"/>
                </a:cxn>
              </a:cxnLst>
              <a:rect l="0" t="0" r="r" b="b"/>
              <a:pathLst>
                <a:path w="2674" h="308">
                  <a:moveTo>
                    <a:pt x="2672" y="37"/>
                  </a:moveTo>
                  <a:cubicBezTo>
                    <a:pt x="2670" y="37"/>
                    <a:pt x="2669" y="35"/>
                    <a:pt x="2669" y="33"/>
                  </a:cubicBezTo>
                  <a:cubicBezTo>
                    <a:pt x="2669" y="12"/>
                    <a:pt x="2669" y="12"/>
                    <a:pt x="2669" y="12"/>
                  </a:cubicBezTo>
                  <a:cubicBezTo>
                    <a:pt x="2669" y="10"/>
                    <a:pt x="2670" y="8"/>
                    <a:pt x="2672" y="8"/>
                  </a:cubicBezTo>
                  <a:cubicBezTo>
                    <a:pt x="2674" y="8"/>
                    <a:pt x="2674" y="8"/>
                    <a:pt x="2674" y="8"/>
                  </a:cubicBezTo>
                  <a:cubicBezTo>
                    <a:pt x="2674" y="0"/>
                    <a:pt x="2674" y="0"/>
                    <a:pt x="26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5" y="10"/>
                    <a:pt x="5" y="1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5"/>
                    <a:pt x="3" y="37"/>
                    <a:pt x="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2" y="273"/>
                    <a:pt x="2" y="273"/>
                    <a:pt x="2" y="273"/>
                  </a:cubicBezTo>
                  <a:cubicBezTo>
                    <a:pt x="3" y="273"/>
                    <a:pt x="5" y="275"/>
                    <a:pt x="5" y="277"/>
                  </a:cubicBezTo>
                  <a:cubicBezTo>
                    <a:pt x="5" y="298"/>
                    <a:pt x="5" y="298"/>
                    <a:pt x="5" y="298"/>
                  </a:cubicBezTo>
                  <a:cubicBezTo>
                    <a:pt x="5" y="300"/>
                    <a:pt x="3" y="302"/>
                    <a:pt x="2" y="302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2674" y="308"/>
                    <a:pt x="2674" y="308"/>
                    <a:pt x="2674" y="308"/>
                  </a:cubicBezTo>
                  <a:cubicBezTo>
                    <a:pt x="2674" y="302"/>
                    <a:pt x="2674" y="302"/>
                    <a:pt x="2674" y="302"/>
                  </a:cubicBezTo>
                  <a:cubicBezTo>
                    <a:pt x="2672" y="302"/>
                    <a:pt x="2672" y="302"/>
                    <a:pt x="2672" y="302"/>
                  </a:cubicBezTo>
                  <a:cubicBezTo>
                    <a:pt x="2670" y="302"/>
                    <a:pt x="2669" y="300"/>
                    <a:pt x="2669" y="298"/>
                  </a:cubicBezTo>
                  <a:cubicBezTo>
                    <a:pt x="2669" y="277"/>
                    <a:pt x="2669" y="277"/>
                    <a:pt x="2669" y="277"/>
                  </a:cubicBezTo>
                  <a:cubicBezTo>
                    <a:pt x="2669" y="275"/>
                    <a:pt x="2670" y="273"/>
                    <a:pt x="2672" y="273"/>
                  </a:cubicBezTo>
                  <a:cubicBezTo>
                    <a:pt x="2674" y="273"/>
                    <a:pt x="2674" y="273"/>
                    <a:pt x="2674" y="273"/>
                  </a:cubicBezTo>
                  <a:cubicBezTo>
                    <a:pt x="2674" y="37"/>
                    <a:pt x="2674" y="37"/>
                    <a:pt x="2674" y="37"/>
                  </a:cubicBezTo>
                  <a:lnTo>
                    <a:pt x="2672" y="37"/>
                  </a:lnTo>
                  <a:close/>
                  <a:moveTo>
                    <a:pt x="2610" y="12"/>
                  </a:moveTo>
                  <a:cubicBezTo>
                    <a:pt x="2610" y="10"/>
                    <a:pt x="2611" y="8"/>
                    <a:pt x="2613" y="8"/>
                  </a:cubicBezTo>
                  <a:cubicBezTo>
                    <a:pt x="2625" y="8"/>
                    <a:pt x="2625" y="8"/>
                    <a:pt x="2625" y="8"/>
                  </a:cubicBezTo>
                  <a:cubicBezTo>
                    <a:pt x="2627" y="8"/>
                    <a:pt x="2628" y="10"/>
                    <a:pt x="2628" y="12"/>
                  </a:cubicBezTo>
                  <a:cubicBezTo>
                    <a:pt x="2628" y="33"/>
                    <a:pt x="2628" y="33"/>
                    <a:pt x="2628" y="33"/>
                  </a:cubicBezTo>
                  <a:cubicBezTo>
                    <a:pt x="2628" y="35"/>
                    <a:pt x="2627" y="37"/>
                    <a:pt x="2625" y="37"/>
                  </a:cubicBezTo>
                  <a:cubicBezTo>
                    <a:pt x="2613" y="37"/>
                    <a:pt x="2613" y="37"/>
                    <a:pt x="2613" y="37"/>
                  </a:cubicBezTo>
                  <a:cubicBezTo>
                    <a:pt x="2611" y="37"/>
                    <a:pt x="2610" y="35"/>
                    <a:pt x="2610" y="33"/>
                  </a:cubicBezTo>
                  <a:lnTo>
                    <a:pt x="2610" y="12"/>
                  </a:lnTo>
                  <a:close/>
                  <a:moveTo>
                    <a:pt x="2581" y="12"/>
                  </a:moveTo>
                  <a:cubicBezTo>
                    <a:pt x="2581" y="10"/>
                    <a:pt x="2582" y="8"/>
                    <a:pt x="2584" y="8"/>
                  </a:cubicBezTo>
                  <a:cubicBezTo>
                    <a:pt x="2596" y="8"/>
                    <a:pt x="2596" y="8"/>
                    <a:pt x="2596" y="8"/>
                  </a:cubicBezTo>
                  <a:cubicBezTo>
                    <a:pt x="2597" y="8"/>
                    <a:pt x="2599" y="10"/>
                    <a:pt x="2599" y="12"/>
                  </a:cubicBezTo>
                  <a:cubicBezTo>
                    <a:pt x="2599" y="33"/>
                    <a:pt x="2599" y="33"/>
                    <a:pt x="2599" y="33"/>
                  </a:cubicBezTo>
                  <a:cubicBezTo>
                    <a:pt x="2599" y="35"/>
                    <a:pt x="2597" y="37"/>
                    <a:pt x="2596" y="37"/>
                  </a:cubicBezTo>
                  <a:cubicBezTo>
                    <a:pt x="2584" y="37"/>
                    <a:pt x="2584" y="37"/>
                    <a:pt x="2584" y="37"/>
                  </a:cubicBezTo>
                  <a:cubicBezTo>
                    <a:pt x="2582" y="37"/>
                    <a:pt x="2581" y="35"/>
                    <a:pt x="2581" y="33"/>
                  </a:cubicBezTo>
                  <a:lnTo>
                    <a:pt x="2581" y="12"/>
                  </a:lnTo>
                  <a:close/>
                  <a:moveTo>
                    <a:pt x="2551" y="12"/>
                  </a:moveTo>
                  <a:cubicBezTo>
                    <a:pt x="2551" y="10"/>
                    <a:pt x="2552" y="8"/>
                    <a:pt x="2554" y="8"/>
                  </a:cubicBezTo>
                  <a:cubicBezTo>
                    <a:pt x="2566" y="8"/>
                    <a:pt x="2566" y="8"/>
                    <a:pt x="2566" y="8"/>
                  </a:cubicBezTo>
                  <a:cubicBezTo>
                    <a:pt x="2568" y="8"/>
                    <a:pt x="2569" y="10"/>
                    <a:pt x="2569" y="12"/>
                  </a:cubicBezTo>
                  <a:cubicBezTo>
                    <a:pt x="2569" y="33"/>
                    <a:pt x="2569" y="33"/>
                    <a:pt x="2569" y="33"/>
                  </a:cubicBezTo>
                  <a:cubicBezTo>
                    <a:pt x="2569" y="35"/>
                    <a:pt x="2568" y="37"/>
                    <a:pt x="2566" y="37"/>
                  </a:cubicBezTo>
                  <a:cubicBezTo>
                    <a:pt x="2554" y="37"/>
                    <a:pt x="2554" y="37"/>
                    <a:pt x="2554" y="37"/>
                  </a:cubicBezTo>
                  <a:cubicBezTo>
                    <a:pt x="2552" y="37"/>
                    <a:pt x="2551" y="35"/>
                    <a:pt x="2551" y="33"/>
                  </a:cubicBezTo>
                  <a:lnTo>
                    <a:pt x="2551" y="12"/>
                  </a:lnTo>
                  <a:close/>
                  <a:moveTo>
                    <a:pt x="2522" y="12"/>
                  </a:moveTo>
                  <a:cubicBezTo>
                    <a:pt x="2522" y="10"/>
                    <a:pt x="2523" y="8"/>
                    <a:pt x="2525" y="8"/>
                  </a:cubicBezTo>
                  <a:cubicBezTo>
                    <a:pt x="2537" y="8"/>
                    <a:pt x="2537" y="8"/>
                    <a:pt x="2537" y="8"/>
                  </a:cubicBezTo>
                  <a:cubicBezTo>
                    <a:pt x="2538" y="8"/>
                    <a:pt x="2540" y="10"/>
                    <a:pt x="2540" y="12"/>
                  </a:cubicBezTo>
                  <a:cubicBezTo>
                    <a:pt x="2540" y="33"/>
                    <a:pt x="2540" y="33"/>
                    <a:pt x="2540" y="33"/>
                  </a:cubicBezTo>
                  <a:cubicBezTo>
                    <a:pt x="2540" y="35"/>
                    <a:pt x="2538" y="37"/>
                    <a:pt x="2537" y="37"/>
                  </a:cubicBezTo>
                  <a:cubicBezTo>
                    <a:pt x="2525" y="37"/>
                    <a:pt x="2525" y="37"/>
                    <a:pt x="2525" y="37"/>
                  </a:cubicBezTo>
                  <a:cubicBezTo>
                    <a:pt x="2523" y="37"/>
                    <a:pt x="2522" y="35"/>
                    <a:pt x="2522" y="33"/>
                  </a:cubicBezTo>
                  <a:lnTo>
                    <a:pt x="2522" y="12"/>
                  </a:lnTo>
                  <a:close/>
                  <a:moveTo>
                    <a:pt x="2492" y="12"/>
                  </a:moveTo>
                  <a:cubicBezTo>
                    <a:pt x="2492" y="10"/>
                    <a:pt x="2494" y="8"/>
                    <a:pt x="2495" y="8"/>
                  </a:cubicBezTo>
                  <a:cubicBezTo>
                    <a:pt x="2507" y="8"/>
                    <a:pt x="2507" y="8"/>
                    <a:pt x="2507" y="8"/>
                  </a:cubicBezTo>
                  <a:cubicBezTo>
                    <a:pt x="2509" y="8"/>
                    <a:pt x="2510" y="10"/>
                    <a:pt x="2510" y="12"/>
                  </a:cubicBezTo>
                  <a:cubicBezTo>
                    <a:pt x="2510" y="33"/>
                    <a:pt x="2510" y="33"/>
                    <a:pt x="2510" y="33"/>
                  </a:cubicBezTo>
                  <a:cubicBezTo>
                    <a:pt x="2510" y="35"/>
                    <a:pt x="2509" y="37"/>
                    <a:pt x="2507" y="37"/>
                  </a:cubicBezTo>
                  <a:cubicBezTo>
                    <a:pt x="2495" y="37"/>
                    <a:pt x="2495" y="37"/>
                    <a:pt x="2495" y="37"/>
                  </a:cubicBezTo>
                  <a:cubicBezTo>
                    <a:pt x="2494" y="37"/>
                    <a:pt x="2492" y="35"/>
                    <a:pt x="2492" y="33"/>
                  </a:cubicBezTo>
                  <a:lnTo>
                    <a:pt x="2492" y="12"/>
                  </a:lnTo>
                  <a:close/>
                  <a:moveTo>
                    <a:pt x="2463" y="12"/>
                  </a:moveTo>
                  <a:cubicBezTo>
                    <a:pt x="2463" y="10"/>
                    <a:pt x="2464" y="8"/>
                    <a:pt x="2466" y="8"/>
                  </a:cubicBezTo>
                  <a:cubicBezTo>
                    <a:pt x="2478" y="8"/>
                    <a:pt x="2478" y="8"/>
                    <a:pt x="2478" y="8"/>
                  </a:cubicBezTo>
                  <a:cubicBezTo>
                    <a:pt x="2479" y="8"/>
                    <a:pt x="2481" y="10"/>
                    <a:pt x="2481" y="12"/>
                  </a:cubicBezTo>
                  <a:cubicBezTo>
                    <a:pt x="2481" y="33"/>
                    <a:pt x="2481" y="33"/>
                    <a:pt x="2481" y="33"/>
                  </a:cubicBezTo>
                  <a:cubicBezTo>
                    <a:pt x="2481" y="35"/>
                    <a:pt x="2479" y="37"/>
                    <a:pt x="2478" y="37"/>
                  </a:cubicBezTo>
                  <a:cubicBezTo>
                    <a:pt x="2466" y="37"/>
                    <a:pt x="2466" y="37"/>
                    <a:pt x="2466" y="37"/>
                  </a:cubicBezTo>
                  <a:cubicBezTo>
                    <a:pt x="2464" y="37"/>
                    <a:pt x="2463" y="35"/>
                    <a:pt x="2463" y="33"/>
                  </a:cubicBezTo>
                  <a:lnTo>
                    <a:pt x="2463" y="12"/>
                  </a:lnTo>
                  <a:close/>
                  <a:moveTo>
                    <a:pt x="2433" y="12"/>
                  </a:moveTo>
                  <a:cubicBezTo>
                    <a:pt x="2433" y="10"/>
                    <a:pt x="2435" y="8"/>
                    <a:pt x="2436" y="8"/>
                  </a:cubicBezTo>
                  <a:cubicBezTo>
                    <a:pt x="2448" y="8"/>
                    <a:pt x="2448" y="8"/>
                    <a:pt x="2448" y="8"/>
                  </a:cubicBezTo>
                  <a:cubicBezTo>
                    <a:pt x="2450" y="8"/>
                    <a:pt x="2451" y="10"/>
                    <a:pt x="2451" y="12"/>
                  </a:cubicBezTo>
                  <a:cubicBezTo>
                    <a:pt x="2451" y="33"/>
                    <a:pt x="2451" y="33"/>
                    <a:pt x="2451" y="33"/>
                  </a:cubicBezTo>
                  <a:cubicBezTo>
                    <a:pt x="2451" y="35"/>
                    <a:pt x="2450" y="37"/>
                    <a:pt x="2448" y="37"/>
                  </a:cubicBezTo>
                  <a:cubicBezTo>
                    <a:pt x="2436" y="37"/>
                    <a:pt x="2436" y="37"/>
                    <a:pt x="2436" y="37"/>
                  </a:cubicBezTo>
                  <a:cubicBezTo>
                    <a:pt x="2435" y="37"/>
                    <a:pt x="2433" y="35"/>
                    <a:pt x="2433" y="33"/>
                  </a:cubicBezTo>
                  <a:lnTo>
                    <a:pt x="2433" y="12"/>
                  </a:lnTo>
                  <a:close/>
                  <a:moveTo>
                    <a:pt x="2404" y="12"/>
                  </a:moveTo>
                  <a:cubicBezTo>
                    <a:pt x="2404" y="10"/>
                    <a:pt x="2405" y="8"/>
                    <a:pt x="2407" y="8"/>
                  </a:cubicBezTo>
                  <a:cubicBezTo>
                    <a:pt x="2419" y="8"/>
                    <a:pt x="2419" y="8"/>
                    <a:pt x="2419" y="8"/>
                  </a:cubicBezTo>
                  <a:cubicBezTo>
                    <a:pt x="2420" y="8"/>
                    <a:pt x="2422" y="10"/>
                    <a:pt x="2422" y="12"/>
                  </a:cubicBezTo>
                  <a:cubicBezTo>
                    <a:pt x="2422" y="33"/>
                    <a:pt x="2422" y="33"/>
                    <a:pt x="2422" y="33"/>
                  </a:cubicBezTo>
                  <a:cubicBezTo>
                    <a:pt x="2422" y="35"/>
                    <a:pt x="2420" y="37"/>
                    <a:pt x="2419" y="37"/>
                  </a:cubicBezTo>
                  <a:cubicBezTo>
                    <a:pt x="2407" y="37"/>
                    <a:pt x="2407" y="37"/>
                    <a:pt x="2407" y="37"/>
                  </a:cubicBezTo>
                  <a:cubicBezTo>
                    <a:pt x="2405" y="37"/>
                    <a:pt x="2404" y="35"/>
                    <a:pt x="2404" y="33"/>
                  </a:cubicBezTo>
                  <a:lnTo>
                    <a:pt x="2404" y="12"/>
                  </a:lnTo>
                  <a:close/>
                  <a:moveTo>
                    <a:pt x="2374" y="12"/>
                  </a:moveTo>
                  <a:cubicBezTo>
                    <a:pt x="2374" y="10"/>
                    <a:pt x="2376" y="8"/>
                    <a:pt x="2377" y="8"/>
                  </a:cubicBezTo>
                  <a:cubicBezTo>
                    <a:pt x="2389" y="8"/>
                    <a:pt x="2389" y="8"/>
                    <a:pt x="2389" y="8"/>
                  </a:cubicBezTo>
                  <a:cubicBezTo>
                    <a:pt x="2391" y="8"/>
                    <a:pt x="2392" y="10"/>
                    <a:pt x="2392" y="12"/>
                  </a:cubicBezTo>
                  <a:cubicBezTo>
                    <a:pt x="2392" y="33"/>
                    <a:pt x="2392" y="33"/>
                    <a:pt x="2392" y="33"/>
                  </a:cubicBezTo>
                  <a:cubicBezTo>
                    <a:pt x="2392" y="35"/>
                    <a:pt x="2391" y="37"/>
                    <a:pt x="2389" y="37"/>
                  </a:cubicBezTo>
                  <a:cubicBezTo>
                    <a:pt x="2377" y="37"/>
                    <a:pt x="2377" y="37"/>
                    <a:pt x="2377" y="37"/>
                  </a:cubicBezTo>
                  <a:cubicBezTo>
                    <a:pt x="2376" y="37"/>
                    <a:pt x="2374" y="35"/>
                    <a:pt x="2374" y="33"/>
                  </a:cubicBezTo>
                  <a:lnTo>
                    <a:pt x="2374" y="12"/>
                  </a:lnTo>
                  <a:close/>
                  <a:moveTo>
                    <a:pt x="2345" y="12"/>
                  </a:moveTo>
                  <a:cubicBezTo>
                    <a:pt x="2345" y="10"/>
                    <a:pt x="2346" y="8"/>
                    <a:pt x="2348" y="8"/>
                  </a:cubicBezTo>
                  <a:cubicBezTo>
                    <a:pt x="2360" y="8"/>
                    <a:pt x="2360" y="8"/>
                    <a:pt x="2360" y="8"/>
                  </a:cubicBezTo>
                  <a:cubicBezTo>
                    <a:pt x="2362" y="8"/>
                    <a:pt x="2363" y="10"/>
                    <a:pt x="2363" y="12"/>
                  </a:cubicBezTo>
                  <a:cubicBezTo>
                    <a:pt x="2363" y="33"/>
                    <a:pt x="2363" y="33"/>
                    <a:pt x="2363" y="33"/>
                  </a:cubicBezTo>
                  <a:cubicBezTo>
                    <a:pt x="2363" y="35"/>
                    <a:pt x="2362" y="37"/>
                    <a:pt x="2360" y="37"/>
                  </a:cubicBezTo>
                  <a:cubicBezTo>
                    <a:pt x="2348" y="37"/>
                    <a:pt x="2348" y="37"/>
                    <a:pt x="2348" y="37"/>
                  </a:cubicBezTo>
                  <a:cubicBezTo>
                    <a:pt x="2346" y="37"/>
                    <a:pt x="2345" y="35"/>
                    <a:pt x="2345" y="33"/>
                  </a:cubicBezTo>
                  <a:lnTo>
                    <a:pt x="2345" y="12"/>
                  </a:lnTo>
                  <a:close/>
                  <a:moveTo>
                    <a:pt x="2256" y="12"/>
                  </a:moveTo>
                  <a:cubicBezTo>
                    <a:pt x="2256" y="10"/>
                    <a:pt x="2258" y="8"/>
                    <a:pt x="2259" y="8"/>
                  </a:cubicBezTo>
                  <a:cubicBezTo>
                    <a:pt x="2271" y="8"/>
                    <a:pt x="2271" y="8"/>
                    <a:pt x="2271" y="8"/>
                  </a:cubicBezTo>
                  <a:cubicBezTo>
                    <a:pt x="2273" y="8"/>
                    <a:pt x="2274" y="10"/>
                    <a:pt x="2274" y="12"/>
                  </a:cubicBezTo>
                  <a:cubicBezTo>
                    <a:pt x="2274" y="33"/>
                    <a:pt x="2274" y="33"/>
                    <a:pt x="2274" y="33"/>
                  </a:cubicBezTo>
                  <a:cubicBezTo>
                    <a:pt x="2274" y="35"/>
                    <a:pt x="2273" y="37"/>
                    <a:pt x="2271" y="37"/>
                  </a:cubicBezTo>
                  <a:cubicBezTo>
                    <a:pt x="2259" y="37"/>
                    <a:pt x="2259" y="37"/>
                    <a:pt x="2259" y="37"/>
                  </a:cubicBezTo>
                  <a:cubicBezTo>
                    <a:pt x="2258" y="37"/>
                    <a:pt x="2256" y="35"/>
                    <a:pt x="2256" y="33"/>
                  </a:cubicBezTo>
                  <a:lnTo>
                    <a:pt x="2256" y="12"/>
                  </a:lnTo>
                  <a:close/>
                  <a:moveTo>
                    <a:pt x="2227" y="12"/>
                  </a:moveTo>
                  <a:cubicBezTo>
                    <a:pt x="2227" y="10"/>
                    <a:pt x="2228" y="8"/>
                    <a:pt x="2230" y="8"/>
                  </a:cubicBezTo>
                  <a:cubicBezTo>
                    <a:pt x="2242" y="8"/>
                    <a:pt x="2242" y="8"/>
                    <a:pt x="2242" y="8"/>
                  </a:cubicBezTo>
                  <a:cubicBezTo>
                    <a:pt x="2244" y="8"/>
                    <a:pt x="2245" y="10"/>
                    <a:pt x="2245" y="12"/>
                  </a:cubicBezTo>
                  <a:cubicBezTo>
                    <a:pt x="2245" y="33"/>
                    <a:pt x="2245" y="33"/>
                    <a:pt x="2245" y="33"/>
                  </a:cubicBezTo>
                  <a:cubicBezTo>
                    <a:pt x="2245" y="35"/>
                    <a:pt x="2244" y="37"/>
                    <a:pt x="2242" y="37"/>
                  </a:cubicBezTo>
                  <a:cubicBezTo>
                    <a:pt x="2230" y="37"/>
                    <a:pt x="2230" y="37"/>
                    <a:pt x="2230" y="37"/>
                  </a:cubicBezTo>
                  <a:cubicBezTo>
                    <a:pt x="2228" y="37"/>
                    <a:pt x="2227" y="35"/>
                    <a:pt x="2227" y="33"/>
                  </a:cubicBezTo>
                  <a:lnTo>
                    <a:pt x="2227" y="12"/>
                  </a:lnTo>
                  <a:close/>
                  <a:moveTo>
                    <a:pt x="2197" y="12"/>
                  </a:moveTo>
                  <a:cubicBezTo>
                    <a:pt x="2197" y="10"/>
                    <a:pt x="2199" y="8"/>
                    <a:pt x="2200" y="8"/>
                  </a:cubicBezTo>
                  <a:cubicBezTo>
                    <a:pt x="2212" y="8"/>
                    <a:pt x="2212" y="8"/>
                    <a:pt x="2212" y="8"/>
                  </a:cubicBezTo>
                  <a:cubicBezTo>
                    <a:pt x="2214" y="8"/>
                    <a:pt x="2216" y="10"/>
                    <a:pt x="2216" y="12"/>
                  </a:cubicBezTo>
                  <a:cubicBezTo>
                    <a:pt x="2216" y="33"/>
                    <a:pt x="2216" y="33"/>
                    <a:pt x="2216" y="33"/>
                  </a:cubicBezTo>
                  <a:cubicBezTo>
                    <a:pt x="2216" y="35"/>
                    <a:pt x="2214" y="37"/>
                    <a:pt x="2212" y="37"/>
                  </a:cubicBezTo>
                  <a:cubicBezTo>
                    <a:pt x="2200" y="37"/>
                    <a:pt x="2200" y="37"/>
                    <a:pt x="2200" y="37"/>
                  </a:cubicBezTo>
                  <a:cubicBezTo>
                    <a:pt x="2199" y="37"/>
                    <a:pt x="2197" y="35"/>
                    <a:pt x="2197" y="33"/>
                  </a:cubicBezTo>
                  <a:lnTo>
                    <a:pt x="2197" y="12"/>
                  </a:lnTo>
                  <a:close/>
                  <a:moveTo>
                    <a:pt x="2168" y="12"/>
                  </a:moveTo>
                  <a:cubicBezTo>
                    <a:pt x="2168" y="10"/>
                    <a:pt x="2169" y="8"/>
                    <a:pt x="2171" y="8"/>
                  </a:cubicBezTo>
                  <a:cubicBezTo>
                    <a:pt x="2183" y="8"/>
                    <a:pt x="2183" y="8"/>
                    <a:pt x="2183" y="8"/>
                  </a:cubicBezTo>
                  <a:cubicBezTo>
                    <a:pt x="2185" y="8"/>
                    <a:pt x="2186" y="10"/>
                    <a:pt x="2186" y="12"/>
                  </a:cubicBezTo>
                  <a:cubicBezTo>
                    <a:pt x="2186" y="33"/>
                    <a:pt x="2186" y="33"/>
                    <a:pt x="2186" y="33"/>
                  </a:cubicBezTo>
                  <a:cubicBezTo>
                    <a:pt x="2186" y="35"/>
                    <a:pt x="2185" y="37"/>
                    <a:pt x="2183" y="37"/>
                  </a:cubicBezTo>
                  <a:cubicBezTo>
                    <a:pt x="2171" y="37"/>
                    <a:pt x="2171" y="37"/>
                    <a:pt x="2171" y="37"/>
                  </a:cubicBezTo>
                  <a:cubicBezTo>
                    <a:pt x="2169" y="37"/>
                    <a:pt x="2168" y="35"/>
                    <a:pt x="2168" y="33"/>
                  </a:cubicBezTo>
                  <a:lnTo>
                    <a:pt x="2168" y="12"/>
                  </a:lnTo>
                  <a:close/>
                  <a:moveTo>
                    <a:pt x="2138" y="12"/>
                  </a:moveTo>
                  <a:cubicBezTo>
                    <a:pt x="2138" y="10"/>
                    <a:pt x="2140" y="8"/>
                    <a:pt x="2141" y="8"/>
                  </a:cubicBezTo>
                  <a:cubicBezTo>
                    <a:pt x="2154" y="8"/>
                    <a:pt x="2154" y="8"/>
                    <a:pt x="2154" y="8"/>
                  </a:cubicBezTo>
                  <a:cubicBezTo>
                    <a:pt x="2155" y="8"/>
                    <a:pt x="2157" y="10"/>
                    <a:pt x="2157" y="12"/>
                  </a:cubicBezTo>
                  <a:cubicBezTo>
                    <a:pt x="2157" y="33"/>
                    <a:pt x="2157" y="33"/>
                    <a:pt x="2157" y="33"/>
                  </a:cubicBezTo>
                  <a:cubicBezTo>
                    <a:pt x="2157" y="35"/>
                    <a:pt x="2155" y="37"/>
                    <a:pt x="2154" y="37"/>
                  </a:cubicBezTo>
                  <a:cubicBezTo>
                    <a:pt x="2141" y="37"/>
                    <a:pt x="2141" y="37"/>
                    <a:pt x="2141" y="37"/>
                  </a:cubicBezTo>
                  <a:cubicBezTo>
                    <a:pt x="2140" y="37"/>
                    <a:pt x="2138" y="35"/>
                    <a:pt x="2138" y="33"/>
                  </a:cubicBezTo>
                  <a:lnTo>
                    <a:pt x="2138" y="12"/>
                  </a:lnTo>
                  <a:close/>
                  <a:moveTo>
                    <a:pt x="2109" y="12"/>
                  </a:moveTo>
                  <a:cubicBezTo>
                    <a:pt x="2109" y="10"/>
                    <a:pt x="2110" y="8"/>
                    <a:pt x="2112" y="8"/>
                  </a:cubicBezTo>
                  <a:cubicBezTo>
                    <a:pt x="2124" y="8"/>
                    <a:pt x="2124" y="8"/>
                    <a:pt x="2124" y="8"/>
                  </a:cubicBezTo>
                  <a:cubicBezTo>
                    <a:pt x="2126" y="8"/>
                    <a:pt x="2127" y="10"/>
                    <a:pt x="2127" y="12"/>
                  </a:cubicBezTo>
                  <a:cubicBezTo>
                    <a:pt x="2127" y="33"/>
                    <a:pt x="2127" y="33"/>
                    <a:pt x="2127" y="33"/>
                  </a:cubicBezTo>
                  <a:cubicBezTo>
                    <a:pt x="2127" y="35"/>
                    <a:pt x="2126" y="37"/>
                    <a:pt x="2124" y="37"/>
                  </a:cubicBezTo>
                  <a:cubicBezTo>
                    <a:pt x="2112" y="37"/>
                    <a:pt x="2112" y="37"/>
                    <a:pt x="2112" y="37"/>
                  </a:cubicBezTo>
                  <a:cubicBezTo>
                    <a:pt x="2110" y="37"/>
                    <a:pt x="2109" y="35"/>
                    <a:pt x="2109" y="33"/>
                  </a:cubicBezTo>
                  <a:lnTo>
                    <a:pt x="2109" y="12"/>
                  </a:lnTo>
                  <a:close/>
                  <a:moveTo>
                    <a:pt x="2079" y="12"/>
                  </a:moveTo>
                  <a:cubicBezTo>
                    <a:pt x="2079" y="10"/>
                    <a:pt x="2081" y="8"/>
                    <a:pt x="2083" y="8"/>
                  </a:cubicBezTo>
                  <a:cubicBezTo>
                    <a:pt x="2095" y="8"/>
                    <a:pt x="2095" y="8"/>
                    <a:pt x="2095" y="8"/>
                  </a:cubicBezTo>
                  <a:cubicBezTo>
                    <a:pt x="2096" y="8"/>
                    <a:pt x="2098" y="10"/>
                    <a:pt x="2098" y="12"/>
                  </a:cubicBezTo>
                  <a:cubicBezTo>
                    <a:pt x="2098" y="33"/>
                    <a:pt x="2098" y="33"/>
                    <a:pt x="2098" y="33"/>
                  </a:cubicBezTo>
                  <a:cubicBezTo>
                    <a:pt x="2098" y="35"/>
                    <a:pt x="2096" y="37"/>
                    <a:pt x="2095" y="37"/>
                  </a:cubicBezTo>
                  <a:cubicBezTo>
                    <a:pt x="2083" y="37"/>
                    <a:pt x="2083" y="37"/>
                    <a:pt x="2083" y="37"/>
                  </a:cubicBezTo>
                  <a:cubicBezTo>
                    <a:pt x="2081" y="37"/>
                    <a:pt x="2079" y="35"/>
                    <a:pt x="2079" y="33"/>
                  </a:cubicBezTo>
                  <a:lnTo>
                    <a:pt x="2079" y="12"/>
                  </a:lnTo>
                  <a:close/>
                  <a:moveTo>
                    <a:pt x="2050" y="12"/>
                  </a:moveTo>
                  <a:cubicBezTo>
                    <a:pt x="2050" y="10"/>
                    <a:pt x="2051" y="8"/>
                    <a:pt x="2053" y="8"/>
                  </a:cubicBezTo>
                  <a:cubicBezTo>
                    <a:pt x="2065" y="8"/>
                    <a:pt x="2065" y="8"/>
                    <a:pt x="2065" y="8"/>
                  </a:cubicBezTo>
                  <a:cubicBezTo>
                    <a:pt x="2067" y="8"/>
                    <a:pt x="2068" y="10"/>
                    <a:pt x="2068" y="12"/>
                  </a:cubicBezTo>
                  <a:cubicBezTo>
                    <a:pt x="2068" y="33"/>
                    <a:pt x="2068" y="33"/>
                    <a:pt x="2068" y="33"/>
                  </a:cubicBezTo>
                  <a:cubicBezTo>
                    <a:pt x="2068" y="35"/>
                    <a:pt x="2067" y="37"/>
                    <a:pt x="2065" y="37"/>
                  </a:cubicBezTo>
                  <a:cubicBezTo>
                    <a:pt x="2053" y="37"/>
                    <a:pt x="2053" y="37"/>
                    <a:pt x="2053" y="37"/>
                  </a:cubicBezTo>
                  <a:cubicBezTo>
                    <a:pt x="2051" y="37"/>
                    <a:pt x="2050" y="35"/>
                    <a:pt x="2050" y="33"/>
                  </a:cubicBezTo>
                  <a:lnTo>
                    <a:pt x="2050" y="12"/>
                  </a:lnTo>
                  <a:close/>
                  <a:moveTo>
                    <a:pt x="2021" y="12"/>
                  </a:moveTo>
                  <a:cubicBezTo>
                    <a:pt x="2021" y="10"/>
                    <a:pt x="2022" y="8"/>
                    <a:pt x="2024" y="8"/>
                  </a:cubicBezTo>
                  <a:cubicBezTo>
                    <a:pt x="2036" y="8"/>
                    <a:pt x="2036" y="8"/>
                    <a:pt x="2036" y="8"/>
                  </a:cubicBezTo>
                  <a:cubicBezTo>
                    <a:pt x="2037" y="8"/>
                    <a:pt x="2039" y="10"/>
                    <a:pt x="2039" y="12"/>
                  </a:cubicBezTo>
                  <a:cubicBezTo>
                    <a:pt x="2039" y="33"/>
                    <a:pt x="2039" y="33"/>
                    <a:pt x="2039" y="33"/>
                  </a:cubicBezTo>
                  <a:cubicBezTo>
                    <a:pt x="2039" y="35"/>
                    <a:pt x="2037" y="37"/>
                    <a:pt x="2036" y="37"/>
                  </a:cubicBezTo>
                  <a:cubicBezTo>
                    <a:pt x="2024" y="37"/>
                    <a:pt x="2024" y="37"/>
                    <a:pt x="2024" y="37"/>
                  </a:cubicBezTo>
                  <a:cubicBezTo>
                    <a:pt x="2022" y="37"/>
                    <a:pt x="2021" y="35"/>
                    <a:pt x="2021" y="33"/>
                  </a:cubicBezTo>
                  <a:lnTo>
                    <a:pt x="2021" y="12"/>
                  </a:lnTo>
                  <a:close/>
                  <a:moveTo>
                    <a:pt x="1932" y="12"/>
                  </a:moveTo>
                  <a:cubicBezTo>
                    <a:pt x="1932" y="10"/>
                    <a:pt x="1933" y="8"/>
                    <a:pt x="1935" y="8"/>
                  </a:cubicBezTo>
                  <a:cubicBezTo>
                    <a:pt x="1947" y="8"/>
                    <a:pt x="1947" y="8"/>
                    <a:pt x="1947" y="8"/>
                  </a:cubicBezTo>
                  <a:cubicBezTo>
                    <a:pt x="1949" y="8"/>
                    <a:pt x="1950" y="10"/>
                    <a:pt x="1950" y="12"/>
                  </a:cubicBezTo>
                  <a:cubicBezTo>
                    <a:pt x="1950" y="33"/>
                    <a:pt x="1950" y="33"/>
                    <a:pt x="1950" y="33"/>
                  </a:cubicBezTo>
                  <a:cubicBezTo>
                    <a:pt x="1950" y="35"/>
                    <a:pt x="1949" y="37"/>
                    <a:pt x="1947" y="37"/>
                  </a:cubicBezTo>
                  <a:cubicBezTo>
                    <a:pt x="1935" y="37"/>
                    <a:pt x="1935" y="37"/>
                    <a:pt x="1935" y="37"/>
                  </a:cubicBezTo>
                  <a:cubicBezTo>
                    <a:pt x="1933" y="37"/>
                    <a:pt x="1932" y="35"/>
                    <a:pt x="1932" y="33"/>
                  </a:cubicBezTo>
                  <a:lnTo>
                    <a:pt x="1932" y="12"/>
                  </a:lnTo>
                  <a:close/>
                  <a:moveTo>
                    <a:pt x="1903" y="12"/>
                  </a:moveTo>
                  <a:cubicBezTo>
                    <a:pt x="1903" y="10"/>
                    <a:pt x="1904" y="8"/>
                    <a:pt x="1906" y="8"/>
                  </a:cubicBezTo>
                  <a:cubicBezTo>
                    <a:pt x="1918" y="8"/>
                    <a:pt x="1918" y="8"/>
                    <a:pt x="1918" y="8"/>
                  </a:cubicBezTo>
                  <a:cubicBezTo>
                    <a:pt x="1919" y="8"/>
                    <a:pt x="1921" y="10"/>
                    <a:pt x="1921" y="12"/>
                  </a:cubicBezTo>
                  <a:cubicBezTo>
                    <a:pt x="1921" y="33"/>
                    <a:pt x="1921" y="33"/>
                    <a:pt x="1921" y="33"/>
                  </a:cubicBezTo>
                  <a:cubicBezTo>
                    <a:pt x="1921" y="35"/>
                    <a:pt x="1919" y="37"/>
                    <a:pt x="1918" y="37"/>
                  </a:cubicBezTo>
                  <a:cubicBezTo>
                    <a:pt x="1906" y="37"/>
                    <a:pt x="1906" y="37"/>
                    <a:pt x="1906" y="37"/>
                  </a:cubicBezTo>
                  <a:cubicBezTo>
                    <a:pt x="1904" y="37"/>
                    <a:pt x="1903" y="35"/>
                    <a:pt x="1903" y="33"/>
                  </a:cubicBezTo>
                  <a:lnTo>
                    <a:pt x="1903" y="12"/>
                  </a:lnTo>
                  <a:close/>
                  <a:moveTo>
                    <a:pt x="1873" y="12"/>
                  </a:moveTo>
                  <a:cubicBezTo>
                    <a:pt x="1873" y="10"/>
                    <a:pt x="1875" y="8"/>
                    <a:pt x="1876" y="8"/>
                  </a:cubicBezTo>
                  <a:cubicBezTo>
                    <a:pt x="1888" y="8"/>
                    <a:pt x="1888" y="8"/>
                    <a:pt x="1888" y="8"/>
                  </a:cubicBezTo>
                  <a:cubicBezTo>
                    <a:pt x="1890" y="8"/>
                    <a:pt x="1891" y="10"/>
                    <a:pt x="1891" y="12"/>
                  </a:cubicBezTo>
                  <a:cubicBezTo>
                    <a:pt x="1891" y="33"/>
                    <a:pt x="1891" y="33"/>
                    <a:pt x="1891" y="33"/>
                  </a:cubicBezTo>
                  <a:cubicBezTo>
                    <a:pt x="1891" y="35"/>
                    <a:pt x="1890" y="37"/>
                    <a:pt x="1888" y="37"/>
                  </a:cubicBezTo>
                  <a:cubicBezTo>
                    <a:pt x="1876" y="37"/>
                    <a:pt x="1876" y="37"/>
                    <a:pt x="1876" y="37"/>
                  </a:cubicBezTo>
                  <a:cubicBezTo>
                    <a:pt x="1875" y="37"/>
                    <a:pt x="1873" y="35"/>
                    <a:pt x="1873" y="33"/>
                  </a:cubicBezTo>
                  <a:lnTo>
                    <a:pt x="1873" y="12"/>
                  </a:lnTo>
                  <a:close/>
                  <a:moveTo>
                    <a:pt x="1844" y="12"/>
                  </a:moveTo>
                  <a:cubicBezTo>
                    <a:pt x="1844" y="10"/>
                    <a:pt x="1845" y="8"/>
                    <a:pt x="1847" y="8"/>
                  </a:cubicBezTo>
                  <a:cubicBezTo>
                    <a:pt x="1859" y="8"/>
                    <a:pt x="1859" y="8"/>
                    <a:pt x="1859" y="8"/>
                  </a:cubicBezTo>
                  <a:cubicBezTo>
                    <a:pt x="1860" y="8"/>
                    <a:pt x="1862" y="10"/>
                    <a:pt x="1862" y="12"/>
                  </a:cubicBezTo>
                  <a:cubicBezTo>
                    <a:pt x="1862" y="33"/>
                    <a:pt x="1862" y="33"/>
                    <a:pt x="1862" y="33"/>
                  </a:cubicBezTo>
                  <a:cubicBezTo>
                    <a:pt x="1862" y="35"/>
                    <a:pt x="1860" y="37"/>
                    <a:pt x="1859" y="37"/>
                  </a:cubicBezTo>
                  <a:cubicBezTo>
                    <a:pt x="1847" y="37"/>
                    <a:pt x="1847" y="37"/>
                    <a:pt x="1847" y="37"/>
                  </a:cubicBezTo>
                  <a:cubicBezTo>
                    <a:pt x="1845" y="37"/>
                    <a:pt x="1844" y="35"/>
                    <a:pt x="1844" y="33"/>
                  </a:cubicBezTo>
                  <a:lnTo>
                    <a:pt x="1844" y="12"/>
                  </a:lnTo>
                  <a:close/>
                  <a:moveTo>
                    <a:pt x="1814" y="12"/>
                  </a:moveTo>
                  <a:cubicBezTo>
                    <a:pt x="1814" y="10"/>
                    <a:pt x="1816" y="8"/>
                    <a:pt x="1817" y="8"/>
                  </a:cubicBezTo>
                  <a:cubicBezTo>
                    <a:pt x="1829" y="8"/>
                    <a:pt x="1829" y="8"/>
                    <a:pt x="1829" y="8"/>
                  </a:cubicBezTo>
                  <a:cubicBezTo>
                    <a:pt x="1831" y="8"/>
                    <a:pt x="1832" y="10"/>
                    <a:pt x="1832" y="12"/>
                  </a:cubicBezTo>
                  <a:cubicBezTo>
                    <a:pt x="1832" y="33"/>
                    <a:pt x="1832" y="33"/>
                    <a:pt x="1832" y="33"/>
                  </a:cubicBezTo>
                  <a:cubicBezTo>
                    <a:pt x="1832" y="35"/>
                    <a:pt x="1831" y="37"/>
                    <a:pt x="1829" y="37"/>
                  </a:cubicBezTo>
                  <a:cubicBezTo>
                    <a:pt x="1817" y="37"/>
                    <a:pt x="1817" y="37"/>
                    <a:pt x="1817" y="37"/>
                  </a:cubicBezTo>
                  <a:cubicBezTo>
                    <a:pt x="1816" y="37"/>
                    <a:pt x="1814" y="35"/>
                    <a:pt x="1814" y="33"/>
                  </a:cubicBezTo>
                  <a:lnTo>
                    <a:pt x="1814" y="12"/>
                  </a:lnTo>
                  <a:close/>
                  <a:moveTo>
                    <a:pt x="1785" y="12"/>
                  </a:moveTo>
                  <a:cubicBezTo>
                    <a:pt x="1785" y="10"/>
                    <a:pt x="1786" y="8"/>
                    <a:pt x="1788" y="8"/>
                  </a:cubicBezTo>
                  <a:cubicBezTo>
                    <a:pt x="1800" y="8"/>
                    <a:pt x="1800" y="8"/>
                    <a:pt x="1800" y="8"/>
                  </a:cubicBezTo>
                  <a:cubicBezTo>
                    <a:pt x="1801" y="8"/>
                    <a:pt x="1803" y="10"/>
                    <a:pt x="1803" y="12"/>
                  </a:cubicBezTo>
                  <a:cubicBezTo>
                    <a:pt x="1803" y="33"/>
                    <a:pt x="1803" y="33"/>
                    <a:pt x="1803" y="33"/>
                  </a:cubicBezTo>
                  <a:cubicBezTo>
                    <a:pt x="1803" y="35"/>
                    <a:pt x="1801" y="37"/>
                    <a:pt x="1800" y="37"/>
                  </a:cubicBezTo>
                  <a:cubicBezTo>
                    <a:pt x="1788" y="37"/>
                    <a:pt x="1788" y="37"/>
                    <a:pt x="1788" y="37"/>
                  </a:cubicBezTo>
                  <a:cubicBezTo>
                    <a:pt x="1786" y="37"/>
                    <a:pt x="1785" y="35"/>
                    <a:pt x="1785" y="33"/>
                  </a:cubicBezTo>
                  <a:lnTo>
                    <a:pt x="1785" y="12"/>
                  </a:lnTo>
                  <a:close/>
                  <a:moveTo>
                    <a:pt x="1755" y="12"/>
                  </a:moveTo>
                  <a:cubicBezTo>
                    <a:pt x="1755" y="10"/>
                    <a:pt x="1757" y="8"/>
                    <a:pt x="1758" y="8"/>
                  </a:cubicBezTo>
                  <a:cubicBezTo>
                    <a:pt x="1770" y="8"/>
                    <a:pt x="1770" y="8"/>
                    <a:pt x="1770" y="8"/>
                  </a:cubicBezTo>
                  <a:cubicBezTo>
                    <a:pt x="1772" y="8"/>
                    <a:pt x="1773" y="10"/>
                    <a:pt x="1773" y="12"/>
                  </a:cubicBezTo>
                  <a:cubicBezTo>
                    <a:pt x="1773" y="33"/>
                    <a:pt x="1773" y="33"/>
                    <a:pt x="1773" y="33"/>
                  </a:cubicBezTo>
                  <a:cubicBezTo>
                    <a:pt x="1773" y="35"/>
                    <a:pt x="1772" y="37"/>
                    <a:pt x="1770" y="37"/>
                  </a:cubicBezTo>
                  <a:cubicBezTo>
                    <a:pt x="1758" y="37"/>
                    <a:pt x="1758" y="37"/>
                    <a:pt x="1758" y="37"/>
                  </a:cubicBezTo>
                  <a:cubicBezTo>
                    <a:pt x="1757" y="37"/>
                    <a:pt x="1755" y="35"/>
                    <a:pt x="1755" y="33"/>
                  </a:cubicBezTo>
                  <a:lnTo>
                    <a:pt x="1755" y="12"/>
                  </a:lnTo>
                  <a:close/>
                  <a:moveTo>
                    <a:pt x="1726" y="12"/>
                  </a:moveTo>
                  <a:cubicBezTo>
                    <a:pt x="1726" y="10"/>
                    <a:pt x="1727" y="8"/>
                    <a:pt x="1729" y="8"/>
                  </a:cubicBezTo>
                  <a:cubicBezTo>
                    <a:pt x="1741" y="8"/>
                    <a:pt x="1741" y="8"/>
                    <a:pt x="1741" y="8"/>
                  </a:cubicBezTo>
                  <a:cubicBezTo>
                    <a:pt x="1743" y="8"/>
                    <a:pt x="1744" y="10"/>
                    <a:pt x="1744" y="12"/>
                  </a:cubicBezTo>
                  <a:cubicBezTo>
                    <a:pt x="1744" y="33"/>
                    <a:pt x="1744" y="33"/>
                    <a:pt x="1744" y="33"/>
                  </a:cubicBezTo>
                  <a:cubicBezTo>
                    <a:pt x="1744" y="35"/>
                    <a:pt x="1743" y="37"/>
                    <a:pt x="1741" y="37"/>
                  </a:cubicBezTo>
                  <a:cubicBezTo>
                    <a:pt x="1729" y="37"/>
                    <a:pt x="1729" y="37"/>
                    <a:pt x="1729" y="37"/>
                  </a:cubicBezTo>
                  <a:cubicBezTo>
                    <a:pt x="1727" y="37"/>
                    <a:pt x="1726" y="35"/>
                    <a:pt x="1726" y="33"/>
                  </a:cubicBezTo>
                  <a:lnTo>
                    <a:pt x="1726" y="12"/>
                  </a:lnTo>
                  <a:close/>
                  <a:moveTo>
                    <a:pt x="1696" y="12"/>
                  </a:moveTo>
                  <a:cubicBezTo>
                    <a:pt x="1696" y="10"/>
                    <a:pt x="1698" y="8"/>
                    <a:pt x="1699" y="8"/>
                  </a:cubicBezTo>
                  <a:cubicBezTo>
                    <a:pt x="1711" y="8"/>
                    <a:pt x="1711" y="8"/>
                    <a:pt x="1711" y="8"/>
                  </a:cubicBezTo>
                  <a:cubicBezTo>
                    <a:pt x="1713" y="8"/>
                    <a:pt x="1714" y="10"/>
                    <a:pt x="1714" y="12"/>
                  </a:cubicBezTo>
                  <a:cubicBezTo>
                    <a:pt x="1714" y="33"/>
                    <a:pt x="1714" y="33"/>
                    <a:pt x="1714" y="33"/>
                  </a:cubicBezTo>
                  <a:cubicBezTo>
                    <a:pt x="1714" y="35"/>
                    <a:pt x="1713" y="37"/>
                    <a:pt x="1711" y="37"/>
                  </a:cubicBezTo>
                  <a:cubicBezTo>
                    <a:pt x="1699" y="37"/>
                    <a:pt x="1699" y="37"/>
                    <a:pt x="1699" y="37"/>
                  </a:cubicBezTo>
                  <a:cubicBezTo>
                    <a:pt x="1698" y="37"/>
                    <a:pt x="1696" y="35"/>
                    <a:pt x="1696" y="33"/>
                  </a:cubicBezTo>
                  <a:lnTo>
                    <a:pt x="1696" y="12"/>
                  </a:lnTo>
                  <a:close/>
                  <a:moveTo>
                    <a:pt x="1608" y="12"/>
                  </a:moveTo>
                  <a:cubicBezTo>
                    <a:pt x="1608" y="10"/>
                    <a:pt x="1609" y="8"/>
                    <a:pt x="1611" y="8"/>
                  </a:cubicBezTo>
                  <a:cubicBezTo>
                    <a:pt x="1623" y="8"/>
                    <a:pt x="1623" y="8"/>
                    <a:pt x="1623" y="8"/>
                  </a:cubicBezTo>
                  <a:cubicBezTo>
                    <a:pt x="1625" y="8"/>
                    <a:pt x="1626" y="10"/>
                    <a:pt x="1626" y="12"/>
                  </a:cubicBezTo>
                  <a:cubicBezTo>
                    <a:pt x="1626" y="33"/>
                    <a:pt x="1626" y="33"/>
                    <a:pt x="1626" y="33"/>
                  </a:cubicBezTo>
                  <a:cubicBezTo>
                    <a:pt x="1626" y="35"/>
                    <a:pt x="1625" y="37"/>
                    <a:pt x="1623" y="37"/>
                  </a:cubicBezTo>
                  <a:cubicBezTo>
                    <a:pt x="1611" y="37"/>
                    <a:pt x="1611" y="37"/>
                    <a:pt x="1611" y="37"/>
                  </a:cubicBezTo>
                  <a:cubicBezTo>
                    <a:pt x="1609" y="37"/>
                    <a:pt x="1608" y="35"/>
                    <a:pt x="1608" y="33"/>
                  </a:cubicBezTo>
                  <a:lnTo>
                    <a:pt x="1608" y="12"/>
                  </a:lnTo>
                  <a:close/>
                  <a:moveTo>
                    <a:pt x="1578" y="12"/>
                  </a:moveTo>
                  <a:cubicBezTo>
                    <a:pt x="1578" y="10"/>
                    <a:pt x="1580" y="8"/>
                    <a:pt x="1581" y="8"/>
                  </a:cubicBezTo>
                  <a:cubicBezTo>
                    <a:pt x="1593" y="8"/>
                    <a:pt x="1593" y="8"/>
                    <a:pt x="1593" y="8"/>
                  </a:cubicBezTo>
                  <a:cubicBezTo>
                    <a:pt x="1595" y="8"/>
                    <a:pt x="1596" y="10"/>
                    <a:pt x="1596" y="12"/>
                  </a:cubicBezTo>
                  <a:cubicBezTo>
                    <a:pt x="1596" y="33"/>
                    <a:pt x="1596" y="33"/>
                    <a:pt x="1596" y="33"/>
                  </a:cubicBezTo>
                  <a:cubicBezTo>
                    <a:pt x="1596" y="35"/>
                    <a:pt x="1595" y="37"/>
                    <a:pt x="1593" y="37"/>
                  </a:cubicBezTo>
                  <a:cubicBezTo>
                    <a:pt x="1581" y="37"/>
                    <a:pt x="1581" y="37"/>
                    <a:pt x="1581" y="37"/>
                  </a:cubicBezTo>
                  <a:cubicBezTo>
                    <a:pt x="1580" y="37"/>
                    <a:pt x="1578" y="35"/>
                    <a:pt x="1578" y="33"/>
                  </a:cubicBezTo>
                  <a:lnTo>
                    <a:pt x="1578" y="12"/>
                  </a:lnTo>
                  <a:close/>
                  <a:moveTo>
                    <a:pt x="1549" y="12"/>
                  </a:moveTo>
                  <a:cubicBezTo>
                    <a:pt x="1549" y="10"/>
                    <a:pt x="1550" y="8"/>
                    <a:pt x="1552" y="8"/>
                  </a:cubicBezTo>
                  <a:cubicBezTo>
                    <a:pt x="1564" y="8"/>
                    <a:pt x="1564" y="8"/>
                    <a:pt x="1564" y="8"/>
                  </a:cubicBezTo>
                  <a:cubicBezTo>
                    <a:pt x="1566" y="8"/>
                    <a:pt x="1567" y="10"/>
                    <a:pt x="1567" y="12"/>
                  </a:cubicBezTo>
                  <a:cubicBezTo>
                    <a:pt x="1567" y="33"/>
                    <a:pt x="1567" y="33"/>
                    <a:pt x="1567" y="33"/>
                  </a:cubicBezTo>
                  <a:cubicBezTo>
                    <a:pt x="1567" y="35"/>
                    <a:pt x="1566" y="37"/>
                    <a:pt x="1564" y="37"/>
                  </a:cubicBezTo>
                  <a:cubicBezTo>
                    <a:pt x="1552" y="37"/>
                    <a:pt x="1552" y="37"/>
                    <a:pt x="1552" y="37"/>
                  </a:cubicBezTo>
                  <a:cubicBezTo>
                    <a:pt x="1550" y="37"/>
                    <a:pt x="1549" y="35"/>
                    <a:pt x="1549" y="33"/>
                  </a:cubicBezTo>
                  <a:lnTo>
                    <a:pt x="1549" y="12"/>
                  </a:lnTo>
                  <a:close/>
                  <a:moveTo>
                    <a:pt x="1519" y="12"/>
                  </a:moveTo>
                  <a:cubicBezTo>
                    <a:pt x="1519" y="10"/>
                    <a:pt x="1521" y="8"/>
                    <a:pt x="1522" y="8"/>
                  </a:cubicBezTo>
                  <a:cubicBezTo>
                    <a:pt x="1534" y="8"/>
                    <a:pt x="1534" y="8"/>
                    <a:pt x="1534" y="8"/>
                  </a:cubicBezTo>
                  <a:cubicBezTo>
                    <a:pt x="1536" y="8"/>
                    <a:pt x="1538" y="10"/>
                    <a:pt x="1538" y="12"/>
                  </a:cubicBezTo>
                  <a:cubicBezTo>
                    <a:pt x="1538" y="33"/>
                    <a:pt x="1538" y="33"/>
                    <a:pt x="1538" y="33"/>
                  </a:cubicBezTo>
                  <a:cubicBezTo>
                    <a:pt x="1538" y="35"/>
                    <a:pt x="1536" y="37"/>
                    <a:pt x="1534" y="37"/>
                  </a:cubicBezTo>
                  <a:cubicBezTo>
                    <a:pt x="1522" y="37"/>
                    <a:pt x="1522" y="37"/>
                    <a:pt x="1522" y="37"/>
                  </a:cubicBezTo>
                  <a:cubicBezTo>
                    <a:pt x="1521" y="37"/>
                    <a:pt x="1519" y="35"/>
                    <a:pt x="1519" y="33"/>
                  </a:cubicBezTo>
                  <a:lnTo>
                    <a:pt x="1519" y="12"/>
                  </a:lnTo>
                  <a:close/>
                  <a:moveTo>
                    <a:pt x="1490" y="12"/>
                  </a:moveTo>
                  <a:cubicBezTo>
                    <a:pt x="1490" y="10"/>
                    <a:pt x="1491" y="8"/>
                    <a:pt x="1493" y="8"/>
                  </a:cubicBezTo>
                  <a:cubicBezTo>
                    <a:pt x="1505" y="8"/>
                    <a:pt x="1505" y="8"/>
                    <a:pt x="1505" y="8"/>
                  </a:cubicBezTo>
                  <a:cubicBezTo>
                    <a:pt x="1507" y="8"/>
                    <a:pt x="1508" y="10"/>
                    <a:pt x="1508" y="12"/>
                  </a:cubicBezTo>
                  <a:cubicBezTo>
                    <a:pt x="1508" y="33"/>
                    <a:pt x="1508" y="33"/>
                    <a:pt x="1508" y="33"/>
                  </a:cubicBezTo>
                  <a:cubicBezTo>
                    <a:pt x="1508" y="35"/>
                    <a:pt x="1507" y="37"/>
                    <a:pt x="1505" y="37"/>
                  </a:cubicBezTo>
                  <a:cubicBezTo>
                    <a:pt x="1493" y="37"/>
                    <a:pt x="1493" y="37"/>
                    <a:pt x="1493" y="37"/>
                  </a:cubicBezTo>
                  <a:cubicBezTo>
                    <a:pt x="1491" y="37"/>
                    <a:pt x="1490" y="35"/>
                    <a:pt x="1490" y="33"/>
                  </a:cubicBezTo>
                  <a:lnTo>
                    <a:pt x="1490" y="12"/>
                  </a:lnTo>
                  <a:close/>
                  <a:moveTo>
                    <a:pt x="1460" y="12"/>
                  </a:moveTo>
                  <a:cubicBezTo>
                    <a:pt x="1460" y="10"/>
                    <a:pt x="1462" y="8"/>
                    <a:pt x="1463" y="8"/>
                  </a:cubicBezTo>
                  <a:cubicBezTo>
                    <a:pt x="1476" y="8"/>
                    <a:pt x="1476" y="8"/>
                    <a:pt x="1476" y="8"/>
                  </a:cubicBezTo>
                  <a:cubicBezTo>
                    <a:pt x="1477" y="8"/>
                    <a:pt x="1479" y="10"/>
                    <a:pt x="1479" y="12"/>
                  </a:cubicBezTo>
                  <a:cubicBezTo>
                    <a:pt x="1479" y="33"/>
                    <a:pt x="1479" y="33"/>
                    <a:pt x="1479" y="33"/>
                  </a:cubicBezTo>
                  <a:cubicBezTo>
                    <a:pt x="1479" y="35"/>
                    <a:pt x="1477" y="37"/>
                    <a:pt x="1476" y="37"/>
                  </a:cubicBezTo>
                  <a:cubicBezTo>
                    <a:pt x="1463" y="37"/>
                    <a:pt x="1463" y="37"/>
                    <a:pt x="1463" y="37"/>
                  </a:cubicBezTo>
                  <a:cubicBezTo>
                    <a:pt x="1462" y="37"/>
                    <a:pt x="1460" y="35"/>
                    <a:pt x="1460" y="33"/>
                  </a:cubicBezTo>
                  <a:lnTo>
                    <a:pt x="1460" y="12"/>
                  </a:lnTo>
                  <a:close/>
                  <a:moveTo>
                    <a:pt x="1431" y="12"/>
                  </a:moveTo>
                  <a:cubicBezTo>
                    <a:pt x="1431" y="10"/>
                    <a:pt x="1432" y="8"/>
                    <a:pt x="1434" y="8"/>
                  </a:cubicBezTo>
                  <a:cubicBezTo>
                    <a:pt x="1446" y="8"/>
                    <a:pt x="1446" y="8"/>
                    <a:pt x="1446" y="8"/>
                  </a:cubicBezTo>
                  <a:cubicBezTo>
                    <a:pt x="1448" y="8"/>
                    <a:pt x="1449" y="10"/>
                    <a:pt x="1449" y="12"/>
                  </a:cubicBezTo>
                  <a:cubicBezTo>
                    <a:pt x="1449" y="33"/>
                    <a:pt x="1449" y="33"/>
                    <a:pt x="1449" y="33"/>
                  </a:cubicBezTo>
                  <a:cubicBezTo>
                    <a:pt x="1449" y="35"/>
                    <a:pt x="1448" y="37"/>
                    <a:pt x="1446" y="37"/>
                  </a:cubicBezTo>
                  <a:cubicBezTo>
                    <a:pt x="1434" y="37"/>
                    <a:pt x="1434" y="37"/>
                    <a:pt x="1434" y="37"/>
                  </a:cubicBezTo>
                  <a:cubicBezTo>
                    <a:pt x="1432" y="37"/>
                    <a:pt x="1431" y="35"/>
                    <a:pt x="1431" y="33"/>
                  </a:cubicBezTo>
                  <a:lnTo>
                    <a:pt x="1431" y="12"/>
                  </a:lnTo>
                  <a:close/>
                  <a:moveTo>
                    <a:pt x="1401" y="12"/>
                  </a:moveTo>
                  <a:cubicBezTo>
                    <a:pt x="1401" y="10"/>
                    <a:pt x="1403" y="8"/>
                    <a:pt x="1405" y="8"/>
                  </a:cubicBezTo>
                  <a:cubicBezTo>
                    <a:pt x="1417" y="8"/>
                    <a:pt x="1417" y="8"/>
                    <a:pt x="1417" y="8"/>
                  </a:cubicBezTo>
                  <a:cubicBezTo>
                    <a:pt x="1418" y="8"/>
                    <a:pt x="1420" y="10"/>
                    <a:pt x="1420" y="12"/>
                  </a:cubicBezTo>
                  <a:cubicBezTo>
                    <a:pt x="1420" y="33"/>
                    <a:pt x="1420" y="33"/>
                    <a:pt x="1420" y="33"/>
                  </a:cubicBezTo>
                  <a:cubicBezTo>
                    <a:pt x="1420" y="35"/>
                    <a:pt x="1418" y="37"/>
                    <a:pt x="1417" y="37"/>
                  </a:cubicBezTo>
                  <a:cubicBezTo>
                    <a:pt x="1405" y="37"/>
                    <a:pt x="1405" y="37"/>
                    <a:pt x="1405" y="37"/>
                  </a:cubicBezTo>
                  <a:cubicBezTo>
                    <a:pt x="1403" y="37"/>
                    <a:pt x="1401" y="35"/>
                    <a:pt x="1401" y="33"/>
                  </a:cubicBezTo>
                  <a:lnTo>
                    <a:pt x="1401" y="12"/>
                  </a:lnTo>
                  <a:close/>
                  <a:moveTo>
                    <a:pt x="1372" y="12"/>
                  </a:moveTo>
                  <a:cubicBezTo>
                    <a:pt x="1372" y="10"/>
                    <a:pt x="1373" y="8"/>
                    <a:pt x="1375" y="8"/>
                  </a:cubicBezTo>
                  <a:cubicBezTo>
                    <a:pt x="1387" y="8"/>
                    <a:pt x="1387" y="8"/>
                    <a:pt x="1387" y="8"/>
                  </a:cubicBezTo>
                  <a:cubicBezTo>
                    <a:pt x="1389" y="8"/>
                    <a:pt x="1390" y="10"/>
                    <a:pt x="1390" y="12"/>
                  </a:cubicBezTo>
                  <a:cubicBezTo>
                    <a:pt x="1390" y="33"/>
                    <a:pt x="1390" y="33"/>
                    <a:pt x="1390" y="33"/>
                  </a:cubicBezTo>
                  <a:cubicBezTo>
                    <a:pt x="1390" y="35"/>
                    <a:pt x="1389" y="37"/>
                    <a:pt x="1387" y="37"/>
                  </a:cubicBezTo>
                  <a:cubicBezTo>
                    <a:pt x="1375" y="37"/>
                    <a:pt x="1375" y="37"/>
                    <a:pt x="1375" y="37"/>
                  </a:cubicBezTo>
                  <a:cubicBezTo>
                    <a:pt x="1373" y="37"/>
                    <a:pt x="1372" y="35"/>
                    <a:pt x="1372" y="33"/>
                  </a:cubicBezTo>
                  <a:lnTo>
                    <a:pt x="1372" y="12"/>
                  </a:lnTo>
                  <a:close/>
                  <a:moveTo>
                    <a:pt x="1343" y="12"/>
                  </a:moveTo>
                  <a:cubicBezTo>
                    <a:pt x="1343" y="10"/>
                    <a:pt x="1344" y="8"/>
                    <a:pt x="1346" y="8"/>
                  </a:cubicBezTo>
                  <a:cubicBezTo>
                    <a:pt x="1358" y="8"/>
                    <a:pt x="1358" y="8"/>
                    <a:pt x="1358" y="8"/>
                  </a:cubicBezTo>
                  <a:cubicBezTo>
                    <a:pt x="1359" y="8"/>
                    <a:pt x="1361" y="10"/>
                    <a:pt x="1361" y="12"/>
                  </a:cubicBezTo>
                  <a:cubicBezTo>
                    <a:pt x="1361" y="33"/>
                    <a:pt x="1361" y="33"/>
                    <a:pt x="1361" y="33"/>
                  </a:cubicBezTo>
                  <a:cubicBezTo>
                    <a:pt x="1361" y="35"/>
                    <a:pt x="1359" y="37"/>
                    <a:pt x="1358" y="37"/>
                  </a:cubicBezTo>
                  <a:cubicBezTo>
                    <a:pt x="1346" y="37"/>
                    <a:pt x="1346" y="37"/>
                    <a:pt x="1346" y="37"/>
                  </a:cubicBezTo>
                  <a:cubicBezTo>
                    <a:pt x="1344" y="37"/>
                    <a:pt x="1343" y="35"/>
                    <a:pt x="1343" y="33"/>
                  </a:cubicBezTo>
                  <a:lnTo>
                    <a:pt x="1343" y="12"/>
                  </a:lnTo>
                  <a:close/>
                  <a:moveTo>
                    <a:pt x="1284" y="12"/>
                  </a:moveTo>
                  <a:cubicBezTo>
                    <a:pt x="1284" y="10"/>
                    <a:pt x="1285" y="8"/>
                    <a:pt x="1287" y="8"/>
                  </a:cubicBezTo>
                  <a:cubicBezTo>
                    <a:pt x="1299" y="8"/>
                    <a:pt x="1299" y="8"/>
                    <a:pt x="1299" y="8"/>
                  </a:cubicBezTo>
                  <a:cubicBezTo>
                    <a:pt x="1300" y="8"/>
                    <a:pt x="1302" y="10"/>
                    <a:pt x="1302" y="12"/>
                  </a:cubicBezTo>
                  <a:cubicBezTo>
                    <a:pt x="1302" y="33"/>
                    <a:pt x="1302" y="33"/>
                    <a:pt x="1302" y="33"/>
                  </a:cubicBezTo>
                  <a:cubicBezTo>
                    <a:pt x="1302" y="35"/>
                    <a:pt x="1300" y="37"/>
                    <a:pt x="1299" y="37"/>
                  </a:cubicBezTo>
                  <a:cubicBezTo>
                    <a:pt x="1287" y="37"/>
                    <a:pt x="1287" y="37"/>
                    <a:pt x="1287" y="37"/>
                  </a:cubicBezTo>
                  <a:cubicBezTo>
                    <a:pt x="1285" y="37"/>
                    <a:pt x="1284" y="35"/>
                    <a:pt x="1284" y="33"/>
                  </a:cubicBezTo>
                  <a:lnTo>
                    <a:pt x="1284" y="12"/>
                  </a:lnTo>
                  <a:close/>
                  <a:moveTo>
                    <a:pt x="1254" y="12"/>
                  </a:moveTo>
                  <a:cubicBezTo>
                    <a:pt x="1254" y="10"/>
                    <a:pt x="1255" y="8"/>
                    <a:pt x="1257" y="8"/>
                  </a:cubicBezTo>
                  <a:cubicBezTo>
                    <a:pt x="1269" y="8"/>
                    <a:pt x="1269" y="8"/>
                    <a:pt x="1269" y="8"/>
                  </a:cubicBezTo>
                  <a:cubicBezTo>
                    <a:pt x="1271" y="8"/>
                    <a:pt x="1272" y="10"/>
                    <a:pt x="1272" y="12"/>
                  </a:cubicBezTo>
                  <a:cubicBezTo>
                    <a:pt x="1272" y="33"/>
                    <a:pt x="1272" y="33"/>
                    <a:pt x="1272" y="33"/>
                  </a:cubicBezTo>
                  <a:cubicBezTo>
                    <a:pt x="1272" y="35"/>
                    <a:pt x="1271" y="37"/>
                    <a:pt x="1269" y="37"/>
                  </a:cubicBezTo>
                  <a:cubicBezTo>
                    <a:pt x="1257" y="37"/>
                    <a:pt x="1257" y="37"/>
                    <a:pt x="1257" y="37"/>
                  </a:cubicBezTo>
                  <a:cubicBezTo>
                    <a:pt x="1255" y="37"/>
                    <a:pt x="1254" y="35"/>
                    <a:pt x="1254" y="33"/>
                  </a:cubicBezTo>
                  <a:lnTo>
                    <a:pt x="1254" y="12"/>
                  </a:lnTo>
                  <a:close/>
                  <a:moveTo>
                    <a:pt x="1225" y="12"/>
                  </a:moveTo>
                  <a:cubicBezTo>
                    <a:pt x="1225" y="10"/>
                    <a:pt x="1226" y="8"/>
                    <a:pt x="1228" y="8"/>
                  </a:cubicBezTo>
                  <a:cubicBezTo>
                    <a:pt x="1240" y="8"/>
                    <a:pt x="1240" y="8"/>
                    <a:pt x="1240" y="8"/>
                  </a:cubicBezTo>
                  <a:cubicBezTo>
                    <a:pt x="1241" y="8"/>
                    <a:pt x="1243" y="10"/>
                    <a:pt x="1243" y="12"/>
                  </a:cubicBezTo>
                  <a:cubicBezTo>
                    <a:pt x="1243" y="33"/>
                    <a:pt x="1243" y="33"/>
                    <a:pt x="1243" y="33"/>
                  </a:cubicBezTo>
                  <a:cubicBezTo>
                    <a:pt x="1243" y="35"/>
                    <a:pt x="1241" y="37"/>
                    <a:pt x="1240" y="37"/>
                  </a:cubicBezTo>
                  <a:cubicBezTo>
                    <a:pt x="1228" y="37"/>
                    <a:pt x="1228" y="37"/>
                    <a:pt x="1228" y="37"/>
                  </a:cubicBezTo>
                  <a:cubicBezTo>
                    <a:pt x="1226" y="37"/>
                    <a:pt x="1225" y="35"/>
                    <a:pt x="1225" y="33"/>
                  </a:cubicBezTo>
                  <a:lnTo>
                    <a:pt x="1225" y="12"/>
                  </a:lnTo>
                  <a:close/>
                  <a:moveTo>
                    <a:pt x="1195" y="12"/>
                  </a:moveTo>
                  <a:cubicBezTo>
                    <a:pt x="1195" y="10"/>
                    <a:pt x="1197" y="8"/>
                    <a:pt x="1198" y="8"/>
                  </a:cubicBezTo>
                  <a:cubicBezTo>
                    <a:pt x="1210" y="8"/>
                    <a:pt x="1210" y="8"/>
                    <a:pt x="1210" y="8"/>
                  </a:cubicBezTo>
                  <a:cubicBezTo>
                    <a:pt x="1212" y="8"/>
                    <a:pt x="1213" y="10"/>
                    <a:pt x="1213" y="12"/>
                  </a:cubicBezTo>
                  <a:cubicBezTo>
                    <a:pt x="1213" y="33"/>
                    <a:pt x="1213" y="33"/>
                    <a:pt x="1213" y="33"/>
                  </a:cubicBezTo>
                  <a:cubicBezTo>
                    <a:pt x="1213" y="35"/>
                    <a:pt x="1212" y="37"/>
                    <a:pt x="1210" y="37"/>
                  </a:cubicBezTo>
                  <a:cubicBezTo>
                    <a:pt x="1198" y="37"/>
                    <a:pt x="1198" y="37"/>
                    <a:pt x="1198" y="37"/>
                  </a:cubicBezTo>
                  <a:cubicBezTo>
                    <a:pt x="1197" y="37"/>
                    <a:pt x="1195" y="35"/>
                    <a:pt x="1195" y="33"/>
                  </a:cubicBezTo>
                  <a:lnTo>
                    <a:pt x="1195" y="12"/>
                  </a:lnTo>
                  <a:close/>
                  <a:moveTo>
                    <a:pt x="1166" y="12"/>
                  </a:moveTo>
                  <a:cubicBezTo>
                    <a:pt x="1166" y="10"/>
                    <a:pt x="1167" y="8"/>
                    <a:pt x="1169" y="8"/>
                  </a:cubicBezTo>
                  <a:cubicBezTo>
                    <a:pt x="1181" y="8"/>
                    <a:pt x="1181" y="8"/>
                    <a:pt x="1181" y="8"/>
                  </a:cubicBezTo>
                  <a:cubicBezTo>
                    <a:pt x="1182" y="8"/>
                    <a:pt x="1184" y="10"/>
                    <a:pt x="1184" y="12"/>
                  </a:cubicBezTo>
                  <a:cubicBezTo>
                    <a:pt x="1184" y="33"/>
                    <a:pt x="1184" y="33"/>
                    <a:pt x="1184" y="33"/>
                  </a:cubicBezTo>
                  <a:cubicBezTo>
                    <a:pt x="1184" y="35"/>
                    <a:pt x="1182" y="37"/>
                    <a:pt x="1181" y="37"/>
                  </a:cubicBezTo>
                  <a:cubicBezTo>
                    <a:pt x="1169" y="37"/>
                    <a:pt x="1169" y="37"/>
                    <a:pt x="1169" y="37"/>
                  </a:cubicBezTo>
                  <a:cubicBezTo>
                    <a:pt x="1167" y="37"/>
                    <a:pt x="1166" y="35"/>
                    <a:pt x="1166" y="33"/>
                  </a:cubicBezTo>
                  <a:lnTo>
                    <a:pt x="1166" y="12"/>
                  </a:lnTo>
                  <a:close/>
                  <a:moveTo>
                    <a:pt x="1136" y="12"/>
                  </a:moveTo>
                  <a:cubicBezTo>
                    <a:pt x="1136" y="10"/>
                    <a:pt x="1138" y="8"/>
                    <a:pt x="1139" y="8"/>
                  </a:cubicBezTo>
                  <a:cubicBezTo>
                    <a:pt x="1151" y="8"/>
                    <a:pt x="1151" y="8"/>
                    <a:pt x="1151" y="8"/>
                  </a:cubicBezTo>
                  <a:cubicBezTo>
                    <a:pt x="1153" y="8"/>
                    <a:pt x="1154" y="10"/>
                    <a:pt x="1154" y="12"/>
                  </a:cubicBezTo>
                  <a:cubicBezTo>
                    <a:pt x="1154" y="33"/>
                    <a:pt x="1154" y="33"/>
                    <a:pt x="1154" y="33"/>
                  </a:cubicBezTo>
                  <a:cubicBezTo>
                    <a:pt x="1154" y="35"/>
                    <a:pt x="1153" y="37"/>
                    <a:pt x="1151" y="37"/>
                  </a:cubicBezTo>
                  <a:cubicBezTo>
                    <a:pt x="1139" y="37"/>
                    <a:pt x="1139" y="37"/>
                    <a:pt x="1139" y="37"/>
                  </a:cubicBezTo>
                  <a:cubicBezTo>
                    <a:pt x="1138" y="37"/>
                    <a:pt x="1136" y="35"/>
                    <a:pt x="1136" y="33"/>
                  </a:cubicBezTo>
                  <a:lnTo>
                    <a:pt x="1136" y="12"/>
                  </a:lnTo>
                  <a:close/>
                  <a:moveTo>
                    <a:pt x="1107" y="12"/>
                  </a:moveTo>
                  <a:cubicBezTo>
                    <a:pt x="1107" y="10"/>
                    <a:pt x="1108" y="8"/>
                    <a:pt x="1110" y="8"/>
                  </a:cubicBezTo>
                  <a:cubicBezTo>
                    <a:pt x="1122" y="8"/>
                    <a:pt x="1122" y="8"/>
                    <a:pt x="1122" y="8"/>
                  </a:cubicBezTo>
                  <a:cubicBezTo>
                    <a:pt x="1123" y="8"/>
                    <a:pt x="1125" y="10"/>
                    <a:pt x="1125" y="12"/>
                  </a:cubicBezTo>
                  <a:cubicBezTo>
                    <a:pt x="1125" y="33"/>
                    <a:pt x="1125" y="33"/>
                    <a:pt x="1125" y="33"/>
                  </a:cubicBezTo>
                  <a:cubicBezTo>
                    <a:pt x="1125" y="35"/>
                    <a:pt x="1123" y="37"/>
                    <a:pt x="1122" y="37"/>
                  </a:cubicBezTo>
                  <a:cubicBezTo>
                    <a:pt x="1110" y="37"/>
                    <a:pt x="1110" y="37"/>
                    <a:pt x="1110" y="37"/>
                  </a:cubicBezTo>
                  <a:cubicBezTo>
                    <a:pt x="1108" y="37"/>
                    <a:pt x="1107" y="35"/>
                    <a:pt x="1107" y="33"/>
                  </a:cubicBezTo>
                  <a:lnTo>
                    <a:pt x="1107" y="12"/>
                  </a:lnTo>
                  <a:close/>
                  <a:moveTo>
                    <a:pt x="1077" y="12"/>
                  </a:moveTo>
                  <a:cubicBezTo>
                    <a:pt x="1077" y="10"/>
                    <a:pt x="1079" y="8"/>
                    <a:pt x="1080" y="8"/>
                  </a:cubicBezTo>
                  <a:cubicBezTo>
                    <a:pt x="1092" y="8"/>
                    <a:pt x="1092" y="8"/>
                    <a:pt x="1092" y="8"/>
                  </a:cubicBezTo>
                  <a:cubicBezTo>
                    <a:pt x="1094" y="8"/>
                    <a:pt x="1095" y="10"/>
                    <a:pt x="1095" y="12"/>
                  </a:cubicBezTo>
                  <a:cubicBezTo>
                    <a:pt x="1095" y="33"/>
                    <a:pt x="1095" y="33"/>
                    <a:pt x="1095" y="33"/>
                  </a:cubicBezTo>
                  <a:cubicBezTo>
                    <a:pt x="1095" y="35"/>
                    <a:pt x="1094" y="37"/>
                    <a:pt x="1092" y="37"/>
                  </a:cubicBezTo>
                  <a:cubicBezTo>
                    <a:pt x="1080" y="37"/>
                    <a:pt x="1080" y="37"/>
                    <a:pt x="1080" y="37"/>
                  </a:cubicBezTo>
                  <a:cubicBezTo>
                    <a:pt x="1079" y="37"/>
                    <a:pt x="1077" y="35"/>
                    <a:pt x="1077" y="33"/>
                  </a:cubicBezTo>
                  <a:lnTo>
                    <a:pt x="1077" y="12"/>
                  </a:lnTo>
                  <a:close/>
                  <a:moveTo>
                    <a:pt x="1048" y="12"/>
                  </a:moveTo>
                  <a:cubicBezTo>
                    <a:pt x="1048" y="10"/>
                    <a:pt x="1049" y="8"/>
                    <a:pt x="1051" y="8"/>
                  </a:cubicBezTo>
                  <a:cubicBezTo>
                    <a:pt x="1063" y="8"/>
                    <a:pt x="1063" y="8"/>
                    <a:pt x="1063" y="8"/>
                  </a:cubicBezTo>
                  <a:cubicBezTo>
                    <a:pt x="1065" y="8"/>
                    <a:pt x="1066" y="10"/>
                    <a:pt x="1066" y="12"/>
                  </a:cubicBezTo>
                  <a:cubicBezTo>
                    <a:pt x="1066" y="33"/>
                    <a:pt x="1066" y="33"/>
                    <a:pt x="1066" y="33"/>
                  </a:cubicBezTo>
                  <a:cubicBezTo>
                    <a:pt x="1066" y="35"/>
                    <a:pt x="1065" y="37"/>
                    <a:pt x="1063" y="37"/>
                  </a:cubicBezTo>
                  <a:cubicBezTo>
                    <a:pt x="1051" y="37"/>
                    <a:pt x="1051" y="37"/>
                    <a:pt x="1051" y="37"/>
                  </a:cubicBezTo>
                  <a:cubicBezTo>
                    <a:pt x="1049" y="37"/>
                    <a:pt x="1048" y="35"/>
                    <a:pt x="1048" y="33"/>
                  </a:cubicBezTo>
                  <a:lnTo>
                    <a:pt x="1048" y="12"/>
                  </a:lnTo>
                  <a:close/>
                  <a:moveTo>
                    <a:pt x="1018" y="12"/>
                  </a:moveTo>
                  <a:cubicBezTo>
                    <a:pt x="1018" y="10"/>
                    <a:pt x="1020" y="8"/>
                    <a:pt x="1021" y="8"/>
                  </a:cubicBezTo>
                  <a:cubicBezTo>
                    <a:pt x="1033" y="8"/>
                    <a:pt x="1033" y="8"/>
                    <a:pt x="1033" y="8"/>
                  </a:cubicBezTo>
                  <a:cubicBezTo>
                    <a:pt x="1035" y="8"/>
                    <a:pt x="1036" y="10"/>
                    <a:pt x="1036" y="12"/>
                  </a:cubicBezTo>
                  <a:cubicBezTo>
                    <a:pt x="1036" y="33"/>
                    <a:pt x="1036" y="33"/>
                    <a:pt x="1036" y="33"/>
                  </a:cubicBezTo>
                  <a:cubicBezTo>
                    <a:pt x="1036" y="35"/>
                    <a:pt x="1035" y="37"/>
                    <a:pt x="1033" y="37"/>
                  </a:cubicBezTo>
                  <a:cubicBezTo>
                    <a:pt x="1021" y="37"/>
                    <a:pt x="1021" y="37"/>
                    <a:pt x="1021" y="37"/>
                  </a:cubicBezTo>
                  <a:cubicBezTo>
                    <a:pt x="1020" y="37"/>
                    <a:pt x="1018" y="35"/>
                    <a:pt x="1018" y="33"/>
                  </a:cubicBezTo>
                  <a:lnTo>
                    <a:pt x="1018" y="12"/>
                  </a:lnTo>
                  <a:close/>
                  <a:moveTo>
                    <a:pt x="959" y="12"/>
                  </a:moveTo>
                  <a:cubicBezTo>
                    <a:pt x="959" y="10"/>
                    <a:pt x="961" y="8"/>
                    <a:pt x="962" y="8"/>
                  </a:cubicBezTo>
                  <a:cubicBezTo>
                    <a:pt x="974" y="8"/>
                    <a:pt x="974" y="8"/>
                    <a:pt x="974" y="8"/>
                  </a:cubicBezTo>
                  <a:cubicBezTo>
                    <a:pt x="976" y="8"/>
                    <a:pt x="977" y="10"/>
                    <a:pt x="977" y="12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35"/>
                    <a:pt x="976" y="37"/>
                    <a:pt x="974" y="37"/>
                  </a:cubicBezTo>
                  <a:cubicBezTo>
                    <a:pt x="962" y="37"/>
                    <a:pt x="962" y="37"/>
                    <a:pt x="962" y="37"/>
                  </a:cubicBezTo>
                  <a:cubicBezTo>
                    <a:pt x="961" y="37"/>
                    <a:pt x="959" y="35"/>
                    <a:pt x="959" y="33"/>
                  </a:cubicBezTo>
                  <a:lnTo>
                    <a:pt x="959" y="12"/>
                  </a:lnTo>
                  <a:close/>
                  <a:moveTo>
                    <a:pt x="930" y="12"/>
                  </a:moveTo>
                  <a:cubicBezTo>
                    <a:pt x="930" y="10"/>
                    <a:pt x="931" y="8"/>
                    <a:pt x="933" y="8"/>
                  </a:cubicBezTo>
                  <a:cubicBezTo>
                    <a:pt x="945" y="8"/>
                    <a:pt x="945" y="8"/>
                    <a:pt x="945" y="8"/>
                  </a:cubicBezTo>
                  <a:cubicBezTo>
                    <a:pt x="947" y="8"/>
                    <a:pt x="948" y="10"/>
                    <a:pt x="948" y="12"/>
                  </a:cubicBezTo>
                  <a:cubicBezTo>
                    <a:pt x="948" y="33"/>
                    <a:pt x="948" y="33"/>
                    <a:pt x="948" y="33"/>
                  </a:cubicBezTo>
                  <a:cubicBezTo>
                    <a:pt x="948" y="35"/>
                    <a:pt x="947" y="37"/>
                    <a:pt x="945" y="37"/>
                  </a:cubicBezTo>
                  <a:cubicBezTo>
                    <a:pt x="933" y="37"/>
                    <a:pt x="933" y="37"/>
                    <a:pt x="933" y="37"/>
                  </a:cubicBezTo>
                  <a:cubicBezTo>
                    <a:pt x="931" y="37"/>
                    <a:pt x="930" y="35"/>
                    <a:pt x="930" y="33"/>
                  </a:cubicBezTo>
                  <a:lnTo>
                    <a:pt x="930" y="12"/>
                  </a:lnTo>
                  <a:close/>
                  <a:moveTo>
                    <a:pt x="900" y="12"/>
                  </a:moveTo>
                  <a:cubicBezTo>
                    <a:pt x="900" y="10"/>
                    <a:pt x="902" y="8"/>
                    <a:pt x="903" y="8"/>
                  </a:cubicBezTo>
                  <a:cubicBezTo>
                    <a:pt x="915" y="8"/>
                    <a:pt x="915" y="8"/>
                    <a:pt x="915" y="8"/>
                  </a:cubicBezTo>
                  <a:cubicBezTo>
                    <a:pt x="917" y="8"/>
                    <a:pt x="919" y="10"/>
                    <a:pt x="919" y="12"/>
                  </a:cubicBezTo>
                  <a:cubicBezTo>
                    <a:pt x="919" y="33"/>
                    <a:pt x="919" y="33"/>
                    <a:pt x="919" y="33"/>
                  </a:cubicBezTo>
                  <a:cubicBezTo>
                    <a:pt x="919" y="35"/>
                    <a:pt x="917" y="37"/>
                    <a:pt x="915" y="37"/>
                  </a:cubicBezTo>
                  <a:cubicBezTo>
                    <a:pt x="903" y="37"/>
                    <a:pt x="903" y="37"/>
                    <a:pt x="903" y="37"/>
                  </a:cubicBezTo>
                  <a:cubicBezTo>
                    <a:pt x="902" y="37"/>
                    <a:pt x="900" y="35"/>
                    <a:pt x="900" y="33"/>
                  </a:cubicBezTo>
                  <a:lnTo>
                    <a:pt x="900" y="12"/>
                  </a:lnTo>
                  <a:close/>
                  <a:moveTo>
                    <a:pt x="871" y="12"/>
                  </a:moveTo>
                  <a:cubicBezTo>
                    <a:pt x="871" y="10"/>
                    <a:pt x="872" y="8"/>
                    <a:pt x="874" y="8"/>
                  </a:cubicBezTo>
                  <a:cubicBezTo>
                    <a:pt x="886" y="8"/>
                    <a:pt x="886" y="8"/>
                    <a:pt x="886" y="8"/>
                  </a:cubicBezTo>
                  <a:cubicBezTo>
                    <a:pt x="888" y="8"/>
                    <a:pt x="889" y="10"/>
                    <a:pt x="889" y="12"/>
                  </a:cubicBezTo>
                  <a:cubicBezTo>
                    <a:pt x="889" y="33"/>
                    <a:pt x="889" y="33"/>
                    <a:pt x="889" y="33"/>
                  </a:cubicBezTo>
                  <a:cubicBezTo>
                    <a:pt x="889" y="35"/>
                    <a:pt x="888" y="37"/>
                    <a:pt x="886" y="37"/>
                  </a:cubicBezTo>
                  <a:cubicBezTo>
                    <a:pt x="874" y="37"/>
                    <a:pt x="874" y="37"/>
                    <a:pt x="874" y="37"/>
                  </a:cubicBezTo>
                  <a:cubicBezTo>
                    <a:pt x="872" y="37"/>
                    <a:pt x="871" y="35"/>
                    <a:pt x="871" y="33"/>
                  </a:cubicBezTo>
                  <a:lnTo>
                    <a:pt x="871" y="12"/>
                  </a:lnTo>
                  <a:close/>
                  <a:moveTo>
                    <a:pt x="841" y="12"/>
                  </a:moveTo>
                  <a:cubicBezTo>
                    <a:pt x="841" y="10"/>
                    <a:pt x="843" y="8"/>
                    <a:pt x="844" y="8"/>
                  </a:cubicBezTo>
                  <a:cubicBezTo>
                    <a:pt x="857" y="8"/>
                    <a:pt x="857" y="8"/>
                    <a:pt x="857" y="8"/>
                  </a:cubicBezTo>
                  <a:cubicBezTo>
                    <a:pt x="858" y="8"/>
                    <a:pt x="860" y="10"/>
                    <a:pt x="860" y="12"/>
                  </a:cubicBezTo>
                  <a:cubicBezTo>
                    <a:pt x="860" y="33"/>
                    <a:pt x="860" y="33"/>
                    <a:pt x="860" y="33"/>
                  </a:cubicBezTo>
                  <a:cubicBezTo>
                    <a:pt x="860" y="35"/>
                    <a:pt x="858" y="37"/>
                    <a:pt x="857" y="37"/>
                  </a:cubicBezTo>
                  <a:cubicBezTo>
                    <a:pt x="844" y="37"/>
                    <a:pt x="844" y="37"/>
                    <a:pt x="844" y="37"/>
                  </a:cubicBezTo>
                  <a:cubicBezTo>
                    <a:pt x="843" y="37"/>
                    <a:pt x="841" y="35"/>
                    <a:pt x="841" y="33"/>
                  </a:cubicBezTo>
                  <a:lnTo>
                    <a:pt x="841" y="12"/>
                  </a:lnTo>
                  <a:close/>
                  <a:moveTo>
                    <a:pt x="812" y="12"/>
                  </a:moveTo>
                  <a:cubicBezTo>
                    <a:pt x="812" y="10"/>
                    <a:pt x="813" y="8"/>
                    <a:pt x="815" y="8"/>
                  </a:cubicBezTo>
                  <a:cubicBezTo>
                    <a:pt x="827" y="8"/>
                    <a:pt x="827" y="8"/>
                    <a:pt x="827" y="8"/>
                  </a:cubicBezTo>
                  <a:cubicBezTo>
                    <a:pt x="829" y="8"/>
                    <a:pt x="830" y="10"/>
                    <a:pt x="830" y="12"/>
                  </a:cubicBezTo>
                  <a:cubicBezTo>
                    <a:pt x="830" y="33"/>
                    <a:pt x="830" y="33"/>
                    <a:pt x="830" y="33"/>
                  </a:cubicBezTo>
                  <a:cubicBezTo>
                    <a:pt x="830" y="35"/>
                    <a:pt x="829" y="37"/>
                    <a:pt x="827" y="37"/>
                  </a:cubicBezTo>
                  <a:cubicBezTo>
                    <a:pt x="815" y="37"/>
                    <a:pt x="815" y="37"/>
                    <a:pt x="815" y="37"/>
                  </a:cubicBezTo>
                  <a:cubicBezTo>
                    <a:pt x="813" y="37"/>
                    <a:pt x="812" y="35"/>
                    <a:pt x="812" y="33"/>
                  </a:cubicBezTo>
                  <a:lnTo>
                    <a:pt x="812" y="12"/>
                  </a:lnTo>
                  <a:close/>
                  <a:moveTo>
                    <a:pt x="782" y="12"/>
                  </a:moveTo>
                  <a:cubicBezTo>
                    <a:pt x="782" y="10"/>
                    <a:pt x="784" y="8"/>
                    <a:pt x="786" y="8"/>
                  </a:cubicBezTo>
                  <a:cubicBezTo>
                    <a:pt x="798" y="8"/>
                    <a:pt x="798" y="8"/>
                    <a:pt x="798" y="8"/>
                  </a:cubicBezTo>
                  <a:cubicBezTo>
                    <a:pt x="799" y="8"/>
                    <a:pt x="801" y="10"/>
                    <a:pt x="801" y="12"/>
                  </a:cubicBezTo>
                  <a:cubicBezTo>
                    <a:pt x="801" y="33"/>
                    <a:pt x="801" y="33"/>
                    <a:pt x="801" y="33"/>
                  </a:cubicBezTo>
                  <a:cubicBezTo>
                    <a:pt x="801" y="35"/>
                    <a:pt x="799" y="37"/>
                    <a:pt x="798" y="37"/>
                  </a:cubicBezTo>
                  <a:cubicBezTo>
                    <a:pt x="786" y="37"/>
                    <a:pt x="786" y="37"/>
                    <a:pt x="786" y="37"/>
                  </a:cubicBezTo>
                  <a:cubicBezTo>
                    <a:pt x="784" y="37"/>
                    <a:pt x="782" y="35"/>
                    <a:pt x="782" y="33"/>
                  </a:cubicBezTo>
                  <a:lnTo>
                    <a:pt x="782" y="12"/>
                  </a:lnTo>
                  <a:close/>
                  <a:moveTo>
                    <a:pt x="753" y="12"/>
                  </a:moveTo>
                  <a:cubicBezTo>
                    <a:pt x="753" y="10"/>
                    <a:pt x="754" y="8"/>
                    <a:pt x="756" y="8"/>
                  </a:cubicBezTo>
                  <a:cubicBezTo>
                    <a:pt x="768" y="8"/>
                    <a:pt x="768" y="8"/>
                    <a:pt x="768" y="8"/>
                  </a:cubicBezTo>
                  <a:cubicBezTo>
                    <a:pt x="770" y="8"/>
                    <a:pt x="771" y="10"/>
                    <a:pt x="771" y="12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71" y="35"/>
                    <a:pt x="770" y="37"/>
                    <a:pt x="768" y="37"/>
                  </a:cubicBezTo>
                  <a:cubicBezTo>
                    <a:pt x="756" y="37"/>
                    <a:pt x="756" y="37"/>
                    <a:pt x="756" y="37"/>
                  </a:cubicBezTo>
                  <a:cubicBezTo>
                    <a:pt x="754" y="37"/>
                    <a:pt x="753" y="35"/>
                    <a:pt x="753" y="33"/>
                  </a:cubicBezTo>
                  <a:lnTo>
                    <a:pt x="753" y="12"/>
                  </a:lnTo>
                  <a:close/>
                  <a:moveTo>
                    <a:pt x="724" y="12"/>
                  </a:moveTo>
                  <a:cubicBezTo>
                    <a:pt x="724" y="10"/>
                    <a:pt x="725" y="8"/>
                    <a:pt x="727" y="8"/>
                  </a:cubicBezTo>
                  <a:cubicBezTo>
                    <a:pt x="739" y="8"/>
                    <a:pt x="739" y="8"/>
                    <a:pt x="739" y="8"/>
                  </a:cubicBezTo>
                  <a:cubicBezTo>
                    <a:pt x="740" y="8"/>
                    <a:pt x="742" y="10"/>
                    <a:pt x="742" y="12"/>
                  </a:cubicBezTo>
                  <a:cubicBezTo>
                    <a:pt x="742" y="33"/>
                    <a:pt x="742" y="33"/>
                    <a:pt x="742" y="33"/>
                  </a:cubicBezTo>
                  <a:cubicBezTo>
                    <a:pt x="742" y="35"/>
                    <a:pt x="740" y="37"/>
                    <a:pt x="739" y="37"/>
                  </a:cubicBezTo>
                  <a:cubicBezTo>
                    <a:pt x="727" y="37"/>
                    <a:pt x="727" y="37"/>
                    <a:pt x="727" y="37"/>
                  </a:cubicBezTo>
                  <a:cubicBezTo>
                    <a:pt x="725" y="37"/>
                    <a:pt x="724" y="35"/>
                    <a:pt x="724" y="33"/>
                  </a:cubicBezTo>
                  <a:lnTo>
                    <a:pt x="724" y="12"/>
                  </a:lnTo>
                  <a:close/>
                  <a:moveTo>
                    <a:pt x="694" y="12"/>
                  </a:moveTo>
                  <a:cubicBezTo>
                    <a:pt x="694" y="10"/>
                    <a:pt x="695" y="8"/>
                    <a:pt x="697" y="8"/>
                  </a:cubicBezTo>
                  <a:cubicBezTo>
                    <a:pt x="709" y="8"/>
                    <a:pt x="709" y="8"/>
                    <a:pt x="709" y="8"/>
                  </a:cubicBezTo>
                  <a:cubicBezTo>
                    <a:pt x="711" y="8"/>
                    <a:pt x="712" y="10"/>
                    <a:pt x="712" y="12"/>
                  </a:cubicBezTo>
                  <a:cubicBezTo>
                    <a:pt x="712" y="33"/>
                    <a:pt x="712" y="33"/>
                    <a:pt x="712" y="33"/>
                  </a:cubicBezTo>
                  <a:cubicBezTo>
                    <a:pt x="712" y="35"/>
                    <a:pt x="711" y="37"/>
                    <a:pt x="709" y="37"/>
                  </a:cubicBezTo>
                  <a:cubicBezTo>
                    <a:pt x="697" y="37"/>
                    <a:pt x="697" y="37"/>
                    <a:pt x="697" y="37"/>
                  </a:cubicBezTo>
                  <a:cubicBezTo>
                    <a:pt x="695" y="37"/>
                    <a:pt x="694" y="35"/>
                    <a:pt x="694" y="33"/>
                  </a:cubicBezTo>
                  <a:lnTo>
                    <a:pt x="694" y="12"/>
                  </a:lnTo>
                  <a:close/>
                  <a:moveTo>
                    <a:pt x="635" y="12"/>
                  </a:moveTo>
                  <a:cubicBezTo>
                    <a:pt x="635" y="10"/>
                    <a:pt x="636" y="8"/>
                    <a:pt x="638" y="8"/>
                  </a:cubicBezTo>
                  <a:cubicBezTo>
                    <a:pt x="650" y="8"/>
                    <a:pt x="650" y="8"/>
                    <a:pt x="650" y="8"/>
                  </a:cubicBezTo>
                  <a:cubicBezTo>
                    <a:pt x="652" y="8"/>
                    <a:pt x="653" y="10"/>
                    <a:pt x="653" y="12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5"/>
                    <a:pt x="652" y="37"/>
                    <a:pt x="650" y="37"/>
                  </a:cubicBezTo>
                  <a:cubicBezTo>
                    <a:pt x="638" y="37"/>
                    <a:pt x="638" y="37"/>
                    <a:pt x="638" y="37"/>
                  </a:cubicBezTo>
                  <a:cubicBezTo>
                    <a:pt x="636" y="37"/>
                    <a:pt x="635" y="35"/>
                    <a:pt x="635" y="33"/>
                  </a:cubicBezTo>
                  <a:lnTo>
                    <a:pt x="635" y="12"/>
                  </a:lnTo>
                  <a:close/>
                  <a:moveTo>
                    <a:pt x="606" y="12"/>
                  </a:moveTo>
                  <a:cubicBezTo>
                    <a:pt x="606" y="10"/>
                    <a:pt x="607" y="8"/>
                    <a:pt x="609" y="8"/>
                  </a:cubicBezTo>
                  <a:cubicBezTo>
                    <a:pt x="621" y="8"/>
                    <a:pt x="621" y="8"/>
                    <a:pt x="621" y="8"/>
                  </a:cubicBezTo>
                  <a:cubicBezTo>
                    <a:pt x="622" y="8"/>
                    <a:pt x="624" y="10"/>
                    <a:pt x="624" y="12"/>
                  </a:cubicBezTo>
                  <a:cubicBezTo>
                    <a:pt x="624" y="33"/>
                    <a:pt x="624" y="33"/>
                    <a:pt x="624" y="33"/>
                  </a:cubicBezTo>
                  <a:cubicBezTo>
                    <a:pt x="624" y="35"/>
                    <a:pt x="622" y="37"/>
                    <a:pt x="621" y="37"/>
                  </a:cubicBezTo>
                  <a:cubicBezTo>
                    <a:pt x="609" y="37"/>
                    <a:pt x="609" y="37"/>
                    <a:pt x="609" y="37"/>
                  </a:cubicBezTo>
                  <a:cubicBezTo>
                    <a:pt x="607" y="37"/>
                    <a:pt x="606" y="35"/>
                    <a:pt x="606" y="33"/>
                  </a:cubicBezTo>
                  <a:lnTo>
                    <a:pt x="606" y="12"/>
                  </a:lnTo>
                  <a:close/>
                  <a:moveTo>
                    <a:pt x="576" y="12"/>
                  </a:moveTo>
                  <a:cubicBezTo>
                    <a:pt x="576" y="10"/>
                    <a:pt x="578" y="8"/>
                    <a:pt x="579" y="8"/>
                  </a:cubicBezTo>
                  <a:cubicBezTo>
                    <a:pt x="591" y="8"/>
                    <a:pt x="591" y="8"/>
                    <a:pt x="591" y="8"/>
                  </a:cubicBezTo>
                  <a:cubicBezTo>
                    <a:pt x="593" y="8"/>
                    <a:pt x="594" y="10"/>
                    <a:pt x="594" y="12"/>
                  </a:cubicBezTo>
                  <a:cubicBezTo>
                    <a:pt x="594" y="33"/>
                    <a:pt x="594" y="33"/>
                    <a:pt x="594" y="33"/>
                  </a:cubicBezTo>
                  <a:cubicBezTo>
                    <a:pt x="594" y="35"/>
                    <a:pt x="593" y="37"/>
                    <a:pt x="591" y="37"/>
                  </a:cubicBezTo>
                  <a:cubicBezTo>
                    <a:pt x="579" y="37"/>
                    <a:pt x="579" y="37"/>
                    <a:pt x="579" y="37"/>
                  </a:cubicBezTo>
                  <a:cubicBezTo>
                    <a:pt x="578" y="37"/>
                    <a:pt x="576" y="35"/>
                    <a:pt x="576" y="33"/>
                  </a:cubicBezTo>
                  <a:lnTo>
                    <a:pt x="576" y="12"/>
                  </a:lnTo>
                  <a:close/>
                  <a:moveTo>
                    <a:pt x="547" y="12"/>
                  </a:moveTo>
                  <a:cubicBezTo>
                    <a:pt x="547" y="10"/>
                    <a:pt x="548" y="8"/>
                    <a:pt x="550" y="8"/>
                  </a:cubicBezTo>
                  <a:cubicBezTo>
                    <a:pt x="562" y="8"/>
                    <a:pt x="562" y="8"/>
                    <a:pt x="562" y="8"/>
                  </a:cubicBezTo>
                  <a:cubicBezTo>
                    <a:pt x="563" y="8"/>
                    <a:pt x="565" y="10"/>
                    <a:pt x="565" y="12"/>
                  </a:cubicBezTo>
                  <a:cubicBezTo>
                    <a:pt x="565" y="33"/>
                    <a:pt x="565" y="33"/>
                    <a:pt x="565" y="33"/>
                  </a:cubicBezTo>
                  <a:cubicBezTo>
                    <a:pt x="565" y="35"/>
                    <a:pt x="563" y="37"/>
                    <a:pt x="562" y="37"/>
                  </a:cubicBezTo>
                  <a:cubicBezTo>
                    <a:pt x="550" y="37"/>
                    <a:pt x="550" y="37"/>
                    <a:pt x="550" y="37"/>
                  </a:cubicBezTo>
                  <a:cubicBezTo>
                    <a:pt x="548" y="37"/>
                    <a:pt x="547" y="35"/>
                    <a:pt x="547" y="33"/>
                  </a:cubicBezTo>
                  <a:lnTo>
                    <a:pt x="547" y="12"/>
                  </a:lnTo>
                  <a:close/>
                  <a:moveTo>
                    <a:pt x="517" y="12"/>
                  </a:moveTo>
                  <a:cubicBezTo>
                    <a:pt x="517" y="10"/>
                    <a:pt x="519" y="8"/>
                    <a:pt x="520" y="8"/>
                  </a:cubicBezTo>
                  <a:cubicBezTo>
                    <a:pt x="532" y="8"/>
                    <a:pt x="532" y="8"/>
                    <a:pt x="532" y="8"/>
                  </a:cubicBezTo>
                  <a:cubicBezTo>
                    <a:pt x="534" y="8"/>
                    <a:pt x="535" y="10"/>
                    <a:pt x="535" y="12"/>
                  </a:cubicBezTo>
                  <a:cubicBezTo>
                    <a:pt x="535" y="33"/>
                    <a:pt x="535" y="33"/>
                    <a:pt x="535" y="33"/>
                  </a:cubicBezTo>
                  <a:cubicBezTo>
                    <a:pt x="535" y="35"/>
                    <a:pt x="534" y="37"/>
                    <a:pt x="532" y="37"/>
                  </a:cubicBezTo>
                  <a:cubicBezTo>
                    <a:pt x="520" y="37"/>
                    <a:pt x="520" y="37"/>
                    <a:pt x="520" y="37"/>
                  </a:cubicBezTo>
                  <a:cubicBezTo>
                    <a:pt x="519" y="37"/>
                    <a:pt x="517" y="35"/>
                    <a:pt x="517" y="33"/>
                  </a:cubicBezTo>
                  <a:lnTo>
                    <a:pt x="517" y="12"/>
                  </a:lnTo>
                  <a:close/>
                  <a:moveTo>
                    <a:pt x="488" y="12"/>
                  </a:moveTo>
                  <a:cubicBezTo>
                    <a:pt x="488" y="10"/>
                    <a:pt x="489" y="8"/>
                    <a:pt x="491" y="8"/>
                  </a:cubicBezTo>
                  <a:cubicBezTo>
                    <a:pt x="503" y="8"/>
                    <a:pt x="503" y="8"/>
                    <a:pt x="503" y="8"/>
                  </a:cubicBezTo>
                  <a:cubicBezTo>
                    <a:pt x="504" y="8"/>
                    <a:pt x="506" y="10"/>
                    <a:pt x="506" y="12"/>
                  </a:cubicBezTo>
                  <a:cubicBezTo>
                    <a:pt x="506" y="33"/>
                    <a:pt x="506" y="33"/>
                    <a:pt x="506" y="33"/>
                  </a:cubicBezTo>
                  <a:cubicBezTo>
                    <a:pt x="506" y="35"/>
                    <a:pt x="504" y="37"/>
                    <a:pt x="503" y="37"/>
                  </a:cubicBezTo>
                  <a:cubicBezTo>
                    <a:pt x="491" y="37"/>
                    <a:pt x="491" y="37"/>
                    <a:pt x="491" y="37"/>
                  </a:cubicBezTo>
                  <a:cubicBezTo>
                    <a:pt x="489" y="37"/>
                    <a:pt x="488" y="35"/>
                    <a:pt x="488" y="33"/>
                  </a:cubicBezTo>
                  <a:lnTo>
                    <a:pt x="488" y="12"/>
                  </a:lnTo>
                  <a:close/>
                  <a:moveTo>
                    <a:pt x="458" y="12"/>
                  </a:moveTo>
                  <a:cubicBezTo>
                    <a:pt x="458" y="10"/>
                    <a:pt x="460" y="8"/>
                    <a:pt x="461" y="8"/>
                  </a:cubicBezTo>
                  <a:cubicBezTo>
                    <a:pt x="473" y="8"/>
                    <a:pt x="473" y="8"/>
                    <a:pt x="473" y="8"/>
                  </a:cubicBezTo>
                  <a:cubicBezTo>
                    <a:pt x="475" y="8"/>
                    <a:pt x="476" y="10"/>
                    <a:pt x="476" y="12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5"/>
                    <a:pt x="475" y="37"/>
                    <a:pt x="473" y="37"/>
                  </a:cubicBezTo>
                  <a:cubicBezTo>
                    <a:pt x="461" y="37"/>
                    <a:pt x="461" y="37"/>
                    <a:pt x="461" y="37"/>
                  </a:cubicBezTo>
                  <a:cubicBezTo>
                    <a:pt x="460" y="37"/>
                    <a:pt x="458" y="35"/>
                    <a:pt x="458" y="33"/>
                  </a:cubicBezTo>
                  <a:lnTo>
                    <a:pt x="458" y="12"/>
                  </a:lnTo>
                  <a:close/>
                  <a:moveTo>
                    <a:pt x="429" y="12"/>
                  </a:moveTo>
                  <a:cubicBezTo>
                    <a:pt x="429" y="10"/>
                    <a:pt x="430" y="8"/>
                    <a:pt x="432" y="8"/>
                  </a:cubicBezTo>
                  <a:cubicBezTo>
                    <a:pt x="444" y="8"/>
                    <a:pt x="444" y="8"/>
                    <a:pt x="444" y="8"/>
                  </a:cubicBezTo>
                  <a:cubicBezTo>
                    <a:pt x="446" y="8"/>
                    <a:pt x="447" y="10"/>
                    <a:pt x="447" y="12"/>
                  </a:cubicBezTo>
                  <a:cubicBezTo>
                    <a:pt x="447" y="33"/>
                    <a:pt x="447" y="33"/>
                    <a:pt x="447" y="33"/>
                  </a:cubicBezTo>
                  <a:cubicBezTo>
                    <a:pt x="447" y="35"/>
                    <a:pt x="446" y="37"/>
                    <a:pt x="444" y="37"/>
                  </a:cubicBezTo>
                  <a:cubicBezTo>
                    <a:pt x="432" y="37"/>
                    <a:pt x="432" y="37"/>
                    <a:pt x="432" y="37"/>
                  </a:cubicBezTo>
                  <a:cubicBezTo>
                    <a:pt x="430" y="37"/>
                    <a:pt x="429" y="35"/>
                    <a:pt x="429" y="33"/>
                  </a:cubicBezTo>
                  <a:lnTo>
                    <a:pt x="429" y="12"/>
                  </a:lnTo>
                  <a:close/>
                  <a:moveTo>
                    <a:pt x="399" y="12"/>
                  </a:moveTo>
                  <a:cubicBezTo>
                    <a:pt x="399" y="10"/>
                    <a:pt x="401" y="8"/>
                    <a:pt x="402" y="8"/>
                  </a:cubicBezTo>
                  <a:cubicBezTo>
                    <a:pt x="414" y="8"/>
                    <a:pt x="414" y="8"/>
                    <a:pt x="414" y="8"/>
                  </a:cubicBezTo>
                  <a:cubicBezTo>
                    <a:pt x="416" y="8"/>
                    <a:pt x="417" y="10"/>
                    <a:pt x="417" y="12"/>
                  </a:cubicBezTo>
                  <a:cubicBezTo>
                    <a:pt x="417" y="33"/>
                    <a:pt x="417" y="33"/>
                    <a:pt x="417" y="33"/>
                  </a:cubicBezTo>
                  <a:cubicBezTo>
                    <a:pt x="417" y="35"/>
                    <a:pt x="416" y="37"/>
                    <a:pt x="414" y="37"/>
                  </a:cubicBezTo>
                  <a:cubicBezTo>
                    <a:pt x="402" y="37"/>
                    <a:pt x="402" y="37"/>
                    <a:pt x="402" y="37"/>
                  </a:cubicBezTo>
                  <a:cubicBezTo>
                    <a:pt x="401" y="37"/>
                    <a:pt x="399" y="35"/>
                    <a:pt x="399" y="33"/>
                  </a:cubicBezTo>
                  <a:lnTo>
                    <a:pt x="399" y="12"/>
                  </a:lnTo>
                  <a:close/>
                  <a:moveTo>
                    <a:pt x="370" y="12"/>
                  </a:moveTo>
                  <a:cubicBezTo>
                    <a:pt x="370" y="10"/>
                    <a:pt x="371" y="8"/>
                    <a:pt x="373" y="8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87" y="8"/>
                    <a:pt x="388" y="10"/>
                    <a:pt x="388" y="12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35"/>
                    <a:pt x="387" y="37"/>
                    <a:pt x="385" y="37"/>
                  </a:cubicBezTo>
                  <a:cubicBezTo>
                    <a:pt x="373" y="37"/>
                    <a:pt x="373" y="37"/>
                    <a:pt x="373" y="37"/>
                  </a:cubicBezTo>
                  <a:cubicBezTo>
                    <a:pt x="371" y="37"/>
                    <a:pt x="370" y="35"/>
                    <a:pt x="370" y="33"/>
                  </a:cubicBezTo>
                  <a:lnTo>
                    <a:pt x="370" y="12"/>
                  </a:lnTo>
                  <a:close/>
                  <a:moveTo>
                    <a:pt x="281" y="12"/>
                  </a:moveTo>
                  <a:cubicBezTo>
                    <a:pt x="281" y="10"/>
                    <a:pt x="283" y="8"/>
                    <a:pt x="284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8" y="8"/>
                    <a:pt x="300" y="10"/>
                    <a:pt x="300" y="12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300" y="35"/>
                    <a:pt x="298" y="37"/>
                    <a:pt x="296" y="37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3" y="37"/>
                    <a:pt x="281" y="35"/>
                    <a:pt x="281" y="33"/>
                  </a:cubicBezTo>
                  <a:lnTo>
                    <a:pt x="281" y="12"/>
                  </a:lnTo>
                  <a:close/>
                  <a:moveTo>
                    <a:pt x="252" y="12"/>
                  </a:moveTo>
                  <a:cubicBezTo>
                    <a:pt x="252" y="10"/>
                    <a:pt x="253" y="8"/>
                    <a:pt x="255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9" y="8"/>
                    <a:pt x="270" y="10"/>
                    <a:pt x="270" y="12"/>
                  </a:cubicBezTo>
                  <a:cubicBezTo>
                    <a:pt x="270" y="33"/>
                    <a:pt x="270" y="33"/>
                    <a:pt x="270" y="33"/>
                  </a:cubicBezTo>
                  <a:cubicBezTo>
                    <a:pt x="270" y="35"/>
                    <a:pt x="269" y="37"/>
                    <a:pt x="267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3" y="37"/>
                    <a:pt x="252" y="35"/>
                    <a:pt x="252" y="33"/>
                  </a:cubicBezTo>
                  <a:lnTo>
                    <a:pt x="252" y="12"/>
                  </a:lnTo>
                  <a:close/>
                  <a:moveTo>
                    <a:pt x="222" y="12"/>
                  </a:moveTo>
                  <a:cubicBezTo>
                    <a:pt x="222" y="10"/>
                    <a:pt x="224" y="8"/>
                    <a:pt x="225" y="8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39" y="8"/>
                    <a:pt x="241" y="10"/>
                    <a:pt x="241" y="1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1" y="35"/>
                    <a:pt x="239" y="37"/>
                    <a:pt x="238" y="37"/>
                  </a:cubicBezTo>
                  <a:cubicBezTo>
                    <a:pt x="225" y="37"/>
                    <a:pt x="225" y="37"/>
                    <a:pt x="225" y="37"/>
                  </a:cubicBezTo>
                  <a:cubicBezTo>
                    <a:pt x="224" y="37"/>
                    <a:pt x="222" y="35"/>
                    <a:pt x="222" y="33"/>
                  </a:cubicBezTo>
                  <a:lnTo>
                    <a:pt x="222" y="12"/>
                  </a:lnTo>
                  <a:close/>
                  <a:moveTo>
                    <a:pt x="193" y="12"/>
                  </a:moveTo>
                  <a:cubicBezTo>
                    <a:pt x="193" y="10"/>
                    <a:pt x="194" y="8"/>
                    <a:pt x="196" y="8"/>
                  </a:cubicBezTo>
                  <a:cubicBezTo>
                    <a:pt x="208" y="8"/>
                    <a:pt x="208" y="8"/>
                    <a:pt x="208" y="8"/>
                  </a:cubicBezTo>
                  <a:cubicBezTo>
                    <a:pt x="210" y="8"/>
                    <a:pt x="211" y="10"/>
                    <a:pt x="211" y="12"/>
                  </a:cubicBezTo>
                  <a:cubicBezTo>
                    <a:pt x="211" y="33"/>
                    <a:pt x="211" y="33"/>
                    <a:pt x="211" y="33"/>
                  </a:cubicBezTo>
                  <a:cubicBezTo>
                    <a:pt x="211" y="35"/>
                    <a:pt x="210" y="37"/>
                    <a:pt x="208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4" y="37"/>
                    <a:pt x="193" y="35"/>
                    <a:pt x="193" y="33"/>
                  </a:cubicBezTo>
                  <a:lnTo>
                    <a:pt x="193" y="12"/>
                  </a:lnTo>
                  <a:close/>
                  <a:moveTo>
                    <a:pt x="163" y="12"/>
                  </a:moveTo>
                  <a:cubicBezTo>
                    <a:pt x="163" y="10"/>
                    <a:pt x="165" y="8"/>
                    <a:pt x="167" y="8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80" y="8"/>
                    <a:pt x="182" y="10"/>
                    <a:pt x="182" y="12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2" y="35"/>
                    <a:pt x="180" y="37"/>
                    <a:pt x="179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5" y="37"/>
                    <a:pt x="163" y="35"/>
                    <a:pt x="163" y="33"/>
                  </a:cubicBezTo>
                  <a:lnTo>
                    <a:pt x="163" y="12"/>
                  </a:lnTo>
                  <a:close/>
                  <a:moveTo>
                    <a:pt x="134" y="12"/>
                  </a:moveTo>
                  <a:cubicBezTo>
                    <a:pt x="134" y="10"/>
                    <a:pt x="135" y="8"/>
                    <a:pt x="137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1" y="8"/>
                    <a:pt x="152" y="10"/>
                    <a:pt x="152" y="12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2" y="35"/>
                    <a:pt x="151" y="37"/>
                    <a:pt x="149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5" y="37"/>
                    <a:pt x="134" y="35"/>
                    <a:pt x="134" y="33"/>
                  </a:cubicBezTo>
                  <a:lnTo>
                    <a:pt x="134" y="12"/>
                  </a:lnTo>
                  <a:close/>
                  <a:moveTo>
                    <a:pt x="105" y="12"/>
                  </a:moveTo>
                  <a:cubicBezTo>
                    <a:pt x="105" y="10"/>
                    <a:pt x="106" y="8"/>
                    <a:pt x="108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8"/>
                    <a:pt x="123" y="10"/>
                    <a:pt x="123" y="12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3" y="35"/>
                    <a:pt x="121" y="37"/>
                    <a:pt x="120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6" y="37"/>
                    <a:pt x="105" y="35"/>
                    <a:pt x="105" y="33"/>
                  </a:cubicBezTo>
                  <a:lnTo>
                    <a:pt x="105" y="12"/>
                  </a:lnTo>
                  <a:close/>
                  <a:moveTo>
                    <a:pt x="75" y="12"/>
                  </a:moveTo>
                  <a:cubicBezTo>
                    <a:pt x="75" y="10"/>
                    <a:pt x="76" y="8"/>
                    <a:pt x="78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2" y="8"/>
                    <a:pt x="93" y="10"/>
                    <a:pt x="93" y="1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3" y="35"/>
                    <a:pt x="92" y="37"/>
                    <a:pt x="90" y="37"/>
                  </a:cubicBezTo>
                  <a:cubicBezTo>
                    <a:pt x="78" y="37"/>
                    <a:pt x="78" y="37"/>
                    <a:pt x="78" y="37"/>
                  </a:cubicBezTo>
                  <a:cubicBezTo>
                    <a:pt x="76" y="37"/>
                    <a:pt x="75" y="35"/>
                    <a:pt x="75" y="33"/>
                  </a:cubicBezTo>
                  <a:lnTo>
                    <a:pt x="75" y="12"/>
                  </a:lnTo>
                  <a:close/>
                  <a:moveTo>
                    <a:pt x="46" y="12"/>
                  </a:moveTo>
                  <a:cubicBezTo>
                    <a:pt x="46" y="10"/>
                    <a:pt x="47" y="8"/>
                    <a:pt x="49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8"/>
                    <a:pt x="64" y="10"/>
                    <a:pt x="64" y="12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2" y="37"/>
                    <a:pt x="61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7" y="37"/>
                    <a:pt x="46" y="35"/>
                    <a:pt x="46" y="33"/>
                  </a:cubicBezTo>
                  <a:lnTo>
                    <a:pt x="46" y="12"/>
                  </a:lnTo>
                  <a:close/>
                  <a:moveTo>
                    <a:pt x="34" y="298"/>
                  </a:moveTo>
                  <a:cubicBezTo>
                    <a:pt x="34" y="300"/>
                    <a:pt x="33" y="302"/>
                    <a:pt x="31" y="302"/>
                  </a:cubicBezTo>
                  <a:cubicBezTo>
                    <a:pt x="19" y="302"/>
                    <a:pt x="19" y="302"/>
                    <a:pt x="19" y="302"/>
                  </a:cubicBezTo>
                  <a:cubicBezTo>
                    <a:pt x="17" y="302"/>
                    <a:pt x="16" y="300"/>
                    <a:pt x="16" y="298"/>
                  </a:cubicBezTo>
                  <a:cubicBezTo>
                    <a:pt x="16" y="277"/>
                    <a:pt x="16" y="277"/>
                    <a:pt x="16" y="277"/>
                  </a:cubicBezTo>
                  <a:cubicBezTo>
                    <a:pt x="16" y="275"/>
                    <a:pt x="17" y="273"/>
                    <a:pt x="19" y="273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3" y="273"/>
                    <a:pt x="34" y="275"/>
                    <a:pt x="34" y="277"/>
                  </a:cubicBezTo>
                  <a:lnTo>
                    <a:pt x="34" y="298"/>
                  </a:lnTo>
                  <a:close/>
                  <a:moveTo>
                    <a:pt x="34" y="33"/>
                  </a:moveTo>
                  <a:cubicBezTo>
                    <a:pt x="34" y="35"/>
                    <a:pt x="33" y="37"/>
                    <a:pt x="31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5"/>
                    <a:pt x="16" y="3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7" y="8"/>
                    <a:pt x="19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8"/>
                    <a:pt x="34" y="10"/>
                    <a:pt x="34" y="12"/>
                  </a:cubicBezTo>
                  <a:lnTo>
                    <a:pt x="34" y="33"/>
                  </a:lnTo>
                  <a:close/>
                  <a:moveTo>
                    <a:pt x="45" y="59"/>
                  </a:moveTo>
                  <a:cubicBezTo>
                    <a:pt x="45" y="53"/>
                    <a:pt x="49" y="49"/>
                    <a:pt x="55" y="49"/>
                  </a:cubicBezTo>
                  <a:cubicBezTo>
                    <a:pt x="55" y="49"/>
                    <a:pt x="55" y="49"/>
                    <a:pt x="317" y="49"/>
                  </a:cubicBezTo>
                  <a:cubicBezTo>
                    <a:pt x="323" y="49"/>
                    <a:pt x="328" y="53"/>
                    <a:pt x="328" y="59"/>
                  </a:cubicBezTo>
                  <a:cubicBezTo>
                    <a:pt x="328" y="59"/>
                    <a:pt x="328" y="59"/>
                    <a:pt x="328" y="251"/>
                  </a:cubicBezTo>
                  <a:cubicBezTo>
                    <a:pt x="328" y="257"/>
                    <a:pt x="323" y="262"/>
                    <a:pt x="317" y="262"/>
                  </a:cubicBezTo>
                  <a:cubicBezTo>
                    <a:pt x="317" y="262"/>
                    <a:pt x="317" y="262"/>
                    <a:pt x="55" y="262"/>
                  </a:cubicBezTo>
                  <a:cubicBezTo>
                    <a:pt x="49" y="262"/>
                    <a:pt x="45" y="257"/>
                    <a:pt x="45" y="251"/>
                  </a:cubicBezTo>
                  <a:cubicBezTo>
                    <a:pt x="45" y="251"/>
                    <a:pt x="45" y="251"/>
                    <a:pt x="45" y="59"/>
                  </a:cubicBezTo>
                  <a:close/>
                  <a:moveTo>
                    <a:pt x="64" y="298"/>
                  </a:moveTo>
                  <a:cubicBezTo>
                    <a:pt x="64" y="300"/>
                    <a:pt x="62" y="302"/>
                    <a:pt x="61" y="302"/>
                  </a:cubicBezTo>
                  <a:cubicBezTo>
                    <a:pt x="49" y="302"/>
                    <a:pt x="49" y="302"/>
                    <a:pt x="49" y="302"/>
                  </a:cubicBezTo>
                  <a:cubicBezTo>
                    <a:pt x="47" y="302"/>
                    <a:pt x="46" y="300"/>
                    <a:pt x="46" y="298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46" y="275"/>
                    <a:pt x="47" y="273"/>
                    <a:pt x="49" y="273"/>
                  </a:cubicBezTo>
                  <a:cubicBezTo>
                    <a:pt x="61" y="273"/>
                    <a:pt x="61" y="273"/>
                    <a:pt x="61" y="273"/>
                  </a:cubicBezTo>
                  <a:cubicBezTo>
                    <a:pt x="62" y="273"/>
                    <a:pt x="64" y="275"/>
                    <a:pt x="64" y="277"/>
                  </a:cubicBezTo>
                  <a:lnTo>
                    <a:pt x="64" y="298"/>
                  </a:lnTo>
                  <a:close/>
                  <a:moveTo>
                    <a:pt x="93" y="298"/>
                  </a:moveTo>
                  <a:cubicBezTo>
                    <a:pt x="93" y="300"/>
                    <a:pt x="92" y="302"/>
                    <a:pt x="90" y="302"/>
                  </a:cubicBezTo>
                  <a:cubicBezTo>
                    <a:pt x="78" y="302"/>
                    <a:pt x="78" y="302"/>
                    <a:pt x="78" y="302"/>
                  </a:cubicBezTo>
                  <a:cubicBezTo>
                    <a:pt x="76" y="302"/>
                    <a:pt x="75" y="300"/>
                    <a:pt x="75" y="298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5" y="275"/>
                    <a:pt x="76" y="273"/>
                    <a:pt x="78" y="273"/>
                  </a:cubicBezTo>
                  <a:cubicBezTo>
                    <a:pt x="90" y="273"/>
                    <a:pt x="90" y="273"/>
                    <a:pt x="90" y="273"/>
                  </a:cubicBezTo>
                  <a:cubicBezTo>
                    <a:pt x="92" y="273"/>
                    <a:pt x="93" y="275"/>
                    <a:pt x="93" y="277"/>
                  </a:cubicBezTo>
                  <a:lnTo>
                    <a:pt x="93" y="298"/>
                  </a:lnTo>
                  <a:close/>
                  <a:moveTo>
                    <a:pt x="123" y="298"/>
                  </a:moveTo>
                  <a:cubicBezTo>
                    <a:pt x="123" y="300"/>
                    <a:pt x="121" y="302"/>
                    <a:pt x="120" y="302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106" y="302"/>
                    <a:pt x="105" y="300"/>
                    <a:pt x="105" y="298"/>
                  </a:cubicBezTo>
                  <a:cubicBezTo>
                    <a:pt x="105" y="277"/>
                    <a:pt x="105" y="277"/>
                    <a:pt x="105" y="277"/>
                  </a:cubicBezTo>
                  <a:cubicBezTo>
                    <a:pt x="105" y="275"/>
                    <a:pt x="106" y="273"/>
                    <a:pt x="108" y="273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21" y="273"/>
                    <a:pt x="123" y="275"/>
                    <a:pt x="123" y="277"/>
                  </a:cubicBezTo>
                  <a:lnTo>
                    <a:pt x="123" y="298"/>
                  </a:lnTo>
                  <a:close/>
                  <a:moveTo>
                    <a:pt x="152" y="298"/>
                  </a:moveTo>
                  <a:cubicBezTo>
                    <a:pt x="152" y="300"/>
                    <a:pt x="151" y="302"/>
                    <a:pt x="149" y="302"/>
                  </a:cubicBezTo>
                  <a:cubicBezTo>
                    <a:pt x="137" y="302"/>
                    <a:pt x="137" y="302"/>
                    <a:pt x="137" y="302"/>
                  </a:cubicBezTo>
                  <a:cubicBezTo>
                    <a:pt x="135" y="302"/>
                    <a:pt x="134" y="300"/>
                    <a:pt x="134" y="298"/>
                  </a:cubicBezTo>
                  <a:cubicBezTo>
                    <a:pt x="134" y="277"/>
                    <a:pt x="134" y="277"/>
                    <a:pt x="134" y="277"/>
                  </a:cubicBezTo>
                  <a:cubicBezTo>
                    <a:pt x="134" y="275"/>
                    <a:pt x="135" y="273"/>
                    <a:pt x="137" y="273"/>
                  </a:cubicBezTo>
                  <a:cubicBezTo>
                    <a:pt x="149" y="273"/>
                    <a:pt x="149" y="273"/>
                    <a:pt x="149" y="273"/>
                  </a:cubicBezTo>
                  <a:cubicBezTo>
                    <a:pt x="151" y="273"/>
                    <a:pt x="152" y="275"/>
                    <a:pt x="152" y="277"/>
                  </a:cubicBezTo>
                  <a:lnTo>
                    <a:pt x="152" y="298"/>
                  </a:lnTo>
                  <a:close/>
                  <a:moveTo>
                    <a:pt x="182" y="298"/>
                  </a:moveTo>
                  <a:cubicBezTo>
                    <a:pt x="182" y="300"/>
                    <a:pt x="180" y="302"/>
                    <a:pt x="179" y="302"/>
                  </a:cubicBezTo>
                  <a:cubicBezTo>
                    <a:pt x="167" y="302"/>
                    <a:pt x="167" y="302"/>
                    <a:pt x="167" y="302"/>
                  </a:cubicBezTo>
                  <a:cubicBezTo>
                    <a:pt x="165" y="302"/>
                    <a:pt x="163" y="300"/>
                    <a:pt x="163" y="298"/>
                  </a:cubicBezTo>
                  <a:cubicBezTo>
                    <a:pt x="163" y="277"/>
                    <a:pt x="163" y="277"/>
                    <a:pt x="163" y="277"/>
                  </a:cubicBezTo>
                  <a:cubicBezTo>
                    <a:pt x="163" y="275"/>
                    <a:pt x="165" y="273"/>
                    <a:pt x="167" y="273"/>
                  </a:cubicBezTo>
                  <a:cubicBezTo>
                    <a:pt x="179" y="273"/>
                    <a:pt x="179" y="273"/>
                    <a:pt x="179" y="273"/>
                  </a:cubicBezTo>
                  <a:cubicBezTo>
                    <a:pt x="180" y="273"/>
                    <a:pt x="182" y="275"/>
                    <a:pt x="182" y="277"/>
                  </a:cubicBezTo>
                  <a:lnTo>
                    <a:pt x="182" y="298"/>
                  </a:lnTo>
                  <a:close/>
                  <a:moveTo>
                    <a:pt x="211" y="298"/>
                  </a:moveTo>
                  <a:cubicBezTo>
                    <a:pt x="211" y="300"/>
                    <a:pt x="210" y="302"/>
                    <a:pt x="208" y="302"/>
                  </a:cubicBezTo>
                  <a:cubicBezTo>
                    <a:pt x="196" y="302"/>
                    <a:pt x="196" y="302"/>
                    <a:pt x="196" y="302"/>
                  </a:cubicBezTo>
                  <a:cubicBezTo>
                    <a:pt x="194" y="302"/>
                    <a:pt x="193" y="300"/>
                    <a:pt x="193" y="298"/>
                  </a:cubicBezTo>
                  <a:cubicBezTo>
                    <a:pt x="193" y="277"/>
                    <a:pt x="193" y="277"/>
                    <a:pt x="193" y="277"/>
                  </a:cubicBezTo>
                  <a:cubicBezTo>
                    <a:pt x="193" y="275"/>
                    <a:pt x="194" y="273"/>
                    <a:pt x="196" y="273"/>
                  </a:cubicBezTo>
                  <a:cubicBezTo>
                    <a:pt x="208" y="273"/>
                    <a:pt x="208" y="273"/>
                    <a:pt x="208" y="273"/>
                  </a:cubicBezTo>
                  <a:cubicBezTo>
                    <a:pt x="210" y="273"/>
                    <a:pt x="211" y="275"/>
                    <a:pt x="211" y="277"/>
                  </a:cubicBezTo>
                  <a:lnTo>
                    <a:pt x="211" y="298"/>
                  </a:lnTo>
                  <a:close/>
                  <a:moveTo>
                    <a:pt x="241" y="298"/>
                  </a:moveTo>
                  <a:cubicBezTo>
                    <a:pt x="241" y="300"/>
                    <a:pt x="239" y="302"/>
                    <a:pt x="238" y="302"/>
                  </a:cubicBezTo>
                  <a:cubicBezTo>
                    <a:pt x="225" y="302"/>
                    <a:pt x="225" y="302"/>
                    <a:pt x="225" y="302"/>
                  </a:cubicBezTo>
                  <a:cubicBezTo>
                    <a:pt x="224" y="302"/>
                    <a:pt x="222" y="300"/>
                    <a:pt x="222" y="298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5"/>
                    <a:pt x="224" y="273"/>
                    <a:pt x="225" y="273"/>
                  </a:cubicBezTo>
                  <a:cubicBezTo>
                    <a:pt x="238" y="273"/>
                    <a:pt x="238" y="273"/>
                    <a:pt x="238" y="273"/>
                  </a:cubicBezTo>
                  <a:cubicBezTo>
                    <a:pt x="239" y="273"/>
                    <a:pt x="241" y="275"/>
                    <a:pt x="241" y="277"/>
                  </a:cubicBezTo>
                  <a:lnTo>
                    <a:pt x="241" y="298"/>
                  </a:lnTo>
                  <a:close/>
                  <a:moveTo>
                    <a:pt x="270" y="298"/>
                  </a:moveTo>
                  <a:cubicBezTo>
                    <a:pt x="270" y="300"/>
                    <a:pt x="269" y="302"/>
                    <a:pt x="267" y="302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3" y="302"/>
                    <a:pt x="252" y="300"/>
                    <a:pt x="252" y="298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2" y="275"/>
                    <a:pt x="253" y="273"/>
                    <a:pt x="255" y="273"/>
                  </a:cubicBezTo>
                  <a:cubicBezTo>
                    <a:pt x="267" y="273"/>
                    <a:pt x="267" y="273"/>
                    <a:pt x="267" y="273"/>
                  </a:cubicBezTo>
                  <a:cubicBezTo>
                    <a:pt x="269" y="273"/>
                    <a:pt x="270" y="275"/>
                    <a:pt x="270" y="277"/>
                  </a:cubicBezTo>
                  <a:lnTo>
                    <a:pt x="270" y="298"/>
                  </a:lnTo>
                  <a:close/>
                  <a:moveTo>
                    <a:pt x="300" y="298"/>
                  </a:moveTo>
                  <a:cubicBezTo>
                    <a:pt x="300" y="300"/>
                    <a:pt x="298" y="302"/>
                    <a:pt x="296" y="302"/>
                  </a:cubicBezTo>
                  <a:cubicBezTo>
                    <a:pt x="284" y="302"/>
                    <a:pt x="284" y="302"/>
                    <a:pt x="284" y="302"/>
                  </a:cubicBezTo>
                  <a:cubicBezTo>
                    <a:pt x="283" y="302"/>
                    <a:pt x="281" y="300"/>
                    <a:pt x="281" y="298"/>
                  </a:cubicBezTo>
                  <a:cubicBezTo>
                    <a:pt x="281" y="277"/>
                    <a:pt x="281" y="277"/>
                    <a:pt x="281" y="277"/>
                  </a:cubicBezTo>
                  <a:cubicBezTo>
                    <a:pt x="281" y="275"/>
                    <a:pt x="283" y="273"/>
                    <a:pt x="284" y="273"/>
                  </a:cubicBezTo>
                  <a:cubicBezTo>
                    <a:pt x="296" y="273"/>
                    <a:pt x="296" y="273"/>
                    <a:pt x="296" y="273"/>
                  </a:cubicBezTo>
                  <a:cubicBezTo>
                    <a:pt x="298" y="273"/>
                    <a:pt x="300" y="275"/>
                    <a:pt x="300" y="277"/>
                  </a:cubicBezTo>
                  <a:lnTo>
                    <a:pt x="300" y="298"/>
                  </a:lnTo>
                  <a:close/>
                  <a:moveTo>
                    <a:pt x="329" y="298"/>
                  </a:moveTo>
                  <a:cubicBezTo>
                    <a:pt x="329" y="300"/>
                    <a:pt x="328" y="302"/>
                    <a:pt x="326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2" y="302"/>
                    <a:pt x="311" y="300"/>
                    <a:pt x="311" y="298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1" y="275"/>
                    <a:pt x="312" y="273"/>
                    <a:pt x="314" y="273"/>
                  </a:cubicBezTo>
                  <a:cubicBezTo>
                    <a:pt x="326" y="273"/>
                    <a:pt x="326" y="273"/>
                    <a:pt x="326" y="273"/>
                  </a:cubicBezTo>
                  <a:cubicBezTo>
                    <a:pt x="328" y="273"/>
                    <a:pt x="329" y="275"/>
                    <a:pt x="329" y="277"/>
                  </a:cubicBezTo>
                  <a:lnTo>
                    <a:pt x="329" y="298"/>
                  </a:lnTo>
                  <a:close/>
                  <a:moveTo>
                    <a:pt x="329" y="33"/>
                  </a:moveTo>
                  <a:cubicBezTo>
                    <a:pt x="329" y="35"/>
                    <a:pt x="328" y="37"/>
                    <a:pt x="326" y="37"/>
                  </a:cubicBezTo>
                  <a:cubicBezTo>
                    <a:pt x="314" y="37"/>
                    <a:pt x="314" y="37"/>
                    <a:pt x="314" y="37"/>
                  </a:cubicBezTo>
                  <a:cubicBezTo>
                    <a:pt x="312" y="37"/>
                    <a:pt x="311" y="35"/>
                    <a:pt x="311" y="33"/>
                  </a:cubicBezTo>
                  <a:cubicBezTo>
                    <a:pt x="311" y="12"/>
                    <a:pt x="311" y="12"/>
                    <a:pt x="311" y="12"/>
                  </a:cubicBezTo>
                  <a:cubicBezTo>
                    <a:pt x="311" y="10"/>
                    <a:pt x="312" y="8"/>
                    <a:pt x="314" y="8"/>
                  </a:cubicBezTo>
                  <a:cubicBezTo>
                    <a:pt x="326" y="8"/>
                    <a:pt x="326" y="8"/>
                    <a:pt x="326" y="8"/>
                  </a:cubicBezTo>
                  <a:cubicBezTo>
                    <a:pt x="328" y="8"/>
                    <a:pt x="329" y="10"/>
                    <a:pt x="329" y="12"/>
                  </a:cubicBezTo>
                  <a:lnTo>
                    <a:pt x="329" y="33"/>
                  </a:lnTo>
                  <a:close/>
                  <a:moveTo>
                    <a:pt x="358" y="298"/>
                  </a:moveTo>
                  <a:cubicBezTo>
                    <a:pt x="358" y="300"/>
                    <a:pt x="357" y="302"/>
                    <a:pt x="355" y="302"/>
                  </a:cubicBezTo>
                  <a:cubicBezTo>
                    <a:pt x="343" y="302"/>
                    <a:pt x="343" y="302"/>
                    <a:pt x="343" y="302"/>
                  </a:cubicBezTo>
                  <a:cubicBezTo>
                    <a:pt x="342" y="302"/>
                    <a:pt x="340" y="300"/>
                    <a:pt x="340" y="298"/>
                  </a:cubicBezTo>
                  <a:cubicBezTo>
                    <a:pt x="340" y="277"/>
                    <a:pt x="340" y="277"/>
                    <a:pt x="340" y="277"/>
                  </a:cubicBezTo>
                  <a:cubicBezTo>
                    <a:pt x="340" y="275"/>
                    <a:pt x="342" y="273"/>
                    <a:pt x="343" y="273"/>
                  </a:cubicBezTo>
                  <a:cubicBezTo>
                    <a:pt x="355" y="273"/>
                    <a:pt x="355" y="273"/>
                    <a:pt x="355" y="273"/>
                  </a:cubicBezTo>
                  <a:cubicBezTo>
                    <a:pt x="357" y="273"/>
                    <a:pt x="358" y="275"/>
                    <a:pt x="358" y="277"/>
                  </a:cubicBezTo>
                  <a:lnTo>
                    <a:pt x="358" y="298"/>
                  </a:lnTo>
                  <a:close/>
                  <a:moveTo>
                    <a:pt x="358" y="33"/>
                  </a:moveTo>
                  <a:cubicBezTo>
                    <a:pt x="358" y="35"/>
                    <a:pt x="357" y="37"/>
                    <a:pt x="355" y="37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42" y="37"/>
                    <a:pt x="340" y="35"/>
                    <a:pt x="340" y="33"/>
                  </a:cubicBezTo>
                  <a:cubicBezTo>
                    <a:pt x="340" y="12"/>
                    <a:pt x="340" y="12"/>
                    <a:pt x="340" y="12"/>
                  </a:cubicBezTo>
                  <a:cubicBezTo>
                    <a:pt x="340" y="10"/>
                    <a:pt x="342" y="8"/>
                    <a:pt x="343" y="8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7" y="8"/>
                    <a:pt x="358" y="10"/>
                    <a:pt x="358" y="12"/>
                  </a:cubicBezTo>
                  <a:lnTo>
                    <a:pt x="358" y="33"/>
                  </a:lnTo>
                  <a:close/>
                  <a:moveTo>
                    <a:pt x="388" y="298"/>
                  </a:moveTo>
                  <a:cubicBezTo>
                    <a:pt x="388" y="300"/>
                    <a:pt x="387" y="302"/>
                    <a:pt x="385" y="302"/>
                  </a:cubicBezTo>
                  <a:cubicBezTo>
                    <a:pt x="373" y="302"/>
                    <a:pt x="373" y="302"/>
                    <a:pt x="373" y="302"/>
                  </a:cubicBezTo>
                  <a:cubicBezTo>
                    <a:pt x="371" y="302"/>
                    <a:pt x="370" y="300"/>
                    <a:pt x="370" y="298"/>
                  </a:cubicBezTo>
                  <a:cubicBezTo>
                    <a:pt x="370" y="277"/>
                    <a:pt x="370" y="277"/>
                    <a:pt x="370" y="277"/>
                  </a:cubicBezTo>
                  <a:cubicBezTo>
                    <a:pt x="370" y="275"/>
                    <a:pt x="371" y="273"/>
                    <a:pt x="373" y="273"/>
                  </a:cubicBezTo>
                  <a:cubicBezTo>
                    <a:pt x="385" y="273"/>
                    <a:pt x="385" y="273"/>
                    <a:pt x="385" y="273"/>
                  </a:cubicBezTo>
                  <a:cubicBezTo>
                    <a:pt x="387" y="273"/>
                    <a:pt x="388" y="275"/>
                    <a:pt x="388" y="277"/>
                  </a:cubicBezTo>
                  <a:lnTo>
                    <a:pt x="388" y="298"/>
                  </a:lnTo>
                  <a:close/>
                  <a:moveTo>
                    <a:pt x="417" y="298"/>
                  </a:moveTo>
                  <a:cubicBezTo>
                    <a:pt x="417" y="300"/>
                    <a:pt x="416" y="302"/>
                    <a:pt x="414" y="302"/>
                  </a:cubicBezTo>
                  <a:cubicBezTo>
                    <a:pt x="402" y="302"/>
                    <a:pt x="402" y="302"/>
                    <a:pt x="402" y="302"/>
                  </a:cubicBezTo>
                  <a:cubicBezTo>
                    <a:pt x="401" y="302"/>
                    <a:pt x="399" y="300"/>
                    <a:pt x="399" y="298"/>
                  </a:cubicBezTo>
                  <a:cubicBezTo>
                    <a:pt x="399" y="277"/>
                    <a:pt x="399" y="277"/>
                    <a:pt x="399" y="277"/>
                  </a:cubicBezTo>
                  <a:cubicBezTo>
                    <a:pt x="399" y="275"/>
                    <a:pt x="401" y="273"/>
                    <a:pt x="402" y="273"/>
                  </a:cubicBezTo>
                  <a:cubicBezTo>
                    <a:pt x="414" y="273"/>
                    <a:pt x="414" y="273"/>
                    <a:pt x="414" y="273"/>
                  </a:cubicBezTo>
                  <a:cubicBezTo>
                    <a:pt x="416" y="273"/>
                    <a:pt x="417" y="275"/>
                    <a:pt x="417" y="277"/>
                  </a:cubicBezTo>
                  <a:lnTo>
                    <a:pt x="417" y="298"/>
                  </a:lnTo>
                  <a:close/>
                  <a:moveTo>
                    <a:pt x="447" y="298"/>
                  </a:moveTo>
                  <a:cubicBezTo>
                    <a:pt x="447" y="300"/>
                    <a:pt x="446" y="302"/>
                    <a:pt x="444" y="302"/>
                  </a:cubicBezTo>
                  <a:cubicBezTo>
                    <a:pt x="432" y="302"/>
                    <a:pt x="432" y="302"/>
                    <a:pt x="432" y="302"/>
                  </a:cubicBezTo>
                  <a:cubicBezTo>
                    <a:pt x="430" y="302"/>
                    <a:pt x="429" y="300"/>
                    <a:pt x="429" y="298"/>
                  </a:cubicBezTo>
                  <a:cubicBezTo>
                    <a:pt x="429" y="277"/>
                    <a:pt x="429" y="277"/>
                    <a:pt x="429" y="277"/>
                  </a:cubicBezTo>
                  <a:cubicBezTo>
                    <a:pt x="429" y="275"/>
                    <a:pt x="430" y="273"/>
                    <a:pt x="432" y="273"/>
                  </a:cubicBezTo>
                  <a:cubicBezTo>
                    <a:pt x="444" y="273"/>
                    <a:pt x="444" y="273"/>
                    <a:pt x="444" y="273"/>
                  </a:cubicBezTo>
                  <a:cubicBezTo>
                    <a:pt x="446" y="273"/>
                    <a:pt x="447" y="275"/>
                    <a:pt x="447" y="277"/>
                  </a:cubicBezTo>
                  <a:lnTo>
                    <a:pt x="447" y="298"/>
                  </a:lnTo>
                  <a:close/>
                  <a:moveTo>
                    <a:pt x="476" y="298"/>
                  </a:moveTo>
                  <a:cubicBezTo>
                    <a:pt x="476" y="300"/>
                    <a:pt x="475" y="302"/>
                    <a:pt x="473" y="302"/>
                  </a:cubicBezTo>
                  <a:cubicBezTo>
                    <a:pt x="461" y="302"/>
                    <a:pt x="461" y="302"/>
                    <a:pt x="461" y="302"/>
                  </a:cubicBezTo>
                  <a:cubicBezTo>
                    <a:pt x="460" y="302"/>
                    <a:pt x="458" y="300"/>
                    <a:pt x="458" y="298"/>
                  </a:cubicBezTo>
                  <a:cubicBezTo>
                    <a:pt x="458" y="277"/>
                    <a:pt x="458" y="277"/>
                    <a:pt x="458" y="277"/>
                  </a:cubicBezTo>
                  <a:cubicBezTo>
                    <a:pt x="458" y="275"/>
                    <a:pt x="460" y="273"/>
                    <a:pt x="461" y="273"/>
                  </a:cubicBezTo>
                  <a:cubicBezTo>
                    <a:pt x="473" y="273"/>
                    <a:pt x="473" y="273"/>
                    <a:pt x="473" y="273"/>
                  </a:cubicBezTo>
                  <a:cubicBezTo>
                    <a:pt x="475" y="273"/>
                    <a:pt x="476" y="275"/>
                    <a:pt x="476" y="277"/>
                  </a:cubicBezTo>
                  <a:lnTo>
                    <a:pt x="476" y="298"/>
                  </a:lnTo>
                  <a:close/>
                  <a:moveTo>
                    <a:pt x="506" y="298"/>
                  </a:moveTo>
                  <a:cubicBezTo>
                    <a:pt x="506" y="300"/>
                    <a:pt x="504" y="302"/>
                    <a:pt x="503" y="302"/>
                  </a:cubicBezTo>
                  <a:cubicBezTo>
                    <a:pt x="491" y="302"/>
                    <a:pt x="491" y="302"/>
                    <a:pt x="491" y="302"/>
                  </a:cubicBezTo>
                  <a:cubicBezTo>
                    <a:pt x="489" y="302"/>
                    <a:pt x="488" y="300"/>
                    <a:pt x="488" y="298"/>
                  </a:cubicBezTo>
                  <a:cubicBezTo>
                    <a:pt x="488" y="277"/>
                    <a:pt x="488" y="277"/>
                    <a:pt x="488" y="277"/>
                  </a:cubicBezTo>
                  <a:cubicBezTo>
                    <a:pt x="488" y="275"/>
                    <a:pt x="489" y="273"/>
                    <a:pt x="491" y="273"/>
                  </a:cubicBezTo>
                  <a:cubicBezTo>
                    <a:pt x="503" y="273"/>
                    <a:pt x="503" y="273"/>
                    <a:pt x="503" y="273"/>
                  </a:cubicBezTo>
                  <a:cubicBezTo>
                    <a:pt x="504" y="273"/>
                    <a:pt x="506" y="275"/>
                    <a:pt x="506" y="277"/>
                  </a:cubicBezTo>
                  <a:lnTo>
                    <a:pt x="506" y="298"/>
                  </a:lnTo>
                  <a:close/>
                  <a:moveTo>
                    <a:pt x="535" y="298"/>
                  </a:moveTo>
                  <a:cubicBezTo>
                    <a:pt x="535" y="300"/>
                    <a:pt x="534" y="302"/>
                    <a:pt x="532" y="302"/>
                  </a:cubicBezTo>
                  <a:cubicBezTo>
                    <a:pt x="520" y="302"/>
                    <a:pt x="520" y="302"/>
                    <a:pt x="520" y="302"/>
                  </a:cubicBezTo>
                  <a:cubicBezTo>
                    <a:pt x="519" y="302"/>
                    <a:pt x="517" y="300"/>
                    <a:pt x="517" y="298"/>
                  </a:cubicBezTo>
                  <a:cubicBezTo>
                    <a:pt x="517" y="277"/>
                    <a:pt x="517" y="277"/>
                    <a:pt x="517" y="277"/>
                  </a:cubicBezTo>
                  <a:cubicBezTo>
                    <a:pt x="517" y="275"/>
                    <a:pt x="519" y="273"/>
                    <a:pt x="520" y="27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4" y="273"/>
                    <a:pt x="535" y="275"/>
                    <a:pt x="535" y="277"/>
                  </a:cubicBezTo>
                  <a:lnTo>
                    <a:pt x="535" y="298"/>
                  </a:lnTo>
                  <a:close/>
                  <a:moveTo>
                    <a:pt x="565" y="298"/>
                  </a:moveTo>
                  <a:cubicBezTo>
                    <a:pt x="565" y="300"/>
                    <a:pt x="563" y="302"/>
                    <a:pt x="562" y="302"/>
                  </a:cubicBezTo>
                  <a:cubicBezTo>
                    <a:pt x="550" y="302"/>
                    <a:pt x="550" y="302"/>
                    <a:pt x="550" y="302"/>
                  </a:cubicBezTo>
                  <a:cubicBezTo>
                    <a:pt x="548" y="302"/>
                    <a:pt x="547" y="300"/>
                    <a:pt x="547" y="298"/>
                  </a:cubicBezTo>
                  <a:cubicBezTo>
                    <a:pt x="547" y="277"/>
                    <a:pt x="547" y="277"/>
                    <a:pt x="547" y="277"/>
                  </a:cubicBezTo>
                  <a:cubicBezTo>
                    <a:pt x="547" y="275"/>
                    <a:pt x="548" y="273"/>
                    <a:pt x="550" y="273"/>
                  </a:cubicBezTo>
                  <a:cubicBezTo>
                    <a:pt x="562" y="273"/>
                    <a:pt x="562" y="273"/>
                    <a:pt x="562" y="273"/>
                  </a:cubicBezTo>
                  <a:cubicBezTo>
                    <a:pt x="563" y="273"/>
                    <a:pt x="565" y="275"/>
                    <a:pt x="565" y="277"/>
                  </a:cubicBezTo>
                  <a:lnTo>
                    <a:pt x="565" y="298"/>
                  </a:lnTo>
                  <a:close/>
                  <a:moveTo>
                    <a:pt x="594" y="298"/>
                  </a:moveTo>
                  <a:cubicBezTo>
                    <a:pt x="594" y="300"/>
                    <a:pt x="593" y="302"/>
                    <a:pt x="591" y="302"/>
                  </a:cubicBezTo>
                  <a:cubicBezTo>
                    <a:pt x="579" y="302"/>
                    <a:pt x="579" y="302"/>
                    <a:pt x="579" y="302"/>
                  </a:cubicBezTo>
                  <a:cubicBezTo>
                    <a:pt x="578" y="302"/>
                    <a:pt x="576" y="300"/>
                    <a:pt x="576" y="298"/>
                  </a:cubicBezTo>
                  <a:cubicBezTo>
                    <a:pt x="576" y="277"/>
                    <a:pt x="576" y="277"/>
                    <a:pt x="576" y="277"/>
                  </a:cubicBezTo>
                  <a:cubicBezTo>
                    <a:pt x="576" y="275"/>
                    <a:pt x="578" y="273"/>
                    <a:pt x="579" y="273"/>
                  </a:cubicBezTo>
                  <a:cubicBezTo>
                    <a:pt x="591" y="273"/>
                    <a:pt x="591" y="273"/>
                    <a:pt x="591" y="273"/>
                  </a:cubicBezTo>
                  <a:cubicBezTo>
                    <a:pt x="593" y="273"/>
                    <a:pt x="594" y="275"/>
                    <a:pt x="594" y="277"/>
                  </a:cubicBezTo>
                  <a:lnTo>
                    <a:pt x="594" y="298"/>
                  </a:lnTo>
                  <a:close/>
                  <a:moveTo>
                    <a:pt x="624" y="298"/>
                  </a:moveTo>
                  <a:cubicBezTo>
                    <a:pt x="624" y="300"/>
                    <a:pt x="622" y="302"/>
                    <a:pt x="621" y="302"/>
                  </a:cubicBezTo>
                  <a:cubicBezTo>
                    <a:pt x="609" y="302"/>
                    <a:pt x="609" y="302"/>
                    <a:pt x="609" y="302"/>
                  </a:cubicBezTo>
                  <a:cubicBezTo>
                    <a:pt x="607" y="302"/>
                    <a:pt x="606" y="300"/>
                    <a:pt x="606" y="298"/>
                  </a:cubicBezTo>
                  <a:cubicBezTo>
                    <a:pt x="606" y="277"/>
                    <a:pt x="606" y="277"/>
                    <a:pt x="606" y="277"/>
                  </a:cubicBezTo>
                  <a:cubicBezTo>
                    <a:pt x="606" y="275"/>
                    <a:pt x="607" y="273"/>
                    <a:pt x="609" y="273"/>
                  </a:cubicBezTo>
                  <a:cubicBezTo>
                    <a:pt x="621" y="273"/>
                    <a:pt x="621" y="273"/>
                    <a:pt x="621" y="273"/>
                  </a:cubicBezTo>
                  <a:cubicBezTo>
                    <a:pt x="622" y="273"/>
                    <a:pt x="624" y="275"/>
                    <a:pt x="624" y="277"/>
                  </a:cubicBezTo>
                  <a:lnTo>
                    <a:pt x="624" y="298"/>
                  </a:lnTo>
                  <a:close/>
                  <a:moveTo>
                    <a:pt x="653" y="298"/>
                  </a:moveTo>
                  <a:cubicBezTo>
                    <a:pt x="653" y="300"/>
                    <a:pt x="652" y="302"/>
                    <a:pt x="650" y="302"/>
                  </a:cubicBezTo>
                  <a:cubicBezTo>
                    <a:pt x="638" y="302"/>
                    <a:pt x="638" y="302"/>
                    <a:pt x="638" y="302"/>
                  </a:cubicBezTo>
                  <a:cubicBezTo>
                    <a:pt x="636" y="302"/>
                    <a:pt x="635" y="300"/>
                    <a:pt x="635" y="298"/>
                  </a:cubicBezTo>
                  <a:cubicBezTo>
                    <a:pt x="635" y="277"/>
                    <a:pt x="635" y="277"/>
                    <a:pt x="635" y="277"/>
                  </a:cubicBezTo>
                  <a:cubicBezTo>
                    <a:pt x="635" y="275"/>
                    <a:pt x="636" y="273"/>
                    <a:pt x="638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2" y="273"/>
                    <a:pt x="653" y="275"/>
                    <a:pt x="653" y="277"/>
                  </a:cubicBezTo>
                  <a:lnTo>
                    <a:pt x="653" y="298"/>
                  </a:lnTo>
                  <a:close/>
                  <a:moveTo>
                    <a:pt x="657" y="251"/>
                  </a:moveTo>
                  <a:cubicBezTo>
                    <a:pt x="657" y="257"/>
                    <a:pt x="652" y="262"/>
                    <a:pt x="646" y="262"/>
                  </a:cubicBezTo>
                  <a:cubicBezTo>
                    <a:pt x="646" y="262"/>
                    <a:pt x="646" y="262"/>
                    <a:pt x="384" y="262"/>
                  </a:cubicBezTo>
                  <a:cubicBezTo>
                    <a:pt x="378" y="262"/>
                    <a:pt x="374" y="257"/>
                    <a:pt x="374" y="251"/>
                  </a:cubicBezTo>
                  <a:cubicBezTo>
                    <a:pt x="374" y="251"/>
                    <a:pt x="374" y="251"/>
                    <a:pt x="374" y="59"/>
                  </a:cubicBezTo>
                  <a:cubicBezTo>
                    <a:pt x="374" y="53"/>
                    <a:pt x="378" y="49"/>
                    <a:pt x="384" y="49"/>
                  </a:cubicBezTo>
                  <a:cubicBezTo>
                    <a:pt x="384" y="49"/>
                    <a:pt x="384" y="49"/>
                    <a:pt x="646" y="49"/>
                  </a:cubicBezTo>
                  <a:cubicBezTo>
                    <a:pt x="652" y="49"/>
                    <a:pt x="657" y="53"/>
                    <a:pt x="657" y="59"/>
                  </a:cubicBezTo>
                  <a:cubicBezTo>
                    <a:pt x="657" y="59"/>
                    <a:pt x="657" y="59"/>
                    <a:pt x="657" y="251"/>
                  </a:cubicBezTo>
                  <a:close/>
                  <a:moveTo>
                    <a:pt x="683" y="298"/>
                  </a:moveTo>
                  <a:cubicBezTo>
                    <a:pt x="683" y="300"/>
                    <a:pt x="681" y="302"/>
                    <a:pt x="680" y="302"/>
                  </a:cubicBezTo>
                  <a:cubicBezTo>
                    <a:pt x="668" y="302"/>
                    <a:pt x="668" y="302"/>
                    <a:pt x="668" y="302"/>
                  </a:cubicBezTo>
                  <a:cubicBezTo>
                    <a:pt x="666" y="302"/>
                    <a:pt x="665" y="300"/>
                    <a:pt x="665" y="298"/>
                  </a:cubicBezTo>
                  <a:cubicBezTo>
                    <a:pt x="665" y="277"/>
                    <a:pt x="665" y="277"/>
                    <a:pt x="665" y="277"/>
                  </a:cubicBezTo>
                  <a:cubicBezTo>
                    <a:pt x="665" y="275"/>
                    <a:pt x="666" y="273"/>
                    <a:pt x="668" y="273"/>
                  </a:cubicBezTo>
                  <a:cubicBezTo>
                    <a:pt x="680" y="273"/>
                    <a:pt x="680" y="273"/>
                    <a:pt x="680" y="273"/>
                  </a:cubicBezTo>
                  <a:cubicBezTo>
                    <a:pt x="681" y="273"/>
                    <a:pt x="683" y="275"/>
                    <a:pt x="683" y="277"/>
                  </a:cubicBezTo>
                  <a:lnTo>
                    <a:pt x="683" y="298"/>
                  </a:lnTo>
                  <a:close/>
                  <a:moveTo>
                    <a:pt x="683" y="33"/>
                  </a:moveTo>
                  <a:cubicBezTo>
                    <a:pt x="683" y="35"/>
                    <a:pt x="681" y="37"/>
                    <a:pt x="680" y="37"/>
                  </a:cubicBezTo>
                  <a:cubicBezTo>
                    <a:pt x="668" y="37"/>
                    <a:pt x="668" y="37"/>
                    <a:pt x="668" y="37"/>
                  </a:cubicBezTo>
                  <a:cubicBezTo>
                    <a:pt x="666" y="37"/>
                    <a:pt x="665" y="35"/>
                    <a:pt x="665" y="33"/>
                  </a:cubicBezTo>
                  <a:cubicBezTo>
                    <a:pt x="665" y="12"/>
                    <a:pt x="665" y="12"/>
                    <a:pt x="665" y="12"/>
                  </a:cubicBezTo>
                  <a:cubicBezTo>
                    <a:pt x="665" y="10"/>
                    <a:pt x="666" y="8"/>
                    <a:pt x="668" y="8"/>
                  </a:cubicBezTo>
                  <a:cubicBezTo>
                    <a:pt x="680" y="8"/>
                    <a:pt x="680" y="8"/>
                    <a:pt x="680" y="8"/>
                  </a:cubicBezTo>
                  <a:cubicBezTo>
                    <a:pt x="681" y="8"/>
                    <a:pt x="683" y="10"/>
                    <a:pt x="683" y="12"/>
                  </a:cubicBezTo>
                  <a:lnTo>
                    <a:pt x="683" y="33"/>
                  </a:lnTo>
                  <a:close/>
                  <a:moveTo>
                    <a:pt x="712" y="298"/>
                  </a:moveTo>
                  <a:cubicBezTo>
                    <a:pt x="712" y="300"/>
                    <a:pt x="711" y="302"/>
                    <a:pt x="709" y="302"/>
                  </a:cubicBezTo>
                  <a:cubicBezTo>
                    <a:pt x="697" y="302"/>
                    <a:pt x="697" y="302"/>
                    <a:pt x="697" y="302"/>
                  </a:cubicBezTo>
                  <a:cubicBezTo>
                    <a:pt x="695" y="302"/>
                    <a:pt x="694" y="300"/>
                    <a:pt x="694" y="298"/>
                  </a:cubicBezTo>
                  <a:cubicBezTo>
                    <a:pt x="694" y="277"/>
                    <a:pt x="694" y="277"/>
                    <a:pt x="694" y="277"/>
                  </a:cubicBezTo>
                  <a:cubicBezTo>
                    <a:pt x="694" y="275"/>
                    <a:pt x="695" y="273"/>
                    <a:pt x="697" y="273"/>
                  </a:cubicBezTo>
                  <a:cubicBezTo>
                    <a:pt x="709" y="273"/>
                    <a:pt x="709" y="273"/>
                    <a:pt x="709" y="273"/>
                  </a:cubicBezTo>
                  <a:cubicBezTo>
                    <a:pt x="711" y="273"/>
                    <a:pt x="712" y="275"/>
                    <a:pt x="712" y="277"/>
                  </a:cubicBezTo>
                  <a:lnTo>
                    <a:pt x="712" y="298"/>
                  </a:lnTo>
                  <a:close/>
                  <a:moveTo>
                    <a:pt x="742" y="298"/>
                  </a:moveTo>
                  <a:cubicBezTo>
                    <a:pt x="742" y="300"/>
                    <a:pt x="740" y="302"/>
                    <a:pt x="739" y="302"/>
                  </a:cubicBezTo>
                  <a:cubicBezTo>
                    <a:pt x="727" y="302"/>
                    <a:pt x="727" y="302"/>
                    <a:pt x="727" y="302"/>
                  </a:cubicBezTo>
                  <a:cubicBezTo>
                    <a:pt x="725" y="302"/>
                    <a:pt x="724" y="300"/>
                    <a:pt x="724" y="298"/>
                  </a:cubicBezTo>
                  <a:cubicBezTo>
                    <a:pt x="724" y="277"/>
                    <a:pt x="724" y="277"/>
                    <a:pt x="724" y="277"/>
                  </a:cubicBezTo>
                  <a:cubicBezTo>
                    <a:pt x="724" y="275"/>
                    <a:pt x="725" y="273"/>
                    <a:pt x="727" y="273"/>
                  </a:cubicBezTo>
                  <a:cubicBezTo>
                    <a:pt x="739" y="273"/>
                    <a:pt x="739" y="273"/>
                    <a:pt x="739" y="273"/>
                  </a:cubicBezTo>
                  <a:cubicBezTo>
                    <a:pt x="740" y="273"/>
                    <a:pt x="742" y="275"/>
                    <a:pt x="742" y="277"/>
                  </a:cubicBezTo>
                  <a:lnTo>
                    <a:pt x="742" y="298"/>
                  </a:lnTo>
                  <a:close/>
                  <a:moveTo>
                    <a:pt x="771" y="298"/>
                  </a:moveTo>
                  <a:cubicBezTo>
                    <a:pt x="771" y="300"/>
                    <a:pt x="770" y="302"/>
                    <a:pt x="768" y="302"/>
                  </a:cubicBezTo>
                  <a:cubicBezTo>
                    <a:pt x="756" y="302"/>
                    <a:pt x="756" y="302"/>
                    <a:pt x="756" y="302"/>
                  </a:cubicBezTo>
                  <a:cubicBezTo>
                    <a:pt x="754" y="302"/>
                    <a:pt x="753" y="300"/>
                    <a:pt x="753" y="298"/>
                  </a:cubicBezTo>
                  <a:cubicBezTo>
                    <a:pt x="753" y="277"/>
                    <a:pt x="753" y="277"/>
                    <a:pt x="753" y="277"/>
                  </a:cubicBezTo>
                  <a:cubicBezTo>
                    <a:pt x="753" y="275"/>
                    <a:pt x="754" y="273"/>
                    <a:pt x="756" y="273"/>
                  </a:cubicBezTo>
                  <a:cubicBezTo>
                    <a:pt x="768" y="273"/>
                    <a:pt x="768" y="273"/>
                    <a:pt x="768" y="273"/>
                  </a:cubicBezTo>
                  <a:cubicBezTo>
                    <a:pt x="770" y="273"/>
                    <a:pt x="771" y="275"/>
                    <a:pt x="771" y="277"/>
                  </a:cubicBezTo>
                  <a:lnTo>
                    <a:pt x="771" y="298"/>
                  </a:lnTo>
                  <a:close/>
                  <a:moveTo>
                    <a:pt x="801" y="298"/>
                  </a:moveTo>
                  <a:cubicBezTo>
                    <a:pt x="801" y="300"/>
                    <a:pt x="799" y="302"/>
                    <a:pt x="798" y="302"/>
                  </a:cubicBezTo>
                  <a:cubicBezTo>
                    <a:pt x="786" y="302"/>
                    <a:pt x="786" y="302"/>
                    <a:pt x="786" y="302"/>
                  </a:cubicBezTo>
                  <a:cubicBezTo>
                    <a:pt x="784" y="302"/>
                    <a:pt x="782" y="300"/>
                    <a:pt x="782" y="298"/>
                  </a:cubicBezTo>
                  <a:cubicBezTo>
                    <a:pt x="782" y="277"/>
                    <a:pt x="782" y="277"/>
                    <a:pt x="782" y="277"/>
                  </a:cubicBezTo>
                  <a:cubicBezTo>
                    <a:pt x="782" y="275"/>
                    <a:pt x="784" y="273"/>
                    <a:pt x="786" y="273"/>
                  </a:cubicBezTo>
                  <a:cubicBezTo>
                    <a:pt x="798" y="273"/>
                    <a:pt x="798" y="273"/>
                    <a:pt x="798" y="273"/>
                  </a:cubicBezTo>
                  <a:cubicBezTo>
                    <a:pt x="799" y="273"/>
                    <a:pt x="801" y="275"/>
                    <a:pt x="801" y="277"/>
                  </a:cubicBezTo>
                  <a:lnTo>
                    <a:pt x="801" y="298"/>
                  </a:lnTo>
                  <a:close/>
                  <a:moveTo>
                    <a:pt x="830" y="298"/>
                  </a:moveTo>
                  <a:cubicBezTo>
                    <a:pt x="830" y="300"/>
                    <a:pt x="829" y="302"/>
                    <a:pt x="827" y="302"/>
                  </a:cubicBezTo>
                  <a:cubicBezTo>
                    <a:pt x="815" y="302"/>
                    <a:pt x="815" y="302"/>
                    <a:pt x="815" y="302"/>
                  </a:cubicBezTo>
                  <a:cubicBezTo>
                    <a:pt x="813" y="302"/>
                    <a:pt x="812" y="300"/>
                    <a:pt x="812" y="298"/>
                  </a:cubicBezTo>
                  <a:cubicBezTo>
                    <a:pt x="812" y="277"/>
                    <a:pt x="812" y="277"/>
                    <a:pt x="812" y="277"/>
                  </a:cubicBezTo>
                  <a:cubicBezTo>
                    <a:pt x="812" y="275"/>
                    <a:pt x="813" y="273"/>
                    <a:pt x="815" y="273"/>
                  </a:cubicBezTo>
                  <a:cubicBezTo>
                    <a:pt x="827" y="273"/>
                    <a:pt x="827" y="273"/>
                    <a:pt x="827" y="273"/>
                  </a:cubicBezTo>
                  <a:cubicBezTo>
                    <a:pt x="829" y="273"/>
                    <a:pt x="830" y="275"/>
                    <a:pt x="830" y="277"/>
                  </a:cubicBezTo>
                  <a:lnTo>
                    <a:pt x="830" y="298"/>
                  </a:lnTo>
                  <a:close/>
                  <a:moveTo>
                    <a:pt x="860" y="298"/>
                  </a:moveTo>
                  <a:cubicBezTo>
                    <a:pt x="860" y="300"/>
                    <a:pt x="858" y="302"/>
                    <a:pt x="857" y="302"/>
                  </a:cubicBezTo>
                  <a:cubicBezTo>
                    <a:pt x="844" y="302"/>
                    <a:pt x="844" y="302"/>
                    <a:pt x="844" y="302"/>
                  </a:cubicBezTo>
                  <a:cubicBezTo>
                    <a:pt x="843" y="302"/>
                    <a:pt x="841" y="300"/>
                    <a:pt x="841" y="298"/>
                  </a:cubicBezTo>
                  <a:cubicBezTo>
                    <a:pt x="841" y="277"/>
                    <a:pt x="841" y="277"/>
                    <a:pt x="841" y="277"/>
                  </a:cubicBezTo>
                  <a:cubicBezTo>
                    <a:pt x="841" y="275"/>
                    <a:pt x="843" y="273"/>
                    <a:pt x="844" y="273"/>
                  </a:cubicBezTo>
                  <a:cubicBezTo>
                    <a:pt x="857" y="273"/>
                    <a:pt x="857" y="273"/>
                    <a:pt x="857" y="273"/>
                  </a:cubicBezTo>
                  <a:cubicBezTo>
                    <a:pt x="858" y="273"/>
                    <a:pt x="860" y="275"/>
                    <a:pt x="860" y="277"/>
                  </a:cubicBezTo>
                  <a:lnTo>
                    <a:pt x="860" y="298"/>
                  </a:lnTo>
                  <a:close/>
                  <a:moveTo>
                    <a:pt x="889" y="298"/>
                  </a:moveTo>
                  <a:cubicBezTo>
                    <a:pt x="889" y="300"/>
                    <a:pt x="888" y="302"/>
                    <a:pt x="886" y="302"/>
                  </a:cubicBezTo>
                  <a:cubicBezTo>
                    <a:pt x="874" y="302"/>
                    <a:pt x="874" y="302"/>
                    <a:pt x="874" y="302"/>
                  </a:cubicBezTo>
                  <a:cubicBezTo>
                    <a:pt x="872" y="302"/>
                    <a:pt x="871" y="300"/>
                    <a:pt x="871" y="298"/>
                  </a:cubicBezTo>
                  <a:cubicBezTo>
                    <a:pt x="871" y="277"/>
                    <a:pt x="871" y="277"/>
                    <a:pt x="871" y="277"/>
                  </a:cubicBezTo>
                  <a:cubicBezTo>
                    <a:pt x="871" y="275"/>
                    <a:pt x="872" y="273"/>
                    <a:pt x="874" y="273"/>
                  </a:cubicBezTo>
                  <a:cubicBezTo>
                    <a:pt x="886" y="273"/>
                    <a:pt x="886" y="273"/>
                    <a:pt x="886" y="273"/>
                  </a:cubicBezTo>
                  <a:cubicBezTo>
                    <a:pt x="888" y="273"/>
                    <a:pt x="889" y="275"/>
                    <a:pt x="889" y="277"/>
                  </a:cubicBezTo>
                  <a:lnTo>
                    <a:pt x="889" y="298"/>
                  </a:lnTo>
                  <a:close/>
                  <a:moveTo>
                    <a:pt x="919" y="298"/>
                  </a:moveTo>
                  <a:cubicBezTo>
                    <a:pt x="919" y="300"/>
                    <a:pt x="917" y="302"/>
                    <a:pt x="915" y="302"/>
                  </a:cubicBezTo>
                  <a:cubicBezTo>
                    <a:pt x="903" y="302"/>
                    <a:pt x="903" y="302"/>
                    <a:pt x="903" y="302"/>
                  </a:cubicBezTo>
                  <a:cubicBezTo>
                    <a:pt x="902" y="302"/>
                    <a:pt x="900" y="300"/>
                    <a:pt x="900" y="298"/>
                  </a:cubicBezTo>
                  <a:cubicBezTo>
                    <a:pt x="900" y="277"/>
                    <a:pt x="900" y="277"/>
                    <a:pt x="900" y="277"/>
                  </a:cubicBezTo>
                  <a:cubicBezTo>
                    <a:pt x="900" y="275"/>
                    <a:pt x="902" y="273"/>
                    <a:pt x="903" y="273"/>
                  </a:cubicBezTo>
                  <a:cubicBezTo>
                    <a:pt x="915" y="273"/>
                    <a:pt x="915" y="273"/>
                    <a:pt x="915" y="273"/>
                  </a:cubicBezTo>
                  <a:cubicBezTo>
                    <a:pt x="917" y="273"/>
                    <a:pt x="919" y="275"/>
                    <a:pt x="919" y="277"/>
                  </a:cubicBezTo>
                  <a:lnTo>
                    <a:pt x="919" y="298"/>
                  </a:lnTo>
                  <a:close/>
                  <a:moveTo>
                    <a:pt x="948" y="298"/>
                  </a:moveTo>
                  <a:cubicBezTo>
                    <a:pt x="948" y="300"/>
                    <a:pt x="947" y="302"/>
                    <a:pt x="945" y="302"/>
                  </a:cubicBezTo>
                  <a:cubicBezTo>
                    <a:pt x="933" y="302"/>
                    <a:pt x="933" y="302"/>
                    <a:pt x="933" y="302"/>
                  </a:cubicBezTo>
                  <a:cubicBezTo>
                    <a:pt x="931" y="302"/>
                    <a:pt x="930" y="300"/>
                    <a:pt x="930" y="298"/>
                  </a:cubicBezTo>
                  <a:cubicBezTo>
                    <a:pt x="930" y="277"/>
                    <a:pt x="930" y="277"/>
                    <a:pt x="930" y="277"/>
                  </a:cubicBezTo>
                  <a:cubicBezTo>
                    <a:pt x="930" y="275"/>
                    <a:pt x="931" y="273"/>
                    <a:pt x="933" y="273"/>
                  </a:cubicBezTo>
                  <a:cubicBezTo>
                    <a:pt x="945" y="273"/>
                    <a:pt x="945" y="273"/>
                    <a:pt x="945" y="273"/>
                  </a:cubicBezTo>
                  <a:cubicBezTo>
                    <a:pt x="947" y="273"/>
                    <a:pt x="948" y="275"/>
                    <a:pt x="948" y="277"/>
                  </a:cubicBezTo>
                  <a:lnTo>
                    <a:pt x="948" y="298"/>
                  </a:lnTo>
                  <a:close/>
                  <a:moveTo>
                    <a:pt x="977" y="298"/>
                  </a:moveTo>
                  <a:cubicBezTo>
                    <a:pt x="977" y="300"/>
                    <a:pt x="976" y="302"/>
                    <a:pt x="974" y="302"/>
                  </a:cubicBezTo>
                  <a:cubicBezTo>
                    <a:pt x="962" y="302"/>
                    <a:pt x="962" y="302"/>
                    <a:pt x="962" y="302"/>
                  </a:cubicBezTo>
                  <a:cubicBezTo>
                    <a:pt x="961" y="302"/>
                    <a:pt x="959" y="300"/>
                    <a:pt x="959" y="298"/>
                  </a:cubicBezTo>
                  <a:cubicBezTo>
                    <a:pt x="959" y="277"/>
                    <a:pt x="959" y="277"/>
                    <a:pt x="959" y="277"/>
                  </a:cubicBezTo>
                  <a:cubicBezTo>
                    <a:pt x="959" y="275"/>
                    <a:pt x="961" y="273"/>
                    <a:pt x="962" y="273"/>
                  </a:cubicBezTo>
                  <a:cubicBezTo>
                    <a:pt x="974" y="273"/>
                    <a:pt x="974" y="273"/>
                    <a:pt x="974" y="273"/>
                  </a:cubicBezTo>
                  <a:cubicBezTo>
                    <a:pt x="976" y="273"/>
                    <a:pt x="977" y="275"/>
                    <a:pt x="977" y="277"/>
                  </a:cubicBezTo>
                  <a:lnTo>
                    <a:pt x="977" y="298"/>
                  </a:lnTo>
                  <a:close/>
                  <a:moveTo>
                    <a:pt x="986" y="251"/>
                  </a:moveTo>
                  <a:cubicBezTo>
                    <a:pt x="986" y="257"/>
                    <a:pt x="981" y="262"/>
                    <a:pt x="975" y="262"/>
                  </a:cubicBezTo>
                  <a:cubicBezTo>
                    <a:pt x="975" y="262"/>
                    <a:pt x="975" y="262"/>
                    <a:pt x="713" y="262"/>
                  </a:cubicBezTo>
                  <a:cubicBezTo>
                    <a:pt x="707" y="262"/>
                    <a:pt x="702" y="257"/>
                    <a:pt x="702" y="251"/>
                  </a:cubicBezTo>
                  <a:cubicBezTo>
                    <a:pt x="702" y="251"/>
                    <a:pt x="702" y="251"/>
                    <a:pt x="702" y="59"/>
                  </a:cubicBezTo>
                  <a:cubicBezTo>
                    <a:pt x="702" y="53"/>
                    <a:pt x="707" y="49"/>
                    <a:pt x="713" y="49"/>
                  </a:cubicBezTo>
                  <a:cubicBezTo>
                    <a:pt x="713" y="49"/>
                    <a:pt x="713" y="49"/>
                    <a:pt x="975" y="49"/>
                  </a:cubicBezTo>
                  <a:cubicBezTo>
                    <a:pt x="981" y="49"/>
                    <a:pt x="986" y="53"/>
                    <a:pt x="986" y="59"/>
                  </a:cubicBezTo>
                  <a:cubicBezTo>
                    <a:pt x="986" y="59"/>
                    <a:pt x="986" y="59"/>
                    <a:pt x="986" y="251"/>
                  </a:cubicBezTo>
                  <a:close/>
                  <a:moveTo>
                    <a:pt x="1007" y="298"/>
                  </a:moveTo>
                  <a:cubicBezTo>
                    <a:pt x="1007" y="300"/>
                    <a:pt x="1006" y="302"/>
                    <a:pt x="1004" y="302"/>
                  </a:cubicBezTo>
                  <a:cubicBezTo>
                    <a:pt x="992" y="302"/>
                    <a:pt x="992" y="302"/>
                    <a:pt x="992" y="302"/>
                  </a:cubicBezTo>
                  <a:cubicBezTo>
                    <a:pt x="990" y="302"/>
                    <a:pt x="989" y="300"/>
                    <a:pt x="989" y="298"/>
                  </a:cubicBezTo>
                  <a:cubicBezTo>
                    <a:pt x="989" y="277"/>
                    <a:pt x="989" y="277"/>
                    <a:pt x="989" y="277"/>
                  </a:cubicBezTo>
                  <a:cubicBezTo>
                    <a:pt x="989" y="275"/>
                    <a:pt x="990" y="273"/>
                    <a:pt x="992" y="273"/>
                  </a:cubicBezTo>
                  <a:cubicBezTo>
                    <a:pt x="1004" y="273"/>
                    <a:pt x="1004" y="273"/>
                    <a:pt x="1004" y="273"/>
                  </a:cubicBezTo>
                  <a:cubicBezTo>
                    <a:pt x="1006" y="273"/>
                    <a:pt x="1007" y="275"/>
                    <a:pt x="1007" y="277"/>
                  </a:cubicBezTo>
                  <a:lnTo>
                    <a:pt x="1007" y="298"/>
                  </a:lnTo>
                  <a:close/>
                  <a:moveTo>
                    <a:pt x="1007" y="33"/>
                  </a:moveTo>
                  <a:cubicBezTo>
                    <a:pt x="1007" y="35"/>
                    <a:pt x="1006" y="37"/>
                    <a:pt x="1004" y="37"/>
                  </a:cubicBezTo>
                  <a:cubicBezTo>
                    <a:pt x="992" y="37"/>
                    <a:pt x="992" y="37"/>
                    <a:pt x="992" y="37"/>
                  </a:cubicBezTo>
                  <a:cubicBezTo>
                    <a:pt x="990" y="37"/>
                    <a:pt x="989" y="35"/>
                    <a:pt x="989" y="33"/>
                  </a:cubicBezTo>
                  <a:cubicBezTo>
                    <a:pt x="989" y="12"/>
                    <a:pt x="989" y="12"/>
                    <a:pt x="989" y="12"/>
                  </a:cubicBezTo>
                  <a:cubicBezTo>
                    <a:pt x="989" y="10"/>
                    <a:pt x="990" y="8"/>
                    <a:pt x="992" y="8"/>
                  </a:cubicBezTo>
                  <a:cubicBezTo>
                    <a:pt x="1004" y="8"/>
                    <a:pt x="1004" y="8"/>
                    <a:pt x="1004" y="8"/>
                  </a:cubicBezTo>
                  <a:cubicBezTo>
                    <a:pt x="1006" y="8"/>
                    <a:pt x="1007" y="10"/>
                    <a:pt x="1007" y="12"/>
                  </a:cubicBezTo>
                  <a:lnTo>
                    <a:pt x="1007" y="33"/>
                  </a:lnTo>
                  <a:close/>
                  <a:moveTo>
                    <a:pt x="1036" y="298"/>
                  </a:moveTo>
                  <a:cubicBezTo>
                    <a:pt x="1036" y="300"/>
                    <a:pt x="1035" y="302"/>
                    <a:pt x="1033" y="302"/>
                  </a:cubicBezTo>
                  <a:cubicBezTo>
                    <a:pt x="1021" y="302"/>
                    <a:pt x="1021" y="302"/>
                    <a:pt x="1021" y="302"/>
                  </a:cubicBezTo>
                  <a:cubicBezTo>
                    <a:pt x="1020" y="302"/>
                    <a:pt x="1018" y="300"/>
                    <a:pt x="1018" y="298"/>
                  </a:cubicBezTo>
                  <a:cubicBezTo>
                    <a:pt x="1018" y="277"/>
                    <a:pt x="1018" y="277"/>
                    <a:pt x="1018" y="277"/>
                  </a:cubicBezTo>
                  <a:cubicBezTo>
                    <a:pt x="1018" y="275"/>
                    <a:pt x="1020" y="273"/>
                    <a:pt x="1021" y="273"/>
                  </a:cubicBezTo>
                  <a:cubicBezTo>
                    <a:pt x="1033" y="273"/>
                    <a:pt x="1033" y="273"/>
                    <a:pt x="1033" y="273"/>
                  </a:cubicBezTo>
                  <a:cubicBezTo>
                    <a:pt x="1035" y="273"/>
                    <a:pt x="1036" y="275"/>
                    <a:pt x="1036" y="277"/>
                  </a:cubicBezTo>
                  <a:lnTo>
                    <a:pt x="1036" y="298"/>
                  </a:lnTo>
                  <a:close/>
                  <a:moveTo>
                    <a:pt x="1066" y="298"/>
                  </a:moveTo>
                  <a:cubicBezTo>
                    <a:pt x="1066" y="300"/>
                    <a:pt x="1065" y="302"/>
                    <a:pt x="1063" y="302"/>
                  </a:cubicBezTo>
                  <a:cubicBezTo>
                    <a:pt x="1051" y="302"/>
                    <a:pt x="1051" y="302"/>
                    <a:pt x="1051" y="302"/>
                  </a:cubicBezTo>
                  <a:cubicBezTo>
                    <a:pt x="1049" y="302"/>
                    <a:pt x="1048" y="300"/>
                    <a:pt x="1048" y="298"/>
                  </a:cubicBezTo>
                  <a:cubicBezTo>
                    <a:pt x="1048" y="277"/>
                    <a:pt x="1048" y="277"/>
                    <a:pt x="1048" y="277"/>
                  </a:cubicBezTo>
                  <a:cubicBezTo>
                    <a:pt x="1048" y="275"/>
                    <a:pt x="1049" y="273"/>
                    <a:pt x="1051" y="273"/>
                  </a:cubicBezTo>
                  <a:cubicBezTo>
                    <a:pt x="1063" y="273"/>
                    <a:pt x="1063" y="273"/>
                    <a:pt x="1063" y="273"/>
                  </a:cubicBezTo>
                  <a:cubicBezTo>
                    <a:pt x="1065" y="273"/>
                    <a:pt x="1066" y="275"/>
                    <a:pt x="1066" y="277"/>
                  </a:cubicBezTo>
                  <a:lnTo>
                    <a:pt x="1066" y="298"/>
                  </a:lnTo>
                  <a:close/>
                  <a:moveTo>
                    <a:pt x="1095" y="298"/>
                  </a:moveTo>
                  <a:cubicBezTo>
                    <a:pt x="1095" y="300"/>
                    <a:pt x="1094" y="302"/>
                    <a:pt x="1092" y="302"/>
                  </a:cubicBezTo>
                  <a:cubicBezTo>
                    <a:pt x="1080" y="302"/>
                    <a:pt x="1080" y="302"/>
                    <a:pt x="1080" y="302"/>
                  </a:cubicBezTo>
                  <a:cubicBezTo>
                    <a:pt x="1079" y="302"/>
                    <a:pt x="1077" y="300"/>
                    <a:pt x="1077" y="298"/>
                  </a:cubicBezTo>
                  <a:cubicBezTo>
                    <a:pt x="1077" y="277"/>
                    <a:pt x="1077" y="277"/>
                    <a:pt x="1077" y="277"/>
                  </a:cubicBezTo>
                  <a:cubicBezTo>
                    <a:pt x="1077" y="275"/>
                    <a:pt x="1079" y="273"/>
                    <a:pt x="1080" y="273"/>
                  </a:cubicBezTo>
                  <a:cubicBezTo>
                    <a:pt x="1092" y="273"/>
                    <a:pt x="1092" y="273"/>
                    <a:pt x="1092" y="273"/>
                  </a:cubicBezTo>
                  <a:cubicBezTo>
                    <a:pt x="1094" y="273"/>
                    <a:pt x="1095" y="275"/>
                    <a:pt x="1095" y="277"/>
                  </a:cubicBezTo>
                  <a:lnTo>
                    <a:pt x="1095" y="298"/>
                  </a:lnTo>
                  <a:close/>
                  <a:moveTo>
                    <a:pt x="1125" y="298"/>
                  </a:moveTo>
                  <a:cubicBezTo>
                    <a:pt x="1125" y="300"/>
                    <a:pt x="1123" y="302"/>
                    <a:pt x="1122" y="302"/>
                  </a:cubicBezTo>
                  <a:cubicBezTo>
                    <a:pt x="1110" y="302"/>
                    <a:pt x="1110" y="302"/>
                    <a:pt x="1110" y="302"/>
                  </a:cubicBezTo>
                  <a:cubicBezTo>
                    <a:pt x="1108" y="302"/>
                    <a:pt x="1107" y="300"/>
                    <a:pt x="1107" y="298"/>
                  </a:cubicBezTo>
                  <a:cubicBezTo>
                    <a:pt x="1107" y="277"/>
                    <a:pt x="1107" y="277"/>
                    <a:pt x="1107" y="277"/>
                  </a:cubicBezTo>
                  <a:cubicBezTo>
                    <a:pt x="1107" y="275"/>
                    <a:pt x="1108" y="273"/>
                    <a:pt x="1110" y="273"/>
                  </a:cubicBezTo>
                  <a:cubicBezTo>
                    <a:pt x="1122" y="273"/>
                    <a:pt x="1122" y="273"/>
                    <a:pt x="1122" y="273"/>
                  </a:cubicBezTo>
                  <a:cubicBezTo>
                    <a:pt x="1123" y="273"/>
                    <a:pt x="1125" y="275"/>
                    <a:pt x="1125" y="277"/>
                  </a:cubicBezTo>
                  <a:lnTo>
                    <a:pt x="1125" y="298"/>
                  </a:lnTo>
                  <a:close/>
                  <a:moveTo>
                    <a:pt x="1154" y="298"/>
                  </a:moveTo>
                  <a:cubicBezTo>
                    <a:pt x="1154" y="300"/>
                    <a:pt x="1153" y="302"/>
                    <a:pt x="1151" y="302"/>
                  </a:cubicBezTo>
                  <a:cubicBezTo>
                    <a:pt x="1139" y="302"/>
                    <a:pt x="1139" y="302"/>
                    <a:pt x="1139" y="302"/>
                  </a:cubicBezTo>
                  <a:cubicBezTo>
                    <a:pt x="1138" y="302"/>
                    <a:pt x="1136" y="300"/>
                    <a:pt x="1136" y="298"/>
                  </a:cubicBezTo>
                  <a:cubicBezTo>
                    <a:pt x="1136" y="277"/>
                    <a:pt x="1136" y="277"/>
                    <a:pt x="1136" y="277"/>
                  </a:cubicBezTo>
                  <a:cubicBezTo>
                    <a:pt x="1136" y="275"/>
                    <a:pt x="1138" y="273"/>
                    <a:pt x="1139" y="273"/>
                  </a:cubicBezTo>
                  <a:cubicBezTo>
                    <a:pt x="1151" y="273"/>
                    <a:pt x="1151" y="273"/>
                    <a:pt x="1151" y="273"/>
                  </a:cubicBezTo>
                  <a:cubicBezTo>
                    <a:pt x="1153" y="273"/>
                    <a:pt x="1154" y="275"/>
                    <a:pt x="1154" y="277"/>
                  </a:cubicBezTo>
                  <a:lnTo>
                    <a:pt x="1154" y="298"/>
                  </a:lnTo>
                  <a:close/>
                  <a:moveTo>
                    <a:pt x="1184" y="298"/>
                  </a:moveTo>
                  <a:cubicBezTo>
                    <a:pt x="1184" y="300"/>
                    <a:pt x="1182" y="302"/>
                    <a:pt x="1181" y="302"/>
                  </a:cubicBezTo>
                  <a:cubicBezTo>
                    <a:pt x="1169" y="302"/>
                    <a:pt x="1169" y="302"/>
                    <a:pt x="1169" y="302"/>
                  </a:cubicBezTo>
                  <a:cubicBezTo>
                    <a:pt x="1167" y="302"/>
                    <a:pt x="1166" y="300"/>
                    <a:pt x="1166" y="298"/>
                  </a:cubicBezTo>
                  <a:cubicBezTo>
                    <a:pt x="1166" y="277"/>
                    <a:pt x="1166" y="277"/>
                    <a:pt x="1166" y="277"/>
                  </a:cubicBezTo>
                  <a:cubicBezTo>
                    <a:pt x="1166" y="275"/>
                    <a:pt x="1167" y="273"/>
                    <a:pt x="1169" y="273"/>
                  </a:cubicBezTo>
                  <a:cubicBezTo>
                    <a:pt x="1181" y="273"/>
                    <a:pt x="1181" y="273"/>
                    <a:pt x="1181" y="273"/>
                  </a:cubicBezTo>
                  <a:cubicBezTo>
                    <a:pt x="1182" y="273"/>
                    <a:pt x="1184" y="275"/>
                    <a:pt x="1184" y="277"/>
                  </a:cubicBezTo>
                  <a:lnTo>
                    <a:pt x="1184" y="298"/>
                  </a:lnTo>
                  <a:close/>
                  <a:moveTo>
                    <a:pt x="1213" y="298"/>
                  </a:moveTo>
                  <a:cubicBezTo>
                    <a:pt x="1213" y="300"/>
                    <a:pt x="1212" y="302"/>
                    <a:pt x="1210" y="302"/>
                  </a:cubicBezTo>
                  <a:cubicBezTo>
                    <a:pt x="1198" y="302"/>
                    <a:pt x="1198" y="302"/>
                    <a:pt x="1198" y="302"/>
                  </a:cubicBezTo>
                  <a:cubicBezTo>
                    <a:pt x="1197" y="302"/>
                    <a:pt x="1195" y="300"/>
                    <a:pt x="1195" y="298"/>
                  </a:cubicBezTo>
                  <a:cubicBezTo>
                    <a:pt x="1195" y="277"/>
                    <a:pt x="1195" y="277"/>
                    <a:pt x="1195" y="277"/>
                  </a:cubicBezTo>
                  <a:cubicBezTo>
                    <a:pt x="1195" y="275"/>
                    <a:pt x="1197" y="273"/>
                    <a:pt x="1198" y="273"/>
                  </a:cubicBezTo>
                  <a:cubicBezTo>
                    <a:pt x="1210" y="273"/>
                    <a:pt x="1210" y="273"/>
                    <a:pt x="1210" y="273"/>
                  </a:cubicBezTo>
                  <a:cubicBezTo>
                    <a:pt x="1212" y="273"/>
                    <a:pt x="1213" y="275"/>
                    <a:pt x="1213" y="277"/>
                  </a:cubicBezTo>
                  <a:lnTo>
                    <a:pt x="1213" y="298"/>
                  </a:lnTo>
                  <a:close/>
                  <a:moveTo>
                    <a:pt x="1243" y="298"/>
                  </a:moveTo>
                  <a:cubicBezTo>
                    <a:pt x="1243" y="300"/>
                    <a:pt x="1241" y="302"/>
                    <a:pt x="1240" y="302"/>
                  </a:cubicBezTo>
                  <a:cubicBezTo>
                    <a:pt x="1228" y="302"/>
                    <a:pt x="1228" y="302"/>
                    <a:pt x="1228" y="302"/>
                  </a:cubicBezTo>
                  <a:cubicBezTo>
                    <a:pt x="1226" y="302"/>
                    <a:pt x="1225" y="300"/>
                    <a:pt x="1225" y="298"/>
                  </a:cubicBezTo>
                  <a:cubicBezTo>
                    <a:pt x="1225" y="277"/>
                    <a:pt x="1225" y="277"/>
                    <a:pt x="1225" y="277"/>
                  </a:cubicBezTo>
                  <a:cubicBezTo>
                    <a:pt x="1225" y="275"/>
                    <a:pt x="1226" y="273"/>
                    <a:pt x="1228" y="273"/>
                  </a:cubicBezTo>
                  <a:cubicBezTo>
                    <a:pt x="1240" y="273"/>
                    <a:pt x="1240" y="273"/>
                    <a:pt x="1240" y="273"/>
                  </a:cubicBezTo>
                  <a:cubicBezTo>
                    <a:pt x="1241" y="273"/>
                    <a:pt x="1243" y="275"/>
                    <a:pt x="1243" y="277"/>
                  </a:cubicBezTo>
                  <a:lnTo>
                    <a:pt x="1243" y="298"/>
                  </a:lnTo>
                  <a:close/>
                  <a:moveTo>
                    <a:pt x="1272" y="298"/>
                  </a:moveTo>
                  <a:cubicBezTo>
                    <a:pt x="1272" y="300"/>
                    <a:pt x="1271" y="302"/>
                    <a:pt x="1269" y="302"/>
                  </a:cubicBezTo>
                  <a:cubicBezTo>
                    <a:pt x="1257" y="302"/>
                    <a:pt x="1257" y="302"/>
                    <a:pt x="1257" y="302"/>
                  </a:cubicBezTo>
                  <a:cubicBezTo>
                    <a:pt x="1255" y="302"/>
                    <a:pt x="1254" y="300"/>
                    <a:pt x="1254" y="298"/>
                  </a:cubicBezTo>
                  <a:cubicBezTo>
                    <a:pt x="1254" y="277"/>
                    <a:pt x="1254" y="277"/>
                    <a:pt x="1254" y="277"/>
                  </a:cubicBezTo>
                  <a:cubicBezTo>
                    <a:pt x="1254" y="275"/>
                    <a:pt x="1255" y="273"/>
                    <a:pt x="1257" y="273"/>
                  </a:cubicBezTo>
                  <a:cubicBezTo>
                    <a:pt x="1269" y="273"/>
                    <a:pt x="1269" y="273"/>
                    <a:pt x="1269" y="273"/>
                  </a:cubicBezTo>
                  <a:cubicBezTo>
                    <a:pt x="1271" y="273"/>
                    <a:pt x="1272" y="275"/>
                    <a:pt x="1272" y="277"/>
                  </a:cubicBezTo>
                  <a:lnTo>
                    <a:pt x="1272" y="298"/>
                  </a:lnTo>
                  <a:close/>
                  <a:moveTo>
                    <a:pt x="1302" y="298"/>
                  </a:moveTo>
                  <a:cubicBezTo>
                    <a:pt x="1302" y="300"/>
                    <a:pt x="1300" y="302"/>
                    <a:pt x="1299" y="302"/>
                  </a:cubicBezTo>
                  <a:cubicBezTo>
                    <a:pt x="1287" y="302"/>
                    <a:pt x="1287" y="302"/>
                    <a:pt x="1287" y="302"/>
                  </a:cubicBezTo>
                  <a:cubicBezTo>
                    <a:pt x="1285" y="302"/>
                    <a:pt x="1284" y="300"/>
                    <a:pt x="1284" y="298"/>
                  </a:cubicBezTo>
                  <a:cubicBezTo>
                    <a:pt x="1284" y="277"/>
                    <a:pt x="1284" y="277"/>
                    <a:pt x="1284" y="277"/>
                  </a:cubicBezTo>
                  <a:cubicBezTo>
                    <a:pt x="1284" y="275"/>
                    <a:pt x="1285" y="273"/>
                    <a:pt x="1287" y="273"/>
                  </a:cubicBezTo>
                  <a:cubicBezTo>
                    <a:pt x="1299" y="273"/>
                    <a:pt x="1299" y="273"/>
                    <a:pt x="1299" y="273"/>
                  </a:cubicBezTo>
                  <a:cubicBezTo>
                    <a:pt x="1300" y="273"/>
                    <a:pt x="1302" y="275"/>
                    <a:pt x="1302" y="277"/>
                  </a:cubicBezTo>
                  <a:lnTo>
                    <a:pt x="1302" y="298"/>
                  </a:lnTo>
                  <a:close/>
                  <a:moveTo>
                    <a:pt x="1304" y="262"/>
                  </a:moveTo>
                  <a:cubicBezTo>
                    <a:pt x="1304" y="262"/>
                    <a:pt x="1304" y="262"/>
                    <a:pt x="1041" y="262"/>
                  </a:cubicBezTo>
                  <a:cubicBezTo>
                    <a:pt x="1035" y="262"/>
                    <a:pt x="1031" y="257"/>
                    <a:pt x="1031" y="251"/>
                  </a:cubicBezTo>
                  <a:cubicBezTo>
                    <a:pt x="1031" y="251"/>
                    <a:pt x="1031" y="251"/>
                    <a:pt x="1031" y="59"/>
                  </a:cubicBezTo>
                  <a:cubicBezTo>
                    <a:pt x="1031" y="53"/>
                    <a:pt x="1035" y="49"/>
                    <a:pt x="1041" y="49"/>
                  </a:cubicBezTo>
                  <a:cubicBezTo>
                    <a:pt x="1041" y="49"/>
                    <a:pt x="1041" y="49"/>
                    <a:pt x="1304" y="49"/>
                  </a:cubicBezTo>
                  <a:cubicBezTo>
                    <a:pt x="1310" y="49"/>
                    <a:pt x="1314" y="53"/>
                    <a:pt x="1314" y="59"/>
                  </a:cubicBezTo>
                  <a:cubicBezTo>
                    <a:pt x="1314" y="59"/>
                    <a:pt x="1314" y="59"/>
                    <a:pt x="1314" y="251"/>
                  </a:cubicBezTo>
                  <a:cubicBezTo>
                    <a:pt x="1314" y="257"/>
                    <a:pt x="1310" y="262"/>
                    <a:pt x="1304" y="262"/>
                  </a:cubicBezTo>
                  <a:close/>
                  <a:moveTo>
                    <a:pt x="1331" y="298"/>
                  </a:moveTo>
                  <a:cubicBezTo>
                    <a:pt x="1331" y="300"/>
                    <a:pt x="1330" y="302"/>
                    <a:pt x="1328" y="302"/>
                  </a:cubicBezTo>
                  <a:cubicBezTo>
                    <a:pt x="1316" y="302"/>
                    <a:pt x="1316" y="302"/>
                    <a:pt x="1316" y="302"/>
                  </a:cubicBezTo>
                  <a:cubicBezTo>
                    <a:pt x="1314" y="302"/>
                    <a:pt x="1313" y="300"/>
                    <a:pt x="1313" y="298"/>
                  </a:cubicBezTo>
                  <a:cubicBezTo>
                    <a:pt x="1313" y="277"/>
                    <a:pt x="1313" y="277"/>
                    <a:pt x="1313" y="277"/>
                  </a:cubicBezTo>
                  <a:cubicBezTo>
                    <a:pt x="1313" y="275"/>
                    <a:pt x="1314" y="273"/>
                    <a:pt x="1316" y="273"/>
                  </a:cubicBezTo>
                  <a:cubicBezTo>
                    <a:pt x="1328" y="273"/>
                    <a:pt x="1328" y="273"/>
                    <a:pt x="1328" y="273"/>
                  </a:cubicBezTo>
                  <a:cubicBezTo>
                    <a:pt x="1330" y="273"/>
                    <a:pt x="1331" y="275"/>
                    <a:pt x="1331" y="277"/>
                  </a:cubicBezTo>
                  <a:lnTo>
                    <a:pt x="1331" y="298"/>
                  </a:lnTo>
                  <a:close/>
                  <a:moveTo>
                    <a:pt x="1331" y="33"/>
                  </a:moveTo>
                  <a:cubicBezTo>
                    <a:pt x="1331" y="35"/>
                    <a:pt x="1330" y="37"/>
                    <a:pt x="1328" y="37"/>
                  </a:cubicBezTo>
                  <a:cubicBezTo>
                    <a:pt x="1316" y="37"/>
                    <a:pt x="1316" y="37"/>
                    <a:pt x="1316" y="37"/>
                  </a:cubicBezTo>
                  <a:cubicBezTo>
                    <a:pt x="1314" y="37"/>
                    <a:pt x="1313" y="35"/>
                    <a:pt x="1313" y="33"/>
                  </a:cubicBezTo>
                  <a:cubicBezTo>
                    <a:pt x="1313" y="12"/>
                    <a:pt x="1313" y="12"/>
                    <a:pt x="1313" y="12"/>
                  </a:cubicBezTo>
                  <a:cubicBezTo>
                    <a:pt x="1313" y="10"/>
                    <a:pt x="1314" y="8"/>
                    <a:pt x="1316" y="8"/>
                  </a:cubicBezTo>
                  <a:cubicBezTo>
                    <a:pt x="1328" y="8"/>
                    <a:pt x="1328" y="8"/>
                    <a:pt x="1328" y="8"/>
                  </a:cubicBezTo>
                  <a:cubicBezTo>
                    <a:pt x="1330" y="8"/>
                    <a:pt x="1331" y="10"/>
                    <a:pt x="1331" y="12"/>
                  </a:cubicBezTo>
                  <a:lnTo>
                    <a:pt x="1331" y="33"/>
                  </a:lnTo>
                  <a:close/>
                  <a:moveTo>
                    <a:pt x="1361" y="298"/>
                  </a:moveTo>
                  <a:cubicBezTo>
                    <a:pt x="1361" y="300"/>
                    <a:pt x="1359" y="302"/>
                    <a:pt x="1358" y="302"/>
                  </a:cubicBezTo>
                  <a:cubicBezTo>
                    <a:pt x="1346" y="302"/>
                    <a:pt x="1346" y="302"/>
                    <a:pt x="1346" y="302"/>
                  </a:cubicBezTo>
                  <a:cubicBezTo>
                    <a:pt x="1344" y="302"/>
                    <a:pt x="1343" y="300"/>
                    <a:pt x="1343" y="298"/>
                  </a:cubicBezTo>
                  <a:cubicBezTo>
                    <a:pt x="1343" y="277"/>
                    <a:pt x="1343" y="277"/>
                    <a:pt x="1343" y="277"/>
                  </a:cubicBezTo>
                  <a:cubicBezTo>
                    <a:pt x="1343" y="275"/>
                    <a:pt x="1344" y="273"/>
                    <a:pt x="1346" y="273"/>
                  </a:cubicBezTo>
                  <a:cubicBezTo>
                    <a:pt x="1358" y="273"/>
                    <a:pt x="1358" y="273"/>
                    <a:pt x="1358" y="273"/>
                  </a:cubicBezTo>
                  <a:cubicBezTo>
                    <a:pt x="1359" y="273"/>
                    <a:pt x="1361" y="275"/>
                    <a:pt x="1361" y="277"/>
                  </a:cubicBezTo>
                  <a:lnTo>
                    <a:pt x="1361" y="298"/>
                  </a:lnTo>
                  <a:close/>
                  <a:moveTo>
                    <a:pt x="1390" y="298"/>
                  </a:moveTo>
                  <a:cubicBezTo>
                    <a:pt x="1390" y="300"/>
                    <a:pt x="1389" y="302"/>
                    <a:pt x="1387" y="302"/>
                  </a:cubicBezTo>
                  <a:cubicBezTo>
                    <a:pt x="1375" y="302"/>
                    <a:pt x="1375" y="302"/>
                    <a:pt x="1375" y="302"/>
                  </a:cubicBezTo>
                  <a:cubicBezTo>
                    <a:pt x="1373" y="302"/>
                    <a:pt x="1372" y="300"/>
                    <a:pt x="1372" y="298"/>
                  </a:cubicBezTo>
                  <a:cubicBezTo>
                    <a:pt x="1372" y="277"/>
                    <a:pt x="1372" y="277"/>
                    <a:pt x="1372" y="277"/>
                  </a:cubicBezTo>
                  <a:cubicBezTo>
                    <a:pt x="1372" y="275"/>
                    <a:pt x="1373" y="273"/>
                    <a:pt x="1375" y="273"/>
                  </a:cubicBezTo>
                  <a:cubicBezTo>
                    <a:pt x="1387" y="273"/>
                    <a:pt x="1387" y="273"/>
                    <a:pt x="1387" y="273"/>
                  </a:cubicBezTo>
                  <a:cubicBezTo>
                    <a:pt x="1389" y="273"/>
                    <a:pt x="1390" y="275"/>
                    <a:pt x="1390" y="277"/>
                  </a:cubicBezTo>
                  <a:lnTo>
                    <a:pt x="1390" y="298"/>
                  </a:lnTo>
                  <a:close/>
                  <a:moveTo>
                    <a:pt x="1420" y="298"/>
                  </a:moveTo>
                  <a:cubicBezTo>
                    <a:pt x="1420" y="300"/>
                    <a:pt x="1418" y="302"/>
                    <a:pt x="1417" y="302"/>
                  </a:cubicBezTo>
                  <a:cubicBezTo>
                    <a:pt x="1405" y="302"/>
                    <a:pt x="1405" y="302"/>
                    <a:pt x="1405" y="302"/>
                  </a:cubicBezTo>
                  <a:cubicBezTo>
                    <a:pt x="1403" y="302"/>
                    <a:pt x="1401" y="300"/>
                    <a:pt x="1401" y="298"/>
                  </a:cubicBezTo>
                  <a:cubicBezTo>
                    <a:pt x="1401" y="277"/>
                    <a:pt x="1401" y="277"/>
                    <a:pt x="1401" y="277"/>
                  </a:cubicBezTo>
                  <a:cubicBezTo>
                    <a:pt x="1401" y="275"/>
                    <a:pt x="1403" y="273"/>
                    <a:pt x="1405" y="273"/>
                  </a:cubicBezTo>
                  <a:cubicBezTo>
                    <a:pt x="1417" y="273"/>
                    <a:pt x="1417" y="273"/>
                    <a:pt x="1417" y="273"/>
                  </a:cubicBezTo>
                  <a:cubicBezTo>
                    <a:pt x="1418" y="273"/>
                    <a:pt x="1420" y="275"/>
                    <a:pt x="1420" y="277"/>
                  </a:cubicBezTo>
                  <a:lnTo>
                    <a:pt x="1420" y="298"/>
                  </a:lnTo>
                  <a:close/>
                  <a:moveTo>
                    <a:pt x="1449" y="298"/>
                  </a:moveTo>
                  <a:cubicBezTo>
                    <a:pt x="1449" y="300"/>
                    <a:pt x="1448" y="302"/>
                    <a:pt x="1446" y="302"/>
                  </a:cubicBezTo>
                  <a:cubicBezTo>
                    <a:pt x="1434" y="302"/>
                    <a:pt x="1434" y="302"/>
                    <a:pt x="1434" y="302"/>
                  </a:cubicBezTo>
                  <a:cubicBezTo>
                    <a:pt x="1432" y="302"/>
                    <a:pt x="1431" y="300"/>
                    <a:pt x="1431" y="298"/>
                  </a:cubicBezTo>
                  <a:cubicBezTo>
                    <a:pt x="1431" y="277"/>
                    <a:pt x="1431" y="277"/>
                    <a:pt x="1431" y="277"/>
                  </a:cubicBezTo>
                  <a:cubicBezTo>
                    <a:pt x="1431" y="275"/>
                    <a:pt x="1432" y="273"/>
                    <a:pt x="1434" y="273"/>
                  </a:cubicBezTo>
                  <a:cubicBezTo>
                    <a:pt x="1446" y="273"/>
                    <a:pt x="1446" y="273"/>
                    <a:pt x="1446" y="273"/>
                  </a:cubicBezTo>
                  <a:cubicBezTo>
                    <a:pt x="1448" y="273"/>
                    <a:pt x="1449" y="275"/>
                    <a:pt x="1449" y="277"/>
                  </a:cubicBezTo>
                  <a:lnTo>
                    <a:pt x="1449" y="298"/>
                  </a:lnTo>
                  <a:close/>
                  <a:moveTo>
                    <a:pt x="1479" y="298"/>
                  </a:moveTo>
                  <a:cubicBezTo>
                    <a:pt x="1479" y="300"/>
                    <a:pt x="1477" y="302"/>
                    <a:pt x="1476" y="302"/>
                  </a:cubicBezTo>
                  <a:cubicBezTo>
                    <a:pt x="1463" y="302"/>
                    <a:pt x="1463" y="302"/>
                    <a:pt x="1463" y="302"/>
                  </a:cubicBezTo>
                  <a:cubicBezTo>
                    <a:pt x="1462" y="302"/>
                    <a:pt x="1460" y="300"/>
                    <a:pt x="1460" y="298"/>
                  </a:cubicBezTo>
                  <a:cubicBezTo>
                    <a:pt x="1460" y="277"/>
                    <a:pt x="1460" y="277"/>
                    <a:pt x="1460" y="277"/>
                  </a:cubicBezTo>
                  <a:cubicBezTo>
                    <a:pt x="1460" y="275"/>
                    <a:pt x="1462" y="273"/>
                    <a:pt x="1463" y="273"/>
                  </a:cubicBezTo>
                  <a:cubicBezTo>
                    <a:pt x="1476" y="273"/>
                    <a:pt x="1476" y="273"/>
                    <a:pt x="1476" y="273"/>
                  </a:cubicBezTo>
                  <a:cubicBezTo>
                    <a:pt x="1477" y="273"/>
                    <a:pt x="1479" y="275"/>
                    <a:pt x="1479" y="277"/>
                  </a:cubicBezTo>
                  <a:lnTo>
                    <a:pt x="1479" y="298"/>
                  </a:lnTo>
                  <a:close/>
                  <a:moveTo>
                    <a:pt x="1508" y="298"/>
                  </a:moveTo>
                  <a:cubicBezTo>
                    <a:pt x="1508" y="300"/>
                    <a:pt x="1507" y="302"/>
                    <a:pt x="1505" y="302"/>
                  </a:cubicBezTo>
                  <a:cubicBezTo>
                    <a:pt x="1493" y="302"/>
                    <a:pt x="1493" y="302"/>
                    <a:pt x="1493" y="302"/>
                  </a:cubicBezTo>
                  <a:cubicBezTo>
                    <a:pt x="1491" y="302"/>
                    <a:pt x="1490" y="300"/>
                    <a:pt x="1490" y="298"/>
                  </a:cubicBezTo>
                  <a:cubicBezTo>
                    <a:pt x="1490" y="277"/>
                    <a:pt x="1490" y="277"/>
                    <a:pt x="1490" y="277"/>
                  </a:cubicBezTo>
                  <a:cubicBezTo>
                    <a:pt x="1490" y="275"/>
                    <a:pt x="1491" y="273"/>
                    <a:pt x="1493" y="273"/>
                  </a:cubicBezTo>
                  <a:cubicBezTo>
                    <a:pt x="1505" y="273"/>
                    <a:pt x="1505" y="273"/>
                    <a:pt x="1505" y="273"/>
                  </a:cubicBezTo>
                  <a:cubicBezTo>
                    <a:pt x="1507" y="273"/>
                    <a:pt x="1508" y="275"/>
                    <a:pt x="1508" y="277"/>
                  </a:cubicBezTo>
                  <a:lnTo>
                    <a:pt x="1508" y="298"/>
                  </a:lnTo>
                  <a:close/>
                  <a:moveTo>
                    <a:pt x="1538" y="298"/>
                  </a:moveTo>
                  <a:cubicBezTo>
                    <a:pt x="1538" y="300"/>
                    <a:pt x="1536" y="302"/>
                    <a:pt x="1534" y="302"/>
                  </a:cubicBezTo>
                  <a:cubicBezTo>
                    <a:pt x="1522" y="302"/>
                    <a:pt x="1522" y="302"/>
                    <a:pt x="1522" y="302"/>
                  </a:cubicBezTo>
                  <a:cubicBezTo>
                    <a:pt x="1521" y="302"/>
                    <a:pt x="1519" y="300"/>
                    <a:pt x="1519" y="298"/>
                  </a:cubicBezTo>
                  <a:cubicBezTo>
                    <a:pt x="1519" y="277"/>
                    <a:pt x="1519" y="277"/>
                    <a:pt x="1519" y="277"/>
                  </a:cubicBezTo>
                  <a:cubicBezTo>
                    <a:pt x="1519" y="275"/>
                    <a:pt x="1521" y="273"/>
                    <a:pt x="1522" y="273"/>
                  </a:cubicBezTo>
                  <a:cubicBezTo>
                    <a:pt x="1534" y="273"/>
                    <a:pt x="1534" y="273"/>
                    <a:pt x="1534" y="273"/>
                  </a:cubicBezTo>
                  <a:cubicBezTo>
                    <a:pt x="1536" y="273"/>
                    <a:pt x="1538" y="275"/>
                    <a:pt x="1538" y="277"/>
                  </a:cubicBezTo>
                  <a:lnTo>
                    <a:pt x="1538" y="298"/>
                  </a:lnTo>
                  <a:close/>
                  <a:moveTo>
                    <a:pt x="1567" y="298"/>
                  </a:moveTo>
                  <a:cubicBezTo>
                    <a:pt x="1567" y="300"/>
                    <a:pt x="1566" y="302"/>
                    <a:pt x="1564" y="302"/>
                  </a:cubicBezTo>
                  <a:cubicBezTo>
                    <a:pt x="1552" y="302"/>
                    <a:pt x="1552" y="302"/>
                    <a:pt x="1552" y="302"/>
                  </a:cubicBezTo>
                  <a:cubicBezTo>
                    <a:pt x="1550" y="302"/>
                    <a:pt x="1549" y="300"/>
                    <a:pt x="1549" y="298"/>
                  </a:cubicBezTo>
                  <a:cubicBezTo>
                    <a:pt x="1549" y="277"/>
                    <a:pt x="1549" y="277"/>
                    <a:pt x="1549" y="277"/>
                  </a:cubicBezTo>
                  <a:cubicBezTo>
                    <a:pt x="1549" y="275"/>
                    <a:pt x="1550" y="273"/>
                    <a:pt x="1552" y="273"/>
                  </a:cubicBezTo>
                  <a:cubicBezTo>
                    <a:pt x="1564" y="273"/>
                    <a:pt x="1564" y="273"/>
                    <a:pt x="1564" y="273"/>
                  </a:cubicBezTo>
                  <a:cubicBezTo>
                    <a:pt x="1566" y="273"/>
                    <a:pt x="1567" y="275"/>
                    <a:pt x="1567" y="277"/>
                  </a:cubicBezTo>
                  <a:lnTo>
                    <a:pt x="1567" y="298"/>
                  </a:lnTo>
                  <a:close/>
                  <a:moveTo>
                    <a:pt x="1596" y="298"/>
                  </a:moveTo>
                  <a:cubicBezTo>
                    <a:pt x="1596" y="300"/>
                    <a:pt x="1595" y="302"/>
                    <a:pt x="1593" y="302"/>
                  </a:cubicBezTo>
                  <a:cubicBezTo>
                    <a:pt x="1581" y="302"/>
                    <a:pt x="1581" y="302"/>
                    <a:pt x="1581" y="302"/>
                  </a:cubicBezTo>
                  <a:cubicBezTo>
                    <a:pt x="1580" y="302"/>
                    <a:pt x="1578" y="300"/>
                    <a:pt x="1578" y="298"/>
                  </a:cubicBezTo>
                  <a:cubicBezTo>
                    <a:pt x="1578" y="277"/>
                    <a:pt x="1578" y="277"/>
                    <a:pt x="1578" y="277"/>
                  </a:cubicBezTo>
                  <a:cubicBezTo>
                    <a:pt x="1578" y="275"/>
                    <a:pt x="1580" y="273"/>
                    <a:pt x="1581" y="273"/>
                  </a:cubicBezTo>
                  <a:cubicBezTo>
                    <a:pt x="1593" y="273"/>
                    <a:pt x="1593" y="273"/>
                    <a:pt x="1593" y="273"/>
                  </a:cubicBezTo>
                  <a:cubicBezTo>
                    <a:pt x="1595" y="273"/>
                    <a:pt x="1596" y="275"/>
                    <a:pt x="1596" y="277"/>
                  </a:cubicBezTo>
                  <a:lnTo>
                    <a:pt x="1596" y="298"/>
                  </a:lnTo>
                  <a:close/>
                  <a:moveTo>
                    <a:pt x="1626" y="298"/>
                  </a:moveTo>
                  <a:cubicBezTo>
                    <a:pt x="1626" y="300"/>
                    <a:pt x="1625" y="302"/>
                    <a:pt x="1623" y="302"/>
                  </a:cubicBezTo>
                  <a:cubicBezTo>
                    <a:pt x="1611" y="302"/>
                    <a:pt x="1611" y="302"/>
                    <a:pt x="1611" y="302"/>
                  </a:cubicBezTo>
                  <a:cubicBezTo>
                    <a:pt x="1609" y="302"/>
                    <a:pt x="1608" y="300"/>
                    <a:pt x="1608" y="298"/>
                  </a:cubicBezTo>
                  <a:cubicBezTo>
                    <a:pt x="1608" y="277"/>
                    <a:pt x="1608" y="277"/>
                    <a:pt x="1608" y="277"/>
                  </a:cubicBezTo>
                  <a:cubicBezTo>
                    <a:pt x="1608" y="275"/>
                    <a:pt x="1609" y="273"/>
                    <a:pt x="1611" y="273"/>
                  </a:cubicBezTo>
                  <a:cubicBezTo>
                    <a:pt x="1623" y="273"/>
                    <a:pt x="1623" y="273"/>
                    <a:pt x="1623" y="273"/>
                  </a:cubicBezTo>
                  <a:cubicBezTo>
                    <a:pt x="1625" y="273"/>
                    <a:pt x="1626" y="275"/>
                    <a:pt x="1626" y="277"/>
                  </a:cubicBezTo>
                  <a:lnTo>
                    <a:pt x="1626" y="298"/>
                  </a:lnTo>
                  <a:close/>
                  <a:moveTo>
                    <a:pt x="1370" y="262"/>
                  </a:moveTo>
                  <a:cubicBezTo>
                    <a:pt x="1364" y="262"/>
                    <a:pt x="1360" y="257"/>
                    <a:pt x="1360" y="251"/>
                  </a:cubicBezTo>
                  <a:cubicBezTo>
                    <a:pt x="1360" y="251"/>
                    <a:pt x="1360" y="251"/>
                    <a:pt x="1360" y="59"/>
                  </a:cubicBezTo>
                  <a:cubicBezTo>
                    <a:pt x="1360" y="53"/>
                    <a:pt x="1364" y="49"/>
                    <a:pt x="1370" y="49"/>
                  </a:cubicBezTo>
                  <a:cubicBezTo>
                    <a:pt x="1370" y="49"/>
                    <a:pt x="1370" y="49"/>
                    <a:pt x="1633" y="49"/>
                  </a:cubicBezTo>
                  <a:cubicBezTo>
                    <a:pt x="1639" y="49"/>
                    <a:pt x="1643" y="53"/>
                    <a:pt x="1643" y="59"/>
                  </a:cubicBezTo>
                  <a:cubicBezTo>
                    <a:pt x="1643" y="59"/>
                    <a:pt x="1643" y="59"/>
                    <a:pt x="1643" y="251"/>
                  </a:cubicBezTo>
                  <a:cubicBezTo>
                    <a:pt x="1643" y="257"/>
                    <a:pt x="1639" y="262"/>
                    <a:pt x="1633" y="262"/>
                  </a:cubicBezTo>
                  <a:cubicBezTo>
                    <a:pt x="1633" y="262"/>
                    <a:pt x="1633" y="262"/>
                    <a:pt x="1370" y="262"/>
                  </a:cubicBezTo>
                  <a:close/>
                  <a:moveTo>
                    <a:pt x="1655" y="298"/>
                  </a:moveTo>
                  <a:cubicBezTo>
                    <a:pt x="1655" y="300"/>
                    <a:pt x="1654" y="302"/>
                    <a:pt x="1652" y="302"/>
                  </a:cubicBezTo>
                  <a:cubicBezTo>
                    <a:pt x="1640" y="302"/>
                    <a:pt x="1640" y="302"/>
                    <a:pt x="1640" y="302"/>
                  </a:cubicBezTo>
                  <a:cubicBezTo>
                    <a:pt x="1639" y="302"/>
                    <a:pt x="1637" y="300"/>
                    <a:pt x="1637" y="298"/>
                  </a:cubicBezTo>
                  <a:cubicBezTo>
                    <a:pt x="1637" y="277"/>
                    <a:pt x="1637" y="277"/>
                    <a:pt x="1637" y="277"/>
                  </a:cubicBezTo>
                  <a:cubicBezTo>
                    <a:pt x="1637" y="275"/>
                    <a:pt x="1639" y="273"/>
                    <a:pt x="1640" y="273"/>
                  </a:cubicBezTo>
                  <a:cubicBezTo>
                    <a:pt x="1652" y="273"/>
                    <a:pt x="1652" y="273"/>
                    <a:pt x="1652" y="273"/>
                  </a:cubicBezTo>
                  <a:cubicBezTo>
                    <a:pt x="1654" y="273"/>
                    <a:pt x="1655" y="275"/>
                    <a:pt x="1655" y="277"/>
                  </a:cubicBezTo>
                  <a:lnTo>
                    <a:pt x="1655" y="298"/>
                  </a:lnTo>
                  <a:close/>
                  <a:moveTo>
                    <a:pt x="1655" y="33"/>
                  </a:moveTo>
                  <a:cubicBezTo>
                    <a:pt x="1655" y="35"/>
                    <a:pt x="1654" y="37"/>
                    <a:pt x="1652" y="37"/>
                  </a:cubicBezTo>
                  <a:cubicBezTo>
                    <a:pt x="1640" y="37"/>
                    <a:pt x="1640" y="37"/>
                    <a:pt x="1640" y="37"/>
                  </a:cubicBezTo>
                  <a:cubicBezTo>
                    <a:pt x="1639" y="37"/>
                    <a:pt x="1637" y="35"/>
                    <a:pt x="1637" y="33"/>
                  </a:cubicBezTo>
                  <a:cubicBezTo>
                    <a:pt x="1637" y="12"/>
                    <a:pt x="1637" y="12"/>
                    <a:pt x="1637" y="12"/>
                  </a:cubicBezTo>
                  <a:cubicBezTo>
                    <a:pt x="1637" y="10"/>
                    <a:pt x="1639" y="8"/>
                    <a:pt x="1640" y="8"/>
                  </a:cubicBezTo>
                  <a:cubicBezTo>
                    <a:pt x="1652" y="8"/>
                    <a:pt x="1652" y="8"/>
                    <a:pt x="1652" y="8"/>
                  </a:cubicBezTo>
                  <a:cubicBezTo>
                    <a:pt x="1654" y="8"/>
                    <a:pt x="1655" y="10"/>
                    <a:pt x="1655" y="12"/>
                  </a:cubicBezTo>
                  <a:lnTo>
                    <a:pt x="1655" y="33"/>
                  </a:lnTo>
                  <a:close/>
                  <a:moveTo>
                    <a:pt x="1685" y="298"/>
                  </a:moveTo>
                  <a:cubicBezTo>
                    <a:pt x="1685" y="300"/>
                    <a:pt x="1684" y="302"/>
                    <a:pt x="1682" y="302"/>
                  </a:cubicBezTo>
                  <a:cubicBezTo>
                    <a:pt x="1670" y="302"/>
                    <a:pt x="1670" y="302"/>
                    <a:pt x="1670" y="302"/>
                  </a:cubicBezTo>
                  <a:cubicBezTo>
                    <a:pt x="1668" y="302"/>
                    <a:pt x="1667" y="300"/>
                    <a:pt x="1667" y="298"/>
                  </a:cubicBezTo>
                  <a:cubicBezTo>
                    <a:pt x="1667" y="277"/>
                    <a:pt x="1667" y="277"/>
                    <a:pt x="1667" y="277"/>
                  </a:cubicBezTo>
                  <a:cubicBezTo>
                    <a:pt x="1667" y="275"/>
                    <a:pt x="1668" y="273"/>
                    <a:pt x="1670" y="273"/>
                  </a:cubicBezTo>
                  <a:cubicBezTo>
                    <a:pt x="1682" y="273"/>
                    <a:pt x="1682" y="273"/>
                    <a:pt x="1682" y="273"/>
                  </a:cubicBezTo>
                  <a:cubicBezTo>
                    <a:pt x="1684" y="273"/>
                    <a:pt x="1685" y="275"/>
                    <a:pt x="1685" y="277"/>
                  </a:cubicBezTo>
                  <a:lnTo>
                    <a:pt x="1685" y="298"/>
                  </a:lnTo>
                  <a:close/>
                  <a:moveTo>
                    <a:pt x="1685" y="33"/>
                  </a:moveTo>
                  <a:cubicBezTo>
                    <a:pt x="1685" y="35"/>
                    <a:pt x="1684" y="37"/>
                    <a:pt x="1682" y="37"/>
                  </a:cubicBezTo>
                  <a:cubicBezTo>
                    <a:pt x="1670" y="37"/>
                    <a:pt x="1670" y="37"/>
                    <a:pt x="1670" y="37"/>
                  </a:cubicBezTo>
                  <a:cubicBezTo>
                    <a:pt x="1668" y="37"/>
                    <a:pt x="1667" y="35"/>
                    <a:pt x="1667" y="33"/>
                  </a:cubicBezTo>
                  <a:cubicBezTo>
                    <a:pt x="1667" y="12"/>
                    <a:pt x="1667" y="12"/>
                    <a:pt x="1667" y="12"/>
                  </a:cubicBezTo>
                  <a:cubicBezTo>
                    <a:pt x="1667" y="10"/>
                    <a:pt x="1668" y="8"/>
                    <a:pt x="1670" y="8"/>
                  </a:cubicBezTo>
                  <a:cubicBezTo>
                    <a:pt x="1682" y="8"/>
                    <a:pt x="1682" y="8"/>
                    <a:pt x="1682" y="8"/>
                  </a:cubicBezTo>
                  <a:cubicBezTo>
                    <a:pt x="1684" y="8"/>
                    <a:pt x="1685" y="10"/>
                    <a:pt x="1685" y="12"/>
                  </a:cubicBezTo>
                  <a:lnTo>
                    <a:pt x="1685" y="33"/>
                  </a:lnTo>
                  <a:close/>
                  <a:moveTo>
                    <a:pt x="1714" y="298"/>
                  </a:moveTo>
                  <a:cubicBezTo>
                    <a:pt x="1714" y="300"/>
                    <a:pt x="1713" y="302"/>
                    <a:pt x="1711" y="302"/>
                  </a:cubicBezTo>
                  <a:cubicBezTo>
                    <a:pt x="1699" y="302"/>
                    <a:pt x="1699" y="302"/>
                    <a:pt x="1699" y="302"/>
                  </a:cubicBezTo>
                  <a:cubicBezTo>
                    <a:pt x="1698" y="302"/>
                    <a:pt x="1696" y="300"/>
                    <a:pt x="1696" y="298"/>
                  </a:cubicBezTo>
                  <a:cubicBezTo>
                    <a:pt x="1696" y="277"/>
                    <a:pt x="1696" y="277"/>
                    <a:pt x="1696" y="277"/>
                  </a:cubicBezTo>
                  <a:cubicBezTo>
                    <a:pt x="1696" y="275"/>
                    <a:pt x="1698" y="273"/>
                    <a:pt x="1699" y="273"/>
                  </a:cubicBezTo>
                  <a:cubicBezTo>
                    <a:pt x="1711" y="273"/>
                    <a:pt x="1711" y="273"/>
                    <a:pt x="1711" y="273"/>
                  </a:cubicBezTo>
                  <a:cubicBezTo>
                    <a:pt x="1713" y="273"/>
                    <a:pt x="1714" y="275"/>
                    <a:pt x="1714" y="277"/>
                  </a:cubicBezTo>
                  <a:lnTo>
                    <a:pt x="1714" y="298"/>
                  </a:lnTo>
                  <a:close/>
                  <a:moveTo>
                    <a:pt x="1744" y="298"/>
                  </a:moveTo>
                  <a:cubicBezTo>
                    <a:pt x="1744" y="300"/>
                    <a:pt x="1743" y="302"/>
                    <a:pt x="1741" y="302"/>
                  </a:cubicBezTo>
                  <a:cubicBezTo>
                    <a:pt x="1729" y="302"/>
                    <a:pt x="1729" y="302"/>
                    <a:pt x="1729" y="302"/>
                  </a:cubicBezTo>
                  <a:cubicBezTo>
                    <a:pt x="1727" y="302"/>
                    <a:pt x="1726" y="300"/>
                    <a:pt x="1726" y="298"/>
                  </a:cubicBezTo>
                  <a:cubicBezTo>
                    <a:pt x="1726" y="277"/>
                    <a:pt x="1726" y="277"/>
                    <a:pt x="1726" y="277"/>
                  </a:cubicBezTo>
                  <a:cubicBezTo>
                    <a:pt x="1726" y="275"/>
                    <a:pt x="1727" y="273"/>
                    <a:pt x="1729" y="273"/>
                  </a:cubicBezTo>
                  <a:cubicBezTo>
                    <a:pt x="1741" y="273"/>
                    <a:pt x="1741" y="273"/>
                    <a:pt x="1741" y="273"/>
                  </a:cubicBezTo>
                  <a:cubicBezTo>
                    <a:pt x="1743" y="273"/>
                    <a:pt x="1744" y="275"/>
                    <a:pt x="1744" y="277"/>
                  </a:cubicBezTo>
                  <a:lnTo>
                    <a:pt x="1744" y="298"/>
                  </a:lnTo>
                  <a:close/>
                  <a:moveTo>
                    <a:pt x="1773" y="298"/>
                  </a:moveTo>
                  <a:cubicBezTo>
                    <a:pt x="1773" y="300"/>
                    <a:pt x="1772" y="302"/>
                    <a:pt x="1770" y="302"/>
                  </a:cubicBezTo>
                  <a:cubicBezTo>
                    <a:pt x="1758" y="302"/>
                    <a:pt x="1758" y="302"/>
                    <a:pt x="1758" y="302"/>
                  </a:cubicBezTo>
                  <a:cubicBezTo>
                    <a:pt x="1757" y="302"/>
                    <a:pt x="1755" y="300"/>
                    <a:pt x="1755" y="298"/>
                  </a:cubicBezTo>
                  <a:cubicBezTo>
                    <a:pt x="1755" y="277"/>
                    <a:pt x="1755" y="277"/>
                    <a:pt x="1755" y="277"/>
                  </a:cubicBezTo>
                  <a:cubicBezTo>
                    <a:pt x="1755" y="275"/>
                    <a:pt x="1757" y="273"/>
                    <a:pt x="1758" y="273"/>
                  </a:cubicBezTo>
                  <a:cubicBezTo>
                    <a:pt x="1770" y="273"/>
                    <a:pt x="1770" y="273"/>
                    <a:pt x="1770" y="273"/>
                  </a:cubicBezTo>
                  <a:cubicBezTo>
                    <a:pt x="1772" y="273"/>
                    <a:pt x="1773" y="275"/>
                    <a:pt x="1773" y="277"/>
                  </a:cubicBezTo>
                  <a:lnTo>
                    <a:pt x="1773" y="298"/>
                  </a:lnTo>
                  <a:close/>
                  <a:moveTo>
                    <a:pt x="1803" y="298"/>
                  </a:moveTo>
                  <a:cubicBezTo>
                    <a:pt x="1803" y="300"/>
                    <a:pt x="1801" y="302"/>
                    <a:pt x="1800" y="302"/>
                  </a:cubicBezTo>
                  <a:cubicBezTo>
                    <a:pt x="1788" y="302"/>
                    <a:pt x="1788" y="302"/>
                    <a:pt x="1788" y="302"/>
                  </a:cubicBezTo>
                  <a:cubicBezTo>
                    <a:pt x="1786" y="302"/>
                    <a:pt x="1785" y="300"/>
                    <a:pt x="1785" y="298"/>
                  </a:cubicBezTo>
                  <a:cubicBezTo>
                    <a:pt x="1785" y="277"/>
                    <a:pt x="1785" y="277"/>
                    <a:pt x="1785" y="277"/>
                  </a:cubicBezTo>
                  <a:cubicBezTo>
                    <a:pt x="1785" y="275"/>
                    <a:pt x="1786" y="273"/>
                    <a:pt x="1788" y="273"/>
                  </a:cubicBezTo>
                  <a:cubicBezTo>
                    <a:pt x="1800" y="273"/>
                    <a:pt x="1800" y="273"/>
                    <a:pt x="1800" y="273"/>
                  </a:cubicBezTo>
                  <a:cubicBezTo>
                    <a:pt x="1801" y="273"/>
                    <a:pt x="1803" y="275"/>
                    <a:pt x="1803" y="277"/>
                  </a:cubicBezTo>
                  <a:lnTo>
                    <a:pt x="1803" y="298"/>
                  </a:lnTo>
                  <a:close/>
                  <a:moveTo>
                    <a:pt x="1832" y="298"/>
                  </a:moveTo>
                  <a:cubicBezTo>
                    <a:pt x="1832" y="300"/>
                    <a:pt x="1831" y="302"/>
                    <a:pt x="1829" y="302"/>
                  </a:cubicBezTo>
                  <a:cubicBezTo>
                    <a:pt x="1817" y="302"/>
                    <a:pt x="1817" y="302"/>
                    <a:pt x="1817" y="302"/>
                  </a:cubicBezTo>
                  <a:cubicBezTo>
                    <a:pt x="1816" y="302"/>
                    <a:pt x="1814" y="300"/>
                    <a:pt x="1814" y="298"/>
                  </a:cubicBezTo>
                  <a:cubicBezTo>
                    <a:pt x="1814" y="277"/>
                    <a:pt x="1814" y="277"/>
                    <a:pt x="1814" y="277"/>
                  </a:cubicBezTo>
                  <a:cubicBezTo>
                    <a:pt x="1814" y="275"/>
                    <a:pt x="1816" y="273"/>
                    <a:pt x="1817" y="273"/>
                  </a:cubicBezTo>
                  <a:cubicBezTo>
                    <a:pt x="1829" y="273"/>
                    <a:pt x="1829" y="273"/>
                    <a:pt x="1829" y="273"/>
                  </a:cubicBezTo>
                  <a:cubicBezTo>
                    <a:pt x="1831" y="273"/>
                    <a:pt x="1832" y="275"/>
                    <a:pt x="1832" y="277"/>
                  </a:cubicBezTo>
                  <a:lnTo>
                    <a:pt x="1832" y="298"/>
                  </a:lnTo>
                  <a:close/>
                  <a:moveTo>
                    <a:pt x="1862" y="298"/>
                  </a:moveTo>
                  <a:cubicBezTo>
                    <a:pt x="1862" y="300"/>
                    <a:pt x="1860" y="302"/>
                    <a:pt x="1859" y="302"/>
                  </a:cubicBezTo>
                  <a:cubicBezTo>
                    <a:pt x="1847" y="302"/>
                    <a:pt x="1847" y="302"/>
                    <a:pt x="1847" y="302"/>
                  </a:cubicBezTo>
                  <a:cubicBezTo>
                    <a:pt x="1845" y="302"/>
                    <a:pt x="1844" y="300"/>
                    <a:pt x="1844" y="298"/>
                  </a:cubicBezTo>
                  <a:cubicBezTo>
                    <a:pt x="1844" y="277"/>
                    <a:pt x="1844" y="277"/>
                    <a:pt x="1844" y="277"/>
                  </a:cubicBezTo>
                  <a:cubicBezTo>
                    <a:pt x="1844" y="275"/>
                    <a:pt x="1845" y="273"/>
                    <a:pt x="1847" y="273"/>
                  </a:cubicBezTo>
                  <a:cubicBezTo>
                    <a:pt x="1859" y="273"/>
                    <a:pt x="1859" y="273"/>
                    <a:pt x="1859" y="273"/>
                  </a:cubicBezTo>
                  <a:cubicBezTo>
                    <a:pt x="1860" y="273"/>
                    <a:pt x="1862" y="275"/>
                    <a:pt x="1862" y="277"/>
                  </a:cubicBezTo>
                  <a:lnTo>
                    <a:pt x="1862" y="298"/>
                  </a:lnTo>
                  <a:close/>
                  <a:moveTo>
                    <a:pt x="1891" y="298"/>
                  </a:moveTo>
                  <a:cubicBezTo>
                    <a:pt x="1891" y="300"/>
                    <a:pt x="1890" y="302"/>
                    <a:pt x="1888" y="302"/>
                  </a:cubicBezTo>
                  <a:cubicBezTo>
                    <a:pt x="1876" y="302"/>
                    <a:pt x="1876" y="302"/>
                    <a:pt x="1876" y="302"/>
                  </a:cubicBezTo>
                  <a:cubicBezTo>
                    <a:pt x="1875" y="302"/>
                    <a:pt x="1873" y="300"/>
                    <a:pt x="1873" y="298"/>
                  </a:cubicBezTo>
                  <a:cubicBezTo>
                    <a:pt x="1873" y="277"/>
                    <a:pt x="1873" y="277"/>
                    <a:pt x="1873" y="277"/>
                  </a:cubicBezTo>
                  <a:cubicBezTo>
                    <a:pt x="1873" y="275"/>
                    <a:pt x="1875" y="273"/>
                    <a:pt x="1876" y="273"/>
                  </a:cubicBezTo>
                  <a:cubicBezTo>
                    <a:pt x="1888" y="273"/>
                    <a:pt x="1888" y="273"/>
                    <a:pt x="1888" y="273"/>
                  </a:cubicBezTo>
                  <a:cubicBezTo>
                    <a:pt x="1890" y="273"/>
                    <a:pt x="1891" y="275"/>
                    <a:pt x="1891" y="277"/>
                  </a:cubicBezTo>
                  <a:lnTo>
                    <a:pt x="1891" y="298"/>
                  </a:lnTo>
                  <a:close/>
                  <a:moveTo>
                    <a:pt x="1921" y="298"/>
                  </a:moveTo>
                  <a:cubicBezTo>
                    <a:pt x="1921" y="300"/>
                    <a:pt x="1919" y="302"/>
                    <a:pt x="1918" y="302"/>
                  </a:cubicBezTo>
                  <a:cubicBezTo>
                    <a:pt x="1906" y="302"/>
                    <a:pt x="1906" y="302"/>
                    <a:pt x="1906" y="302"/>
                  </a:cubicBezTo>
                  <a:cubicBezTo>
                    <a:pt x="1904" y="302"/>
                    <a:pt x="1903" y="300"/>
                    <a:pt x="1903" y="298"/>
                  </a:cubicBezTo>
                  <a:cubicBezTo>
                    <a:pt x="1903" y="277"/>
                    <a:pt x="1903" y="277"/>
                    <a:pt x="1903" y="277"/>
                  </a:cubicBezTo>
                  <a:cubicBezTo>
                    <a:pt x="1903" y="275"/>
                    <a:pt x="1904" y="273"/>
                    <a:pt x="1906" y="273"/>
                  </a:cubicBezTo>
                  <a:cubicBezTo>
                    <a:pt x="1918" y="273"/>
                    <a:pt x="1918" y="273"/>
                    <a:pt x="1918" y="273"/>
                  </a:cubicBezTo>
                  <a:cubicBezTo>
                    <a:pt x="1919" y="273"/>
                    <a:pt x="1921" y="275"/>
                    <a:pt x="1921" y="277"/>
                  </a:cubicBezTo>
                  <a:lnTo>
                    <a:pt x="1921" y="298"/>
                  </a:lnTo>
                  <a:close/>
                  <a:moveTo>
                    <a:pt x="1950" y="298"/>
                  </a:moveTo>
                  <a:cubicBezTo>
                    <a:pt x="1950" y="300"/>
                    <a:pt x="1949" y="302"/>
                    <a:pt x="1947" y="302"/>
                  </a:cubicBezTo>
                  <a:cubicBezTo>
                    <a:pt x="1935" y="302"/>
                    <a:pt x="1935" y="302"/>
                    <a:pt x="1935" y="302"/>
                  </a:cubicBezTo>
                  <a:cubicBezTo>
                    <a:pt x="1933" y="302"/>
                    <a:pt x="1932" y="300"/>
                    <a:pt x="1932" y="298"/>
                  </a:cubicBezTo>
                  <a:cubicBezTo>
                    <a:pt x="1932" y="277"/>
                    <a:pt x="1932" y="277"/>
                    <a:pt x="1932" y="277"/>
                  </a:cubicBezTo>
                  <a:cubicBezTo>
                    <a:pt x="1932" y="275"/>
                    <a:pt x="1933" y="273"/>
                    <a:pt x="1935" y="273"/>
                  </a:cubicBezTo>
                  <a:cubicBezTo>
                    <a:pt x="1947" y="273"/>
                    <a:pt x="1947" y="273"/>
                    <a:pt x="1947" y="273"/>
                  </a:cubicBezTo>
                  <a:cubicBezTo>
                    <a:pt x="1949" y="273"/>
                    <a:pt x="1950" y="275"/>
                    <a:pt x="1950" y="277"/>
                  </a:cubicBezTo>
                  <a:lnTo>
                    <a:pt x="1950" y="298"/>
                  </a:lnTo>
                  <a:close/>
                  <a:moveTo>
                    <a:pt x="1699" y="262"/>
                  </a:moveTo>
                  <a:cubicBezTo>
                    <a:pt x="1693" y="262"/>
                    <a:pt x="1688" y="257"/>
                    <a:pt x="1688" y="251"/>
                  </a:cubicBezTo>
                  <a:cubicBezTo>
                    <a:pt x="1688" y="251"/>
                    <a:pt x="1688" y="251"/>
                    <a:pt x="1688" y="59"/>
                  </a:cubicBezTo>
                  <a:cubicBezTo>
                    <a:pt x="1688" y="53"/>
                    <a:pt x="1693" y="49"/>
                    <a:pt x="1699" y="49"/>
                  </a:cubicBezTo>
                  <a:cubicBezTo>
                    <a:pt x="1699" y="49"/>
                    <a:pt x="1699" y="49"/>
                    <a:pt x="1961" y="49"/>
                  </a:cubicBezTo>
                  <a:cubicBezTo>
                    <a:pt x="1967" y="49"/>
                    <a:pt x="1972" y="53"/>
                    <a:pt x="1972" y="59"/>
                  </a:cubicBezTo>
                  <a:cubicBezTo>
                    <a:pt x="1972" y="59"/>
                    <a:pt x="1972" y="59"/>
                    <a:pt x="1972" y="251"/>
                  </a:cubicBezTo>
                  <a:cubicBezTo>
                    <a:pt x="1972" y="257"/>
                    <a:pt x="1967" y="262"/>
                    <a:pt x="1961" y="262"/>
                  </a:cubicBezTo>
                  <a:cubicBezTo>
                    <a:pt x="1961" y="262"/>
                    <a:pt x="1961" y="262"/>
                    <a:pt x="1699" y="262"/>
                  </a:cubicBezTo>
                  <a:close/>
                  <a:moveTo>
                    <a:pt x="1980" y="298"/>
                  </a:moveTo>
                  <a:cubicBezTo>
                    <a:pt x="1980" y="300"/>
                    <a:pt x="1978" y="302"/>
                    <a:pt x="1977" y="302"/>
                  </a:cubicBezTo>
                  <a:cubicBezTo>
                    <a:pt x="1965" y="302"/>
                    <a:pt x="1965" y="302"/>
                    <a:pt x="1965" y="302"/>
                  </a:cubicBezTo>
                  <a:cubicBezTo>
                    <a:pt x="1963" y="302"/>
                    <a:pt x="1962" y="300"/>
                    <a:pt x="1962" y="298"/>
                  </a:cubicBezTo>
                  <a:cubicBezTo>
                    <a:pt x="1962" y="277"/>
                    <a:pt x="1962" y="277"/>
                    <a:pt x="1962" y="277"/>
                  </a:cubicBezTo>
                  <a:cubicBezTo>
                    <a:pt x="1962" y="275"/>
                    <a:pt x="1963" y="273"/>
                    <a:pt x="1965" y="273"/>
                  </a:cubicBezTo>
                  <a:cubicBezTo>
                    <a:pt x="1977" y="273"/>
                    <a:pt x="1977" y="273"/>
                    <a:pt x="1977" y="273"/>
                  </a:cubicBezTo>
                  <a:cubicBezTo>
                    <a:pt x="1978" y="273"/>
                    <a:pt x="1980" y="275"/>
                    <a:pt x="1980" y="277"/>
                  </a:cubicBezTo>
                  <a:lnTo>
                    <a:pt x="1980" y="298"/>
                  </a:lnTo>
                  <a:close/>
                  <a:moveTo>
                    <a:pt x="1980" y="33"/>
                  </a:moveTo>
                  <a:cubicBezTo>
                    <a:pt x="1980" y="35"/>
                    <a:pt x="1978" y="37"/>
                    <a:pt x="1977" y="37"/>
                  </a:cubicBezTo>
                  <a:cubicBezTo>
                    <a:pt x="1965" y="37"/>
                    <a:pt x="1965" y="37"/>
                    <a:pt x="1965" y="37"/>
                  </a:cubicBezTo>
                  <a:cubicBezTo>
                    <a:pt x="1963" y="37"/>
                    <a:pt x="1962" y="35"/>
                    <a:pt x="1962" y="33"/>
                  </a:cubicBezTo>
                  <a:cubicBezTo>
                    <a:pt x="1962" y="12"/>
                    <a:pt x="1962" y="12"/>
                    <a:pt x="1962" y="12"/>
                  </a:cubicBezTo>
                  <a:cubicBezTo>
                    <a:pt x="1962" y="10"/>
                    <a:pt x="1963" y="8"/>
                    <a:pt x="1965" y="8"/>
                  </a:cubicBezTo>
                  <a:cubicBezTo>
                    <a:pt x="1977" y="8"/>
                    <a:pt x="1977" y="8"/>
                    <a:pt x="1977" y="8"/>
                  </a:cubicBezTo>
                  <a:cubicBezTo>
                    <a:pt x="1978" y="8"/>
                    <a:pt x="1980" y="10"/>
                    <a:pt x="1980" y="12"/>
                  </a:cubicBezTo>
                  <a:lnTo>
                    <a:pt x="1980" y="33"/>
                  </a:lnTo>
                  <a:close/>
                  <a:moveTo>
                    <a:pt x="2009" y="298"/>
                  </a:moveTo>
                  <a:cubicBezTo>
                    <a:pt x="2009" y="300"/>
                    <a:pt x="2008" y="302"/>
                    <a:pt x="2006" y="302"/>
                  </a:cubicBezTo>
                  <a:cubicBezTo>
                    <a:pt x="1994" y="302"/>
                    <a:pt x="1994" y="302"/>
                    <a:pt x="1994" y="302"/>
                  </a:cubicBezTo>
                  <a:cubicBezTo>
                    <a:pt x="1992" y="302"/>
                    <a:pt x="1991" y="300"/>
                    <a:pt x="1991" y="298"/>
                  </a:cubicBezTo>
                  <a:cubicBezTo>
                    <a:pt x="1991" y="277"/>
                    <a:pt x="1991" y="277"/>
                    <a:pt x="1991" y="277"/>
                  </a:cubicBezTo>
                  <a:cubicBezTo>
                    <a:pt x="1991" y="275"/>
                    <a:pt x="1992" y="273"/>
                    <a:pt x="1994" y="273"/>
                  </a:cubicBezTo>
                  <a:cubicBezTo>
                    <a:pt x="2006" y="273"/>
                    <a:pt x="2006" y="273"/>
                    <a:pt x="2006" y="273"/>
                  </a:cubicBezTo>
                  <a:cubicBezTo>
                    <a:pt x="2008" y="273"/>
                    <a:pt x="2009" y="275"/>
                    <a:pt x="2009" y="277"/>
                  </a:cubicBezTo>
                  <a:lnTo>
                    <a:pt x="2009" y="298"/>
                  </a:lnTo>
                  <a:close/>
                  <a:moveTo>
                    <a:pt x="2009" y="33"/>
                  </a:moveTo>
                  <a:cubicBezTo>
                    <a:pt x="2009" y="35"/>
                    <a:pt x="2008" y="37"/>
                    <a:pt x="2006" y="37"/>
                  </a:cubicBezTo>
                  <a:cubicBezTo>
                    <a:pt x="1994" y="37"/>
                    <a:pt x="1994" y="37"/>
                    <a:pt x="1994" y="37"/>
                  </a:cubicBezTo>
                  <a:cubicBezTo>
                    <a:pt x="1992" y="37"/>
                    <a:pt x="1991" y="35"/>
                    <a:pt x="1991" y="33"/>
                  </a:cubicBezTo>
                  <a:cubicBezTo>
                    <a:pt x="1991" y="12"/>
                    <a:pt x="1991" y="12"/>
                    <a:pt x="1991" y="12"/>
                  </a:cubicBezTo>
                  <a:cubicBezTo>
                    <a:pt x="1991" y="10"/>
                    <a:pt x="1992" y="8"/>
                    <a:pt x="1994" y="8"/>
                  </a:cubicBezTo>
                  <a:cubicBezTo>
                    <a:pt x="2006" y="8"/>
                    <a:pt x="2006" y="8"/>
                    <a:pt x="2006" y="8"/>
                  </a:cubicBezTo>
                  <a:cubicBezTo>
                    <a:pt x="2008" y="8"/>
                    <a:pt x="2009" y="10"/>
                    <a:pt x="2009" y="12"/>
                  </a:cubicBezTo>
                  <a:lnTo>
                    <a:pt x="2009" y="33"/>
                  </a:lnTo>
                  <a:close/>
                  <a:moveTo>
                    <a:pt x="2017" y="251"/>
                  </a:moveTo>
                  <a:cubicBezTo>
                    <a:pt x="2017" y="251"/>
                    <a:pt x="2017" y="251"/>
                    <a:pt x="2017" y="59"/>
                  </a:cubicBezTo>
                  <a:cubicBezTo>
                    <a:pt x="2017" y="53"/>
                    <a:pt x="2022" y="49"/>
                    <a:pt x="2028" y="49"/>
                  </a:cubicBezTo>
                  <a:cubicBezTo>
                    <a:pt x="2028" y="49"/>
                    <a:pt x="2028" y="49"/>
                    <a:pt x="2290" y="49"/>
                  </a:cubicBezTo>
                  <a:cubicBezTo>
                    <a:pt x="2296" y="49"/>
                    <a:pt x="2300" y="53"/>
                    <a:pt x="2300" y="59"/>
                  </a:cubicBezTo>
                  <a:cubicBezTo>
                    <a:pt x="2300" y="59"/>
                    <a:pt x="2300" y="59"/>
                    <a:pt x="2300" y="251"/>
                  </a:cubicBezTo>
                  <a:cubicBezTo>
                    <a:pt x="2300" y="257"/>
                    <a:pt x="2296" y="262"/>
                    <a:pt x="2290" y="262"/>
                  </a:cubicBezTo>
                  <a:cubicBezTo>
                    <a:pt x="2290" y="262"/>
                    <a:pt x="2290" y="262"/>
                    <a:pt x="2028" y="262"/>
                  </a:cubicBezTo>
                  <a:cubicBezTo>
                    <a:pt x="2022" y="262"/>
                    <a:pt x="2017" y="257"/>
                    <a:pt x="2017" y="251"/>
                  </a:cubicBezTo>
                  <a:close/>
                  <a:moveTo>
                    <a:pt x="2039" y="298"/>
                  </a:moveTo>
                  <a:cubicBezTo>
                    <a:pt x="2039" y="300"/>
                    <a:pt x="2037" y="302"/>
                    <a:pt x="2036" y="302"/>
                  </a:cubicBezTo>
                  <a:cubicBezTo>
                    <a:pt x="2024" y="302"/>
                    <a:pt x="2024" y="302"/>
                    <a:pt x="2024" y="302"/>
                  </a:cubicBezTo>
                  <a:cubicBezTo>
                    <a:pt x="2022" y="302"/>
                    <a:pt x="2021" y="300"/>
                    <a:pt x="2021" y="298"/>
                  </a:cubicBezTo>
                  <a:cubicBezTo>
                    <a:pt x="2021" y="277"/>
                    <a:pt x="2021" y="277"/>
                    <a:pt x="2021" y="277"/>
                  </a:cubicBezTo>
                  <a:cubicBezTo>
                    <a:pt x="2021" y="275"/>
                    <a:pt x="2022" y="273"/>
                    <a:pt x="2024" y="273"/>
                  </a:cubicBezTo>
                  <a:cubicBezTo>
                    <a:pt x="2036" y="273"/>
                    <a:pt x="2036" y="273"/>
                    <a:pt x="2036" y="273"/>
                  </a:cubicBezTo>
                  <a:cubicBezTo>
                    <a:pt x="2037" y="273"/>
                    <a:pt x="2039" y="275"/>
                    <a:pt x="2039" y="277"/>
                  </a:cubicBezTo>
                  <a:lnTo>
                    <a:pt x="2039" y="298"/>
                  </a:lnTo>
                  <a:close/>
                  <a:moveTo>
                    <a:pt x="2068" y="298"/>
                  </a:moveTo>
                  <a:cubicBezTo>
                    <a:pt x="2068" y="300"/>
                    <a:pt x="2067" y="302"/>
                    <a:pt x="2065" y="302"/>
                  </a:cubicBezTo>
                  <a:cubicBezTo>
                    <a:pt x="2053" y="302"/>
                    <a:pt x="2053" y="302"/>
                    <a:pt x="2053" y="302"/>
                  </a:cubicBezTo>
                  <a:cubicBezTo>
                    <a:pt x="2051" y="302"/>
                    <a:pt x="2050" y="300"/>
                    <a:pt x="2050" y="298"/>
                  </a:cubicBezTo>
                  <a:cubicBezTo>
                    <a:pt x="2050" y="277"/>
                    <a:pt x="2050" y="277"/>
                    <a:pt x="2050" y="277"/>
                  </a:cubicBezTo>
                  <a:cubicBezTo>
                    <a:pt x="2050" y="275"/>
                    <a:pt x="2051" y="273"/>
                    <a:pt x="2053" y="273"/>
                  </a:cubicBezTo>
                  <a:cubicBezTo>
                    <a:pt x="2065" y="273"/>
                    <a:pt x="2065" y="273"/>
                    <a:pt x="2065" y="273"/>
                  </a:cubicBezTo>
                  <a:cubicBezTo>
                    <a:pt x="2067" y="273"/>
                    <a:pt x="2068" y="275"/>
                    <a:pt x="2068" y="277"/>
                  </a:cubicBezTo>
                  <a:lnTo>
                    <a:pt x="2068" y="298"/>
                  </a:lnTo>
                  <a:close/>
                  <a:moveTo>
                    <a:pt x="2098" y="298"/>
                  </a:moveTo>
                  <a:cubicBezTo>
                    <a:pt x="2098" y="300"/>
                    <a:pt x="2096" y="302"/>
                    <a:pt x="2095" y="302"/>
                  </a:cubicBezTo>
                  <a:cubicBezTo>
                    <a:pt x="2083" y="302"/>
                    <a:pt x="2083" y="302"/>
                    <a:pt x="2083" y="302"/>
                  </a:cubicBezTo>
                  <a:cubicBezTo>
                    <a:pt x="2081" y="302"/>
                    <a:pt x="2079" y="300"/>
                    <a:pt x="2079" y="298"/>
                  </a:cubicBezTo>
                  <a:cubicBezTo>
                    <a:pt x="2079" y="277"/>
                    <a:pt x="2079" y="277"/>
                    <a:pt x="2079" y="277"/>
                  </a:cubicBezTo>
                  <a:cubicBezTo>
                    <a:pt x="2079" y="275"/>
                    <a:pt x="2081" y="273"/>
                    <a:pt x="2083" y="273"/>
                  </a:cubicBezTo>
                  <a:cubicBezTo>
                    <a:pt x="2095" y="273"/>
                    <a:pt x="2095" y="273"/>
                    <a:pt x="2095" y="273"/>
                  </a:cubicBezTo>
                  <a:cubicBezTo>
                    <a:pt x="2096" y="273"/>
                    <a:pt x="2098" y="275"/>
                    <a:pt x="2098" y="277"/>
                  </a:cubicBezTo>
                  <a:lnTo>
                    <a:pt x="2098" y="298"/>
                  </a:lnTo>
                  <a:close/>
                  <a:moveTo>
                    <a:pt x="2127" y="298"/>
                  </a:moveTo>
                  <a:cubicBezTo>
                    <a:pt x="2127" y="300"/>
                    <a:pt x="2126" y="302"/>
                    <a:pt x="2124" y="302"/>
                  </a:cubicBezTo>
                  <a:cubicBezTo>
                    <a:pt x="2112" y="302"/>
                    <a:pt x="2112" y="302"/>
                    <a:pt x="2112" y="302"/>
                  </a:cubicBezTo>
                  <a:cubicBezTo>
                    <a:pt x="2110" y="302"/>
                    <a:pt x="2109" y="300"/>
                    <a:pt x="2109" y="298"/>
                  </a:cubicBezTo>
                  <a:cubicBezTo>
                    <a:pt x="2109" y="277"/>
                    <a:pt x="2109" y="277"/>
                    <a:pt x="2109" y="277"/>
                  </a:cubicBezTo>
                  <a:cubicBezTo>
                    <a:pt x="2109" y="275"/>
                    <a:pt x="2110" y="273"/>
                    <a:pt x="2112" y="273"/>
                  </a:cubicBezTo>
                  <a:cubicBezTo>
                    <a:pt x="2124" y="273"/>
                    <a:pt x="2124" y="273"/>
                    <a:pt x="2124" y="273"/>
                  </a:cubicBezTo>
                  <a:cubicBezTo>
                    <a:pt x="2126" y="273"/>
                    <a:pt x="2127" y="275"/>
                    <a:pt x="2127" y="277"/>
                  </a:cubicBezTo>
                  <a:lnTo>
                    <a:pt x="2127" y="298"/>
                  </a:lnTo>
                  <a:close/>
                  <a:moveTo>
                    <a:pt x="2157" y="298"/>
                  </a:moveTo>
                  <a:cubicBezTo>
                    <a:pt x="2157" y="300"/>
                    <a:pt x="2155" y="302"/>
                    <a:pt x="2154" y="302"/>
                  </a:cubicBezTo>
                  <a:cubicBezTo>
                    <a:pt x="2141" y="302"/>
                    <a:pt x="2141" y="302"/>
                    <a:pt x="2141" y="302"/>
                  </a:cubicBezTo>
                  <a:cubicBezTo>
                    <a:pt x="2140" y="302"/>
                    <a:pt x="2138" y="300"/>
                    <a:pt x="2138" y="298"/>
                  </a:cubicBezTo>
                  <a:cubicBezTo>
                    <a:pt x="2138" y="277"/>
                    <a:pt x="2138" y="277"/>
                    <a:pt x="2138" y="277"/>
                  </a:cubicBezTo>
                  <a:cubicBezTo>
                    <a:pt x="2138" y="275"/>
                    <a:pt x="2140" y="273"/>
                    <a:pt x="2141" y="273"/>
                  </a:cubicBezTo>
                  <a:cubicBezTo>
                    <a:pt x="2154" y="273"/>
                    <a:pt x="2154" y="273"/>
                    <a:pt x="2154" y="273"/>
                  </a:cubicBezTo>
                  <a:cubicBezTo>
                    <a:pt x="2155" y="273"/>
                    <a:pt x="2157" y="275"/>
                    <a:pt x="2157" y="277"/>
                  </a:cubicBezTo>
                  <a:lnTo>
                    <a:pt x="2157" y="298"/>
                  </a:lnTo>
                  <a:close/>
                  <a:moveTo>
                    <a:pt x="2186" y="298"/>
                  </a:moveTo>
                  <a:cubicBezTo>
                    <a:pt x="2186" y="300"/>
                    <a:pt x="2185" y="302"/>
                    <a:pt x="2183" y="302"/>
                  </a:cubicBezTo>
                  <a:cubicBezTo>
                    <a:pt x="2171" y="302"/>
                    <a:pt x="2171" y="302"/>
                    <a:pt x="2171" y="302"/>
                  </a:cubicBezTo>
                  <a:cubicBezTo>
                    <a:pt x="2169" y="302"/>
                    <a:pt x="2168" y="300"/>
                    <a:pt x="2168" y="298"/>
                  </a:cubicBezTo>
                  <a:cubicBezTo>
                    <a:pt x="2168" y="277"/>
                    <a:pt x="2168" y="277"/>
                    <a:pt x="2168" y="277"/>
                  </a:cubicBezTo>
                  <a:cubicBezTo>
                    <a:pt x="2168" y="275"/>
                    <a:pt x="2169" y="273"/>
                    <a:pt x="2171" y="273"/>
                  </a:cubicBezTo>
                  <a:cubicBezTo>
                    <a:pt x="2183" y="273"/>
                    <a:pt x="2183" y="273"/>
                    <a:pt x="2183" y="273"/>
                  </a:cubicBezTo>
                  <a:cubicBezTo>
                    <a:pt x="2185" y="273"/>
                    <a:pt x="2186" y="275"/>
                    <a:pt x="2186" y="277"/>
                  </a:cubicBezTo>
                  <a:lnTo>
                    <a:pt x="2186" y="298"/>
                  </a:lnTo>
                  <a:close/>
                  <a:moveTo>
                    <a:pt x="2216" y="298"/>
                  </a:moveTo>
                  <a:cubicBezTo>
                    <a:pt x="2216" y="300"/>
                    <a:pt x="2214" y="302"/>
                    <a:pt x="2212" y="302"/>
                  </a:cubicBezTo>
                  <a:cubicBezTo>
                    <a:pt x="2200" y="302"/>
                    <a:pt x="2200" y="302"/>
                    <a:pt x="2200" y="302"/>
                  </a:cubicBezTo>
                  <a:cubicBezTo>
                    <a:pt x="2199" y="302"/>
                    <a:pt x="2197" y="300"/>
                    <a:pt x="2197" y="298"/>
                  </a:cubicBezTo>
                  <a:cubicBezTo>
                    <a:pt x="2197" y="277"/>
                    <a:pt x="2197" y="277"/>
                    <a:pt x="2197" y="277"/>
                  </a:cubicBezTo>
                  <a:cubicBezTo>
                    <a:pt x="2197" y="275"/>
                    <a:pt x="2199" y="273"/>
                    <a:pt x="2200" y="273"/>
                  </a:cubicBezTo>
                  <a:cubicBezTo>
                    <a:pt x="2212" y="273"/>
                    <a:pt x="2212" y="273"/>
                    <a:pt x="2212" y="273"/>
                  </a:cubicBezTo>
                  <a:cubicBezTo>
                    <a:pt x="2214" y="273"/>
                    <a:pt x="2216" y="275"/>
                    <a:pt x="2216" y="277"/>
                  </a:cubicBezTo>
                  <a:lnTo>
                    <a:pt x="2216" y="298"/>
                  </a:lnTo>
                  <a:close/>
                  <a:moveTo>
                    <a:pt x="2245" y="298"/>
                  </a:moveTo>
                  <a:cubicBezTo>
                    <a:pt x="2245" y="300"/>
                    <a:pt x="2244" y="302"/>
                    <a:pt x="2242" y="302"/>
                  </a:cubicBezTo>
                  <a:cubicBezTo>
                    <a:pt x="2230" y="302"/>
                    <a:pt x="2230" y="302"/>
                    <a:pt x="2230" y="302"/>
                  </a:cubicBezTo>
                  <a:cubicBezTo>
                    <a:pt x="2228" y="302"/>
                    <a:pt x="2227" y="300"/>
                    <a:pt x="2227" y="298"/>
                  </a:cubicBezTo>
                  <a:cubicBezTo>
                    <a:pt x="2227" y="277"/>
                    <a:pt x="2227" y="277"/>
                    <a:pt x="2227" y="277"/>
                  </a:cubicBezTo>
                  <a:cubicBezTo>
                    <a:pt x="2227" y="275"/>
                    <a:pt x="2228" y="273"/>
                    <a:pt x="2230" y="273"/>
                  </a:cubicBezTo>
                  <a:cubicBezTo>
                    <a:pt x="2242" y="273"/>
                    <a:pt x="2242" y="273"/>
                    <a:pt x="2242" y="273"/>
                  </a:cubicBezTo>
                  <a:cubicBezTo>
                    <a:pt x="2244" y="273"/>
                    <a:pt x="2245" y="275"/>
                    <a:pt x="2245" y="277"/>
                  </a:cubicBezTo>
                  <a:lnTo>
                    <a:pt x="2245" y="298"/>
                  </a:lnTo>
                  <a:close/>
                  <a:moveTo>
                    <a:pt x="2274" y="298"/>
                  </a:moveTo>
                  <a:cubicBezTo>
                    <a:pt x="2274" y="300"/>
                    <a:pt x="2273" y="302"/>
                    <a:pt x="2271" y="302"/>
                  </a:cubicBezTo>
                  <a:cubicBezTo>
                    <a:pt x="2259" y="302"/>
                    <a:pt x="2259" y="302"/>
                    <a:pt x="2259" y="302"/>
                  </a:cubicBezTo>
                  <a:cubicBezTo>
                    <a:pt x="2258" y="302"/>
                    <a:pt x="2256" y="300"/>
                    <a:pt x="2256" y="298"/>
                  </a:cubicBezTo>
                  <a:cubicBezTo>
                    <a:pt x="2256" y="277"/>
                    <a:pt x="2256" y="277"/>
                    <a:pt x="2256" y="277"/>
                  </a:cubicBezTo>
                  <a:cubicBezTo>
                    <a:pt x="2256" y="275"/>
                    <a:pt x="2258" y="273"/>
                    <a:pt x="2259" y="273"/>
                  </a:cubicBezTo>
                  <a:cubicBezTo>
                    <a:pt x="2271" y="273"/>
                    <a:pt x="2271" y="273"/>
                    <a:pt x="2271" y="273"/>
                  </a:cubicBezTo>
                  <a:cubicBezTo>
                    <a:pt x="2273" y="273"/>
                    <a:pt x="2274" y="275"/>
                    <a:pt x="2274" y="277"/>
                  </a:cubicBezTo>
                  <a:lnTo>
                    <a:pt x="2274" y="298"/>
                  </a:lnTo>
                  <a:close/>
                  <a:moveTo>
                    <a:pt x="2304" y="298"/>
                  </a:moveTo>
                  <a:cubicBezTo>
                    <a:pt x="2304" y="300"/>
                    <a:pt x="2303" y="302"/>
                    <a:pt x="2301" y="302"/>
                  </a:cubicBezTo>
                  <a:cubicBezTo>
                    <a:pt x="2289" y="302"/>
                    <a:pt x="2289" y="302"/>
                    <a:pt x="2289" y="302"/>
                  </a:cubicBezTo>
                  <a:cubicBezTo>
                    <a:pt x="2287" y="302"/>
                    <a:pt x="2286" y="300"/>
                    <a:pt x="2286" y="298"/>
                  </a:cubicBezTo>
                  <a:cubicBezTo>
                    <a:pt x="2286" y="277"/>
                    <a:pt x="2286" y="277"/>
                    <a:pt x="2286" y="277"/>
                  </a:cubicBezTo>
                  <a:cubicBezTo>
                    <a:pt x="2286" y="275"/>
                    <a:pt x="2287" y="273"/>
                    <a:pt x="2289" y="273"/>
                  </a:cubicBezTo>
                  <a:cubicBezTo>
                    <a:pt x="2301" y="273"/>
                    <a:pt x="2301" y="273"/>
                    <a:pt x="2301" y="273"/>
                  </a:cubicBezTo>
                  <a:cubicBezTo>
                    <a:pt x="2303" y="273"/>
                    <a:pt x="2304" y="275"/>
                    <a:pt x="2304" y="277"/>
                  </a:cubicBezTo>
                  <a:lnTo>
                    <a:pt x="2304" y="298"/>
                  </a:lnTo>
                  <a:close/>
                  <a:moveTo>
                    <a:pt x="2304" y="33"/>
                  </a:moveTo>
                  <a:cubicBezTo>
                    <a:pt x="2304" y="35"/>
                    <a:pt x="2303" y="37"/>
                    <a:pt x="2301" y="37"/>
                  </a:cubicBezTo>
                  <a:cubicBezTo>
                    <a:pt x="2289" y="37"/>
                    <a:pt x="2289" y="37"/>
                    <a:pt x="2289" y="37"/>
                  </a:cubicBezTo>
                  <a:cubicBezTo>
                    <a:pt x="2287" y="37"/>
                    <a:pt x="2286" y="35"/>
                    <a:pt x="2286" y="33"/>
                  </a:cubicBezTo>
                  <a:cubicBezTo>
                    <a:pt x="2286" y="12"/>
                    <a:pt x="2286" y="12"/>
                    <a:pt x="2286" y="12"/>
                  </a:cubicBezTo>
                  <a:cubicBezTo>
                    <a:pt x="2286" y="10"/>
                    <a:pt x="2287" y="8"/>
                    <a:pt x="2289" y="8"/>
                  </a:cubicBezTo>
                  <a:cubicBezTo>
                    <a:pt x="2301" y="8"/>
                    <a:pt x="2301" y="8"/>
                    <a:pt x="2301" y="8"/>
                  </a:cubicBezTo>
                  <a:cubicBezTo>
                    <a:pt x="2303" y="8"/>
                    <a:pt x="2304" y="10"/>
                    <a:pt x="2304" y="12"/>
                  </a:cubicBezTo>
                  <a:lnTo>
                    <a:pt x="2304" y="33"/>
                  </a:lnTo>
                  <a:close/>
                  <a:moveTo>
                    <a:pt x="2333" y="298"/>
                  </a:moveTo>
                  <a:cubicBezTo>
                    <a:pt x="2333" y="300"/>
                    <a:pt x="2332" y="302"/>
                    <a:pt x="2330" y="302"/>
                  </a:cubicBezTo>
                  <a:cubicBezTo>
                    <a:pt x="2318" y="302"/>
                    <a:pt x="2318" y="302"/>
                    <a:pt x="2318" y="302"/>
                  </a:cubicBezTo>
                  <a:cubicBezTo>
                    <a:pt x="2317" y="302"/>
                    <a:pt x="2315" y="300"/>
                    <a:pt x="2315" y="298"/>
                  </a:cubicBezTo>
                  <a:cubicBezTo>
                    <a:pt x="2315" y="277"/>
                    <a:pt x="2315" y="277"/>
                    <a:pt x="2315" y="277"/>
                  </a:cubicBezTo>
                  <a:cubicBezTo>
                    <a:pt x="2315" y="275"/>
                    <a:pt x="2317" y="273"/>
                    <a:pt x="2318" y="273"/>
                  </a:cubicBezTo>
                  <a:cubicBezTo>
                    <a:pt x="2330" y="273"/>
                    <a:pt x="2330" y="273"/>
                    <a:pt x="2330" y="273"/>
                  </a:cubicBezTo>
                  <a:cubicBezTo>
                    <a:pt x="2332" y="273"/>
                    <a:pt x="2333" y="275"/>
                    <a:pt x="2333" y="277"/>
                  </a:cubicBezTo>
                  <a:lnTo>
                    <a:pt x="2333" y="298"/>
                  </a:lnTo>
                  <a:close/>
                  <a:moveTo>
                    <a:pt x="2333" y="33"/>
                  </a:moveTo>
                  <a:cubicBezTo>
                    <a:pt x="2333" y="35"/>
                    <a:pt x="2332" y="37"/>
                    <a:pt x="2330" y="37"/>
                  </a:cubicBezTo>
                  <a:cubicBezTo>
                    <a:pt x="2318" y="37"/>
                    <a:pt x="2318" y="37"/>
                    <a:pt x="2318" y="37"/>
                  </a:cubicBezTo>
                  <a:cubicBezTo>
                    <a:pt x="2317" y="37"/>
                    <a:pt x="2315" y="35"/>
                    <a:pt x="2315" y="33"/>
                  </a:cubicBezTo>
                  <a:cubicBezTo>
                    <a:pt x="2315" y="12"/>
                    <a:pt x="2315" y="12"/>
                    <a:pt x="2315" y="12"/>
                  </a:cubicBezTo>
                  <a:cubicBezTo>
                    <a:pt x="2315" y="10"/>
                    <a:pt x="2317" y="8"/>
                    <a:pt x="2318" y="8"/>
                  </a:cubicBezTo>
                  <a:cubicBezTo>
                    <a:pt x="2330" y="8"/>
                    <a:pt x="2330" y="8"/>
                    <a:pt x="2330" y="8"/>
                  </a:cubicBezTo>
                  <a:cubicBezTo>
                    <a:pt x="2332" y="8"/>
                    <a:pt x="2333" y="10"/>
                    <a:pt x="2333" y="12"/>
                  </a:cubicBezTo>
                  <a:lnTo>
                    <a:pt x="2333" y="33"/>
                  </a:lnTo>
                  <a:close/>
                  <a:moveTo>
                    <a:pt x="2363" y="298"/>
                  </a:moveTo>
                  <a:cubicBezTo>
                    <a:pt x="2363" y="300"/>
                    <a:pt x="2362" y="302"/>
                    <a:pt x="2360" y="302"/>
                  </a:cubicBezTo>
                  <a:cubicBezTo>
                    <a:pt x="2348" y="302"/>
                    <a:pt x="2348" y="302"/>
                    <a:pt x="2348" y="302"/>
                  </a:cubicBezTo>
                  <a:cubicBezTo>
                    <a:pt x="2346" y="302"/>
                    <a:pt x="2345" y="300"/>
                    <a:pt x="2345" y="298"/>
                  </a:cubicBezTo>
                  <a:cubicBezTo>
                    <a:pt x="2345" y="277"/>
                    <a:pt x="2345" y="277"/>
                    <a:pt x="2345" y="277"/>
                  </a:cubicBezTo>
                  <a:cubicBezTo>
                    <a:pt x="2345" y="275"/>
                    <a:pt x="2346" y="273"/>
                    <a:pt x="2348" y="273"/>
                  </a:cubicBezTo>
                  <a:cubicBezTo>
                    <a:pt x="2360" y="273"/>
                    <a:pt x="2360" y="273"/>
                    <a:pt x="2360" y="273"/>
                  </a:cubicBezTo>
                  <a:cubicBezTo>
                    <a:pt x="2362" y="273"/>
                    <a:pt x="2363" y="275"/>
                    <a:pt x="2363" y="277"/>
                  </a:cubicBezTo>
                  <a:lnTo>
                    <a:pt x="2363" y="298"/>
                  </a:lnTo>
                  <a:close/>
                  <a:moveTo>
                    <a:pt x="2392" y="298"/>
                  </a:moveTo>
                  <a:cubicBezTo>
                    <a:pt x="2392" y="300"/>
                    <a:pt x="2391" y="302"/>
                    <a:pt x="2389" y="302"/>
                  </a:cubicBezTo>
                  <a:cubicBezTo>
                    <a:pt x="2377" y="302"/>
                    <a:pt x="2377" y="302"/>
                    <a:pt x="2377" y="302"/>
                  </a:cubicBezTo>
                  <a:cubicBezTo>
                    <a:pt x="2376" y="302"/>
                    <a:pt x="2374" y="300"/>
                    <a:pt x="2374" y="298"/>
                  </a:cubicBezTo>
                  <a:cubicBezTo>
                    <a:pt x="2374" y="277"/>
                    <a:pt x="2374" y="277"/>
                    <a:pt x="2374" y="277"/>
                  </a:cubicBezTo>
                  <a:cubicBezTo>
                    <a:pt x="2374" y="275"/>
                    <a:pt x="2376" y="273"/>
                    <a:pt x="2377" y="273"/>
                  </a:cubicBezTo>
                  <a:cubicBezTo>
                    <a:pt x="2389" y="273"/>
                    <a:pt x="2389" y="273"/>
                    <a:pt x="2389" y="273"/>
                  </a:cubicBezTo>
                  <a:cubicBezTo>
                    <a:pt x="2391" y="273"/>
                    <a:pt x="2392" y="275"/>
                    <a:pt x="2392" y="277"/>
                  </a:cubicBezTo>
                  <a:lnTo>
                    <a:pt x="2392" y="298"/>
                  </a:lnTo>
                  <a:close/>
                  <a:moveTo>
                    <a:pt x="2422" y="298"/>
                  </a:moveTo>
                  <a:cubicBezTo>
                    <a:pt x="2422" y="300"/>
                    <a:pt x="2420" y="302"/>
                    <a:pt x="2419" y="302"/>
                  </a:cubicBezTo>
                  <a:cubicBezTo>
                    <a:pt x="2407" y="302"/>
                    <a:pt x="2407" y="302"/>
                    <a:pt x="2407" y="302"/>
                  </a:cubicBezTo>
                  <a:cubicBezTo>
                    <a:pt x="2405" y="302"/>
                    <a:pt x="2404" y="300"/>
                    <a:pt x="2404" y="298"/>
                  </a:cubicBezTo>
                  <a:cubicBezTo>
                    <a:pt x="2404" y="277"/>
                    <a:pt x="2404" y="277"/>
                    <a:pt x="2404" y="277"/>
                  </a:cubicBezTo>
                  <a:cubicBezTo>
                    <a:pt x="2404" y="275"/>
                    <a:pt x="2405" y="273"/>
                    <a:pt x="2407" y="273"/>
                  </a:cubicBezTo>
                  <a:cubicBezTo>
                    <a:pt x="2419" y="273"/>
                    <a:pt x="2419" y="273"/>
                    <a:pt x="2419" y="273"/>
                  </a:cubicBezTo>
                  <a:cubicBezTo>
                    <a:pt x="2420" y="273"/>
                    <a:pt x="2422" y="275"/>
                    <a:pt x="2422" y="277"/>
                  </a:cubicBezTo>
                  <a:lnTo>
                    <a:pt x="2422" y="298"/>
                  </a:lnTo>
                  <a:close/>
                  <a:moveTo>
                    <a:pt x="2451" y="298"/>
                  </a:moveTo>
                  <a:cubicBezTo>
                    <a:pt x="2451" y="300"/>
                    <a:pt x="2450" y="302"/>
                    <a:pt x="2448" y="302"/>
                  </a:cubicBezTo>
                  <a:cubicBezTo>
                    <a:pt x="2436" y="302"/>
                    <a:pt x="2436" y="302"/>
                    <a:pt x="2436" y="302"/>
                  </a:cubicBezTo>
                  <a:cubicBezTo>
                    <a:pt x="2435" y="302"/>
                    <a:pt x="2433" y="300"/>
                    <a:pt x="2433" y="298"/>
                  </a:cubicBezTo>
                  <a:cubicBezTo>
                    <a:pt x="2433" y="277"/>
                    <a:pt x="2433" y="277"/>
                    <a:pt x="2433" y="277"/>
                  </a:cubicBezTo>
                  <a:cubicBezTo>
                    <a:pt x="2433" y="275"/>
                    <a:pt x="2435" y="273"/>
                    <a:pt x="2436" y="273"/>
                  </a:cubicBezTo>
                  <a:cubicBezTo>
                    <a:pt x="2448" y="273"/>
                    <a:pt x="2448" y="273"/>
                    <a:pt x="2448" y="273"/>
                  </a:cubicBezTo>
                  <a:cubicBezTo>
                    <a:pt x="2450" y="273"/>
                    <a:pt x="2451" y="275"/>
                    <a:pt x="2451" y="277"/>
                  </a:cubicBezTo>
                  <a:lnTo>
                    <a:pt x="2451" y="298"/>
                  </a:lnTo>
                  <a:close/>
                  <a:moveTo>
                    <a:pt x="2481" y="298"/>
                  </a:moveTo>
                  <a:cubicBezTo>
                    <a:pt x="2481" y="300"/>
                    <a:pt x="2479" y="302"/>
                    <a:pt x="2478" y="302"/>
                  </a:cubicBezTo>
                  <a:cubicBezTo>
                    <a:pt x="2466" y="302"/>
                    <a:pt x="2466" y="302"/>
                    <a:pt x="2466" y="302"/>
                  </a:cubicBezTo>
                  <a:cubicBezTo>
                    <a:pt x="2464" y="302"/>
                    <a:pt x="2463" y="300"/>
                    <a:pt x="2463" y="298"/>
                  </a:cubicBezTo>
                  <a:cubicBezTo>
                    <a:pt x="2463" y="277"/>
                    <a:pt x="2463" y="277"/>
                    <a:pt x="2463" y="277"/>
                  </a:cubicBezTo>
                  <a:cubicBezTo>
                    <a:pt x="2463" y="275"/>
                    <a:pt x="2464" y="273"/>
                    <a:pt x="2466" y="273"/>
                  </a:cubicBezTo>
                  <a:cubicBezTo>
                    <a:pt x="2478" y="273"/>
                    <a:pt x="2478" y="273"/>
                    <a:pt x="2478" y="273"/>
                  </a:cubicBezTo>
                  <a:cubicBezTo>
                    <a:pt x="2479" y="273"/>
                    <a:pt x="2481" y="275"/>
                    <a:pt x="2481" y="277"/>
                  </a:cubicBezTo>
                  <a:lnTo>
                    <a:pt x="2481" y="298"/>
                  </a:lnTo>
                  <a:close/>
                  <a:moveTo>
                    <a:pt x="2510" y="298"/>
                  </a:moveTo>
                  <a:cubicBezTo>
                    <a:pt x="2510" y="300"/>
                    <a:pt x="2509" y="302"/>
                    <a:pt x="2507" y="302"/>
                  </a:cubicBezTo>
                  <a:cubicBezTo>
                    <a:pt x="2495" y="302"/>
                    <a:pt x="2495" y="302"/>
                    <a:pt x="2495" y="302"/>
                  </a:cubicBezTo>
                  <a:cubicBezTo>
                    <a:pt x="2494" y="302"/>
                    <a:pt x="2492" y="300"/>
                    <a:pt x="2492" y="298"/>
                  </a:cubicBezTo>
                  <a:cubicBezTo>
                    <a:pt x="2492" y="277"/>
                    <a:pt x="2492" y="277"/>
                    <a:pt x="2492" y="277"/>
                  </a:cubicBezTo>
                  <a:cubicBezTo>
                    <a:pt x="2492" y="275"/>
                    <a:pt x="2494" y="273"/>
                    <a:pt x="2495" y="273"/>
                  </a:cubicBezTo>
                  <a:cubicBezTo>
                    <a:pt x="2507" y="273"/>
                    <a:pt x="2507" y="273"/>
                    <a:pt x="2507" y="273"/>
                  </a:cubicBezTo>
                  <a:cubicBezTo>
                    <a:pt x="2509" y="273"/>
                    <a:pt x="2510" y="275"/>
                    <a:pt x="2510" y="277"/>
                  </a:cubicBezTo>
                  <a:lnTo>
                    <a:pt x="2510" y="298"/>
                  </a:lnTo>
                  <a:close/>
                  <a:moveTo>
                    <a:pt x="2540" y="298"/>
                  </a:moveTo>
                  <a:cubicBezTo>
                    <a:pt x="2540" y="300"/>
                    <a:pt x="2538" y="302"/>
                    <a:pt x="2537" y="302"/>
                  </a:cubicBezTo>
                  <a:cubicBezTo>
                    <a:pt x="2525" y="302"/>
                    <a:pt x="2525" y="302"/>
                    <a:pt x="2525" y="302"/>
                  </a:cubicBezTo>
                  <a:cubicBezTo>
                    <a:pt x="2523" y="302"/>
                    <a:pt x="2522" y="300"/>
                    <a:pt x="2522" y="298"/>
                  </a:cubicBezTo>
                  <a:cubicBezTo>
                    <a:pt x="2522" y="277"/>
                    <a:pt x="2522" y="277"/>
                    <a:pt x="2522" y="277"/>
                  </a:cubicBezTo>
                  <a:cubicBezTo>
                    <a:pt x="2522" y="275"/>
                    <a:pt x="2523" y="273"/>
                    <a:pt x="2525" y="273"/>
                  </a:cubicBezTo>
                  <a:cubicBezTo>
                    <a:pt x="2537" y="273"/>
                    <a:pt x="2537" y="273"/>
                    <a:pt x="2537" y="273"/>
                  </a:cubicBezTo>
                  <a:cubicBezTo>
                    <a:pt x="2538" y="273"/>
                    <a:pt x="2540" y="275"/>
                    <a:pt x="2540" y="277"/>
                  </a:cubicBezTo>
                  <a:lnTo>
                    <a:pt x="2540" y="298"/>
                  </a:lnTo>
                  <a:close/>
                  <a:moveTo>
                    <a:pt x="2569" y="298"/>
                  </a:moveTo>
                  <a:cubicBezTo>
                    <a:pt x="2569" y="300"/>
                    <a:pt x="2568" y="302"/>
                    <a:pt x="2566" y="302"/>
                  </a:cubicBezTo>
                  <a:cubicBezTo>
                    <a:pt x="2554" y="302"/>
                    <a:pt x="2554" y="302"/>
                    <a:pt x="2554" y="302"/>
                  </a:cubicBezTo>
                  <a:cubicBezTo>
                    <a:pt x="2552" y="302"/>
                    <a:pt x="2551" y="300"/>
                    <a:pt x="2551" y="298"/>
                  </a:cubicBezTo>
                  <a:cubicBezTo>
                    <a:pt x="2551" y="277"/>
                    <a:pt x="2551" y="277"/>
                    <a:pt x="2551" y="277"/>
                  </a:cubicBezTo>
                  <a:cubicBezTo>
                    <a:pt x="2551" y="275"/>
                    <a:pt x="2552" y="273"/>
                    <a:pt x="2554" y="273"/>
                  </a:cubicBezTo>
                  <a:cubicBezTo>
                    <a:pt x="2566" y="273"/>
                    <a:pt x="2566" y="273"/>
                    <a:pt x="2566" y="273"/>
                  </a:cubicBezTo>
                  <a:cubicBezTo>
                    <a:pt x="2568" y="273"/>
                    <a:pt x="2569" y="275"/>
                    <a:pt x="2569" y="277"/>
                  </a:cubicBezTo>
                  <a:lnTo>
                    <a:pt x="2569" y="298"/>
                  </a:lnTo>
                  <a:close/>
                  <a:moveTo>
                    <a:pt x="2599" y="298"/>
                  </a:moveTo>
                  <a:cubicBezTo>
                    <a:pt x="2599" y="300"/>
                    <a:pt x="2597" y="302"/>
                    <a:pt x="2596" y="302"/>
                  </a:cubicBezTo>
                  <a:cubicBezTo>
                    <a:pt x="2584" y="302"/>
                    <a:pt x="2584" y="302"/>
                    <a:pt x="2584" y="302"/>
                  </a:cubicBezTo>
                  <a:cubicBezTo>
                    <a:pt x="2582" y="302"/>
                    <a:pt x="2581" y="300"/>
                    <a:pt x="2581" y="298"/>
                  </a:cubicBezTo>
                  <a:cubicBezTo>
                    <a:pt x="2581" y="277"/>
                    <a:pt x="2581" y="277"/>
                    <a:pt x="2581" y="277"/>
                  </a:cubicBezTo>
                  <a:cubicBezTo>
                    <a:pt x="2581" y="275"/>
                    <a:pt x="2582" y="273"/>
                    <a:pt x="2584" y="273"/>
                  </a:cubicBezTo>
                  <a:cubicBezTo>
                    <a:pt x="2596" y="273"/>
                    <a:pt x="2596" y="273"/>
                    <a:pt x="2596" y="273"/>
                  </a:cubicBezTo>
                  <a:cubicBezTo>
                    <a:pt x="2597" y="273"/>
                    <a:pt x="2599" y="275"/>
                    <a:pt x="2599" y="277"/>
                  </a:cubicBezTo>
                  <a:lnTo>
                    <a:pt x="2599" y="298"/>
                  </a:lnTo>
                  <a:close/>
                  <a:moveTo>
                    <a:pt x="2628" y="298"/>
                  </a:moveTo>
                  <a:cubicBezTo>
                    <a:pt x="2628" y="300"/>
                    <a:pt x="2627" y="302"/>
                    <a:pt x="2625" y="302"/>
                  </a:cubicBezTo>
                  <a:cubicBezTo>
                    <a:pt x="2613" y="302"/>
                    <a:pt x="2613" y="302"/>
                    <a:pt x="2613" y="302"/>
                  </a:cubicBezTo>
                  <a:cubicBezTo>
                    <a:pt x="2611" y="302"/>
                    <a:pt x="2610" y="300"/>
                    <a:pt x="2610" y="298"/>
                  </a:cubicBezTo>
                  <a:cubicBezTo>
                    <a:pt x="2610" y="277"/>
                    <a:pt x="2610" y="277"/>
                    <a:pt x="2610" y="277"/>
                  </a:cubicBezTo>
                  <a:cubicBezTo>
                    <a:pt x="2610" y="275"/>
                    <a:pt x="2611" y="273"/>
                    <a:pt x="2613" y="273"/>
                  </a:cubicBezTo>
                  <a:cubicBezTo>
                    <a:pt x="2625" y="273"/>
                    <a:pt x="2625" y="273"/>
                    <a:pt x="2625" y="273"/>
                  </a:cubicBezTo>
                  <a:cubicBezTo>
                    <a:pt x="2627" y="273"/>
                    <a:pt x="2628" y="275"/>
                    <a:pt x="2628" y="277"/>
                  </a:cubicBezTo>
                  <a:lnTo>
                    <a:pt x="2628" y="298"/>
                  </a:lnTo>
                  <a:close/>
                  <a:moveTo>
                    <a:pt x="2629" y="251"/>
                  </a:moveTo>
                  <a:cubicBezTo>
                    <a:pt x="2629" y="257"/>
                    <a:pt x="2625" y="262"/>
                    <a:pt x="2619" y="262"/>
                  </a:cubicBezTo>
                  <a:cubicBezTo>
                    <a:pt x="2619" y="262"/>
                    <a:pt x="2619" y="262"/>
                    <a:pt x="2357" y="262"/>
                  </a:cubicBezTo>
                  <a:cubicBezTo>
                    <a:pt x="2351" y="262"/>
                    <a:pt x="2346" y="257"/>
                    <a:pt x="2346" y="251"/>
                  </a:cubicBezTo>
                  <a:cubicBezTo>
                    <a:pt x="2346" y="251"/>
                    <a:pt x="2346" y="251"/>
                    <a:pt x="2346" y="59"/>
                  </a:cubicBezTo>
                  <a:cubicBezTo>
                    <a:pt x="2346" y="53"/>
                    <a:pt x="2351" y="49"/>
                    <a:pt x="2357" y="49"/>
                  </a:cubicBezTo>
                  <a:cubicBezTo>
                    <a:pt x="2357" y="49"/>
                    <a:pt x="2357" y="49"/>
                    <a:pt x="2619" y="49"/>
                  </a:cubicBezTo>
                  <a:cubicBezTo>
                    <a:pt x="2625" y="49"/>
                    <a:pt x="2629" y="53"/>
                    <a:pt x="2629" y="59"/>
                  </a:cubicBezTo>
                  <a:cubicBezTo>
                    <a:pt x="2629" y="59"/>
                    <a:pt x="2629" y="59"/>
                    <a:pt x="2629" y="251"/>
                  </a:cubicBezTo>
                  <a:close/>
                  <a:moveTo>
                    <a:pt x="2658" y="298"/>
                  </a:moveTo>
                  <a:cubicBezTo>
                    <a:pt x="2658" y="300"/>
                    <a:pt x="2656" y="302"/>
                    <a:pt x="2655" y="302"/>
                  </a:cubicBezTo>
                  <a:cubicBezTo>
                    <a:pt x="2643" y="302"/>
                    <a:pt x="2643" y="302"/>
                    <a:pt x="2643" y="302"/>
                  </a:cubicBezTo>
                  <a:cubicBezTo>
                    <a:pt x="2641" y="302"/>
                    <a:pt x="2640" y="300"/>
                    <a:pt x="2640" y="298"/>
                  </a:cubicBezTo>
                  <a:cubicBezTo>
                    <a:pt x="2640" y="277"/>
                    <a:pt x="2640" y="277"/>
                    <a:pt x="2640" y="277"/>
                  </a:cubicBezTo>
                  <a:cubicBezTo>
                    <a:pt x="2640" y="275"/>
                    <a:pt x="2641" y="273"/>
                    <a:pt x="2643" y="273"/>
                  </a:cubicBezTo>
                  <a:cubicBezTo>
                    <a:pt x="2655" y="273"/>
                    <a:pt x="2655" y="273"/>
                    <a:pt x="2655" y="273"/>
                  </a:cubicBezTo>
                  <a:cubicBezTo>
                    <a:pt x="2656" y="273"/>
                    <a:pt x="2658" y="275"/>
                    <a:pt x="2658" y="277"/>
                  </a:cubicBezTo>
                  <a:lnTo>
                    <a:pt x="2658" y="298"/>
                  </a:lnTo>
                  <a:close/>
                  <a:moveTo>
                    <a:pt x="2658" y="33"/>
                  </a:moveTo>
                  <a:cubicBezTo>
                    <a:pt x="2658" y="35"/>
                    <a:pt x="2656" y="37"/>
                    <a:pt x="2655" y="37"/>
                  </a:cubicBezTo>
                  <a:cubicBezTo>
                    <a:pt x="2643" y="37"/>
                    <a:pt x="2643" y="37"/>
                    <a:pt x="2643" y="37"/>
                  </a:cubicBezTo>
                  <a:cubicBezTo>
                    <a:pt x="2641" y="37"/>
                    <a:pt x="2640" y="35"/>
                    <a:pt x="2640" y="33"/>
                  </a:cubicBezTo>
                  <a:cubicBezTo>
                    <a:pt x="2640" y="12"/>
                    <a:pt x="2640" y="12"/>
                    <a:pt x="2640" y="12"/>
                  </a:cubicBezTo>
                  <a:cubicBezTo>
                    <a:pt x="2640" y="10"/>
                    <a:pt x="2641" y="8"/>
                    <a:pt x="2643" y="8"/>
                  </a:cubicBezTo>
                  <a:cubicBezTo>
                    <a:pt x="2655" y="8"/>
                    <a:pt x="2655" y="8"/>
                    <a:pt x="2655" y="8"/>
                  </a:cubicBezTo>
                  <a:cubicBezTo>
                    <a:pt x="2656" y="8"/>
                    <a:pt x="2658" y="10"/>
                    <a:pt x="2658" y="12"/>
                  </a:cubicBezTo>
                  <a:lnTo>
                    <a:pt x="2658" y="33"/>
                  </a:lnTo>
                  <a:close/>
                </a:path>
              </a:pathLst>
            </a:custGeom>
            <a:gradFill>
              <a:gsLst>
                <a:gs pos="39000">
                  <a:srgbClr val="000000"/>
                </a:gs>
                <a:gs pos="50000">
                  <a:srgbClr val="646464"/>
                </a:gs>
                <a:gs pos="82000">
                  <a:srgbClr val="0000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28" name="Freeform 6" descr="Bild4"/>
            <p:cNvSpPr>
              <a:spLocks/>
            </p:cNvSpPr>
            <p:nvPr/>
          </p:nvSpPr>
          <p:spPr bwMode="gray">
            <a:xfrm>
              <a:off x="466725" y="3346450"/>
              <a:ext cx="898525" cy="674688"/>
            </a:xfrm>
            <a:custGeom>
              <a:avLst/>
              <a:gdLst/>
              <a:ahLst/>
              <a:cxnLst>
                <a:cxn ang="0">
                  <a:pos x="10" y="213"/>
                </a:cxn>
                <a:cxn ang="0">
                  <a:pos x="272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2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</a:cxnLst>
              <a:rect l="0" t="0" r="r" b="b"/>
              <a:pathLst>
                <a:path w="283" h="213">
                  <a:moveTo>
                    <a:pt x="10" y="213"/>
                  </a:moveTo>
                  <a:cubicBezTo>
                    <a:pt x="272" y="213"/>
                    <a:pt x="272" y="213"/>
                    <a:pt x="272" y="213"/>
                  </a:cubicBezTo>
                  <a:cubicBezTo>
                    <a:pt x="278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8" y="0"/>
                    <a:pt x="27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9" name="Freeform 7" descr="310072_X"/>
            <p:cNvSpPr>
              <a:spLocks/>
            </p:cNvSpPr>
            <p:nvPr/>
          </p:nvSpPr>
          <p:spPr bwMode="gray">
            <a:xfrm>
              <a:off x="1511300" y="3346450"/>
              <a:ext cx="898525" cy="6746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2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2" y="0"/>
                </a:cxn>
              </a:cxnLst>
              <a:rect l="0" t="0" r="r" b="b"/>
              <a:pathLst>
                <a:path w="283" h="213">
                  <a:moveTo>
                    <a:pt x="27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8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8" y="0"/>
                    <a:pt x="272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Freeform 8" descr="1605832_X"/>
            <p:cNvSpPr>
              <a:spLocks/>
            </p:cNvSpPr>
            <p:nvPr/>
          </p:nvSpPr>
          <p:spPr bwMode="gray">
            <a:xfrm>
              <a:off x="2552700" y="3346450"/>
              <a:ext cx="900113" cy="674688"/>
            </a:xfrm>
            <a:custGeom>
              <a:avLst/>
              <a:gdLst/>
              <a:ahLst/>
              <a:cxnLst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4" y="202"/>
                </a:cxn>
                <a:cxn ang="0">
                  <a:pos x="284" y="10"/>
                </a:cxn>
                <a:cxn ang="0">
                  <a:pos x="273" y="0"/>
                </a:cxn>
              </a:cxnLst>
              <a:rect l="0" t="0" r="r" b="b"/>
              <a:pathLst>
                <a:path w="284" h="213">
                  <a:moveTo>
                    <a:pt x="27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4" y="208"/>
                    <a:pt x="284" y="202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4"/>
                    <a:pt x="279" y="0"/>
                    <a:pt x="273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Freeform 9" descr="© INSCALE GmbH, 26.05.2010&#10;http://www.presentationload.com/"/>
            <p:cNvSpPr>
              <a:spLocks/>
            </p:cNvSpPr>
            <p:nvPr/>
          </p:nvSpPr>
          <p:spPr bwMode="gray">
            <a:xfrm>
              <a:off x="3597275" y="3346450"/>
              <a:ext cx="898525" cy="674688"/>
            </a:xfrm>
            <a:custGeom>
              <a:avLst/>
              <a:gdLst/>
              <a:ahLst/>
              <a:cxnLst>
                <a:cxn ang="0">
                  <a:pos x="283" y="10"/>
                </a:cxn>
                <a:cxn ang="0">
                  <a:pos x="27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</a:cxnLst>
              <a:rect l="0" t="0" r="r" b="b"/>
              <a:pathLst>
                <a:path w="283" h="213">
                  <a:moveTo>
                    <a:pt x="283" y="10"/>
                  </a:moveTo>
                  <a:cubicBezTo>
                    <a:pt x="283" y="4"/>
                    <a:pt x="279" y="0"/>
                    <a:pt x="27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Freeform 10" descr="Bild2"/>
            <p:cNvSpPr>
              <a:spLocks/>
            </p:cNvSpPr>
            <p:nvPr/>
          </p:nvSpPr>
          <p:spPr bwMode="gray">
            <a:xfrm>
              <a:off x="4640263" y="3346450"/>
              <a:ext cx="898525" cy="674688"/>
            </a:xfrm>
            <a:custGeom>
              <a:avLst/>
              <a:gdLst/>
              <a:ahLst/>
              <a:cxnLst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3" y="213"/>
                </a:cxn>
                <a:cxn ang="0">
                  <a:pos x="283" y="202"/>
                </a:cxn>
              </a:cxnLst>
              <a:rect l="0" t="0" r="r" b="b"/>
              <a:pathLst>
                <a:path w="283" h="213">
                  <a:moveTo>
                    <a:pt x="283" y="202"/>
                  </a:move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Freeform 11" descr="2592195_X"/>
            <p:cNvSpPr>
              <a:spLocks/>
            </p:cNvSpPr>
            <p:nvPr/>
          </p:nvSpPr>
          <p:spPr bwMode="gray">
            <a:xfrm>
              <a:off x="5683250" y="3346450"/>
              <a:ext cx="900113" cy="674688"/>
            </a:xfrm>
            <a:custGeom>
              <a:avLst/>
              <a:gdLst/>
              <a:ahLst/>
              <a:cxnLst>
                <a:cxn ang="0">
                  <a:pos x="284" y="202"/>
                </a:cxn>
                <a:cxn ang="0">
                  <a:pos x="284" y="10"/>
                </a:cxn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4" y="202"/>
                </a:cxn>
              </a:cxnLst>
              <a:rect l="0" t="0" r="r" b="b"/>
              <a:pathLst>
                <a:path w="284" h="213">
                  <a:moveTo>
                    <a:pt x="284" y="202"/>
                  </a:moveTo>
                  <a:cubicBezTo>
                    <a:pt x="284" y="10"/>
                    <a:pt x="284" y="10"/>
                    <a:pt x="284" y="10"/>
                  </a:cubicBezTo>
                  <a:cubicBezTo>
                    <a:pt x="284" y="4"/>
                    <a:pt x="279" y="0"/>
                    <a:pt x="27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4" y="208"/>
                    <a:pt x="284" y="202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Freeform 12" descr="48217_X"/>
            <p:cNvSpPr>
              <a:spLocks/>
            </p:cNvSpPr>
            <p:nvPr/>
          </p:nvSpPr>
          <p:spPr bwMode="gray">
            <a:xfrm>
              <a:off x="6726238" y="3346450"/>
              <a:ext cx="898525" cy="674688"/>
            </a:xfrm>
            <a:custGeom>
              <a:avLst/>
              <a:gdLst/>
              <a:ahLst/>
              <a:cxnLst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</a:cxnLst>
              <a:rect l="0" t="0" r="r" b="b"/>
              <a:pathLst>
                <a:path w="283" h="213">
                  <a:moveTo>
                    <a:pt x="273" y="213"/>
                  </a:move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lose/>
                </a:path>
              </a:pathLst>
            </a:custGeom>
            <a:blipFill dpi="0" rotWithShape="0">
              <a:blip r:embed="rId8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Freeform 13" descr="fotolia_134687_10"/>
            <p:cNvSpPr>
              <a:spLocks/>
            </p:cNvSpPr>
            <p:nvPr/>
          </p:nvSpPr>
          <p:spPr bwMode="gray">
            <a:xfrm>
              <a:off x="7770813" y="3346450"/>
              <a:ext cx="898525" cy="674688"/>
            </a:xfrm>
            <a:custGeom>
              <a:avLst/>
              <a:gdLst/>
              <a:ahLst/>
              <a:cxnLst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</a:cxnLst>
              <a:rect l="0" t="0" r="r" b="b"/>
              <a:pathLst>
                <a:path w="283" h="213">
                  <a:moveTo>
                    <a:pt x="27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lose/>
                </a:path>
              </a:pathLst>
            </a:custGeom>
            <a:blipFill dpi="0" rotWithShape="0">
              <a:blip r:embed="rId9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6" name="Gruppieren 52"/>
          <p:cNvGrpSpPr/>
          <p:nvPr/>
        </p:nvGrpSpPr>
        <p:grpSpPr bwMode="gray">
          <a:xfrm>
            <a:off x="487363" y="1371600"/>
            <a:ext cx="1646237" cy="1790350"/>
            <a:chOff x="487363" y="1371600"/>
            <a:chExt cx="1646237" cy="1790350"/>
          </a:xfrm>
        </p:grpSpPr>
        <p:sp>
          <p:nvSpPr>
            <p:cNvPr id="37" name="Text Box 55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533400" y="1371600"/>
              <a:ext cx="1600200" cy="17674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en-GB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,0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2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>
                  <a:latin typeface="Times New Roman" pitchFamily="18" charset="0"/>
                  <a:cs typeface="Times New Roman" pitchFamily="18" charset="0"/>
                </a:rPr>
                <a:t>Ремонт автомобильных дорог и инженерных сооружений на них </a:t>
              </a:r>
              <a:endParaRPr lang="en-GB" sz="1300" noProof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Line 19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87363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 b="1" dirty="0"/>
            </a:p>
          </p:txBody>
        </p:sp>
      </p:grpSp>
      <p:sp>
        <p:nvSpPr>
          <p:cNvPr id="39" name="Rechteck 49"/>
          <p:cNvSpPr/>
          <p:nvPr/>
        </p:nvSpPr>
        <p:spPr bwMode="auto">
          <a:xfrm>
            <a:off x="4568450" y="3161950"/>
            <a:ext cx="1035698" cy="976313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round/>
            <a:headEnd/>
            <a:tailEnd/>
          </a:ln>
          <a:scene3d>
            <a:camera prst="perspectiveAbove"/>
            <a:lightRig rig="threePt" dir="t"/>
          </a:scene3d>
        </p:spPr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40" name="Rectangle 2"/>
          <p:cNvSpPr>
            <a:spLocks noGrp="1" noChangeArrowheads="1"/>
          </p:cNvSpPr>
          <p:nvPr>
            <p:ph type="title"/>
          </p:nvPr>
        </p:nvSpPr>
        <p:spPr>
          <a:xfrm>
            <a:off x="791072" y="0"/>
            <a:ext cx="8352928" cy="86836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РАСХОДЫ БЮДЖЕТА ДАЛЬНЕГОРСКОГО ГОРОДСКОГО ОКРУГА СФОРМИРОВАННЫ ПО ПРОГРАММНО-ЦЕЛЕВОМУ ПРИНЦИПУ НА </a:t>
            </a:r>
            <a:r>
              <a:rPr lang="en-US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2017</a:t>
            </a:r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endParaRPr lang="en-US" sz="1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 descr="6-c8d68012c07026b0cedab0754a95b153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" y="3352800"/>
            <a:ext cx="990600" cy="609600"/>
          </a:xfrm>
          <a:prstGeom prst="rect">
            <a:avLst/>
          </a:prstGeom>
        </p:spPr>
      </p:pic>
      <p:pic>
        <p:nvPicPr>
          <p:cNvPr id="42" name="Рисунок 41" descr="гр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0" y="3352800"/>
            <a:ext cx="914400" cy="609600"/>
          </a:xfrm>
          <a:prstGeom prst="rect">
            <a:avLst/>
          </a:prstGeom>
        </p:spPr>
      </p:pic>
      <p:pic>
        <p:nvPicPr>
          <p:cNvPr id="43" name="Рисунок 42" descr="гос(1)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0" y="3352800"/>
            <a:ext cx="990600" cy="609600"/>
          </a:xfrm>
          <a:prstGeom prst="rect">
            <a:avLst/>
          </a:prstGeom>
        </p:spPr>
      </p:pic>
      <p:pic>
        <p:nvPicPr>
          <p:cNvPr id="44" name="Рисунок 43" descr="110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0" y="3352801"/>
            <a:ext cx="914399" cy="609599"/>
          </a:xfrm>
          <a:prstGeom prst="rect">
            <a:avLst/>
          </a:prstGeom>
        </p:spPr>
      </p:pic>
      <p:pic>
        <p:nvPicPr>
          <p:cNvPr id="45" name="Рисунок 44" descr="образ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48200" y="3352800"/>
            <a:ext cx="914400" cy="637822"/>
          </a:xfrm>
          <a:prstGeom prst="rect">
            <a:avLst/>
          </a:prstGeom>
        </p:spPr>
      </p:pic>
      <p:pic>
        <p:nvPicPr>
          <p:cNvPr id="46" name="Рисунок 45" descr="1408570772_zaschita-ot-chs2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38800" y="3352800"/>
            <a:ext cx="916392" cy="609600"/>
          </a:xfrm>
          <a:prstGeom prst="rect">
            <a:avLst/>
          </a:prstGeom>
        </p:spPr>
      </p:pic>
      <p:pic>
        <p:nvPicPr>
          <p:cNvPr id="47" name="Рисунок 46" descr="45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6629400" y="3352800"/>
            <a:ext cx="990600" cy="624910"/>
          </a:xfrm>
          <a:prstGeom prst="rect">
            <a:avLst/>
          </a:prstGeom>
        </p:spPr>
      </p:pic>
      <p:pic>
        <p:nvPicPr>
          <p:cNvPr id="48" name="Рисунок 47" descr="кул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7696200" y="3352800"/>
            <a:ext cx="990600" cy="609600"/>
          </a:xfrm>
          <a:prstGeom prst="rect">
            <a:avLst/>
          </a:prstGeom>
        </p:spPr>
      </p:pic>
      <p:sp>
        <p:nvSpPr>
          <p:cNvPr id="49" name="Номер слайда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791072" y="0"/>
            <a:ext cx="8352928" cy="868363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РАСХОДЫ БЮДЖЕТА ДАЛЬНЕГОРСКОГО ГОРОДСКОГО ОКРУГА СФОРМИРОВАННЫ ПО ПРОГРАММНО-ЦЕЛЕВОМУ ПРИНЦИПУ НА ОСНОВЕ 13 МУНИЦИПАЛЬНЫХ ПРОГРАММ</a:t>
            </a:r>
            <a:endParaRPr lang="en-US" sz="1800" b="1" dirty="0">
              <a:solidFill>
                <a:srgbClr val="333333"/>
              </a:solidFill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gray">
          <a:xfrm>
            <a:off x="0" y="2017714"/>
            <a:ext cx="9143999" cy="484028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10000"/>
                </a:srgbClr>
              </a:gs>
              <a:gs pos="100000">
                <a:srgbClr val="FFFFFF">
                  <a:alpha val="0"/>
                </a:srgbClr>
              </a:gs>
            </a:gsLst>
            <a:lin ang="16200000" scaled="1"/>
            <a:tileRect/>
          </a:gradFill>
          <a:ln w="12700">
            <a:noFill/>
            <a:miter lim="800000"/>
            <a:headEnd/>
            <a:tailEnd/>
          </a:ln>
          <a:effectLst/>
        </p:spPr>
        <p:txBody>
          <a:bodyPr lIns="108000" tIns="108000" rIns="144000" bIns="72000"/>
          <a:lstStyle/>
          <a:p>
            <a:pPr marL="190500" indent="-190500">
              <a:lnSpc>
                <a:spcPct val="95000"/>
              </a:lnSpc>
              <a:spcAft>
                <a:spcPts val="800"/>
              </a:spcAft>
              <a:buClr>
                <a:srgbClr val="969696"/>
              </a:buClr>
              <a:buFont typeface="Wingdings" pitchFamily="2" charset="2"/>
              <a:buChar char="§"/>
              <a:defRPr/>
            </a:pPr>
            <a:endParaRPr lang="de-DE" noProof="1">
              <a:solidFill>
                <a:srgbClr val="000000"/>
              </a:solidFill>
              <a:cs typeface="Arial" charset="0"/>
            </a:endParaRPr>
          </a:p>
        </p:txBody>
      </p:sp>
      <p:grpSp>
        <p:nvGrpSpPr>
          <p:cNvPr id="6" name="Gruppieren 54"/>
          <p:cNvGrpSpPr/>
          <p:nvPr/>
        </p:nvGrpSpPr>
        <p:grpSpPr bwMode="gray">
          <a:xfrm>
            <a:off x="4572000" y="762000"/>
            <a:ext cx="2063818" cy="2399950"/>
            <a:chOff x="4572000" y="762000"/>
            <a:chExt cx="2063818" cy="2399950"/>
          </a:xfrm>
        </p:grpSpPr>
        <p:sp>
          <p:nvSpPr>
            <p:cNvPr id="7" name="Text Box 25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4572000" y="762000"/>
              <a:ext cx="2063818" cy="2381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5,7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Обеспечение инженерной и дорожной инфраструктурой земельных участков, предназначенных для бесплатного предоставления многодетным семьям</a:t>
              </a:r>
              <a:endParaRPr lang="en-GB" sz="1300" noProof="1"/>
            </a:p>
          </p:txBody>
        </p:sp>
        <p:sp>
          <p:nvSpPr>
            <p:cNvPr id="8" name="Line 26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638744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grpSp>
        <p:nvGrpSpPr>
          <p:cNvPr id="9" name="Gruppieren 53"/>
          <p:cNvGrpSpPr/>
          <p:nvPr/>
        </p:nvGrpSpPr>
        <p:grpSpPr bwMode="gray">
          <a:xfrm>
            <a:off x="2552700" y="1549400"/>
            <a:ext cx="1638299" cy="1612550"/>
            <a:chOff x="2552700" y="1549400"/>
            <a:chExt cx="1638299" cy="1612550"/>
          </a:xfrm>
        </p:grpSpPr>
        <p:sp>
          <p:nvSpPr>
            <p:cNvPr id="10" name="Text Box 23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2554218" y="1549400"/>
              <a:ext cx="1636781" cy="1562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16,9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Развитие, содержание улично-дорожной сети и благоустройство</a:t>
              </a:r>
              <a:endParaRPr lang="en-GB" sz="1300" noProof="1"/>
            </a:p>
          </p:txBody>
        </p:sp>
        <p:sp>
          <p:nvSpPr>
            <p:cNvPr id="11" name="Line 24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2552700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4" name="Line 36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6726238" y="1655141"/>
            <a:ext cx="0" cy="1506809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15" name="Gruppieren 56"/>
          <p:cNvGrpSpPr/>
          <p:nvPr/>
        </p:nvGrpSpPr>
        <p:grpSpPr bwMode="gray">
          <a:xfrm>
            <a:off x="890656" y="4187066"/>
            <a:ext cx="1519169" cy="1628775"/>
            <a:chOff x="890656" y="4187066"/>
            <a:chExt cx="1519169" cy="1628775"/>
          </a:xfrm>
        </p:grpSpPr>
        <p:sp>
          <p:nvSpPr>
            <p:cNvPr id="16" name="Line 27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2409825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17" name="Text Box 28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890656" y="4237038"/>
              <a:ext cx="1504950" cy="74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1,0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Молодежь ДГО</a:t>
              </a:r>
              <a:endParaRPr lang="en-GB" sz="1300" noProof="1"/>
            </a:p>
          </p:txBody>
        </p:sp>
      </p:grpSp>
      <p:grpSp>
        <p:nvGrpSpPr>
          <p:cNvPr id="18" name="Gruppieren 57"/>
          <p:cNvGrpSpPr/>
          <p:nvPr/>
        </p:nvGrpSpPr>
        <p:grpSpPr bwMode="gray">
          <a:xfrm>
            <a:off x="2895600" y="4187066"/>
            <a:ext cx="1600200" cy="1628775"/>
            <a:chOff x="2895600" y="4187066"/>
            <a:chExt cx="1600200" cy="1628775"/>
          </a:xfrm>
        </p:grpSpPr>
        <p:sp>
          <p:nvSpPr>
            <p:cNvPr id="19" name="Line 29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495800" y="4187066"/>
              <a:ext cx="0" cy="1628775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  <p:sp>
          <p:nvSpPr>
            <p:cNvPr id="20" name="Text Box 30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2895600" y="4237038"/>
              <a:ext cx="1585981" cy="115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algn="r"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13,3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algn="r"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Обеспечение доступным жильем</a:t>
              </a:r>
              <a:endParaRPr lang="en-GB" sz="1300" noProof="1"/>
            </a:p>
          </p:txBody>
        </p:sp>
      </p:grpSp>
      <p:sp>
        <p:nvSpPr>
          <p:cNvPr id="22" name="Line 31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6583363" y="4187066"/>
            <a:ext cx="0" cy="1628775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sp>
        <p:nvSpPr>
          <p:cNvPr id="25" name="Line 33" descr="© INSCALE GmbH, 26.05.2010&#10;http://www.presentationload.com/"/>
          <p:cNvSpPr>
            <a:spLocks noChangeShapeType="1"/>
          </p:cNvSpPr>
          <p:nvPr/>
        </p:nvSpPr>
        <p:spPr bwMode="gray">
          <a:xfrm flipV="1">
            <a:off x="8669338" y="4187066"/>
            <a:ext cx="0" cy="1628775"/>
          </a:xfrm>
          <a:prstGeom prst="line">
            <a:avLst/>
          </a:prstGeom>
          <a:noFill/>
          <a:ln w="19050">
            <a:solidFill>
              <a:srgbClr val="969696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endParaRPr lang="en-GB"/>
          </a:p>
        </p:txBody>
      </p:sp>
      <p:grpSp>
        <p:nvGrpSpPr>
          <p:cNvPr id="27" name="Gruppieren 1"/>
          <p:cNvGrpSpPr/>
          <p:nvPr/>
        </p:nvGrpSpPr>
        <p:grpSpPr>
          <a:xfrm>
            <a:off x="323850" y="3172213"/>
            <a:ext cx="8488363" cy="976313"/>
            <a:chOff x="323850" y="3190875"/>
            <a:chExt cx="8488363" cy="976313"/>
          </a:xfrm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reflection blurRad="38100" stA="23000" endPos="38500" dist="50800" dir="5400000" sy="-100000" algn="bl" rotWithShape="0"/>
          </a:effectLst>
          <a:scene3d>
            <a:camera prst="perspectiveAbove"/>
            <a:lightRig rig="threePt" dir="t"/>
          </a:scene3d>
        </p:grpSpPr>
        <p:sp>
          <p:nvSpPr>
            <p:cNvPr id="28" name="Freeform 5" descr="© INSCALE GmbH, 26.05.2010&#10;http://www.presentationload.com/"/>
            <p:cNvSpPr>
              <a:spLocks noEditPoints="1"/>
            </p:cNvSpPr>
            <p:nvPr/>
          </p:nvSpPr>
          <p:spPr bwMode="gray">
            <a:xfrm>
              <a:off x="323850" y="3190875"/>
              <a:ext cx="8488363" cy="976313"/>
            </a:xfrm>
            <a:custGeom>
              <a:avLst/>
              <a:gdLst/>
              <a:ahLst/>
              <a:cxnLst>
                <a:cxn ang="0">
                  <a:pos x="2674" y="273"/>
                </a:cxn>
                <a:cxn ang="0">
                  <a:pos x="2554" y="37"/>
                </a:cxn>
                <a:cxn ang="0">
                  <a:pos x="2466" y="37"/>
                </a:cxn>
                <a:cxn ang="0">
                  <a:pos x="2377" y="37"/>
                </a:cxn>
                <a:cxn ang="0">
                  <a:pos x="2230" y="37"/>
                </a:cxn>
                <a:cxn ang="0">
                  <a:pos x="2141" y="37"/>
                </a:cxn>
                <a:cxn ang="0">
                  <a:pos x="2053" y="37"/>
                </a:cxn>
                <a:cxn ang="0">
                  <a:pos x="1906" y="37"/>
                </a:cxn>
                <a:cxn ang="0">
                  <a:pos x="1817" y="37"/>
                </a:cxn>
                <a:cxn ang="0">
                  <a:pos x="1729" y="37"/>
                </a:cxn>
                <a:cxn ang="0">
                  <a:pos x="1581" y="37"/>
                </a:cxn>
                <a:cxn ang="0">
                  <a:pos x="1493" y="37"/>
                </a:cxn>
                <a:cxn ang="0">
                  <a:pos x="1405" y="37"/>
                </a:cxn>
                <a:cxn ang="0">
                  <a:pos x="1287" y="37"/>
                </a:cxn>
                <a:cxn ang="0">
                  <a:pos x="1198" y="37"/>
                </a:cxn>
                <a:cxn ang="0">
                  <a:pos x="1110" y="37"/>
                </a:cxn>
                <a:cxn ang="0">
                  <a:pos x="1021" y="37"/>
                </a:cxn>
                <a:cxn ang="0">
                  <a:pos x="903" y="37"/>
                </a:cxn>
                <a:cxn ang="0">
                  <a:pos x="815" y="37"/>
                </a:cxn>
                <a:cxn ang="0">
                  <a:pos x="727" y="37"/>
                </a:cxn>
                <a:cxn ang="0">
                  <a:pos x="609" y="37"/>
                </a:cxn>
                <a:cxn ang="0">
                  <a:pos x="520" y="37"/>
                </a:cxn>
                <a:cxn ang="0">
                  <a:pos x="432" y="37"/>
                </a:cxn>
                <a:cxn ang="0">
                  <a:pos x="284" y="37"/>
                </a:cxn>
                <a:cxn ang="0">
                  <a:pos x="196" y="37"/>
                </a:cxn>
                <a:cxn ang="0">
                  <a:pos x="108" y="37"/>
                </a:cxn>
                <a:cxn ang="0">
                  <a:pos x="31" y="273"/>
                </a:cxn>
                <a:cxn ang="0">
                  <a:pos x="61" y="273"/>
                </a:cxn>
                <a:cxn ang="0">
                  <a:pos x="149" y="273"/>
                </a:cxn>
                <a:cxn ang="0">
                  <a:pos x="238" y="273"/>
                </a:cxn>
                <a:cxn ang="0">
                  <a:pos x="326" y="273"/>
                </a:cxn>
                <a:cxn ang="0">
                  <a:pos x="355" y="8"/>
                </a:cxn>
                <a:cxn ang="0">
                  <a:pos x="444" y="273"/>
                </a:cxn>
                <a:cxn ang="0">
                  <a:pos x="532" y="273"/>
                </a:cxn>
                <a:cxn ang="0">
                  <a:pos x="621" y="273"/>
                </a:cxn>
                <a:cxn ang="0">
                  <a:pos x="680" y="273"/>
                </a:cxn>
                <a:cxn ang="0">
                  <a:pos x="739" y="273"/>
                </a:cxn>
                <a:cxn ang="0">
                  <a:pos x="827" y="273"/>
                </a:cxn>
                <a:cxn ang="0">
                  <a:pos x="915" y="273"/>
                </a:cxn>
                <a:cxn ang="0">
                  <a:pos x="975" y="49"/>
                </a:cxn>
                <a:cxn ang="0">
                  <a:pos x="1033" y="273"/>
                </a:cxn>
                <a:cxn ang="0">
                  <a:pos x="1122" y="273"/>
                </a:cxn>
                <a:cxn ang="0">
                  <a:pos x="1210" y="273"/>
                </a:cxn>
                <a:cxn ang="0">
                  <a:pos x="1299" y="273"/>
                </a:cxn>
                <a:cxn ang="0">
                  <a:pos x="1328" y="8"/>
                </a:cxn>
                <a:cxn ang="0">
                  <a:pos x="1417" y="273"/>
                </a:cxn>
                <a:cxn ang="0">
                  <a:pos x="1505" y="273"/>
                </a:cxn>
                <a:cxn ang="0">
                  <a:pos x="1593" y="273"/>
                </a:cxn>
                <a:cxn ang="0">
                  <a:pos x="1652" y="273"/>
                </a:cxn>
                <a:cxn ang="0">
                  <a:pos x="1682" y="8"/>
                </a:cxn>
                <a:cxn ang="0">
                  <a:pos x="1770" y="273"/>
                </a:cxn>
                <a:cxn ang="0">
                  <a:pos x="1859" y="273"/>
                </a:cxn>
                <a:cxn ang="0">
                  <a:pos x="1947" y="273"/>
                </a:cxn>
                <a:cxn ang="0">
                  <a:pos x="1977" y="8"/>
                </a:cxn>
                <a:cxn ang="0">
                  <a:pos x="2290" y="262"/>
                </a:cxn>
                <a:cxn ang="0">
                  <a:pos x="2095" y="273"/>
                </a:cxn>
                <a:cxn ang="0">
                  <a:pos x="2183" y="273"/>
                </a:cxn>
                <a:cxn ang="0">
                  <a:pos x="2271" y="273"/>
                </a:cxn>
                <a:cxn ang="0">
                  <a:pos x="2330" y="273"/>
                </a:cxn>
                <a:cxn ang="0">
                  <a:pos x="2389" y="273"/>
                </a:cxn>
                <a:cxn ang="0">
                  <a:pos x="2478" y="273"/>
                </a:cxn>
                <a:cxn ang="0">
                  <a:pos x="2566" y="273"/>
                </a:cxn>
                <a:cxn ang="0">
                  <a:pos x="2619" y="49"/>
                </a:cxn>
              </a:cxnLst>
              <a:rect l="0" t="0" r="r" b="b"/>
              <a:pathLst>
                <a:path w="2674" h="308">
                  <a:moveTo>
                    <a:pt x="2672" y="37"/>
                  </a:moveTo>
                  <a:cubicBezTo>
                    <a:pt x="2670" y="37"/>
                    <a:pt x="2669" y="35"/>
                    <a:pt x="2669" y="33"/>
                  </a:cubicBezTo>
                  <a:cubicBezTo>
                    <a:pt x="2669" y="12"/>
                    <a:pt x="2669" y="12"/>
                    <a:pt x="2669" y="12"/>
                  </a:cubicBezTo>
                  <a:cubicBezTo>
                    <a:pt x="2669" y="10"/>
                    <a:pt x="2670" y="8"/>
                    <a:pt x="2672" y="8"/>
                  </a:cubicBezTo>
                  <a:cubicBezTo>
                    <a:pt x="2674" y="8"/>
                    <a:pt x="2674" y="8"/>
                    <a:pt x="2674" y="8"/>
                  </a:cubicBezTo>
                  <a:cubicBezTo>
                    <a:pt x="2674" y="0"/>
                    <a:pt x="2674" y="0"/>
                    <a:pt x="267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5" y="10"/>
                    <a:pt x="5" y="1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5" y="35"/>
                    <a:pt x="3" y="37"/>
                    <a:pt x="2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73"/>
                    <a:pt x="0" y="273"/>
                    <a:pt x="0" y="273"/>
                  </a:cubicBezTo>
                  <a:cubicBezTo>
                    <a:pt x="2" y="273"/>
                    <a:pt x="2" y="273"/>
                    <a:pt x="2" y="273"/>
                  </a:cubicBezTo>
                  <a:cubicBezTo>
                    <a:pt x="3" y="273"/>
                    <a:pt x="5" y="275"/>
                    <a:pt x="5" y="277"/>
                  </a:cubicBezTo>
                  <a:cubicBezTo>
                    <a:pt x="5" y="298"/>
                    <a:pt x="5" y="298"/>
                    <a:pt x="5" y="298"/>
                  </a:cubicBezTo>
                  <a:cubicBezTo>
                    <a:pt x="5" y="300"/>
                    <a:pt x="3" y="302"/>
                    <a:pt x="2" y="302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2674" y="308"/>
                    <a:pt x="2674" y="308"/>
                    <a:pt x="2674" y="308"/>
                  </a:cubicBezTo>
                  <a:cubicBezTo>
                    <a:pt x="2674" y="302"/>
                    <a:pt x="2674" y="302"/>
                    <a:pt x="2674" y="302"/>
                  </a:cubicBezTo>
                  <a:cubicBezTo>
                    <a:pt x="2672" y="302"/>
                    <a:pt x="2672" y="302"/>
                    <a:pt x="2672" y="302"/>
                  </a:cubicBezTo>
                  <a:cubicBezTo>
                    <a:pt x="2670" y="302"/>
                    <a:pt x="2669" y="300"/>
                    <a:pt x="2669" y="298"/>
                  </a:cubicBezTo>
                  <a:cubicBezTo>
                    <a:pt x="2669" y="277"/>
                    <a:pt x="2669" y="277"/>
                    <a:pt x="2669" y="277"/>
                  </a:cubicBezTo>
                  <a:cubicBezTo>
                    <a:pt x="2669" y="275"/>
                    <a:pt x="2670" y="273"/>
                    <a:pt x="2672" y="273"/>
                  </a:cubicBezTo>
                  <a:cubicBezTo>
                    <a:pt x="2674" y="273"/>
                    <a:pt x="2674" y="273"/>
                    <a:pt x="2674" y="273"/>
                  </a:cubicBezTo>
                  <a:cubicBezTo>
                    <a:pt x="2674" y="37"/>
                    <a:pt x="2674" y="37"/>
                    <a:pt x="2674" y="37"/>
                  </a:cubicBezTo>
                  <a:lnTo>
                    <a:pt x="2672" y="37"/>
                  </a:lnTo>
                  <a:close/>
                  <a:moveTo>
                    <a:pt x="2610" y="12"/>
                  </a:moveTo>
                  <a:cubicBezTo>
                    <a:pt x="2610" y="10"/>
                    <a:pt x="2611" y="8"/>
                    <a:pt x="2613" y="8"/>
                  </a:cubicBezTo>
                  <a:cubicBezTo>
                    <a:pt x="2625" y="8"/>
                    <a:pt x="2625" y="8"/>
                    <a:pt x="2625" y="8"/>
                  </a:cubicBezTo>
                  <a:cubicBezTo>
                    <a:pt x="2627" y="8"/>
                    <a:pt x="2628" y="10"/>
                    <a:pt x="2628" y="12"/>
                  </a:cubicBezTo>
                  <a:cubicBezTo>
                    <a:pt x="2628" y="33"/>
                    <a:pt x="2628" y="33"/>
                    <a:pt x="2628" y="33"/>
                  </a:cubicBezTo>
                  <a:cubicBezTo>
                    <a:pt x="2628" y="35"/>
                    <a:pt x="2627" y="37"/>
                    <a:pt x="2625" y="37"/>
                  </a:cubicBezTo>
                  <a:cubicBezTo>
                    <a:pt x="2613" y="37"/>
                    <a:pt x="2613" y="37"/>
                    <a:pt x="2613" y="37"/>
                  </a:cubicBezTo>
                  <a:cubicBezTo>
                    <a:pt x="2611" y="37"/>
                    <a:pt x="2610" y="35"/>
                    <a:pt x="2610" y="33"/>
                  </a:cubicBezTo>
                  <a:lnTo>
                    <a:pt x="2610" y="12"/>
                  </a:lnTo>
                  <a:close/>
                  <a:moveTo>
                    <a:pt x="2581" y="12"/>
                  </a:moveTo>
                  <a:cubicBezTo>
                    <a:pt x="2581" y="10"/>
                    <a:pt x="2582" y="8"/>
                    <a:pt x="2584" y="8"/>
                  </a:cubicBezTo>
                  <a:cubicBezTo>
                    <a:pt x="2596" y="8"/>
                    <a:pt x="2596" y="8"/>
                    <a:pt x="2596" y="8"/>
                  </a:cubicBezTo>
                  <a:cubicBezTo>
                    <a:pt x="2597" y="8"/>
                    <a:pt x="2599" y="10"/>
                    <a:pt x="2599" y="12"/>
                  </a:cubicBezTo>
                  <a:cubicBezTo>
                    <a:pt x="2599" y="33"/>
                    <a:pt x="2599" y="33"/>
                    <a:pt x="2599" y="33"/>
                  </a:cubicBezTo>
                  <a:cubicBezTo>
                    <a:pt x="2599" y="35"/>
                    <a:pt x="2597" y="37"/>
                    <a:pt x="2596" y="37"/>
                  </a:cubicBezTo>
                  <a:cubicBezTo>
                    <a:pt x="2584" y="37"/>
                    <a:pt x="2584" y="37"/>
                    <a:pt x="2584" y="37"/>
                  </a:cubicBezTo>
                  <a:cubicBezTo>
                    <a:pt x="2582" y="37"/>
                    <a:pt x="2581" y="35"/>
                    <a:pt x="2581" y="33"/>
                  </a:cubicBezTo>
                  <a:lnTo>
                    <a:pt x="2581" y="12"/>
                  </a:lnTo>
                  <a:close/>
                  <a:moveTo>
                    <a:pt x="2551" y="12"/>
                  </a:moveTo>
                  <a:cubicBezTo>
                    <a:pt x="2551" y="10"/>
                    <a:pt x="2552" y="8"/>
                    <a:pt x="2554" y="8"/>
                  </a:cubicBezTo>
                  <a:cubicBezTo>
                    <a:pt x="2566" y="8"/>
                    <a:pt x="2566" y="8"/>
                    <a:pt x="2566" y="8"/>
                  </a:cubicBezTo>
                  <a:cubicBezTo>
                    <a:pt x="2568" y="8"/>
                    <a:pt x="2569" y="10"/>
                    <a:pt x="2569" y="12"/>
                  </a:cubicBezTo>
                  <a:cubicBezTo>
                    <a:pt x="2569" y="33"/>
                    <a:pt x="2569" y="33"/>
                    <a:pt x="2569" y="33"/>
                  </a:cubicBezTo>
                  <a:cubicBezTo>
                    <a:pt x="2569" y="35"/>
                    <a:pt x="2568" y="37"/>
                    <a:pt x="2566" y="37"/>
                  </a:cubicBezTo>
                  <a:cubicBezTo>
                    <a:pt x="2554" y="37"/>
                    <a:pt x="2554" y="37"/>
                    <a:pt x="2554" y="37"/>
                  </a:cubicBezTo>
                  <a:cubicBezTo>
                    <a:pt x="2552" y="37"/>
                    <a:pt x="2551" y="35"/>
                    <a:pt x="2551" y="33"/>
                  </a:cubicBezTo>
                  <a:lnTo>
                    <a:pt x="2551" y="12"/>
                  </a:lnTo>
                  <a:close/>
                  <a:moveTo>
                    <a:pt x="2522" y="12"/>
                  </a:moveTo>
                  <a:cubicBezTo>
                    <a:pt x="2522" y="10"/>
                    <a:pt x="2523" y="8"/>
                    <a:pt x="2525" y="8"/>
                  </a:cubicBezTo>
                  <a:cubicBezTo>
                    <a:pt x="2537" y="8"/>
                    <a:pt x="2537" y="8"/>
                    <a:pt x="2537" y="8"/>
                  </a:cubicBezTo>
                  <a:cubicBezTo>
                    <a:pt x="2538" y="8"/>
                    <a:pt x="2540" y="10"/>
                    <a:pt x="2540" y="12"/>
                  </a:cubicBezTo>
                  <a:cubicBezTo>
                    <a:pt x="2540" y="33"/>
                    <a:pt x="2540" y="33"/>
                    <a:pt x="2540" y="33"/>
                  </a:cubicBezTo>
                  <a:cubicBezTo>
                    <a:pt x="2540" y="35"/>
                    <a:pt x="2538" y="37"/>
                    <a:pt x="2537" y="37"/>
                  </a:cubicBezTo>
                  <a:cubicBezTo>
                    <a:pt x="2525" y="37"/>
                    <a:pt x="2525" y="37"/>
                    <a:pt x="2525" y="37"/>
                  </a:cubicBezTo>
                  <a:cubicBezTo>
                    <a:pt x="2523" y="37"/>
                    <a:pt x="2522" y="35"/>
                    <a:pt x="2522" y="33"/>
                  </a:cubicBezTo>
                  <a:lnTo>
                    <a:pt x="2522" y="12"/>
                  </a:lnTo>
                  <a:close/>
                  <a:moveTo>
                    <a:pt x="2492" y="12"/>
                  </a:moveTo>
                  <a:cubicBezTo>
                    <a:pt x="2492" y="10"/>
                    <a:pt x="2494" y="8"/>
                    <a:pt x="2495" y="8"/>
                  </a:cubicBezTo>
                  <a:cubicBezTo>
                    <a:pt x="2507" y="8"/>
                    <a:pt x="2507" y="8"/>
                    <a:pt x="2507" y="8"/>
                  </a:cubicBezTo>
                  <a:cubicBezTo>
                    <a:pt x="2509" y="8"/>
                    <a:pt x="2510" y="10"/>
                    <a:pt x="2510" y="12"/>
                  </a:cubicBezTo>
                  <a:cubicBezTo>
                    <a:pt x="2510" y="33"/>
                    <a:pt x="2510" y="33"/>
                    <a:pt x="2510" y="33"/>
                  </a:cubicBezTo>
                  <a:cubicBezTo>
                    <a:pt x="2510" y="35"/>
                    <a:pt x="2509" y="37"/>
                    <a:pt x="2507" y="37"/>
                  </a:cubicBezTo>
                  <a:cubicBezTo>
                    <a:pt x="2495" y="37"/>
                    <a:pt x="2495" y="37"/>
                    <a:pt x="2495" y="37"/>
                  </a:cubicBezTo>
                  <a:cubicBezTo>
                    <a:pt x="2494" y="37"/>
                    <a:pt x="2492" y="35"/>
                    <a:pt x="2492" y="33"/>
                  </a:cubicBezTo>
                  <a:lnTo>
                    <a:pt x="2492" y="12"/>
                  </a:lnTo>
                  <a:close/>
                  <a:moveTo>
                    <a:pt x="2463" y="12"/>
                  </a:moveTo>
                  <a:cubicBezTo>
                    <a:pt x="2463" y="10"/>
                    <a:pt x="2464" y="8"/>
                    <a:pt x="2466" y="8"/>
                  </a:cubicBezTo>
                  <a:cubicBezTo>
                    <a:pt x="2478" y="8"/>
                    <a:pt x="2478" y="8"/>
                    <a:pt x="2478" y="8"/>
                  </a:cubicBezTo>
                  <a:cubicBezTo>
                    <a:pt x="2479" y="8"/>
                    <a:pt x="2481" y="10"/>
                    <a:pt x="2481" y="12"/>
                  </a:cubicBezTo>
                  <a:cubicBezTo>
                    <a:pt x="2481" y="33"/>
                    <a:pt x="2481" y="33"/>
                    <a:pt x="2481" y="33"/>
                  </a:cubicBezTo>
                  <a:cubicBezTo>
                    <a:pt x="2481" y="35"/>
                    <a:pt x="2479" y="37"/>
                    <a:pt x="2478" y="37"/>
                  </a:cubicBezTo>
                  <a:cubicBezTo>
                    <a:pt x="2466" y="37"/>
                    <a:pt x="2466" y="37"/>
                    <a:pt x="2466" y="37"/>
                  </a:cubicBezTo>
                  <a:cubicBezTo>
                    <a:pt x="2464" y="37"/>
                    <a:pt x="2463" y="35"/>
                    <a:pt x="2463" y="33"/>
                  </a:cubicBezTo>
                  <a:lnTo>
                    <a:pt x="2463" y="12"/>
                  </a:lnTo>
                  <a:close/>
                  <a:moveTo>
                    <a:pt x="2433" y="12"/>
                  </a:moveTo>
                  <a:cubicBezTo>
                    <a:pt x="2433" y="10"/>
                    <a:pt x="2435" y="8"/>
                    <a:pt x="2436" y="8"/>
                  </a:cubicBezTo>
                  <a:cubicBezTo>
                    <a:pt x="2448" y="8"/>
                    <a:pt x="2448" y="8"/>
                    <a:pt x="2448" y="8"/>
                  </a:cubicBezTo>
                  <a:cubicBezTo>
                    <a:pt x="2450" y="8"/>
                    <a:pt x="2451" y="10"/>
                    <a:pt x="2451" y="12"/>
                  </a:cubicBezTo>
                  <a:cubicBezTo>
                    <a:pt x="2451" y="33"/>
                    <a:pt x="2451" y="33"/>
                    <a:pt x="2451" y="33"/>
                  </a:cubicBezTo>
                  <a:cubicBezTo>
                    <a:pt x="2451" y="35"/>
                    <a:pt x="2450" y="37"/>
                    <a:pt x="2448" y="37"/>
                  </a:cubicBezTo>
                  <a:cubicBezTo>
                    <a:pt x="2436" y="37"/>
                    <a:pt x="2436" y="37"/>
                    <a:pt x="2436" y="37"/>
                  </a:cubicBezTo>
                  <a:cubicBezTo>
                    <a:pt x="2435" y="37"/>
                    <a:pt x="2433" y="35"/>
                    <a:pt x="2433" y="33"/>
                  </a:cubicBezTo>
                  <a:lnTo>
                    <a:pt x="2433" y="12"/>
                  </a:lnTo>
                  <a:close/>
                  <a:moveTo>
                    <a:pt x="2404" y="12"/>
                  </a:moveTo>
                  <a:cubicBezTo>
                    <a:pt x="2404" y="10"/>
                    <a:pt x="2405" y="8"/>
                    <a:pt x="2407" y="8"/>
                  </a:cubicBezTo>
                  <a:cubicBezTo>
                    <a:pt x="2419" y="8"/>
                    <a:pt x="2419" y="8"/>
                    <a:pt x="2419" y="8"/>
                  </a:cubicBezTo>
                  <a:cubicBezTo>
                    <a:pt x="2420" y="8"/>
                    <a:pt x="2422" y="10"/>
                    <a:pt x="2422" y="12"/>
                  </a:cubicBezTo>
                  <a:cubicBezTo>
                    <a:pt x="2422" y="33"/>
                    <a:pt x="2422" y="33"/>
                    <a:pt x="2422" y="33"/>
                  </a:cubicBezTo>
                  <a:cubicBezTo>
                    <a:pt x="2422" y="35"/>
                    <a:pt x="2420" y="37"/>
                    <a:pt x="2419" y="37"/>
                  </a:cubicBezTo>
                  <a:cubicBezTo>
                    <a:pt x="2407" y="37"/>
                    <a:pt x="2407" y="37"/>
                    <a:pt x="2407" y="37"/>
                  </a:cubicBezTo>
                  <a:cubicBezTo>
                    <a:pt x="2405" y="37"/>
                    <a:pt x="2404" y="35"/>
                    <a:pt x="2404" y="33"/>
                  </a:cubicBezTo>
                  <a:lnTo>
                    <a:pt x="2404" y="12"/>
                  </a:lnTo>
                  <a:close/>
                  <a:moveTo>
                    <a:pt x="2374" y="12"/>
                  </a:moveTo>
                  <a:cubicBezTo>
                    <a:pt x="2374" y="10"/>
                    <a:pt x="2376" y="8"/>
                    <a:pt x="2377" y="8"/>
                  </a:cubicBezTo>
                  <a:cubicBezTo>
                    <a:pt x="2389" y="8"/>
                    <a:pt x="2389" y="8"/>
                    <a:pt x="2389" y="8"/>
                  </a:cubicBezTo>
                  <a:cubicBezTo>
                    <a:pt x="2391" y="8"/>
                    <a:pt x="2392" y="10"/>
                    <a:pt x="2392" y="12"/>
                  </a:cubicBezTo>
                  <a:cubicBezTo>
                    <a:pt x="2392" y="33"/>
                    <a:pt x="2392" y="33"/>
                    <a:pt x="2392" y="33"/>
                  </a:cubicBezTo>
                  <a:cubicBezTo>
                    <a:pt x="2392" y="35"/>
                    <a:pt x="2391" y="37"/>
                    <a:pt x="2389" y="37"/>
                  </a:cubicBezTo>
                  <a:cubicBezTo>
                    <a:pt x="2377" y="37"/>
                    <a:pt x="2377" y="37"/>
                    <a:pt x="2377" y="37"/>
                  </a:cubicBezTo>
                  <a:cubicBezTo>
                    <a:pt x="2376" y="37"/>
                    <a:pt x="2374" y="35"/>
                    <a:pt x="2374" y="33"/>
                  </a:cubicBezTo>
                  <a:lnTo>
                    <a:pt x="2374" y="12"/>
                  </a:lnTo>
                  <a:close/>
                  <a:moveTo>
                    <a:pt x="2345" y="12"/>
                  </a:moveTo>
                  <a:cubicBezTo>
                    <a:pt x="2345" y="10"/>
                    <a:pt x="2346" y="8"/>
                    <a:pt x="2348" y="8"/>
                  </a:cubicBezTo>
                  <a:cubicBezTo>
                    <a:pt x="2360" y="8"/>
                    <a:pt x="2360" y="8"/>
                    <a:pt x="2360" y="8"/>
                  </a:cubicBezTo>
                  <a:cubicBezTo>
                    <a:pt x="2362" y="8"/>
                    <a:pt x="2363" y="10"/>
                    <a:pt x="2363" y="12"/>
                  </a:cubicBezTo>
                  <a:cubicBezTo>
                    <a:pt x="2363" y="33"/>
                    <a:pt x="2363" y="33"/>
                    <a:pt x="2363" y="33"/>
                  </a:cubicBezTo>
                  <a:cubicBezTo>
                    <a:pt x="2363" y="35"/>
                    <a:pt x="2362" y="37"/>
                    <a:pt x="2360" y="37"/>
                  </a:cubicBezTo>
                  <a:cubicBezTo>
                    <a:pt x="2348" y="37"/>
                    <a:pt x="2348" y="37"/>
                    <a:pt x="2348" y="37"/>
                  </a:cubicBezTo>
                  <a:cubicBezTo>
                    <a:pt x="2346" y="37"/>
                    <a:pt x="2345" y="35"/>
                    <a:pt x="2345" y="33"/>
                  </a:cubicBezTo>
                  <a:lnTo>
                    <a:pt x="2345" y="12"/>
                  </a:lnTo>
                  <a:close/>
                  <a:moveTo>
                    <a:pt x="2256" y="12"/>
                  </a:moveTo>
                  <a:cubicBezTo>
                    <a:pt x="2256" y="10"/>
                    <a:pt x="2258" y="8"/>
                    <a:pt x="2259" y="8"/>
                  </a:cubicBezTo>
                  <a:cubicBezTo>
                    <a:pt x="2271" y="8"/>
                    <a:pt x="2271" y="8"/>
                    <a:pt x="2271" y="8"/>
                  </a:cubicBezTo>
                  <a:cubicBezTo>
                    <a:pt x="2273" y="8"/>
                    <a:pt x="2274" y="10"/>
                    <a:pt x="2274" y="12"/>
                  </a:cubicBezTo>
                  <a:cubicBezTo>
                    <a:pt x="2274" y="33"/>
                    <a:pt x="2274" y="33"/>
                    <a:pt x="2274" y="33"/>
                  </a:cubicBezTo>
                  <a:cubicBezTo>
                    <a:pt x="2274" y="35"/>
                    <a:pt x="2273" y="37"/>
                    <a:pt x="2271" y="37"/>
                  </a:cubicBezTo>
                  <a:cubicBezTo>
                    <a:pt x="2259" y="37"/>
                    <a:pt x="2259" y="37"/>
                    <a:pt x="2259" y="37"/>
                  </a:cubicBezTo>
                  <a:cubicBezTo>
                    <a:pt x="2258" y="37"/>
                    <a:pt x="2256" y="35"/>
                    <a:pt x="2256" y="33"/>
                  </a:cubicBezTo>
                  <a:lnTo>
                    <a:pt x="2256" y="12"/>
                  </a:lnTo>
                  <a:close/>
                  <a:moveTo>
                    <a:pt x="2227" y="12"/>
                  </a:moveTo>
                  <a:cubicBezTo>
                    <a:pt x="2227" y="10"/>
                    <a:pt x="2228" y="8"/>
                    <a:pt x="2230" y="8"/>
                  </a:cubicBezTo>
                  <a:cubicBezTo>
                    <a:pt x="2242" y="8"/>
                    <a:pt x="2242" y="8"/>
                    <a:pt x="2242" y="8"/>
                  </a:cubicBezTo>
                  <a:cubicBezTo>
                    <a:pt x="2244" y="8"/>
                    <a:pt x="2245" y="10"/>
                    <a:pt x="2245" y="12"/>
                  </a:cubicBezTo>
                  <a:cubicBezTo>
                    <a:pt x="2245" y="33"/>
                    <a:pt x="2245" y="33"/>
                    <a:pt x="2245" y="33"/>
                  </a:cubicBezTo>
                  <a:cubicBezTo>
                    <a:pt x="2245" y="35"/>
                    <a:pt x="2244" y="37"/>
                    <a:pt x="2242" y="37"/>
                  </a:cubicBezTo>
                  <a:cubicBezTo>
                    <a:pt x="2230" y="37"/>
                    <a:pt x="2230" y="37"/>
                    <a:pt x="2230" y="37"/>
                  </a:cubicBezTo>
                  <a:cubicBezTo>
                    <a:pt x="2228" y="37"/>
                    <a:pt x="2227" y="35"/>
                    <a:pt x="2227" y="33"/>
                  </a:cubicBezTo>
                  <a:lnTo>
                    <a:pt x="2227" y="12"/>
                  </a:lnTo>
                  <a:close/>
                  <a:moveTo>
                    <a:pt x="2197" y="12"/>
                  </a:moveTo>
                  <a:cubicBezTo>
                    <a:pt x="2197" y="10"/>
                    <a:pt x="2199" y="8"/>
                    <a:pt x="2200" y="8"/>
                  </a:cubicBezTo>
                  <a:cubicBezTo>
                    <a:pt x="2212" y="8"/>
                    <a:pt x="2212" y="8"/>
                    <a:pt x="2212" y="8"/>
                  </a:cubicBezTo>
                  <a:cubicBezTo>
                    <a:pt x="2214" y="8"/>
                    <a:pt x="2216" y="10"/>
                    <a:pt x="2216" y="12"/>
                  </a:cubicBezTo>
                  <a:cubicBezTo>
                    <a:pt x="2216" y="33"/>
                    <a:pt x="2216" y="33"/>
                    <a:pt x="2216" y="33"/>
                  </a:cubicBezTo>
                  <a:cubicBezTo>
                    <a:pt x="2216" y="35"/>
                    <a:pt x="2214" y="37"/>
                    <a:pt x="2212" y="37"/>
                  </a:cubicBezTo>
                  <a:cubicBezTo>
                    <a:pt x="2200" y="37"/>
                    <a:pt x="2200" y="37"/>
                    <a:pt x="2200" y="37"/>
                  </a:cubicBezTo>
                  <a:cubicBezTo>
                    <a:pt x="2199" y="37"/>
                    <a:pt x="2197" y="35"/>
                    <a:pt x="2197" y="33"/>
                  </a:cubicBezTo>
                  <a:lnTo>
                    <a:pt x="2197" y="12"/>
                  </a:lnTo>
                  <a:close/>
                  <a:moveTo>
                    <a:pt x="2168" y="12"/>
                  </a:moveTo>
                  <a:cubicBezTo>
                    <a:pt x="2168" y="10"/>
                    <a:pt x="2169" y="8"/>
                    <a:pt x="2171" y="8"/>
                  </a:cubicBezTo>
                  <a:cubicBezTo>
                    <a:pt x="2183" y="8"/>
                    <a:pt x="2183" y="8"/>
                    <a:pt x="2183" y="8"/>
                  </a:cubicBezTo>
                  <a:cubicBezTo>
                    <a:pt x="2185" y="8"/>
                    <a:pt x="2186" y="10"/>
                    <a:pt x="2186" y="12"/>
                  </a:cubicBezTo>
                  <a:cubicBezTo>
                    <a:pt x="2186" y="33"/>
                    <a:pt x="2186" y="33"/>
                    <a:pt x="2186" y="33"/>
                  </a:cubicBezTo>
                  <a:cubicBezTo>
                    <a:pt x="2186" y="35"/>
                    <a:pt x="2185" y="37"/>
                    <a:pt x="2183" y="37"/>
                  </a:cubicBezTo>
                  <a:cubicBezTo>
                    <a:pt x="2171" y="37"/>
                    <a:pt x="2171" y="37"/>
                    <a:pt x="2171" y="37"/>
                  </a:cubicBezTo>
                  <a:cubicBezTo>
                    <a:pt x="2169" y="37"/>
                    <a:pt x="2168" y="35"/>
                    <a:pt x="2168" y="33"/>
                  </a:cubicBezTo>
                  <a:lnTo>
                    <a:pt x="2168" y="12"/>
                  </a:lnTo>
                  <a:close/>
                  <a:moveTo>
                    <a:pt x="2138" y="12"/>
                  </a:moveTo>
                  <a:cubicBezTo>
                    <a:pt x="2138" y="10"/>
                    <a:pt x="2140" y="8"/>
                    <a:pt x="2141" y="8"/>
                  </a:cubicBezTo>
                  <a:cubicBezTo>
                    <a:pt x="2154" y="8"/>
                    <a:pt x="2154" y="8"/>
                    <a:pt x="2154" y="8"/>
                  </a:cubicBezTo>
                  <a:cubicBezTo>
                    <a:pt x="2155" y="8"/>
                    <a:pt x="2157" y="10"/>
                    <a:pt x="2157" y="12"/>
                  </a:cubicBezTo>
                  <a:cubicBezTo>
                    <a:pt x="2157" y="33"/>
                    <a:pt x="2157" y="33"/>
                    <a:pt x="2157" y="33"/>
                  </a:cubicBezTo>
                  <a:cubicBezTo>
                    <a:pt x="2157" y="35"/>
                    <a:pt x="2155" y="37"/>
                    <a:pt x="2154" y="37"/>
                  </a:cubicBezTo>
                  <a:cubicBezTo>
                    <a:pt x="2141" y="37"/>
                    <a:pt x="2141" y="37"/>
                    <a:pt x="2141" y="37"/>
                  </a:cubicBezTo>
                  <a:cubicBezTo>
                    <a:pt x="2140" y="37"/>
                    <a:pt x="2138" y="35"/>
                    <a:pt x="2138" y="33"/>
                  </a:cubicBezTo>
                  <a:lnTo>
                    <a:pt x="2138" y="12"/>
                  </a:lnTo>
                  <a:close/>
                  <a:moveTo>
                    <a:pt x="2109" y="12"/>
                  </a:moveTo>
                  <a:cubicBezTo>
                    <a:pt x="2109" y="10"/>
                    <a:pt x="2110" y="8"/>
                    <a:pt x="2112" y="8"/>
                  </a:cubicBezTo>
                  <a:cubicBezTo>
                    <a:pt x="2124" y="8"/>
                    <a:pt x="2124" y="8"/>
                    <a:pt x="2124" y="8"/>
                  </a:cubicBezTo>
                  <a:cubicBezTo>
                    <a:pt x="2126" y="8"/>
                    <a:pt x="2127" y="10"/>
                    <a:pt x="2127" y="12"/>
                  </a:cubicBezTo>
                  <a:cubicBezTo>
                    <a:pt x="2127" y="33"/>
                    <a:pt x="2127" y="33"/>
                    <a:pt x="2127" y="33"/>
                  </a:cubicBezTo>
                  <a:cubicBezTo>
                    <a:pt x="2127" y="35"/>
                    <a:pt x="2126" y="37"/>
                    <a:pt x="2124" y="37"/>
                  </a:cubicBezTo>
                  <a:cubicBezTo>
                    <a:pt x="2112" y="37"/>
                    <a:pt x="2112" y="37"/>
                    <a:pt x="2112" y="37"/>
                  </a:cubicBezTo>
                  <a:cubicBezTo>
                    <a:pt x="2110" y="37"/>
                    <a:pt x="2109" y="35"/>
                    <a:pt x="2109" y="33"/>
                  </a:cubicBezTo>
                  <a:lnTo>
                    <a:pt x="2109" y="12"/>
                  </a:lnTo>
                  <a:close/>
                  <a:moveTo>
                    <a:pt x="2079" y="12"/>
                  </a:moveTo>
                  <a:cubicBezTo>
                    <a:pt x="2079" y="10"/>
                    <a:pt x="2081" y="8"/>
                    <a:pt x="2083" y="8"/>
                  </a:cubicBezTo>
                  <a:cubicBezTo>
                    <a:pt x="2095" y="8"/>
                    <a:pt x="2095" y="8"/>
                    <a:pt x="2095" y="8"/>
                  </a:cubicBezTo>
                  <a:cubicBezTo>
                    <a:pt x="2096" y="8"/>
                    <a:pt x="2098" y="10"/>
                    <a:pt x="2098" y="12"/>
                  </a:cubicBezTo>
                  <a:cubicBezTo>
                    <a:pt x="2098" y="33"/>
                    <a:pt x="2098" y="33"/>
                    <a:pt x="2098" y="33"/>
                  </a:cubicBezTo>
                  <a:cubicBezTo>
                    <a:pt x="2098" y="35"/>
                    <a:pt x="2096" y="37"/>
                    <a:pt x="2095" y="37"/>
                  </a:cubicBezTo>
                  <a:cubicBezTo>
                    <a:pt x="2083" y="37"/>
                    <a:pt x="2083" y="37"/>
                    <a:pt x="2083" y="37"/>
                  </a:cubicBezTo>
                  <a:cubicBezTo>
                    <a:pt x="2081" y="37"/>
                    <a:pt x="2079" y="35"/>
                    <a:pt x="2079" y="33"/>
                  </a:cubicBezTo>
                  <a:lnTo>
                    <a:pt x="2079" y="12"/>
                  </a:lnTo>
                  <a:close/>
                  <a:moveTo>
                    <a:pt x="2050" y="12"/>
                  </a:moveTo>
                  <a:cubicBezTo>
                    <a:pt x="2050" y="10"/>
                    <a:pt x="2051" y="8"/>
                    <a:pt x="2053" y="8"/>
                  </a:cubicBezTo>
                  <a:cubicBezTo>
                    <a:pt x="2065" y="8"/>
                    <a:pt x="2065" y="8"/>
                    <a:pt x="2065" y="8"/>
                  </a:cubicBezTo>
                  <a:cubicBezTo>
                    <a:pt x="2067" y="8"/>
                    <a:pt x="2068" y="10"/>
                    <a:pt x="2068" y="12"/>
                  </a:cubicBezTo>
                  <a:cubicBezTo>
                    <a:pt x="2068" y="33"/>
                    <a:pt x="2068" y="33"/>
                    <a:pt x="2068" y="33"/>
                  </a:cubicBezTo>
                  <a:cubicBezTo>
                    <a:pt x="2068" y="35"/>
                    <a:pt x="2067" y="37"/>
                    <a:pt x="2065" y="37"/>
                  </a:cubicBezTo>
                  <a:cubicBezTo>
                    <a:pt x="2053" y="37"/>
                    <a:pt x="2053" y="37"/>
                    <a:pt x="2053" y="37"/>
                  </a:cubicBezTo>
                  <a:cubicBezTo>
                    <a:pt x="2051" y="37"/>
                    <a:pt x="2050" y="35"/>
                    <a:pt x="2050" y="33"/>
                  </a:cubicBezTo>
                  <a:lnTo>
                    <a:pt x="2050" y="12"/>
                  </a:lnTo>
                  <a:close/>
                  <a:moveTo>
                    <a:pt x="2021" y="12"/>
                  </a:moveTo>
                  <a:cubicBezTo>
                    <a:pt x="2021" y="10"/>
                    <a:pt x="2022" y="8"/>
                    <a:pt x="2024" y="8"/>
                  </a:cubicBezTo>
                  <a:cubicBezTo>
                    <a:pt x="2036" y="8"/>
                    <a:pt x="2036" y="8"/>
                    <a:pt x="2036" y="8"/>
                  </a:cubicBezTo>
                  <a:cubicBezTo>
                    <a:pt x="2037" y="8"/>
                    <a:pt x="2039" y="10"/>
                    <a:pt x="2039" y="12"/>
                  </a:cubicBezTo>
                  <a:cubicBezTo>
                    <a:pt x="2039" y="33"/>
                    <a:pt x="2039" y="33"/>
                    <a:pt x="2039" y="33"/>
                  </a:cubicBezTo>
                  <a:cubicBezTo>
                    <a:pt x="2039" y="35"/>
                    <a:pt x="2037" y="37"/>
                    <a:pt x="2036" y="37"/>
                  </a:cubicBezTo>
                  <a:cubicBezTo>
                    <a:pt x="2024" y="37"/>
                    <a:pt x="2024" y="37"/>
                    <a:pt x="2024" y="37"/>
                  </a:cubicBezTo>
                  <a:cubicBezTo>
                    <a:pt x="2022" y="37"/>
                    <a:pt x="2021" y="35"/>
                    <a:pt x="2021" y="33"/>
                  </a:cubicBezTo>
                  <a:lnTo>
                    <a:pt x="2021" y="12"/>
                  </a:lnTo>
                  <a:close/>
                  <a:moveTo>
                    <a:pt x="1932" y="12"/>
                  </a:moveTo>
                  <a:cubicBezTo>
                    <a:pt x="1932" y="10"/>
                    <a:pt x="1933" y="8"/>
                    <a:pt x="1935" y="8"/>
                  </a:cubicBezTo>
                  <a:cubicBezTo>
                    <a:pt x="1947" y="8"/>
                    <a:pt x="1947" y="8"/>
                    <a:pt x="1947" y="8"/>
                  </a:cubicBezTo>
                  <a:cubicBezTo>
                    <a:pt x="1949" y="8"/>
                    <a:pt x="1950" y="10"/>
                    <a:pt x="1950" y="12"/>
                  </a:cubicBezTo>
                  <a:cubicBezTo>
                    <a:pt x="1950" y="33"/>
                    <a:pt x="1950" y="33"/>
                    <a:pt x="1950" y="33"/>
                  </a:cubicBezTo>
                  <a:cubicBezTo>
                    <a:pt x="1950" y="35"/>
                    <a:pt x="1949" y="37"/>
                    <a:pt x="1947" y="37"/>
                  </a:cubicBezTo>
                  <a:cubicBezTo>
                    <a:pt x="1935" y="37"/>
                    <a:pt x="1935" y="37"/>
                    <a:pt x="1935" y="37"/>
                  </a:cubicBezTo>
                  <a:cubicBezTo>
                    <a:pt x="1933" y="37"/>
                    <a:pt x="1932" y="35"/>
                    <a:pt x="1932" y="33"/>
                  </a:cubicBezTo>
                  <a:lnTo>
                    <a:pt x="1932" y="12"/>
                  </a:lnTo>
                  <a:close/>
                  <a:moveTo>
                    <a:pt x="1903" y="12"/>
                  </a:moveTo>
                  <a:cubicBezTo>
                    <a:pt x="1903" y="10"/>
                    <a:pt x="1904" y="8"/>
                    <a:pt x="1906" y="8"/>
                  </a:cubicBezTo>
                  <a:cubicBezTo>
                    <a:pt x="1918" y="8"/>
                    <a:pt x="1918" y="8"/>
                    <a:pt x="1918" y="8"/>
                  </a:cubicBezTo>
                  <a:cubicBezTo>
                    <a:pt x="1919" y="8"/>
                    <a:pt x="1921" y="10"/>
                    <a:pt x="1921" y="12"/>
                  </a:cubicBezTo>
                  <a:cubicBezTo>
                    <a:pt x="1921" y="33"/>
                    <a:pt x="1921" y="33"/>
                    <a:pt x="1921" y="33"/>
                  </a:cubicBezTo>
                  <a:cubicBezTo>
                    <a:pt x="1921" y="35"/>
                    <a:pt x="1919" y="37"/>
                    <a:pt x="1918" y="37"/>
                  </a:cubicBezTo>
                  <a:cubicBezTo>
                    <a:pt x="1906" y="37"/>
                    <a:pt x="1906" y="37"/>
                    <a:pt x="1906" y="37"/>
                  </a:cubicBezTo>
                  <a:cubicBezTo>
                    <a:pt x="1904" y="37"/>
                    <a:pt x="1903" y="35"/>
                    <a:pt x="1903" y="33"/>
                  </a:cubicBezTo>
                  <a:lnTo>
                    <a:pt x="1903" y="12"/>
                  </a:lnTo>
                  <a:close/>
                  <a:moveTo>
                    <a:pt x="1873" y="12"/>
                  </a:moveTo>
                  <a:cubicBezTo>
                    <a:pt x="1873" y="10"/>
                    <a:pt x="1875" y="8"/>
                    <a:pt x="1876" y="8"/>
                  </a:cubicBezTo>
                  <a:cubicBezTo>
                    <a:pt x="1888" y="8"/>
                    <a:pt x="1888" y="8"/>
                    <a:pt x="1888" y="8"/>
                  </a:cubicBezTo>
                  <a:cubicBezTo>
                    <a:pt x="1890" y="8"/>
                    <a:pt x="1891" y="10"/>
                    <a:pt x="1891" y="12"/>
                  </a:cubicBezTo>
                  <a:cubicBezTo>
                    <a:pt x="1891" y="33"/>
                    <a:pt x="1891" y="33"/>
                    <a:pt x="1891" y="33"/>
                  </a:cubicBezTo>
                  <a:cubicBezTo>
                    <a:pt x="1891" y="35"/>
                    <a:pt x="1890" y="37"/>
                    <a:pt x="1888" y="37"/>
                  </a:cubicBezTo>
                  <a:cubicBezTo>
                    <a:pt x="1876" y="37"/>
                    <a:pt x="1876" y="37"/>
                    <a:pt x="1876" y="37"/>
                  </a:cubicBezTo>
                  <a:cubicBezTo>
                    <a:pt x="1875" y="37"/>
                    <a:pt x="1873" y="35"/>
                    <a:pt x="1873" y="33"/>
                  </a:cubicBezTo>
                  <a:lnTo>
                    <a:pt x="1873" y="12"/>
                  </a:lnTo>
                  <a:close/>
                  <a:moveTo>
                    <a:pt x="1844" y="12"/>
                  </a:moveTo>
                  <a:cubicBezTo>
                    <a:pt x="1844" y="10"/>
                    <a:pt x="1845" y="8"/>
                    <a:pt x="1847" y="8"/>
                  </a:cubicBezTo>
                  <a:cubicBezTo>
                    <a:pt x="1859" y="8"/>
                    <a:pt x="1859" y="8"/>
                    <a:pt x="1859" y="8"/>
                  </a:cubicBezTo>
                  <a:cubicBezTo>
                    <a:pt x="1860" y="8"/>
                    <a:pt x="1862" y="10"/>
                    <a:pt x="1862" y="12"/>
                  </a:cubicBezTo>
                  <a:cubicBezTo>
                    <a:pt x="1862" y="33"/>
                    <a:pt x="1862" y="33"/>
                    <a:pt x="1862" y="33"/>
                  </a:cubicBezTo>
                  <a:cubicBezTo>
                    <a:pt x="1862" y="35"/>
                    <a:pt x="1860" y="37"/>
                    <a:pt x="1859" y="37"/>
                  </a:cubicBezTo>
                  <a:cubicBezTo>
                    <a:pt x="1847" y="37"/>
                    <a:pt x="1847" y="37"/>
                    <a:pt x="1847" y="37"/>
                  </a:cubicBezTo>
                  <a:cubicBezTo>
                    <a:pt x="1845" y="37"/>
                    <a:pt x="1844" y="35"/>
                    <a:pt x="1844" y="33"/>
                  </a:cubicBezTo>
                  <a:lnTo>
                    <a:pt x="1844" y="12"/>
                  </a:lnTo>
                  <a:close/>
                  <a:moveTo>
                    <a:pt x="1814" y="12"/>
                  </a:moveTo>
                  <a:cubicBezTo>
                    <a:pt x="1814" y="10"/>
                    <a:pt x="1816" y="8"/>
                    <a:pt x="1817" y="8"/>
                  </a:cubicBezTo>
                  <a:cubicBezTo>
                    <a:pt x="1829" y="8"/>
                    <a:pt x="1829" y="8"/>
                    <a:pt x="1829" y="8"/>
                  </a:cubicBezTo>
                  <a:cubicBezTo>
                    <a:pt x="1831" y="8"/>
                    <a:pt x="1832" y="10"/>
                    <a:pt x="1832" y="12"/>
                  </a:cubicBezTo>
                  <a:cubicBezTo>
                    <a:pt x="1832" y="33"/>
                    <a:pt x="1832" y="33"/>
                    <a:pt x="1832" y="33"/>
                  </a:cubicBezTo>
                  <a:cubicBezTo>
                    <a:pt x="1832" y="35"/>
                    <a:pt x="1831" y="37"/>
                    <a:pt x="1829" y="37"/>
                  </a:cubicBezTo>
                  <a:cubicBezTo>
                    <a:pt x="1817" y="37"/>
                    <a:pt x="1817" y="37"/>
                    <a:pt x="1817" y="37"/>
                  </a:cubicBezTo>
                  <a:cubicBezTo>
                    <a:pt x="1816" y="37"/>
                    <a:pt x="1814" y="35"/>
                    <a:pt x="1814" y="33"/>
                  </a:cubicBezTo>
                  <a:lnTo>
                    <a:pt x="1814" y="12"/>
                  </a:lnTo>
                  <a:close/>
                  <a:moveTo>
                    <a:pt x="1785" y="12"/>
                  </a:moveTo>
                  <a:cubicBezTo>
                    <a:pt x="1785" y="10"/>
                    <a:pt x="1786" y="8"/>
                    <a:pt x="1788" y="8"/>
                  </a:cubicBezTo>
                  <a:cubicBezTo>
                    <a:pt x="1800" y="8"/>
                    <a:pt x="1800" y="8"/>
                    <a:pt x="1800" y="8"/>
                  </a:cubicBezTo>
                  <a:cubicBezTo>
                    <a:pt x="1801" y="8"/>
                    <a:pt x="1803" y="10"/>
                    <a:pt x="1803" y="12"/>
                  </a:cubicBezTo>
                  <a:cubicBezTo>
                    <a:pt x="1803" y="33"/>
                    <a:pt x="1803" y="33"/>
                    <a:pt x="1803" y="33"/>
                  </a:cubicBezTo>
                  <a:cubicBezTo>
                    <a:pt x="1803" y="35"/>
                    <a:pt x="1801" y="37"/>
                    <a:pt x="1800" y="37"/>
                  </a:cubicBezTo>
                  <a:cubicBezTo>
                    <a:pt x="1788" y="37"/>
                    <a:pt x="1788" y="37"/>
                    <a:pt x="1788" y="37"/>
                  </a:cubicBezTo>
                  <a:cubicBezTo>
                    <a:pt x="1786" y="37"/>
                    <a:pt x="1785" y="35"/>
                    <a:pt x="1785" y="33"/>
                  </a:cubicBezTo>
                  <a:lnTo>
                    <a:pt x="1785" y="12"/>
                  </a:lnTo>
                  <a:close/>
                  <a:moveTo>
                    <a:pt x="1755" y="12"/>
                  </a:moveTo>
                  <a:cubicBezTo>
                    <a:pt x="1755" y="10"/>
                    <a:pt x="1757" y="8"/>
                    <a:pt x="1758" y="8"/>
                  </a:cubicBezTo>
                  <a:cubicBezTo>
                    <a:pt x="1770" y="8"/>
                    <a:pt x="1770" y="8"/>
                    <a:pt x="1770" y="8"/>
                  </a:cubicBezTo>
                  <a:cubicBezTo>
                    <a:pt x="1772" y="8"/>
                    <a:pt x="1773" y="10"/>
                    <a:pt x="1773" y="12"/>
                  </a:cubicBezTo>
                  <a:cubicBezTo>
                    <a:pt x="1773" y="33"/>
                    <a:pt x="1773" y="33"/>
                    <a:pt x="1773" y="33"/>
                  </a:cubicBezTo>
                  <a:cubicBezTo>
                    <a:pt x="1773" y="35"/>
                    <a:pt x="1772" y="37"/>
                    <a:pt x="1770" y="37"/>
                  </a:cubicBezTo>
                  <a:cubicBezTo>
                    <a:pt x="1758" y="37"/>
                    <a:pt x="1758" y="37"/>
                    <a:pt x="1758" y="37"/>
                  </a:cubicBezTo>
                  <a:cubicBezTo>
                    <a:pt x="1757" y="37"/>
                    <a:pt x="1755" y="35"/>
                    <a:pt x="1755" y="33"/>
                  </a:cubicBezTo>
                  <a:lnTo>
                    <a:pt x="1755" y="12"/>
                  </a:lnTo>
                  <a:close/>
                  <a:moveTo>
                    <a:pt x="1726" y="12"/>
                  </a:moveTo>
                  <a:cubicBezTo>
                    <a:pt x="1726" y="10"/>
                    <a:pt x="1727" y="8"/>
                    <a:pt x="1729" y="8"/>
                  </a:cubicBezTo>
                  <a:cubicBezTo>
                    <a:pt x="1741" y="8"/>
                    <a:pt x="1741" y="8"/>
                    <a:pt x="1741" y="8"/>
                  </a:cubicBezTo>
                  <a:cubicBezTo>
                    <a:pt x="1743" y="8"/>
                    <a:pt x="1744" y="10"/>
                    <a:pt x="1744" y="12"/>
                  </a:cubicBezTo>
                  <a:cubicBezTo>
                    <a:pt x="1744" y="33"/>
                    <a:pt x="1744" y="33"/>
                    <a:pt x="1744" y="33"/>
                  </a:cubicBezTo>
                  <a:cubicBezTo>
                    <a:pt x="1744" y="35"/>
                    <a:pt x="1743" y="37"/>
                    <a:pt x="1741" y="37"/>
                  </a:cubicBezTo>
                  <a:cubicBezTo>
                    <a:pt x="1729" y="37"/>
                    <a:pt x="1729" y="37"/>
                    <a:pt x="1729" y="37"/>
                  </a:cubicBezTo>
                  <a:cubicBezTo>
                    <a:pt x="1727" y="37"/>
                    <a:pt x="1726" y="35"/>
                    <a:pt x="1726" y="33"/>
                  </a:cubicBezTo>
                  <a:lnTo>
                    <a:pt x="1726" y="12"/>
                  </a:lnTo>
                  <a:close/>
                  <a:moveTo>
                    <a:pt x="1696" y="12"/>
                  </a:moveTo>
                  <a:cubicBezTo>
                    <a:pt x="1696" y="10"/>
                    <a:pt x="1698" y="8"/>
                    <a:pt x="1699" y="8"/>
                  </a:cubicBezTo>
                  <a:cubicBezTo>
                    <a:pt x="1711" y="8"/>
                    <a:pt x="1711" y="8"/>
                    <a:pt x="1711" y="8"/>
                  </a:cubicBezTo>
                  <a:cubicBezTo>
                    <a:pt x="1713" y="8"/>
                    <a:pt x="1714" y="10"/>
                    <a:pt x="1714" y="12"/>
                  </a:cubicBezTo>
                  <a:cubicBezTo>
                    <a:pt x="1714" y="33"/>
                    <a:pt x="1714" y="33"/>
                    <a:pt x="1714" y="33"/>
                  </a:cubicBezTo>
                  <a:cubicBezTo>
                    <a:pt x="1714" y="35"/>
                    <a:pt x="1713" y="37"/>
                    <a:pt x="1711" y="37"/>
                  </a:cubicBezTo>
                  <a:cubicBezTo>
                    <a:pt x="1699" y="37"/>
                    <a:pt x="1699" y="37"/>
                    <a:pt x="1699" y="37"/>
                  </a:cubicBezTo>
                  <a:cubicBezTo>
                    <a:pt x="1698" y="37"/>
                    <a:pt x="1696" y="35"/>
                    <a:pt x="1696" y="33"/>
                  </a:cubicBezTo>
                  <a:lnTo>
                    <a:pt x="1696" y="12"/>
                  </a:lnTo>
                  <a:close/>
                  <a:moveTo>
                    <a:pt x="1608" y="12"/>
                  </a:moveTo>
                  <a:cubicBezTo>
                    <a:pt x="1608" y="10"/>
                    <a:pt x="1609" y="8"/>
                    <a:pt x="1611" y="8"/>
                  </a:cubicBezTo>
                  <a:cubicBezTo>
                    <a:pt x="1623" y="8"/>
                    <a:pt x="1623" y="8"/>
                    <a:pt x="1623" y="8"/>
                  </a:cubicBezTo>
                  <a:cubicBezTo>
                    <a:pt x="1625" y="8"/>
                    <a:pt x="1626" y="10"/>
                    <a:pt x="1626" y="12"/>
                  </a:cubicBezTo>
                  <a:cubicBezTo>
                    <a:pt x="1626" y="33"/>
                    <a:pt x="1626" y="33"/>
                    <a:pt x="1626" y="33"/>
                  </a:cubicBezTo>
                  <a:cubicBezTo>
                    <a:pt x="1626" y="35"/>
                    <a:pt x="1625" y="37"/>
                    <a:pt x="1623" y="37"/>
                  </a:cubicBezTo>
                  <a:cubicBezTo>
                    <a:pt x="1611" y="37"/>
                    <a:pt x="1611" y="37"/>
                    <a:pt x="1611" y="37"/>
                  </a:cubicBezTo>
                  <a:cubicBezTo>
                    <a:pt x="1609" y="37"/>
                    <a:pt x="1608" y="35"/>
                    <a:pt x="1608" y="33"/>
                  </a:cubicBezTo>
                  <a:lnTo>
                    <a:pt x="1608" y="12"/>
                  </a:lnTo>
                  <a:close/>
                  <a:moveTo>
                    <a:pt x="1578" y="12"/>
                  </a:moveTo>
                  <a:cubicBezTo>
                    <a:pt x="1578" y="10"/>
                    <a:pt x="1580" y="8"/>
                    <a:pt x="1581" y="8"/>
                  </a:cubicBezTo>
                  <a:cubicBezTo>
                    <a:pt x="1593" y="8"/>
                    <a:pt x="1593" y="8"/>
                    <a:pt x="1593" y="8"/>
                  </a:cubicBezTo>
                  <a:cubicBezTo>
                    <a:pt x="1595" y="8"/>
                    <a:pt x="1596" y="10"/>
                    <a:pt x="1596" y="12"/>
                  </a:cubicBezTo>
                  <a:cubicBezTo>
                    <a:pt x="1596" y="33"/>
                    <a:pt x="1596" y="33"/>
                    <a:pt x="1596" y="33"/>
                  </a:cubicBezTo>
                  <a:cubicBezTo>
                    <a:pt x="1596" y="35"/>
                    <a:pt x="1595" y="37"/>
                    <a:pt x="1593" y="37"/>
                  </a:cubicBezTo>
                  <a:cubicBezTo>
                    <a:pt x="1581" y="37"/>
                    <a:pt x="1581" y="37"/>
                    <a:pt x="1581" y="37"/>
                  </a:cubicBezTo>
                  <a:cubicBezTo>
                    <a:pt x="1580" y="37"/>
                    <a:pt x="1578" y="35"/>
                    <a:pt x="1578" y="33"/>
                  </a:cubicBezTo>
                  <a:lnTo>
                    <a:pt x="1578" y="12"/>
                  </a:lnTo>
                  <a:close/>
                  <a:moveTo>
                    <a:pt x="1549" y="12"/>
                  </a:moveTo>
                  <a:cubicBezTo>
                    <a:pt x="1549" y="10"/>
                    <a:pt x="1550" y="8"/>
                    <a:pt x="1552" y="8"/>
                  </a:cubicBezTo>
                  <a:cubicBezTo>
                    <a:pt x="1564" y="8"/>
                    <a:pt x="1564" y="8"/>
                    <a:pt x="1564" y="8"/>
                  </a:cubicBezTo>
                  <a:cubicBezTo>
                    <a:pt x="1566" y="8"/>
                    <a:pt x="1567" y="10"/>
                    <a:pt x="1567" y="12"/>
                  </a:cubicBezTo>
                  <a:cubicBezTo>
                    <a:pt x="1567" y="33"/>
                    <a:pt x="1567" y="33"/>
                    <a:pt x="1567" y="33"/>
                  </a:cubicBezTo>
                  <a:cubicBezTo>
                    <a:pt x="1567" y="35"/>
                    <a:pt x="1566" y="37"/>
                    <a:pt x="1564" y="37"/>
                  </a:cubicBezTo>
                  <a:cubicBezTo>
                    <a:pt x="1552" y="37"/>
                    <a:pt x="1552" y="37"/>
                    <a:pt x="1552" y="37"/>
                  </a:cubicBezTo>
                  <a:cubicBezTo>
                    <a:pt x="1550" y="37"/>
                    <a:pt x="1549" y="35"/>
                    <a:pt x="1549" y="33"/>
                  </a:cubicBezTo>
                  <a:lnTo>
                    <a:pt x="1549" y="12"/>
                  </a:lnTo>
                  <a:close/>
                  <a:moveTo>
                    <a:pt x="1519" y="12"/>
                  </a:moveTo>
                  <a:cubicBezTo>
                    <a:pt x="1519" y="10"/>
                    <a:pt x="1521" y="8"/>
                    <a:pt x="1522" y="8"/>
                  </a:cubicBezTo>
                  <a:cubicBezTo>
                    <a:pt x="1534" y="8"/>
                    <a:pt x="1534" y="8"/>
                    <a:pt x="1534" y="8"/>
                  </a:cubicBezTo>
                  <a:cubicBezTo>
                    <a:pt x="1536" y="8"/>
                    <a:pt x="1538" y="10"/>
                    <a:pt x="1538" y="12"/>
                  </a:cubicBezTo>
                  <a:cubicBezTo>
                    <a:pt x="1538" y="33"/>
                    <a:pt x="1538" y="33"/>
                    <a:pt x="1538" y="33"/>
                  </a:cubicBezTo>
                  <a:cubicBezTo>
                    <a:pt x="1538" y="35"/>
                    <a:pt x="1536" y="37"/>
                    <a:pt x="1534" y="37"/>
                  </a:cubicBezTo>
                  <a:cubicBezTo>
                    <a:pt x="1522" y="37"/>
                    <a:pt x="1522" y="37"/>
                    <a:pt x="1522" y="37"/>
                  </a:cubicBezTo>
                  <a:cubicBezTo>
                    <a:pt x="1521" y="37"/>
                    <a:pt x="1519" y="35"/>
                    <a:pt x="1519" y="33"/>
                  </a:cubicBezTo>
                  <a:lnTo>
                    <a:pt x="1519" y="12"/>
                  </a:lnTo>
                  <a:close/>
                  <a:moveTo>
                    <a:pt x="1490" y="12"/>
                  </a:moveTo>
                  <a:cubicBezTo>
                    <a:pt x="1490" y="10"/>
                    <a:pt x="1491" y="8"/>
                    <a:pt x="1493" y="8"/>
                  </a:cubicBezTo>
                  <a:cubicBezTo>
                    <a:pt x="1505" y="8"/>
                    <a:pt x="1505" y="8"/>
                    <a:pt x="1505" y="8"/>
                  </a:cubicBezTo>
                  <a:cubicBezTo>
                    <a:pt x="1507" y="8"/>
                    <a:pt x="1508" y="10"/>
                    <a:pt x="1508" y="12"/>
                  </a:cubicBezTo>
                  <a:cubicBezTo>
                    <a:pt x="1508" y="33"/>
                    <a:pt x="1508" y="33"/>
                    <a:pt x="1508" y="33"/>
                  </a:cubicBezTo>
                  <a:cubicBezTo>
                    <a:pt x="1508" y="35"/>
                    <a:pt x="1507" y="37"/>
                    <a:pt x="1505" y="37"/>
                  </a:cubicBezTo>
                  <a:cubicBezTo>
                    <a:pt x="1493" y="37"/>
                    <a:pt x="1493" y="37"/>
                    <a:pt x="1493" y="37"/>
                  </a:cubicBezTo>
                  <a:cubicBezTo>
                    <a:pt x="1491" y="37"/>
                    <a:pt x="1490" y="35"/>
                    <a:pt x="1490" y="33"/>
                  </a:cubicBezTo>
                  <a:lnTo>
                    <a:pt x="1490" y="12"/>
                  </a:lnTo>
                  <a:close/>
                  <a:moveTo>
                    <a:pt x="1460" y="12"/>
                  </a:moveTo>
                  <a:cubicBezTo>
                    <a:pt x="1460" y="10"/>
                    <a:pt x="1462" y="8"/>
                    <a:pt x="1463" y="8"/>
                  </a:cubicBezTo>
                  <a:cubicBezTo>
                    <a:pt x="1476" y="8"/>
                    <a:pt x="1476" y="8"/>
                    <a:pt x="1476" y="8"/>
                  </a:cubicBezTo>
                  <a:cubicBezTo>
                    <a:pt x="1477" y="8"/>
                    <a:pt x="1479" y="10"/>
                    <a:pt x="1479" y="12"/>
                  </a:cubicBezTo>
                  <a:cubicBezTo>
                    <a:pt x="1479" y="33"/>
                    <a:pt x="1479" y="33"/>
                    <a:pt x="1479" y="33"/>
                  </a:cubicBezTo>
                  <a:cubicBezTo>
                    <a:pt x="1479" y="35"/>
                    <a:pt x="1477" y="37"/>
                    <a:pt x="1476" y="37"/>
                  </a:cubicBezTo>
                  <a:cubicBezTo>
                    <a:pt x="1463" y="37"/>
                    <a:pt x="1463" y="37"/>
                    <a:pt x="1463" y="37"/>
                  </a:cubicBezTo>
                  <a:cubicBezTo>
                    <a:pt x="1462" y="37"/>
                    <a:pt x="1460" y="35"/>
                    <a:pt x="1460" y="33"/>
                  </a:cubicBezTo>
                  <a:lnTo>
                    <a:pt x="1460" y="12"/>
                  </a:lnTo>
                  <a:close/>
                  <a:moveTo>
                    <a:pt x="1431" y="12"/>
                  </a:moveTo>
                  <a:cubicBezTo>
                    <a:pt x="1431" y="10"/>
                    <a:pt x="1432" y="8"/>
                    <a:pt x="1434" y="8"/>
                  </a:cubicBezTo>
                  <a:cubicBezTo>
                    <a:pt x="1446" y="8"/>
                    <a:pt x="1446" y="8"/>
                    <a:pt x="1446" y="8"/>
                  </a:cubicBezTo>
                  <a:cubicBezTo>
                    <a:pt x="1448" y="8"/>
                    <a:pt x="1449" y="10"/>
                    <a:pt x="1449" y="12"/>
                  </a:cubicBezTo>
                  <a:cubicBezTo>
                    <a:pt x="1449" y="33"/>
                    <a:pt x="1449" y="33"/>
                    <a:pt x="1449" y="33"/>
                  </a:cubicBezTo>
                  <a:cubicBezTo>
                    <a:pt x="1449" y="35"/>
                    <a:pt x="1448" y="37"/>
                    <a:pt x="1446" y="37"/>
                  </a:cubicBezTo>
                  <a:cubicBezTo>
                    <a:pt x="1434" y="37"/>
                    <a:pt x="1434" y="37"/>
                    <a:pt x="1434" y="37"/>
                  </a:cubicBezTo>
                  <a:cubicBezTo>
                    <a:pt x="1432" y="37"/>
                    <a:pt x="1431" y="35"/>
                    <a:pt x="1431" y="33"/>
                  </a:cubicBezTo>
                  <a:lnTo>
                    <a:pt x="1431" y="12"/>
                  </a:lnTo>
                  <a:close/>
                  <a:moveTo>
                    <a:pt x="1401" y="12"/>
                  </a:moveTo>
                  <a:cubicBezTo>
                    <a:pt x="1401" y="10"/>
                    <a:pt x="1403" y="8"/>
                    <a:pt x="1405" y="8"/>
                  </a:cubicBezTo>
                  <a:cubicBezTo>
                    <a:pt x="1417" y="8"/>
                    <a:pt x="1417" y="8"/>
                    <a:pt x="1417" y="8"/>
                  </a:cubicBezTo>
                  <a:cubicBezTo>
                    <a:pt x="1418" y="8"/>
                    <a:pt x="1420" y="10"/>
                    <a:pt x="1420" y="12"/>
                  </a:cubicBezTo>
                  <a:cubicBezTo>
                    <a:pt x="1420" y="33"/>
                    <a:pt x="1420" y="33"/>
                    <a:pt x="1420" y="33"/>
                  </a:cubicBezTo>
                  <a:cubicBezTo>
                    <a:pt x="1420" y="35"/>
                    <a:pt x="1418" y="37"/>
                    <a:pt x="1417" y="37"/>
                  </a:cubicBezTo>
                  <a:cubicBezTo>
                    <a:pt x="1405" y="37"/>
                    <a:pt x="1405" y="37"/>
                    <a:pt x="1405" y="37"/>
                  </a:cubicBezTo>
                  <a:cubicBezTo>
                    <a:pt x="1403" y="37"/>
                    <a:pt x="1401" y="35"/>
                    <a:pt x="1401" y="33"/>
                  </a:cubicBezTo>
                  <a:lnTo>
                    <a:pt x="1401" y="12"/>
                  </a:lnTo>
                  <a:close/>
                  <a:moveTo>
                    <a:pt x="1372" y="12"/>
                  </a:moveTo>
                  <a:cubicBezTo>
                    <a:pt x="1372" y="10"/>
                    <a:pt x="1373" y="8"/>
                    <a:pt x="1375" y="8"/>
                  </a:cubicBezTo>
                  <a:cubicBezTo>
                    <a:pt x="1387" y="8"/>
                    <a:pt x="1387" y="8"/>
                    <a:pt x="1387" y="8"/>
                  </a:cubicBezTo>
                  <a:cubicBezTo>
                    <a:pt x="1389" y="8"/>
                    <a:pt x="1390" y="10"/>
                    <a:pt x="1390" y="12"/>
                  </a:cubicBezTo>
                  <a:cubicBezTo>
                    <a:pt x="1390" y="33"/>
                    <a:pt x="1390" y="33"/>
                    <a:pt x="1390" y="33"/>
                  </a:cubicBezTo>
                  <a:cubicBezTo>
                    <a:pt x="1390" y="35"/>
                    <a:pt x="1389" y="37"/>
                    <a:pt x="1387" y="37"/>
                  </a:cubicBezTo>
                  <a:cubicBezTo>
                    <a:pt x="1375" y="37"/>
                    <a:pt x="1375" y="37"/>
                    <a:pt x="1375" y="37"/>
                  </a:cubicBezTo>
                  <a:cubicBezTo>
                    <a:pt x="1373" y="37"/>
                    <a:pt x="1372" y="35"/>
                    <a:pt x="1372" y="33"/>
                  </a:cubicBezTo>
                  <a:lnTo>
                    <a:pt x="1372" y="12"/>
                  </a:lnTo>
                  <a:close/>
                  <a:moveTo>
                    <a:pt x="1343" y="12"/>
                  </a:moveTo>
                  <a:cubicBezTo>
                    <a:pt x="1343" y="10"/>
                    <a:pt x="1344" y="8"/>
                    <a:pt x="1346" y="8"/>
                  </a:cubicBezTo>
                  <a:cubicBezTo>
                    <a:pt x="1358" y="8"/>
                    <a:pt x="1358" y="8"/>
                    <a:pt x="1358" y="8"/>
                  </a:cubicBezTo>
                  <a:cubicBezTo>
                    <a:pt x="1359" y="8"/>
                    <a:pt x="1361" y="10"/>
                    <a:pt x="1361" y="12"/>
                  </a:cubicBezTo>
                  <a:cubicBezTo>
                    <a:pt x="1361" y="33"/>
                    <a:pt x="1361" y="33"/>
                    <a:pt x="1361" y="33"/>
                  </a:cubicBezTo>
                  <a:cubicBezTo>
                    <a:pt x="1361" y="35"/>
                    <a:pt x="1359" y="37"/>
                    <a:pt x="1358" y="37"/>
                  </a:cubicBezTo>
                  <a:cubicBezTo>
                    <a:pt x="1346" y="37"/>
                    <a:pt x="1346" y="37"/>
                    <a:pt x="1346" y="37"/>
                  </a:cubicBezTo>
                  <a:cubicBezTo>
                    <a:pt x="1344" y="37"/>
                    <a:pt x="1343" y="35"/>
                    <a:pt x="1343" y="33"/>
                  </a:cubicBezTo>
                  <a:lnTo>
                    <a:pt x="1343" y="12"/>
                  </a:lnTo>
                  <a:close/>
                  <a:moveTo>
                    <a:pt x="1284" y="12"/>
                  </a:moveTo>
                  <a:cubicBezTo>
                    <a:pt x="1284" y="10"/>
                    <a:pt x="1285" y="8"/>
                    <a:pt x="1287" y="8"/>
                  </a:cubicBezTo>
                  <a:cubicBezTo>
                    <a:pt x="1299" y="8"/>
                    <a:pt x="1299" y="8"/>
                    <a:pt x="1299" y="8"/>
                  </a:cubicBezTo>
                  <a:cubicBezTo>
                    <a:pt x="1300" y="8"/>
                    <a:pt x="1302" y="10"/>
                    <a:pt x="1302" y="12"/>
                  </a:cubicBezTo>
                  <a:cubicBezTo>
                    <a:pt x="1302" y="33"/>
                    <a:pt x="1302" y="33"/>
                    <a:pt x="1302" y="33"/>
                  </a:cubicBezTo>
                  <a:cubicBezTo>
                    <a:pt x="1302" y="35"/>
                    <a:pt x="1300" y="37"/>
                    <a:pt x="1299" y="37"/>
                  </a:cubicBezTo>
                  <a:cubicBezTo>
                    <a:pt x="1287" y="37"/>
                    <a:pt x="1287" y="37"/>
                    <a:pt x="1287" y="37"/>
                  </a:cubicBezTo>
                  <a:cubicBezTo>
                    <a:pt x="1285" y="37"/>
                    <a:pt x="1284" y="35"/>
                    <a:pt x="1284" y="33"/>
                  </a:cubicBezTo>
                  <a:lnTo>
                    <a:pt x="1284" y="12"/>
                  </a:lnTo>
                  <a:close/>
                  <a:moveTo>
                    <a:pt x="1254" y="12"/>
                  </a:moveTo>
                  <a:cubicBezTo>
                    <a:pt x="1254" y="10"/>
                    <a:pt x="1255" y="8"/>
                    <a:pt x="1257" y="8"/>
                  </a:cubicBezTo>
                  <a:cubicBezTo>
                    <a:pt x="1269" y="8"/>
                    <a:pt x="1269" y="8"/>
                    <a:pt x="1269" y="8"/>
                  </a:cubicBezTo>
                  <a:cubicBezTo>
                    <a:pt x="1271" y="8"/>
                    <a:pt x="1272" y="10"/>
                    <a:pt x="1272" y="12"/>
                  </a:cubicBezTo>
                  <a:cubicBezTo>
                    <a:pt x="1272" y="33"/>
                    <a:pt x="1272" y="33"/>
                    <a:pt x="1272" y="33"/>
                  </a:cubicBezTo>
                  <a:cubicBezTo>
                    <a:pt x="1272" y="35"/>
                    <a:pt x="1271" y="37"/>
                    <a:pt x="1269" y="37"/>
                  </a:cubicBezTo>
                  <a:cubicBezTo>
                    <a:pt x="1257" y="37"/>
                    <a:pt x="1257" y="37"/>
                    <a:pt x="1257" y="37"/>
                  </a:cubicBezTo>
                  <a:cubicBezTo>
                    <a:pt x="1255" y="37"/>
                    <a:pt x="1254" y="35"/>
                    <a:pt x="1254" y="33"/>
                  </a:cubicBezTo>
                  <a:lnTo>
                    <a:pt x="1254" y="12"/>
                  </a:lnTo>
                  <a:close/>
                  <a:moveTo>
                    <a:pt x="1225" y="12"/>
                  </a:moveTo>
                  <a:cubicBezTo>
                    <a:pt x="1225" y="10"/>
                    <a:pt x="1226" y="8"/>
                    <a:pt x="1228" y="8"/>
                  </a:cubicBezTo>
                  <a:cubicBezTo>
                    <a:pt x="1240" y="8"/>
                    <a:pt x="1240" y="8"/>
                    <a:pt x="1240" y="8"/>
                  </a:cubicBezTo>
                  <a:cubicBezTo>
                    <a:pt x="1241" y="8"/>
                    <a:pt x="1243" y="10"/>
                    <a:pt x="1243" y="12"/>
                  </a:cubicBezTo>
                  <a:cubicBezTo>
                    <a:pt x="1243" y="33"/>
                    <a:pt x="1243" y="33"/>
                    <a:pt x="1243" y="33"/>
                  </a:cubicBezTo>
                  <a:cubicBezTo>
                    <a:pt x="1243" y="35"/>
                    <a:pt x="1241" y="37"/>
                    <a:pt x="1240" y="37"/>
                  </a:cubicBezTo>
                  <a:cubicBezTo>
                    <a:pt x="1228" y="37"/>
                    <a:pt x="1228" y="37"/>
                    <a:pt x="1228" y="37"/>
                  </a:cubicBezTo>
                  <a:cubicBezTo>
                    <a:pt x="1226" y="37"/>
                    <a:pt x="1225" y="35"/>
                    <a:pt x="1225" y="33"/>
                  </a:cubicBezTo>
                  <a:lnTo>
                    <a:pt x="1225" y="12"/>
                  </a:lnTo>
                  <a:close/>
                  <a:moveTo>
                    <a:pt x="1195" y="12"/>
                  </a:moveTo>
                  <a:cubicBezTo>
                    <a:pt x="1195" y="10"/>
                    <a:pt x="1197" y="8"/>
                    <a:pt x="1198" y="8"/>
                  </a:cubicBezTo>
                  <a:cubicBezTo>
                    <a:pt x="1210" y="8"/>
                    <a:pt x="1210" y="8"/>
                    <a:pt x="1210" y="8"/>
                  </a:cubicBezTo>
                  <a:cubicBezTo>
                    <a:pt x="1212" y="8"/>
                    <a:pt x="1213" y="10"/>
                    <a:pt x="1213" y="12"/>
                  </a:cubicBezTo>
                  <a:cubicBezTo>
                    <a:pt x="1213" y="33"/>
                    <a:pt x="1213" y="33"/>
                    <a:pt x="1213" y="33"/>
                  </a:cubicBezTo>
                  <a:cubicBezTo>
                    <a:pt x="1213" y="35"/>
                    <a:pt x="1212" y="37"/>
                    <a:pt x="1210" y="37"/>
                  </a:cubicBezTo>
                  <a:cubicBezTo>
                    <a:pt x="1198" y="37"/>
                    <a:pt x="1198" y="37"/>
                    <a:pt x="1198" y="37"/>
                  </a:cubicBezTo>
                  <a:cubicBezTo>
                    <a:pt x="1197" y="37"/>
                    <a:pt x="1195" y="35"/>
                    <a:pt x="1195" y="33"/>
                  </a:cubicBezTo>
                  <a:lnTo>
                    <a:pt x="1195" y="12"/>
                  </a:lnTo>
                  <a:close/>
                  <a:moveTo>
                    <a:pt x="1166" y="12"/>
                  </a:moveTo>
                  <a:cubicBezTo>
                    <a:pt x="1166" y="10"/>
                    <a:pt x="1167" y="8"/>
                    <a:pt x="1169" y="8"/>
                  </a:cubicBezTo>
                  <a:cubicBezTo>
                    <a:pt x="1181" y="8"/>
                    <a:pt x="1181" y="8"/>
                    <a:pt x="1181" y="8"/>
                  </a:cubicBezTo>
                  <a:cubicBezTo>
                    <a:pt x="1182" y="8"/>
                    <a:pt x="1184" y="10"/>
                    <a:pt x="1184" y="12"/>
                  </a:cubicBezTo>
                  <a:cubicBezTo>
                    <a:pt x="1184" y="33"/>
                    <a:pt x="1184" y="33"/>
                    <a:pt x="1184" y="33"/>
                  </a:cubicBezTo>
                  <a:cubicBezTo>
                    <a:pt x="1184" y="35"/>
                    <a:pt x="1182" y="37"/>
                    <a:pt x="1181" y="37"/>
                  </a:cubicBezTo>
                  <a:cubicBezTo>
                    <a:pt x="1169" y="37"/>
                    <a:pt x="1169" y="37"/>
                    <a:pt x="1169" y="37"/>
                  </a:cubicBezTo>
                  <a:cubicBezTo>
                    <a:pt x="1167" y="37"/>
                    <a:pt x="1166" y="35"/>
                    <a:pt x="1166" y="33"/>
                  </a:cubicBezTo>
                  <a:lnTo>
                    <a:pt x="1166" y="12"/>
                  </a:lnTo>
                  <a:close/>
                  <a:moveTo>
                    <a:pt x="1136" y="12"/>
                  </a:moveTo>
                  <a:cubicBezTo>
                    <a:pt x="1136" y="10"/>
                    <a:pt x="1138" y="8"/>
                    <a:pt x="1139" y="8"/>
                  </a:cubicBezTo>
                  <a:cubicBezTo>
                    <a:pt x="1151" y="8"/>
                    <a:pt x="1151" y="8"/>
                    <a:pt x="1151" y="8"/>
                  </a:cubicBezTo>
                  <a:cubicBezTo>
                    <a:pt x="1153" y="8"/>
                    <a:pt x="1154" y="10"/>
                    <a:pt x="1154" y="12"/>
                  </a:cubicBezTo>
                  <a:cubicBezTo>
                    <a:pt x="1154" y="33"/>
                    <a:pt x="1154" y="33"/>
                    <a:pt x="1154" y="33"/>
                  </a:cubicBezTo>
                  <a:cubicBezTo>
                    <a:pt x="1154" y="35"/>
                    <a:pt x="1153" y="37"/>
                    <a:pt x="1151" y="37"/>
                  </a:cubicBezTo>
                  <a:cubicBezTo>
                    <a:pt x="1139" y="37"/>
                    <a:pt x="1139" y="37"/>
                    <a:pt x="1139" y="37"/>
                  </a:cubicBezTo>
                  <a:cubicBezTo>
                    <a:pt x="1138" y="37"/>
                    <a:pt x="1136" y="35"/>
                    <a:pt x="1136" y="33"/>
                  </a:cubicBezTo>
                  <a:lnTo>
                    <a:pt x="1136" y="12"/>
                  </a:lnTo>
                  <a:close/>
                  <a:moveTo>
                    <a:pt x="1107" y="12"/>
                  </a:moveTo>
                  <a:cubicBezTo>
                    <a:pt x="1107" y="10"/>
                    <a:pt x="1108" y="8"/>
                    <a:pt x="1110" y="8"/>
                  </a:cubicBezTo>
                  <a:cubicBezTo>
                    <a:pt x="1122" y="8"/>
                    <a:pt x="1122" y="8"/>
                    <a:pt x="1122" y="8"/>
                  </a:cubicBezTo>
                  <a:cubicBezTo>
                    <a:pt x="1123" y="8"/>
                    <a:pt x="1125" y="10"/>
                    <a:pt x="1125" y="12"/>
                  </a:cubicBezTo>
                  <a:cubicBezTo>
                    <a:pt x="1125" y="33"/>
                    <a:pt x="1125" y="33"/>
                    <a:pt x="1125" y="33"/>
                  </a:cubicBezTo>
                  <a:cubicBezTo>
                    <a:pt x="1125" y="35"/>
                    <a:pt x="1123" y="37"/>
                    <a:pt x="1122" y="37"/>
                  </a:cubicBezTo>
                  <a:cubicBezTo>
                    <a:pt x="1110" y="37"/>
                    <a:pt x="1110" y="37"/>
                    <a:pt x="1110" y="37"/>
                  </a:cubicBezTo>
                  <a:cubicBezTo>
                    <a:pt x="1108" y="37"/>
                    <a:pt x="1107" y="35"/>
                    <a:pt x="1107" y="33"/>
                  </a:cubicBezTo>
                  <a:lnTo>
                    <a:pt x="1107" y="12"/>
                  </a:lnTo>
                  <a:close/>
                  <a:moveTo>
                    <a:pt x="1077" y="12"/>
                  </a:moveTo>
                  <a:cubicBezTo>
                    <a:pt x="1077" y="10"/>
                    <a:pt x="1079" y="8"/>
                    <a:pt x="1080" y="8"/>
                  </a:cubicBezTo>
                  <a:cubicBezTo>
                    <a:pt x="1092" y="8"/>
                    <a:pt x="1092" y="8"/>
                    <a:pt x="1092" y="8"/>
                  </a:cubicBezTo>
                  <a:cubicBezTo>
                    <a:pt x="1094" y="8"/>
                    <a:pt x="1095" y="10"/>
                    <a:pt x="1095" y="12"/>
                  </a:cubicBezTo>
                  <a:cubicBezTo>
                    <a:pt x="1095" y="33"/>
                    <a:pt x="1095" y="33"/>
                    <a:pt x="1095" y="33"/>
                  </a:cubicBezTo>
                  <a:cubicBezTo>
                    <a:pt x="1095" y="35"/>
                    <a:pt x="1094" y="37"/>
                    <a:pt x="1092" y="37"/>
                  </a:cubicBezTo>
                  <a:cubicBezTo>
                    <a:pt x="1080" y="37"/>
                    <a:pt x="1080" y="37"/>
                    <a:pt x="1080" y="37"/>
                  </a:cubicBezTo>
                  <a:cubicBezTo>
                    <a:pt x="1079" y="37"/>
                    <a:pt x="1077" y="35"/>
                    <a:pt x="1077" y="33"/>
                  </a:cubicBezTo>
                  <a:lnTo>
                    <a:pt x="1077" y="12"/>
                  </a:lnTo>
                  <a:close/>
                  <a:moveTo>
                    <a:pt x="1048" y="12"/>
                  </a:moveTo>
                  <a:cubicBezTo>
                    <a:pt x="1048" y="10"/>
                    <a:pt x="1049" y="8"/>
                    <a:pt x="1051" y="8"/>
                  </a:cubicBezTo>
                  <a:cubicBezTo>
                    <a:pt x="1063" y="8"/>
                    <a:pt x="1063" y="8"/>
                    <a:pt x="1063" y="8"/>
                  </a:cubicBezTo>
                  <a:cubicBezTo>
                    <a:pt x="1065" y="8"/>
                    <a:pt x="1066" y="10"/>
                    <a:pt x="1066" y="12"/>
                  </a:cubicBezTo>
                  <a:cubicBezTo>
                    <a:pt x="1066" y="33"/>
                    <a:pt x="1066" y="33"/>
                    <a:pt x="1066" y="33"/>
                  </a:cubicBezTo>
                  <a:cubicBezTo>
                    <a:pt x="1066" y="35"/>
                    <a:pt x="1065" y="37"/>
                    <a:pt x="1063" y="37"/>
                  </a:cubicBezTo>
                  <a:cubicBezTo>
                    <a:pt x="1051" y="37"/>
                    <a:pt x="1051" y="37"/>
                    <a:pt x="1051" y="37"/>
                  </a:cubicBezTo>
                  <a:cubicBezTo>
                    <a:pt x="1049" y="37"/>
                    <a:pt x="1048" y="35"/>
                    <a:pt x="1048" y="33"/>
                  </a:cubicBezTo>
                  <a:lnTo>
                    <a:pt x="1048" y="12"/>
                  </a:lnTo>
                  <a:close/>
                  <a:moveTo>
                    <a:pt x="1018" y="12"/>
                  </a:moveTo>
                  <a:cubicBezTo>
                    <a:pt x="1018" y="10"/>
                    <a:pt x="1020" y="8"/>
                    <a:pt x="1021" y="8"/>
                  </a:cubicBezTo>
                  <a:cubicBezTo>
                    <a:pt x="1033" y="8"/>
                    <a:pt x="1033" y="8"/>
                    <a:pt x="1033" y="8"/>
                  </a:cubicBezTo>
                  <a:cubicBezTo>
                    <a:pt x="1035" y="8"/>
                    <a:pt x="1036" y="10"/>
                    <a:pt x="1036" y="12"/>
                  </a:cubicBezTo>
                  <a:cubicBezTo>
                    <a:pt x="1036" y="33"/>
                    <a:pt x="1036" y="33"/>
                    <a:pt x="1036" y="33"/>
                  </a:cubicBezTo>
                  <a:cubicBezTo>
                    <a:pt x="1036" y="35"/>
                    <a:pt x="1035" y="37"/>
                    <a:pt x="1033" y="37"/>
                  </a:cubicBezTo>
                  <a:cubicBezTo>
                    <a:pt x="1021" y="37"/>
                    <a:pt x="1021" y="37"/>
                    <a:pt x="1021" y="37"/>
                  </a:cubicBezTo>
                  <a:cubicBezTo>
                    <a:pt x="1020" y="37"/>
                    <a:pt x="1018" y="35"/>
                    <a:pt x="1018" y="33"/>
                  </a:cubicBezTo>
                  <a:lnTo>
                    <a:pt x="1018" y="12"/>
                  </a:lnTo>
                  <a:close/>
                  <a:moveTo>
                    <a:pt x="959" y="12"/>
                  </a:moveTo>
                  <a:cubicBezTo>
                    <a:pt x="959" y="10"/>
                    <a:pt x="961" y="8"/>
                    <a:pt x="962" y="8"/>
                  </a:cubicBezTo>
                  <a:cubicBezTo>
                    <a:pt x="974" y="8"/>
                    <a:pt x="974" y="8"/>
                    <a:pt x="974" y="8"/>
                  </a:cubicBezTo>
                  <a:cubicBezTo>
                    <a:pt x="976" y="8"/>
                    <a:pt x="977" y="10"/>
                    <a:pt x="977" y="12"/>
                  </a:cubicBezTo>
                  <a:cubicBezTo>
                    <a:pt x="977" y="33"/>
                    <a:pt x="977" y="33"/>
                    <a:pt x="977" y="33"/>
                  </a:cubicBezTo>
                  <a:cubicBezTo>
                    <a:pt x="977" y="35"/>
                    <a:pt x="976" y="37"/>
                    <a:pt x="974" y="37"/>
                  </a:cubicBezTo>
                  <a:cubicBezTo>
                    <a:pt x="962" y="37"/>
                    <a:pt x="962" y="37"/>
                    <a:pt x="962" y="37"/>
                  </a:cubicBezTo>
                  <a:cubicBezTo>
                    <a:pt x="961" y="37"/>
                    <a:pt x="959" y="35"/>
                    <a:pt x="959" y="33"/>
                  </a:cubicBezTo>
                  <a:lnTo>
                    <a:pt x="959" y="12"/>
                  </a:lnTo>
                  <a:close/>
                  <a:moveTo>
                    <a:pt x="930" y="12"/>
                  </a:moveTo>
                  <a:cubicBezTo>
                    <a:pt x="930" y="10"/>
                    <a:pt x="931" y="8"/>
                    <a:pt x="933" y="8"/>
                  </a:cubicBezTo>
                  <a:cubicBezTo>
                    <a:pt x="945" y="8"/>
                    <a:pt x="945" y="8"/>
                    <a:pt x="945" y="8"/>
                  </a:cubicBezTo>
                  <a:cubicBezTo>
                    <a:pt x="947" y="8"/>
                    <a:pt x="948" y="10"/>
                    <a:pt x="948" y="12"/>
                  </a:cubicBezTo>
                  <a:cubicBezTo>
                    <a:pt x="948" y="33"/>
                    <a:pt x="948" y="33"/>
                    <a:pt x="948" y="33"/>
                  </a:cubicBezTo>
                  <a:cubicBezTo>
                    <a:pt x="948" y="35"/>
                    <a:pt x="947" y="37"/>
                    <a:pt x="945" y="37"/>
                  </a:cubicBezTo>
                  <a:cubicBezTo>
                    <a:pt x="933" y="37"/>
                    <a:pt x="933" y="37"/>
                    <a:pt x="933" y="37"/>
                  </a:cubicBezTo>
                  <a:cubicBezTo>
                    <a:pt x="931" y="37"/>
                    <a:pt x="930" y="35"/>
                    <a:pt x="930" y="33"/>
                  </a:cubicBezTo>
                  <a:lnTo>
                    <a:pt x="930" y="12"/>
                  </a:lnTo>
                  <a:close/>
                  <a:moveTo>
                    <a:pt x="900" y="12"/>
                  </a:moveTo>
                  <a:cubicBezTo>
                    <a:pt x="900" y="10"/>
                    <a:pt x="902" y="8"/>
                    <a:pt x="903" y="8"/>
                  </a:cubicBezTo>
                  <a:cubicBezTo>
                    <a:pt x="915" y="8"/>
                    <a:pt x="915" y="8"/>
                    <a:pt x="915" y="8"/>
                  </a:cubicBezTo>
                  <a:cubicBezTo>
                    <a:pt x="917" y="8"/>
                    <a:pt x="919" y="10"/>
                    <a:pt x="919" y="12"/>
                  </a:cubicBezTo>
                  <a:cubicBezTo>
                    <a:pt x="919" y="33"/>
                    <a:pt x="919" y="33"/>
                    <a:pt x="919" y="33"/>
                  </a:cubicBezTo>
                  <a:cubicBezTo>
                    <a:pt x="919" y="35"/>
                    <a:pt x="917" y="37"/>
                    <a:pt x="915" y="37"/>
                  </a:cubicBezTo>
                  <a:cubicBezTo>
                    <a:pt x="903" y="37"/>
                    <a:pt x="903" y="37"/>
                    <a:pt x="903" y="37"/>
                  </a:cubicBezTo>
                  <a:cubicBezTo>
                    <a:pt x="902" y="37"/>
                    <a:pt x="900" y="35"/>
                    <a:pt x="900" y="33"/>
                  </a:cubicBezTo>
                  <a:lnTo>
                    <a:pt x="900" y="12"/>
                  </a:lnTo>
                  <a:close/>
                  <a:moveTo>
                    <a:pt x="871" y="12"/>
                  </a:moveTo>
                  <a:cubicBezTo>
                    <a:pt x="871" y="10"/>
                    <a:pt x="872" y="8"/>
                    <a:pt x="874" y="8"/>
                  </a:cubicBezTo>
                  <a:cubicBezTo>
                    <a:pt x="886" y="8"/>
                    <a:pt x="886" y="8"/>
                    <a:pt x="886" y="8"/>
                  </a:cubicBezTo>
                  <a:cubicBezTo>
                    <a:pt x="888" y="8"/>
                    <a:pt x="889" y="10"/>
                    <a:pt x="889" y="12"/>
                  </a:cubicBezTo>
                  <a:cubicBezTo>
                    <a:pt x="889" y="33"/>
                    <a:pt x="889" y="33"/>
                    <a:pt x="889" y="33"/>
                  </a:cubicBezTo>
                  <a:cubicBezTo>
                    <a:pt x="889" y="35"/>
                    <a:pt x="888" y="37"/>
                    <a:pt x="886" y="37"/>
                  </a:cubicBezTo>
                  <a:cubicBezTo>
                    <a:pt x="874" y="37"/>
                    <a:pt x="874" y="37"/>
                    <a:pt x="874" y="37"/>
                  </a:cubicBezTo>
                  <a:cubicBezTo>
                    <a:pt x="872" y="37"/>
                    <a:pt x="871" y="35"/>
                    <a:pt x="871" y="33"/>
                  </a:cubicBezTo>
                  <a:lnTo>
                    <a:pt x="871" y="12"/>
                  </a:lnTo>
                  <a:close/>
                  <a:moveTo>
                    <a:pt x="841" y="12"/>
                  </a:moveTo>
                  <a:cubicBezTo>
                    <a:pt x="841" y="10"/>
                    <a:pt x="843" y="8"/>
                    <a:pt x="844" y="8"/>
                  </a:cubicBezTo>
                  <a:cubicBezTo>
                    <a:pt x="857" y="8"/>
                    <a:pt x="857" y="8"/>
                    <a:pt x="857" y="8"/>
                  </a:cubicBezTo>
                  <a:cubicBezTo>
                    <a:pt x="858" y="8"/>
                    <a:pt x="860" y="10"/>
                    <a:pt x="860" y="12"/>
                  </a:cubicBezTo>
                  <a:cubicBezTo>
                    <a:pt x="860" y="33"/>
                    <a:pt x="860" y="33"/>
                    <a:pt x="860" y="33"/>
                  </a:cubicBezTo>
                  <a:cubicBezTo>
                    <a:pt x="860" y="35"/>
                    <a:pt x="858" y="37"/>
                    <a:pt x="857" y="37"/>
                  </a:cubicBezTo>
                  <a:cubicBezTo>
                    <a:pt x="844" y="37"/>
                    <a:pt x="844" y="37"/>
                    <a:pt x="844" y="37"/>
                  </a:cubicBezTo>
                  <a:cubicBezTo>
                    <a:pt x="843" y="37"/>
                    <a:pt x="841" y="35"/>
                    <a:pt x="841" y="33"/>
                  </a:cubicBezTo>
                  <a:lnTo>
                    <a:pt x="841" y="12"/>
                  </a:lnTo>
                  <a:close/>
                  <a:moveTo>
                    <a:pt x="812" y="12"/>
                  </a:moveTo>
                  <a:cubicBezTo>
                    <a:pt x="812" y="10"/>
                    <a:pt x="813" y="8"/>
                    <a:pt x="815" y="8"/>
                  </a:cubicBezTo>
                  <a:cubicBezTo>
                    <a:pt x="827" y="8"/>
                    <a:pt x="827" y="8"/>
                    <a:pt x="827" y="8"/>
                  </a:cubicBezTo>
                  <a:cubicBezTo>
                    <a:pt x="829" y="8"/>
                    <a:pt x="830" y="10"/>
                    <a:pt x="830" y="12"/>
                  </a:cubicBezTo>
                  <a:cubicBezTo>
                    <a:pt x="830" y="33"/>
                    <a:pt x="830" y="33"/>
                    <a:pt x="830" y="33"/>
                  </a:cubicBezTo>
                  <a:cubicBezTo>
                    <a:pt x="830" y="35"/>
                    <a:pt x="829" y="37"/>
                    <a:pt x="827" y="37"/>
                  </a:cubicBezTo>
                  <a:cubicBezTo>
                    <a:pt x="815" y="37"/>
                    <a:pt x="815" y="37"/>
                    <a:pt x="815" y="37"/>
                  </a:cubicBezTo>
                  <a:cubicBezTo>
                    <a:pt x="813" y="37"/>
                    <a:pt x="812" y="35"/>
                    <a:pt x="812" y="33"/>
                  </a:cubicBezTo>
                  <a:lnTo>
                    <a:pt x="812" y="12"/>
                  </a:lnTo>
                  <a:close/>
                  <a:moveTo>
                    <a:pt x="782" y="12"/>
                  </a:moveTo>
                  <a:cubicBezTo>
                    <a:pt x="782" y="10"/>
                    <a:pt x="784" y="8"/>
                    <a:pt x="786" y="8"/>
                  </a:cubicBezTo>
                  <a:cubicBezTo>
                    <a:pt x="798" y="8"/>
                    <a:pt x="798" y="8"/>
                    <a:pt x="798" y="8"/>
                  </a:cubicBezTo>
                  <a:cubicBezTo>
                    <a:pt x="799" y="8"/>
                    <a:pt x="801" y="10"/>
                    <a:pt x="801" y="12"/>
                  </a:cubicBezTo>
                  <a:cubicBezTo>
                    <a:pt x="801" y="33"/>
                    <a:pt x="801" y="33"/>
                    <a:pt x="801" y="33"/>
                  </a:cubicBezTo>
                  <a:cubicBezTo>
                    <a:pt x="801" y="35"/>
                    <a:pt x="799" y="37"/>
                    <a:pt x="798" y="37"/>
                  </a:cubicBezTo>
                  <a:cubicBezTo>
                    <a:pt x="786" y="37"/>
                    <a:pt x="786" y="37"/>
                    <a:pt x="786" y="37"/>
                  </a:cubicBezTo>
                  <a:cubicBezTo>
                    <a:pt x="784" y="37"/>
                    <a:pt x="782" y="35"/>
                    <a:pt x="782" y="33"/>
                  </a:cubicBezTo>
                  <a:lnTo>
                    <a:pt x="782" y="12"/>
                  </a:lnTo>
                  <a:close/>
                  <a:moveTo>
                    <a:pt x="753" y="12"/>
                  </a:moveTo>
                  <a:cubicBezTo>
                    <a:pt x="753" y="10"/>
                    <a:pt x="754" y="8"/>
                    <a:pt x="756" y="8"/>
                  </a:cubicBezTo>
                  <a:cubicBezTo>
                    <a:pt x="768" y="8"/>
                    <a:pt x="768" y="8"/>
                    <a:pt x="768" y="8"/>
                  </a:cubicBezTo>
                  <a:cubicBezTo>
                    <a:pt x="770" y="8"/>
                    <a:pt x="771" y="10"/>
                    <a:pt x="771" y="12"/>
                  </a:cubicBezTo>
                  <a:cubicBezTo>
                    <a:pt x="771" y="33"/>
                    <a:pt x="771" y="33"/>
                    <a:pt x="771" y="33"/>
                  </a:cubicBezTo>
                  <a:cubicBezTo>
                    <a:pt x="771" y="35"/>
                    <a:pt x="770" y="37"/>
                    <a:pt x="768" y="37"/>
                  </a:cubicBezTo>
                  <a:cubicBezTo>
                    <a:pt x="756" y="37"/>
                    <a:pt x="756" y="37"/>
                    <a:pt x="756" y="37"/>
                  </a:cubicBezTo>
                  <a:cubicBezTo>
                    <a:pt x="754" y="37"/>
                    <a:pt x="753" y="35"/>
                    <a:pt x="753" y="33"/>
                  </a:cubicBezTo>
                  <a:lnTo>
                    <a:pt x="753" y="12"/>
                  </a:lnTo>
                  <a:close/>
                  <a:moveTo>
                    <a:pt x="724" y="12"/>
                  </a:moveTo>
                  <a:cubicBezTo>
                    <a:pt x="724" y="10"/>
                    <a:pt x="725" y="8"/>
                    <a:pt x="727" y="8"/>
                  </a:cubicBezTo>
                  <a:cubicBezTo>
                    <a:pt x="739" y="8"/>
                    <a:pt x="739" y="8"/>
                    <a:pt x="739" y="8"/>
                  </a:cubicBezTo>
                  <a:cubicBezTo>
                    <a:pt x="740" y="8"/>
                    <a:pt x="742" y="10"/>
                    <a:pt x="742" y="12"/>
                  </a:cubicBezTo>
                  <a:cubicBezTo>
                    <a:pt x="742" y="33"/>
                    <a:pt x="742" y="33"/>
                    <a:pt x="742" y="33"/>
                  </a:cubicBezTo>
                  <a:cubicBezTo>
                    <a:pt x="742" y="35"/>
                    <a:pt x="740" y="37"/>
                    <a:pt x="739" y="37"/>
                  </a:cubicBezTo>
                  <a:cubicBezTo>
                    <a:pt x="727" y="37"/>
                    <a:pt x="727" y="37"/>
                    <a:pt x="727" y="37"/>
                  </a:cubicBezTo>
                  <a:cubicBezTo>
                    <a:pt x="725" y="37"/>
                    <a:pt x="724" y="35"/>
                    <a:pt x="724" y="33"/>
                  </a:cubicBezTo>
                  <a:lnTo>
                    <a:pt x="724" y="12"/>
                  </a:lnTo>
                  <a:close/>
                  <a:moveTo>
                    <a:pt x="694" y="12"/>
                  </a:moveTo>
                  <a:cubicBezTo>
                    <a:pt x="694" y="10"/>
                    <a:pt x="695" y="8"/>
                    <a:pt x="697" y="8"/>
                  </a:cubicBezTo>
                  <a:cubicBezTo>
                    <a:pt x="709" y="8"/>
                    <a:pt x="709" y="8"/>
                    <a:pt x="709" y="8"/>
                  </a:cubicBezTo>
                  <a:cubicBezTo>
                    <a:pt x="711" y="8"/>
                    <a:pt x="712" y="10"/>
                    <a:pt x="712" y="12"/>
                  </a:cubicBezTo>
                  <a:cubicBezTo>
                    <a:pt x="712" y="33"/>
                    <a:pt x="712" y="33"/>
                    <a:pt x="712" y="33"/>
                  </a:cubicBezTo>
                  <a:cubicBezTo>
                    <a:pt x="712" y="35"/>
                    <a:pt x="711" y="37"/>
                    <a:pt x="709" y="37"/>
                  </a:cubicBezTo>
                  <a:cubicBezTo>
                    <a:pt x="697" y="37"/>
                    <a:pt x="697" y="37"/>
                    <a:pt x="697" y="37"/>
                  </a:cubicBezTo>
                  <a:cubicBezTo>
                    <a:pt x="695" y="37"/>
                    <a:pt x="694" y="35"/>
                    <a:pt x="694" y="33"/>
                  </a:cubicBezTo>
                  <a:lnTo>
                    <a:pt x="694" y="12"/>
                  </a:lnTo>
                  <a:close/>
                  <a:moveTo>
                    <a:pt x="635" y="12"/>
                  </a:moveTo>
                  <a:cubicBezTo>
                    <a:pt x="635" y="10"/>
                    <a:pt x="636" y="8"/>
                    <a:pt x="638" y="8"/>
                  </a:cubicBezTo>
                  <a:cubicBezTo>
                    <a:pt x="650" y="8"/>
                    <a:pt x="650" y="8"/>
                    <a:pt x="650" y="8"/>
                  </a:cubicBezTo>
                  <a:cubicBezTo>
                    <a:pt x="652" y="8"/>
                    <a:pt x="653" y="10"/>
                    <a:pt x="653" y="12"/>
                  </a:cubicBezTo>
                  <a:cubicBezTo>
                    <a:pt x="653" y="33"/>
                    <a:pt x="653" y="33"/>
                    <a:pt x="653" y="33"/>
                  </a:cubicBezTo>
                  <a:cubicBezTo>
                    <a:pt x="653" y="35"/>
                    <a:pt x="652" y="37"/>
                    <a:pt x="650" y="37"/>
                  </a:cubicBezTo>
                  <a:cubicBezTo>
                    <a:pt x="638" y="37"/>
                    <a:pt x="638" y="37"/>
                    <a:pt x="638" y="37"/>
                  </a:cubicBezTo>
                  <a:cubicBezTo>
                    <a:pt x="636" y="37"/>
                    <a:pt x="635" y="35"/>
                    <a:pt x="635" y="33"/>
                  </a:cubicBezTo>
                  <a:lnTo>
                    <a:pt x="635" y="12"/>
                  </a:lnTo>
                  <a:close/>
                  <a:moveTo>
                    <a:pt x="606" y="12"/>
                  </a:moveTo>
                  <a:cubicBezTo>
                    <a:pt x="606" y="10"/>
                    <a:pt x="607" y="8"/>
                    <a:pt x="609" y="8"/>
                  </a:cubicBezTo>
                  <a:cubicBezTo>
                    <a:pt x="621" y="8"/>
                    <a:pt x="621" y="8"/>
                    <a:pt x="621" y="8"/>
                  </a:cubicBezTo>
                  <a:cubicBezTo>
                    <a:pt x="622" y="8"/>
                    <a:pt x="624" y="10"/>
                    <a:pt x="624" y="12"/>
                  </a:cubicBezTo>
                  <a:cubicBezTo>
                    <a:pt x="624" y="33"/>
                    <a:pt x="624" y="33"/>
                    <a:pt x="624" y="33"/>
                  </a:cubicBezTo>
                  <a:cubicBezTo>
                    <a:pt x="624" y="35"/>
                    <a:pt x="622" y="37"/>
                    <a:pt x="621" y="37"/>
                  </a:cubicBezTo>
                  <a:cubicBezTo>
                    <a:pt x="609" y="37"/>
                    <a:pt x="609" y="37"/>
                    <a:pt x="609" y="37"/>
                  </a:cubicBezTo>
                  <a:cubicBezTo>
                    <a:pt x="607" y="37"/>
                    <a:pt x="606" y="35"/>
                    <a:pt x="606" y="33"/>
                  </a:cubicBezTo>
                  <a:lnTo>
                    <a:pt x="606" y="12"/>
                  </a:lnTo>
                  <a:close/>
                  <a:moveTo>
                    <a:pt x="576" y="12"/>
                  </a:moveTo>
                  <a:cubicBezTo>
                    <a:pt x="576" y="10"/>
                    <a:pt x="578" y="8"/>
                    <a:pt x="579" y="8"/>
                  </a:cubicBezTo>
                  <a:cubicBezTo>
                    <a:pt x="591" y="8"/>
                    <a:pt x="591" y="8"/>
                    <a:pt x="591" y="8"/>
                  </a:cubicBezTo>
                  <a:cubicBezTo>
                    <a:pt x="593" y="8"/>
                    <a:pt x="594" y="10"/>
                    <a:pt x="594" y="12"/>
                  </a:cubicBezTo>
                  <a:cubicBezTo>
                    <a:pt x="594" y="33"/>
                    <a:pt x="594" y="33"/>
                    <a:pt x="594" y="33"/>
                  </a:cubicBezTo>
                  <a:cubicBezTo>
                    <a:pt x="594" y="35"/>
                    <a:pt x="593" y="37"/>
                    <a:pt x="591" y="37"/>
                  </a:cubicBezTo>
                  <a:cubicBezTo>
                    <a:pt x="579" y="37"/>
                    <a:pt x="579" y="37"/>
                    <a:pt x="579" y="37"/>
                  </a:cubicBezTo>
                  <a:cubicBezTo>
                    <a:pt x="578" y="37"/>
                    <a:pt x="576" y="35"/>
                    <a:pt x="576" y="33"/>
                  </a:cubicBezTo>
                  <a:lnTo>
                    <a:pt x="576" y="12"/>
                  </a:lnTo>
                  <a:close/>
                  <a:moveTo>
                    <a:pt x="547" y="12"/>
                  </a:moveTo>
                  <a:cubicBezTo>
                    <a:pt x="547" y="10"/>
                    <a:pt x="548" y="8"/>
                    <a:pt x="550" y="8"/>
                  </a:cubicBezTo>
                  <a:cubicBezTo>
                    <a:pt x="562" y="8"/>
                    <a:pt x="562" y="8"/>
                    <a:pt x="562" y="8"/>
                  </a:cubicBezTo>
                  <a:cubicBezTo>
                    <a:pt x="563" y="8"/>
                    <a:pt x="565" y="10"/>
                    <a:pt x="565" y="12"/>
                  </a:cubicBezTo>
                  <a:cubicBezTo>
                    <a:pt x="565" y="33"/>
                    <a:pt x="565" y="33"/>
                    <a:pt x="565" y="33"/>
                  </a:cubicBezTo>
                  <a:cubicBezTo>
                    <a:pt x="565" y="35"/>
                    <a:pt x="563" y="37"/>
                    <a:pt x="562" y="37"/>
                  </a:cubicBezTo>
                  <a:cubicBezTo>
                    <a:pt x="550" y="37"/>
                    <a:pt x="550" y="37"/>
                    <a:pt x="550" y="37"/>
                  </a:cubicBezTo>
                  <a:cubicBezTo>
                    <a:pt x="548" y="37"/>
                    <a:pt x="547" y="35"/>
                    <a:pt x="547" y="33"/>
                  </a:cubicBezTo>
                  <a:lnTo>
                    <a:pt x="547" y="12"/>
                  </a:lnTo>
                  <a:close/>
                  <a:moveTo>
                    <a:pt x="517" y="12"/>
                  </a:moveTo>
                  <a:cubicBezTo>
                    <a:pt x="517" y="10"/>
                    <a:pt x="519" y="8"/>
                    <a:pt x="520" y="8"/>
                  </a:cubicBezTo>
                  <a:cubicBezTo>
                    <a:pt x="532" y="8"/>
                    <a:pt x="532" y="8"/>
                    <a:pt x="532" y="8"/>
                  </a:cubicBezTo>
                  <a:cubicBezTo>
                    <a:pt x="534" y="8"/>
                    <a:pt x="535" y="10"/>
                    <a:pt x="535" y="12"/>
                  </a:cubicBezTo>
                  <a:cubicBezTo>
                    <a:pt x="535" y="33"/>
                    <a:pt x="535" y="33"/>
                    <a:pt x="535" y="33"/>
                  </a:cubicBezTo>
                  <a:cubicBezTo>
                    <a:pt x="535" y="35"/>
                    <a:pt x="534" y="37"/>
                    <a:pt x="532" y="37"/>
                  </a:cubicBezTo>
                  <a:cubicBezTo>
                    <a:pt x="520" y="37"/>
                    <a:pt x="520" y="37"/>
                    <a:pt x="520" y="37"/>
                  </a:cubicBezTo>
                  <a:cubicBezTo>
                    <a:pt x="519" y="37"/>
                    <a:pt x="517" y="35"/>
                    <a:pt x="517" y="33"/>
                  </a:cubicBezTo>
                  <a:lnTo>
                    <a:pt x="517" y="12"/>
                  </a:lnTo>
                  <a:close/>
                  <a:moveTo>
                    <a:pt x="488" y="12"/>
                  </a:moveTo>
                  <a:cubicBezTo>
                    <a:pt x="488" y="10"/>
                    <a:pt x="489" y="8"/>
                    <a:pt x="491" y="8"/>
                  </a:cubicBezTo>
                  <a:cubicBezTo>
                    <a:pt x="503" y="8"/>
                    <a:pt x="503" y="8"/>
                    <a:pt x="503" y="8"/>
                  </a:cubicBezTo>
                  <a:cubicBezTo>
                    <a:pt x="504" y="8"/>
                    <a:pt x="506" y="10"/>
                    <a:pt x="506" y="12"/>
                  </a:cubicBezTo>
                  <a:cubicBezTo>
                    <a:pt x="506" y="33"/>
                    <a:pt x="506" y="33"/>
                    <a:pt x="506" y="33"/>
                  </a:cubicBezTo>
                  <a:cubicBezTo>
                    <a:pt x="506" y="35"/>
                    <a:pt x="504" y="37"/>
                    <a:pt x="503" y="37"/>
                  </a:cubicBezTo>
                  <a:cubicBezTo>
                    <a:pt x="491" y="37"/>
                    <a:pt x="491" y="37"/>
                    <a:pt x="491" y="37"/>
                  </a:cubicBezTo>
                  <a:cubicBezTo>
                    <a:pt x="489" y="37"/>
                    <a:pt x="488" y="35"/>
                    <a:pt x="488" y="33"/>
                  </a:cubicBezTo>
                  <a:lnTo>
                    <a:pt x="488" y="12"/>
                  </a:lnTo>
                  <a:close/>
                  <a:moveTo>
                    <a:pt x="458" y="12"/>
                  </a:moveTo>
                  <a:cubicBezTo>
                    <a:pt x="458" y="10"/>
                    <a:pt x="460" y="8"/>
                    <a:pt x="461" y="8"/>
                  </a:cubicBezTo>
                  <a:cubicBezTo>
                    <a:pt x="473" y="8"/>
                    <a:pt x="473" y="8"/>
                    <a:pt x="473" y="8"/>
                  </a:cubicBezTo>
                  <a:cubicBezTo>
                    <a:pt x="475" y="8"/>
                    <a:pt x="476" y="10"/>
                    <a:pt x="476" y="12"/>
                  </a:cubicBezTo>
                  <a:cubicBezTo>
                    <a:pt x="476" y="33"/>
                    <a:pt x="476" y="33"/>
                    <a:pt x="476" y="33"/>
                  </a:cubicBezTo>
                  <a:cubicBezTo>
                    <a:pt x="476" y="35"/>
                    <a:pt x="475" y="37"/>
                    <a:pt x="473" y="37"/>
                  </a:cubicBezTo>
                  <a:cubicBezTo>
                    <a:pt x="461" y="37"/>
                    <a:pt x="461" y="37"/>
                    <a:pt x="461" y="37"/>
                  </a:cubicBezTo>
                  <a:cubicBezTo>
                    <a:pt x="460" y="37"/>
                    <a:pt x="458" y="35"/>
                    <a:pt x="458" y="33"/>
                  </a:cubicBezTo>
                  <a:lnTo>
                    <a:pt x="458" y="12"/>
                  </a:lnTo>
                  <a:close/>
                  <a:moveTo>
                    <a:pt x="429" y="12"/>
                  </a:moveTo>
                  <a:cubicBezTo>
                    <a:pt x="429" y="10"/>
                    <a:pt x="430" y="8"/>
                    <a:pt x="432" y="8"/>
                  </a:cubicBezTo>
                  <a:cubicBezTo>
                    <a:pt x="444" y="8"/>
                    <a:pt x="444" y="8"/>
                    <a:pt x="444" y="8"/>
                  </a:cubicBezTo>
                  <a:cubicBezTo>
                    <a:pt x="446" y="8"/>
                    <a:pt x="447" y="10"/>
                    <a:pt x="447" y="12"/>
                  </a:cubicBezTo>
                  <a:cubicBezTo>
                    <a:pt x="447" y="33"/>
                    <a:pt x="447" y="33"/>
                    <a:pt x="447" y="33"/>
                  </a:cubicBezTo>
                  <a:cubicBezTo>
                    <a:pt x="447" y="35"/>
                    <a:pt x="446" y="37"/>
                    <a:pt x="444" y="37"/>
                  </a:cubicBezTo>
                  <a:cubicBezTo>
                    <a:pt x="432" y="37"/>
                    <a:pt x="432" y="37"/>
                    <a:pt x="432" y="37"/>
                  </a:cubicBezTo>
                  <a:cubicBezTo>
                    <a:pt x="430" y="37"/>
                    <a:pt x="429" y="35"/>
                    <a:pt x="429" y="33"/>
                  </a:cubicBezTo>
                  <a:lnTo>
                    <a:pt x="429" y="12"/>
                  </a:lnTo>
                  <a:close/>
                  <a:moveTo>
                    <a:pt x="399" y="12"/>
                  </a:moveTo>
                  <a:cubicBezTo>
                    <a:pt x="399" y="10"/>
                    <a:pt x="401" y="8"/>
                    <a:pt x="402" y="8"/>
                  </a:cubicBezTo>
                  <a:cubicBezTo>
                    <a:pt x="414" y="8"/>
                    <a:pt x="414" y="8"/>
                    <a:pt x="414" y="8"/>
                  </a:cubicBezTo>
                  <a:cubicBezTo>
                    <a:pt x="416" y="8"/>
                    <a:pt x="417" y="10"/>
                    <a:pt x="417" y="12"/>
                  </a:cubicBezTo>
                  <a:cubicBezTo>
                    <a:pt x="417" y="33"/>
                    <a:pt x="417" y="33"/>
                    <a:pt x="417" y="33"/>
                  </a:cubicBezTo>
                  <a:cubicBezTo>
                    <a:pt x="417" y="35"/>
                    <a:pt x="416" y="37"/>
                    <a:pt x="414" y="37"/>
                  </a:cubicBezTo>
                  <a:cubicBezTo>
                    <a:pt x="402" y="37"/>
                    <a:pt x="402" y="37"/>
                    <a:pt x="402" y="37"/>
                  </a:cubicBezTo>
                  <a:cubicBezTo>
                    <a:pt x="401" y="37"/>
                    <a:pt x="399" y="35"/>
                    <a:pt x="399" y="33"/>
                  </a:cubicBezTo>
                  <a:lnTo>
                    <a:pt x="399" y="12"/>
                  </a:lnTo>
                  <a:close/>
                  <a:moveTo>
                    <a:pt x="370" y="12"/>
                  </a:moveTo>
                  <a:cubicBezTo>
                    <a:pt x="370" y="10"/>
                    <a:pt x="371" y="8"/>
                    <a:pt x="373" y="8"/>
                  </a:cubicBezTo>
                  <a:cubicBezTo>
                    <a:pt x="385" y="8"/>
                    <a:pt x="385" y="8"/>
                    <a:pt x="385" y="8"/>
                  </a:cubicBezTo>
                  <a:cubicBezTo>
                    <a:pt x="387" y="8"/>
                    <a:pt x="388" y="10"/>
                    <a:pt x="388" y="12"/>
                  </a:cubicBezTo>
                  <a:cubicBezTo>
                    <a:pt x="388" y="33"/>
                    <a:pt x="388" y="33"/>
                    <a:pt x="388" y="33"/>
                  </a:cubicBezTo>
                  <a:cubicBezTo>
                    <a:pt x="388" y="35"/>
                    <a:pt x="387" y="37"/>
                    <a:pt x="385" y="37"/>
                  </a:cubicBezTo>
                  <a:cubicBezTo>
                    <a:pt x="373" y="37"/>
                    <a:pt x="373" y="37"/>
                    <a:pt x="373" y="37"/>
                  </a:cubicBezTo>
                  <a:cubicBezTo>
                    <a:pt x="371" y="37"/>
                    <a:pt x="370" y="35"/>
                    <a:pt x="370" y="33"/>
                  </a:cubicBezTo>
                  <a:lnTo>
                    <a:pt x="370" y="12"/>
                  </a:lnTo>
                  <a:close/>
                  <a:moveTo>
                    <a:pt x="281" y="12"/>
                  </a:moveTo>
                  <a:cubicBezTo>
                    <a:pt x="281" y="10"/>
                    <a:pt x="283" y="8"/>
                    <a:pt x="284" y="8"/>
                  </a:cubicBezTo>
                  <a:cubicBezTo>
                    <a:pt x="296" y="8"/>
                    <a:pt x="296" y="8"/>
                    <a:pt x="296" y="8"/>
                  </a:cubicBezTo>
                  <a:cubicBezTo>
                    <a:pt x="298" y="8"/>
                    <a:pt x="300" y="10"/>
                    <a:pt x="300" y="12"/>
                  </a:cubicBezTo>
                  <a:cubicBezTo>
                    <a:pt x="300" y="33"/>
                    <a:pt x="300" y="33"/>
                    <a:pt x="300" y="33"/>
                  </a:cubicBezTo>
                  <a:cubicBezTo>
                    <a:pt x="300" y="35"/>
                    <a:pt x="298" y="37"/>
                    <a:pt x="296" y="37"/>
                  </a:cubicBezTo>
                  <a:cubicBezTo>
                    <a:pt x="284" y="37"/>
                    <a:pt x="284" y="37"/>
                    <a:pt x="284" y="37"/>
                  </a:cubicBezTo>
                  <a:cubicBezTo>
                    <a:pt x="283" y="37"/>
                    <a:pt x="281" y="35"/>
                    <a:pt x="281" y="33"/>
                  </a:cubicBezTo>
                  <a:lnTo>
                    <a:pt x="281" y="12"/>
                  </a:lnTo>
                  <a:close/>
                  <a:moveTo>
                    <a:pt x="252" y="12"/>
                  </a:moveTo>
                  <a:cubicBezTo>
                    <a:pt x="252" y="10"/>
                    <a:pt x="253" y="8"/>
                    <a:pt x="255" y="8"/>
                  </a:cubicBezTo>
                  <a:cubicBezTo>
                    <a:pt x="267" y="8"/>
                    <a:pt x="267" y="8"/>
                    <a:pt x="267" y="8"/>
                  </a:cubicBezTo>
                  <a:cubicBezTo>
                    <a:pt x="269" y="8"/>
                    <a:pt x="270" y="10"/>
                    <a:pt x="270" y="12"/>
                  </a:cubicBezTo>
                  <a:cubicBezTo>
                    <a:pt x="270" y="33"/>
                    <a:pt x="270" y="33"/>
                    <a:pt x="270" y="33"/>
                  </a:cubicBezTo>
                  <a:cubicBezTo>
                    <a:pt x="270" y="35"/>
                    <a:pt x="269" y="37"/>
                    <a:pt x="267" y="37"/>
                  </a:cubicBezTo>
                  <a:cubicBezTo>
                    <a:pt x="255" y="37"/>
                    <a:pt x="255" y="37"/>
                    <a:pt x="255" y="37"/>
                  </a:cubicBezTo>
                  <a:cubicBezTo>
                    <a:pt x="253" y="37"/>
                    <a:pt x="252" y="35"/>
                    <a:pt x="252" y="33"/>
                  </a:cubicBezTo>
                  <a:lnTo>
                    <a:pt x="252" y="12"/>
                  </a:lnTo>
                  <a:close/>
                  <a:moveTo>
                    <a:pt x="222" y="12"/>
                  </a:moveTo>
                  <a:cubicBezTo>
                    <a:pt x="222" y="10"/>
                    <a:pt x="224" y="8"/>
                    <a:pt x="225" y="8"/>
                  </a:cubicBezTo>
                  <a:cubicBezTo>
                    <a:pt x="238" y="8"/>
                    <a:pt x="238" y="8"/>
                    <a:pt x="238" y="8"/>
                  </a:cubicBezTo>
                  <a:cubicBezTo>
                    <a:pt x="239" y="8"/>
                    <a:pt x="241" y="10"/>
                    <a:pt x="241" y="12"/>
                  </a:cubicBezTo>
                  <a:cubicBezTo>
                    <a:pt x="241" y="33"/>
                    <a:pt x="241" y="33"/>
                    <a:pt x="241" y="33"/>
                  </a:cubicBezTo>
                  <a:cubicBezTo>
                    <a:pt x="241" y="35"/>
                    <a:pt x="239" y="37"/>
                    <a:pt x="238" y="37"/>
                  </a:cubicBezTo>
                  <a:cubicBezTo>
                    <a:pt x="225" y="37"/>
                    <a:pt x="225" y="37"/>
                    <a:pt x="225" y="37"/>
                  </a:cubicBezTo>
                  <a:cubicBezTo>
                    <a:pt x="224" y="37"/>
                    <a:pt x="222" y="35"/>
                    <a:pt x="222" y="33"/>
                  </a:cubicBezTo>
                  <a:lnTo>
                    <a:pt x="222" y="12"/>
                  </a:lnTo>
                  <a:close/>
                  <a:moveTo>
                    <a:pt x="193" y="12"/>
                  </a:moveTo>
                  <a:cubicBezTo>
                    <a:pt x="193" y="10"/>
                    <a:pt x="194" y="8"/>
                    <a:pt x="196" y="8"/>
                  </a:cubicBezTo>
                  <a:cubicBezTo>
                    <a:pt x="208" y="8"/>
                    <a:pt x="208" y="8"/>
                    <a:pt x="208" y="8"/>
                  </a:cubicBezTo>
                  <a:cubicBezTo>
                    <a:pt x="210" y="8"/>
                    <a:pt x="211" y="10"/>
                    <a:pt x="211" y="12"/>
                  </a:cubicBezTo>
                  <a:cubicBezTo>
                    <a:pt x="211" y="33"/>
                    <a:pt x="211" y="33"/>
                    <a:pt x="211" y="33"/>
                  </a:cubicBezTo>
                  <a:cubicBezTo>
                    <a:pt x="211" y="35"/>
                    <a:pt x="210" y="37"/>
                    <a:pt x="208" y="37"/>
                  </a:cubicBezTo>
                  <a:cubicBezTo>
                    <a:pt x="196" y="37"/>
                    <a:pt x="196" y="37"/>
                    <a:pt x="196" y="37"/>
                  </a:cubicBezTo>
                  <a:cubicBezTo>
                    <a:pt x="194" y="37"/>
                    <a:pt x="193" y="35"/>
                    <a:pt x="193" y="33"/>
                  </a:cubicBezTo>
                  <a:lnTo>
                    <a:pt x="193" y="12"/>
                  </a:lnTo>
                  <a:close/>
                  <a:moveTo>
                    <a:pt x="163" y="12"/>
                  </a:moveTo>
                  <a:cubicBezTo>
                    <a:pt x="163" y="10"/>
                    <a:pt x="165" y="8"/>
                    <a:pt x="167" y="8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80" y="8"/>
                    <a:pt x="182" y="10"/>
                    <a:pt x="182" y="12"/>
                  </a:cubicBezTo>
                  <a:cubicBezTo>
                    <a:pt x="182" y="33"/>
                    <a:pt x="182" y="33"/>
                    <a:pt x="182" y="33"/>
                  </a:cubicBezTo>
                  <a:cubicBezTo>
                    <a:pt x="182" y="35"/>
                    <a:pt x="180" y="37"/>
                    <a:pt x="179" y="37"/>
                  </a:cubicBezTo>
                  <a:cubicBezTo>
                    <a:pt x="167" y="37"/>
                    <a:pt x="167" y="37"/>
                    <a:pt x="167" y="37"/>
                  </a:cubicBezTo>
                  <a:cubicBezTo>
                    <a:pt x="165" y="37"/>
                    <a:pt x="163" y="35"/>
                    <a:pt x="163" y="33"/>
                  </a:cubicBezTo>
                  <a:lnTo>
                    <a:pt x="163" y="12"/>
                  </a:lnTo>
                  <a:close/>
                  <a:moveTo>
                    <a:pt x="134" y="12"/>
                  </a:moveTo>
                  <a:cubicBezTo>
                    <a:pt x="134" y="10"/>
                    <a:pt x="135" y="8"/>
                    <a:pt x="137" y="8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1" y="8"/>
                    <a:pt x="152" y="10"/>
                    <a:pt x="152" y="12"/>
                  </a:cubicBezTo>
                  <a:cubicBezTo>
                    <a:pt x="152" y="33"/>
                    <a:pt x="152" y="33"/>
                    <a:pt x="152" y="33"/>
                  </a:cubicBezTo>
                  <a:cubicBezTo>
                    <a:pt x="152" y="35"/>
                    <a:pt x="151" y="37"/>
                    <a:pt x="149" y="37"/>
                  </a:cubicBezTo>
                  <a:cubicBezTo>
                    <a:pt x="137" y="37"/>
                    <a:pt x="137" y="37"/>
                    <a:pt x="137" y="37"/>
                  </a:cubicBezTo>
                  <a:cubicBezTo>
                    <a:pt x="135" y="37"/>
                    <a:pt x="134" y="35"/>
                    <a:pt x="134" y="33"/>
                  </a:cubicBezTo>
                  <a:lnTo>
                    <a:pt x="134" y="12"/>
                  </a:lnTo>
                  <a:close/>
                  <a:moveTo>
                    <a:pt x="105" y="12"/>
                  </a:moveTo>
                  <a:cubicBezTo>
                    <a:pt x="105" y="10"/>
                    <a:pt x="106" y="8"/>
                    <a:pt x="108" y="8"/>
                  </a:cubicBezTo>
                  <a:cubicBezTo>
                    <a:pt x="120" y="8"/>
                    <a:pt x="120" y="8"/>
                    <a:pt x="120" y="8"/>
                  </a:cubicBezTo>
                  <a:cubicBezTo>
                    <a:pt x="121" y="8"/>
                    <a:pt x="123" y="10"/>
                    <a:pt x="123" y="12"/>
                  </a:cubicBezTo>
                  <a:cubicBezTo>
                    <a:pt x="123" y="33"/>
                    <a:pt x="123" y="33"/>
                    <a:pt x="123" y="33"/>
                  </a:cubicBezTo>
                  <a:cubicBezTo>
                    <a:pt x="123" y="35"/>
                    <a:pt x="121" y="37"/>
                    <a:pt x="120" y="37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6" y="37"/>
                    <a:pt x="105" y="35"/>
                    <a:pt x="105" y="33"/>
                  </a:cubicBezTo>
                  <a:lnTo>
                    <a:pt x="105" y="12"/>
                  </a:lnTo>
                  <a:close/>
                  <a:moveTo>
                    <a:pt x="75" y="12"/>
                  </a:moveTo>
                  <a:cubicBezTo>
                    <a:pt x="75" y="10"/>
                    <a:pt x="76" y="8"/>
                    <a:pt x="78" y="8"/>
                  </a:cubicBezTo>
                  <a:cubicBezTo>
                    <a:pt x="90" y="8"/>
                    <a:pt x="90" y="8"/>
                    <a:pt x="90" y="8"/>
                  </a:cubicBezTo>
                  <a:cubicBezTo>
                    <a:pt x="92" y="8"/>
                    <a:pt x="93" y="10"/>
                    <a:pt x="93" y="12"/>
                  </a:cubicBezTo>
                  <a:cubicBezTo>
                    <a:pt x="93" y="33"/>
                    <a:pt x="93" y="33"/>
                    <a:pt x="93" y="33"/>
                  </a:cubicBezTo>
                  <a:cubicBezTo>
                    <a:pt x="93" y="35"/>
                    <a:pt x="92" y="37"/>
                    <a:pt x="90" y="37"/>
                  </a:cubicBezTo>
                  <a:cubicBezTo>
                    <a:pt x="78" y="37"/>
                    <a:pt x="78" y="37"/>
                    <a:pt x="78" y="37"/>
                  </a:cubicBezTo>
                  <a:cubicBezTo>
                    <a:pt x="76" y="37"/>
                    <a:pt x="75" y="35"/>
                    <a:pt x="75" y="33"/>
                  </a:cubicBezTo>
                  <a:lnTo>
                    <a:pt x="75" y="12"/>
                  </a:lnTo>
                  <a:close/>
                  <a:moveTo>
                    <a:pt x="46" y="12"/>
                  </a:moveTo>
                  <a:cubicBezTo>
                    <a:pt x="46" y="10"/>
                    <a:pt x="47" y="8"/>
                    <a:pt x="49" y="8"/>
                  </a:cubicBezTo>
                  <a:cubicBezTo>
                    <a:pt x="61" y="8"/>
                    <a:pt x="61" y="8"/>
                    <a:pt x="61" y="8"/>
                  </a:cubicBezTo>
                  <a:cubicBezTo>
                    <a:pt x="62" y="8"/>
                    <a:pt x="64" y="10"/>
                    <a:pt x="64" y="12"/>
                  </a:cubicBezTo>
                  <a:cubicBezTo>
                    <a:pt x="64" y="33"/>
                    <a:pt x="64" y="33"/>
                    <a:pt x="64" y="33"/>
                  </a:cubicBezTo>
                  <a:cubicBezTo>
                    <a:pt x="64" y="35"/>
                    <a:pt x="62" y="37"/>
                    <a:pt x="61" y="37"/>
                  </a:cubicBezTo>
                  <a:cubicBezTo>
                    <a:pt x="49" y="37"/>
                    <a:pt x="49" y="37"/>
                    <a:pt x="49" y="37"/>
                  </a:cubicBezTo>
                  <a:cubicBezTo>
                    <a:pt x="47" y="37"/>
                    <a:pt x="46" y="35"/>
                    <a:pt x="46" y="33"/>
                  </a:cubicBezTo>
                  <a:lnTo>
                    <a:pt x="46" y="12"/>
                  </a:lnTo>
                  <a:close/>
                  <a:moveTo>
                    <a:pt x="34" y="298"/>
                  </a:moveTo>
                  <a:cubicBezTo>
                    <a:pt x="34" y="300"/>
                    <a:pt x="33" y="302"/>
                    <a:pt x="31" y="302"/>
                  </a:cubicBezTo>
                  <a:cubicBezTo>
                    <a:pt x="19" y="302"/>
                    <a:pt x="19" y="302"/>
                    <a:pt x="19" y="302"/>
                  </a:cubicBezTo>
                  <a:cubicBezTo>
                    <a:pt x="17" y="302"/>
                    <a:pt x="16" y="300"/>
                    <a:pt x="16" y="298"/>
                  </a:cubicBezTo>
                  <a:cubicBezTo>
                    <a:pt x="16" y="277"/>
                    <a:pt x="16" y="277"/>
                    <a:pt x="16" y="277"/>
                  </a:cubicBezTo>
                  <a:cubicBezTo>
                    <a:pt x="16" y="275"/>
                    <a:pt x="17" y="273"/>
                    <a:pt x="19" y="273"/>
                  </a:cubicBezTo>
                  <a:cubicBezTo>
                    <a:pt x="31" y="273"/>
                    <a:pt x="31" y="273"/>
                    <a:pt x="31" y="273"/>
                  </a:cubicBezTo>
                  <a:cubicBezTo>
                    <a:pt x="33" y="273"/>
                    <a:pt x="34" y="275"/>
                    <a:pt x="34" y="277"/>
                  </a:cubicBezTo>
                  <a:lnTo>
                    <a:pt x="34" y="298"/>
                  </a:lnTo>
                  <a:close/>
                  <a:moveTo>
                    <a:pt x="34" y="33"/>
                  </a:moveTo>
                  <a:cubicBezTo>
                    <a:pt x="34" y="35"/>
                    <a:pt x="33" y="37"/>
                    <a:pt x="31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7"/>
                    <a:pt x="16" y="35"/>
                    <a:pt x="16" y="33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0"/>
                    <a:pt x="17" y="8"/>
                    <a:pt x="19" y="8"/>
                  </a:cubicBezTo>
                  <a:cubicBezTo>
                    <a:pt x="31" y="8"/>
                    <a:pt x="31" y="8"/>
                    <a:pt x="31" y="8"/>
                  </a:cubicBezTo>
                  <a:cubicBezTo>
                    <a:pt x="33" y="8"/>
                    <a:pt x="34" y="10"/>
                    <a:pt x="34" y="12"/>
                  </a:cubicBezTo>
                  <a:lnTo>
                    <a:pt x="34" y="33"/>
                  </a:lnTo>
                  <a:close/>
                  <a:moveTo>
                    <a:pt x="45" y="59"/>
                  </a:moveTo>
                  <a:cubicBezTo>
                    <a:pt x="45" y="53"/>
                    <a:pt x="49" y="49"/>
                    <a:pt x="55" y="49"/>
                  </a:cubicBezTo>
                  <a:cubicBezTo>
                    <a:pt x="55" y="49"/>
                    <a:pt x="55" y="49"/>
                    <a:pt x="317" y="49"/>
                  </a:cubicBezTo>
                  <a:cubicBezTo>
                    <a:pt x="323" y="49"/>
                    <a:pt x="328" y="53"/>
                    <a:pt x="328" y="59"/>
                  </a:cubicBezTo>
                  <a:cubicBezTo>
                    <a:pt x="328" y="59"/>
                    <a:pt x="328" y="59"/>
                    <a:pt x="328" y="251"/>
                  </a:cubicBezTo>
                  <a:cubicBezTo>
                    <a:pt x="328" y="257"/>
                    <a:pt x="323" y="262"/>
                    <a:pt x="317" y="262"/>
                  </a:cubicBezTo>
                  <a:cubicBezTo>
                    <a:pt x="317" y="262"/>
                    <a:pt x="317" y="262"/>
                    <a:pt x="55" y="262"/>
                  </a:cubicBezTo>
                  <a:cubicBezTo>
                    <a:pt x="49" y="262"/>
                    <a:pt x="45" y="257"/>
                    <a:pt x="45" y="251"/>
                  </a:cubicBezTo>
                  <a:cubicBezTo>
                    <a:pt x="45" y="251"/>
                    <a:pt x="45" y="251"/>
                    <a:pt x="45" y="59"/>
                  </a:cubicBezTo>
                  <a:close/>
                  <a:moveTo>
                    <a:pt x="64" y="298"/>
                  </a:moveTo>
                  <a:cubicBezTo>
                    <a:pt x="64" y="300"/>
                    <a:pt x="62" y="302"/>
                    <a:pt x="61" y="302"/>
                  </a:cubicBezTo>
                  <a:cubicBezTo>
                    <a:pt x="49" y="302"/>
                    <a:pt x="49" y="302"/>
                    <a:pt x="49" y="302"/>
                  </a:cubicBezTo>
                  <a:cubicBezTo>
                    <a:pt x="47" y="302"/>
                    <a:pt x="46" y="300"/>
                    <a:pt x="46" y="298"/>
                  </a:cubicBezTo>
                  <a:cubicBezTo>
                    <a:pt x="46" y="277"/>
                    <a:pt x="46" y="277"/>
                    <a:pt x="46" y="277"/>
                  </a:cubicBezTo>
                  <a:cubicBezTo>
                    <a:pt x="46" y="275"/>
                    <a:pt x="47" y="273"/>
                    <a:pt x="49" y="273"/>
                  </a:cubicBezTo>
                  <a:cubicBezTo>
                    <a:pt x="61" y="273"/>
                    <a:pt x="61" y="273"/>
                    <a:pt x="61" y="273"/>
                  </a:cubicBezTo>
                  <a:cubicBezTo>
                    <a:pt x="62" y="273"/>
                    <a:pt x="64" y="275"/>
                    <a:pt x="64" y="277"/>
                  </a:cubicBezTo>
                  <a:lnTo>
                    <a:pt x="64" y="298"/>
                  </a:lnTo>
                  <a:close/>
                  <a:moveTo>
                    <a:pt x="93" y="298"/>
                  </a:moveTo>
                  <a:cubicBezTo>
                    <a:pt x="93" y="300"/>
                    <a:pt x="92" y="302"/>
                    <a:pt x="90" y="302"/>
                  </a:cubicBezTo>
                  <a:cubicBezTo>
                    <a:pt x="78" y="302"/>
                    <a:pt x="78" y="302"/>
                    <a:pt x="78" y="302"/>
                  </a:cubicBezTo>
                  <a:cubicBezTo>
                    <a:pt x="76" y="302"/>
                    <a:pt x="75" y="300"/>
                    <a:pt x="75" y="298"/>
                  </a:cubicBezTo>
                  <a:cubicBezTo>
                    <a:pt x="75" y="277"/>
                    <a:pt x="75" y="277"/>
                    <a:pt x="75" y="277"/>
                  </a:cubicBezTo>
                  <a:cubicBezTo>
                    <a:pt x="75" y="275"/>
                    <a:pt x="76" y="273"/>
                    <a:pt x="78" y="273"/>
                  </a:cubicBezTo>
                  <a:cubicBezTo>
                    <a:pt x="90" y="273"/>
                    <a:pt x="90" y="273"/>
                    <a:pt x="90" y="273"/>
                  </a:cubicBezTo>
                  <a:cubicBezTo>
                    <a:pt x="92" y="273"/>
                    <a:pt x="93" y="275"/>
                    <a:pt x="93" y="277"/>
                  </a:cubicBezTo>
                  <a:lnTo>
                    <a:pt x="93" y="298"/>
                  </a:lnTo>
                  <a:close/>
                  <a:moveTo>
                    <a:pt x="123" y="298"/>
                  </a:moveTo>
                  <a:cubicBezTo>
                    <a:pt x="123" y="300"/>
                    <a:pt x="121" y="302"/>
                    <a:pt x="120" y="302"/>
                  </a:cubicBezTo>
                  <a:cubicBezTo>
                    <a:pt x="108" y="302"/>
                    <a:pt x="108" y="302"/>
                    <a:pt x="108" y="302"/>
                  </a:cubicBezTo>
                  <a:cubicBezTo>
                    <a:pt x="106" y="302"/>
                    <a:pt x="105" y="300"/>
                    <a:pt x="105" y="298"/>
                  </a:cubicBezTo>
                  <a:cubicBezTo>
                    <a:pt x="105" y="277"/>
                    <a:pt x="105" y="277"/>
                    <a:pt x="105" y="277"/>
                  </a:cubicBezTo>
                  <a:cubicBezTo>
                    <a:pt x="105" y="275"/>
                    <a:pt x="106" y="273"/>
                    <a:pt x="108" y="273"/>
                  </a:cubicBezTo>
                  <a:cubicBezTo>
                    <a:pt x="120" y="273"/>
                    <a:pt x="120" y="273"/>
                    <a:pt x="120" y="273"/>
                  </a:cubicBezTo>
                  <a:cubicBezTo>
                    <a:pt x="121" y="273"/>
                    <a:pt x="123" y="275"/>
                    <a:pt x="123" y="277"/>
                  </a:cubicBezTo>
                  <a:lnTo>
                    <a:pt x="123" y="298"/>
                  </a:lnTo>
                  <a:close/>
                  <a:moveTo>
                    <a:pt x="152" y="298"/>
                  </a:moveTo>
                  <a:cubicBezTo>
                    <a:pt x="152" y="300"/>
                    <a:pt x="151" y="302"/>
                    <a:pt x="149" y="302"/>
                  </a:cubicBezTo>
                  <a:cubicBezTo>
                    <a:pt x="137" y="302"/>
                    <a:pt x="137" y="302"/>
                    <a:pt x="137" y="302"/>
                  </a:cubicBezTo>
                  <a:cubicBezTo>
                    <a:pt x="135" y="302"/>
                    <a:pt x="134" y="300"/>
                    <a:pt x="134" y="298"/>
                  </a:cubicBezTo>
                  <a:cubicBezTo>
                    <a:pt x="134" y="277"/>
                    <a:pt x="134" y="277"/>
                    <a:pt x="134" y="277"/>
                  </a:cubicBezTo>
                  <a:cubicBezTo>
                    <a:pt x="134" y="275"/>
                    <a:pt x="135" y="273"/>
                    <a:pt x="137" y="273"/>
                  </a:cubicBezTo>
                  <a:cubicBezTo>
                    <a:pt x="149" y="273"/>
                    <a:pt x="149" y="273"/>
                    <a:pt x="149" y="273"/>
                  </a:cubicBezTo>
                  <a:cubicBezTo>
                    <a:pt x="151" y="273"/>
                    <a:pt x="152" y="275"/>
                    <a:pt x="152" y="277"/>
                  </a:cubicBezTo>
                  <a:lnTo>
                    <a:pt x="152" y="298"/>
                  </a:lnTo>
                  <a:close/>
                  <a:moveTo>
                    <a:pt x="182" y="298"/>
                  </a:moveTo>
                  <a:cubicBezTo>
                    <a:pt x="182" y="300"/>
                    <a:pt x="180" y="302"/>
                    <a:pt x="179" y="302"/>
                  </a:cubicBezTo>
                  <a:cubicBezTo>
                    <a:pt x="167" y="302"/>
                    <a:pt x="167" y="302"/>
                    <a:pt x="167" y="302"/>
                  </a:cubicBezTo>
                  <a:cubicBezTo>
                    <a:pt x="165" y="302"/>
                    <a:pt x="163" y="300"/>
                    <a:pt x="163" y="298"/>
                  </a:cubicBezTo>
                  <a:cubicBezTo>
                    <a:pt x="163" y="277"/>
                    <a:pt x="163" y="277"/>
                    <a:pt x="163" y="277"/>
                  </a:cubicBezTo>
                  <a:cubicBezTo>
                    <a:pt x="163" y="275"/>
                    <a:pt x="165" y="273"/>
                    <a:pt x="167" y="273"/>
                  </a:cubicBezTo>
                  <a:cubicBezTo>
                    <a:pt x="179" y="273"/>
                    <a:pt x="179" y="273"/>
                    <a:pt x="179" y="273"/>
                  </a:cubicBezTo>
                  <a:cubicBezTo>
                    <a:pt x="180" y="273"/>
                    <a:pt x="182" y="275"/>
                    <a:pt x="182" y="277"/>
                  </a:cubicBezTo>
                  <a:lnTo>
                    <a:pt x="182" y="298"/>
                  </a:lnTo>
                  <a:close/>
                  <a:moveTo>
                    <a:pt x="211" y="298"/>
                  </a:moveTo>
                  <a:cubicBezTo>
                    <a:pt x="211" y="300"/>
                    <a:pt x="210" y="302"/>
                    <a:pt x="208" y="302"/>
                  </a:cubicBezTo>
                  <a:cubicBezTo>
                    <a:pt x="196" y="302"/>
                    <a:pt x="196" y="302"/>
                    <a:pt x="196" y="302"/>
                  </a:cubicBezTo>
                  <a:cubicBezTo>
                    <a:pt x="194" y="302"/>
                    <a:pt x="193" y="300"/>
                    <a:pt x="193" y="298"/>
                  </a:cubicBezTo>
                  <a:cubicBezTo>
                    <a:pt x="193" y="277"/>
                    <a:pt x="193" y="277"/>
                    <a:pt x="193" y="277"/>
                  </a:cubicBezTo>
                  <a:cubicBezTo>
                    <a:pt x="193" y="275"/>
                    <a:pt x="194" y="273"/>
                    <a:pt x="196" y="273"/>
                  </a:cubicBezTo>
                  <a:cubicBezTo>
                    <a:pt x="208" y="273"/>
                    <a:pt x="208" y="273"/>
                    <a:pt x="208" y="273"/>
                  </a:cubicBezTo>
                  <a:cubicBezTo>
                    <a:pt x="210" y="273"/>
                    <a:pt x="211" y="275"/>
                    <a:pt x="211" y="277"/>
                  </a:cubicBezTo>
                  <a:lnTo>
                    <a:pt x="211" y="298"/>
                  </a:lnTo>
                  <a:close/>
                  <a:moveTo>
                    <a:pt x="241" y="298"/>
                  </a:moveTo>
                  <a:cubicBezTo>
                    <a:pt x="241" y="300"/>
                    <a:pt x="239" y="302"/>
                    <a:pt x="238" y="302"/>
                  </a:cubicBezTo>
                  <a:cubicBezTo>
                    <a:pt x="225" y="302"/>
                    <a:pt x="225" y="302"/>
                    <a:pt x="225" y="302"/>
                  </a:cubicBezTo>
                  <a:cubicBezTo>
                    <a:pt x="224" y="302"/>
                    <a:pt x="222" y="300"/>
                    <a:pt x="222" y="298"/>
                  </a:cubicBezTo>
                  <a:cubicBezTo>
                    <a:pt x="222" y="277"/>
                    <a:pt x="222" y="277"/>
                    <a:pt x="222" y="277"/>
                  </a:cubicBezTo>
                  <a:cubicBezTo>
                    <a:pt x="222" y="275"/>
                    <a:pt x="224" y="273"/>
                    <a:pt x="225" y="273"/>
                  </a:cubicBezTo>
                  <a:cubicBezTo>
                    <a:pt x="238" y="273"/>
                    <a:pt x="238" y="273"/>
                    <a:pt x="238" y="273"/>
                  </a:cubicBezTo>
                  <a:cubicBezTo>
                    <a:pt x="239" y="273"/>
                    <a:pt x="241" y="275"/>
                    <a:pt x="241" y="277"/>
                  </a:cubicBezTo>
                  <a:lnTo>
                    <a:pt x="241" y="298"/>
                  </a:lnTo>
                  <a:close/>
                  <a:moveTo>
                    <a:pt x="270" y="298"/>
                  </a:moveTo>
                  <a:cubicBezTo>
                    <a:pt x="270" y="300"/>
                    <a:pt x="269" y="302"/>
                    <a:pt x="267" y="302"/>
                  </a:cubicBezTo>
                  <a:cubicBezTo>
                    <a:pt x="255" y="302"/>
                    <a:pt x="255" y="302"/>
                    <a:pt x="255" y="302"/>
                  </a:cubicBezTo>
                  <a:cubicBezTo>
                    <a:pt x="253" y="302"/>
                    <a:pt x="252" y="300"/>
                    <a:pt x="252" y="298"/>
                  </a:cubicBezTo>
                  <a:cubicBezTo>
                    <a:pt x="252" y="277"/>
                    <a:pt x="252" y="277"/>
                    <a:pt x="252" y="277"/>
                  </a:cubicBezTo>
                  <a:cubicBezTo>
                    <a:pt x="252" y="275"/>
                    <a:pt x="253" y="273"/>
                    <a:pt x="255" y="273"/>
                  </a:cubicBezTo>
                  <a:cubicBezTo>
                    <a:pt x="267" y="273"/>
                    <a:pt x="267" y="273"/>
                    <a:pt x="267" y="273"/>
                  </a:cubicBezTo>
                  <a:cubicBezTo>
                    <a:pt x="269" y="273"/>
                    <a:pt x="270" y="275"/>
                    <a:pt x="270" y="277"/>
                  </a:cubicBezTo>
                  <a:lnTo>
                    <a:pt x="270" y="298"/>
                  </a:lnTo>
                  <a:close/>
                  <a:moveTo>
                    <a:pt x="300" y="298"/>
                  </a:moveTo>
                  <a:cubicBezTo>
                    <a:pt x="300" y="300"/>
                    <a:pt x="298" y="302"/>
                    <a:pt x="296" y="302"/>
                  </a:cubicBezTo>
                  <a:cubicBezTo>
                    <a:pt x="284" y="302"/>
                    <a:pt x="284" y="302"/>
                    <a:pt x="284" y="302"/>
                  </a:cubicBezTo>
                  <a:cubicBezTo>
                    <a:pt x="283" y="302"/>
                    <a:pt x="281" y="300"/>
                    <a:pt x="281" y="298"/>
                  </a:cubicBezTo>
                  <a:cubicBezTo>
                    <a:pt x="281" y="277"/>
                    <a:pt x="281" y="277"/>
                    <a:pt x="281" y="277"/>
                  </a:cubicBezTo>
                  <a:cubicBezTo>
                    <a:pt x="281" y="275"/>
                    <a:pt x="283" y="273"/>
                    <a:pt x="284" y="273"/>
                  </a:cubicBezTo>
                  <a:cubicBezTo>
                    <a:pt x="296" y="273"/>
                    <a:pt x="296" y="273"/>
                    <a:pt x="296" y="273"/>
                  </a:cubicBezTo>
                  <a:cubicBezTo>
                    <a:pt x="298" y="273"/>
                    <a:pt x="300" y="275"/>
                    <a:pt x="300" y="277"/>
                  </a:cubicBezTo>
                  <a:lnTo>
                    <a:pt x="300" y="298"/>
                  </a:lnTo>
                  <a:close/>
                  <a:moveTo>
                    <a:pt x="329" y="298"/>
                  </a:moveTo>
                  <a:cubicBezTo>
                    <a:pt x="329" y="300"/>
                    <a:pt x="328" y="302"/>
                    <a:pt x="326" y="302"/>
                  </a:cubicBezTo>
                  <a:cubicBezTo>
                    <a:pt x="314" y="302"/>
                    <a:pt x="314" y="302"/>
                    <a:pt x="314" y="302"/>
                  </a:cubicBezTo>
                  <a:cubicBezTo>
                    <a:pt x="312" y="302"/>
                    <a:pt x="311" y="300"/>
                    <a:pt x="311" y="298"/>
                  </a:cubicBezTo>
                  <a:cubicBezTo>
                    <a:pt x="311" y="277"/>
                    <a:pt x="311" y="277"/>
                    <a:pt x="311" y="277"/>
                  </a:cubicBezTo>
                  <a:cubicBezTo>
                    <a:pt x="311" y="275"/>
                    <a:pt x="312" y="273"/>
                    <a:pt x="314" y="273"/>
                  </a:cubicBezTo>
                  <a:cubicBezTo>
                    <a:pt x="326" y="273"/>
                    <a:pt x="326" y="273"/>
                    <a:pt x="326" y="273"/>
                  </a:cubicBezTo>
                  <a:cubicBezTo>
                    <a:pt x="328" y="273"/>
                    <a:pt x="329" y="275"/>
                    <a:pt x="329" y="277"/>
                  </a:cubicBezTo>
                  <a:lnTo>
                    <a:pt x="329" y="298"/>
                  </a:lnTo>
                  <a:close/>
                  <a:moveTo>
                    <a:pt x="329" y="33"/>
                  </a:moveTo>
                  <a:cubicBezTo>
                    <a:pt x="329" y="35"/>
                    <a:pt x="328" y="37"/>
                    <a:pt x="326" y="37"/>
                  </a:cubicBezTo>
                  <a:cubicBezTo>
                    <a:pt x="314" y="37"/>
                    <a:pt x="314" y="37"/>
                    <a:pt x="314" y="37"/>
                  </a:cubicBezTo>
                  <a:cubicBezTo>
                    <a:pt x="312" y="37"/>
                    <a:pt x="311" y="35"/>
                    <a:pt x="311" y="33"/>
                  </a:cubicBezTo>
                  <a:cubicBezTo>
                    <a:pt x="311" y="12"/>
                    <a:pt x="311" y="12"/>
                    <a:pt x="311" y="12"/>
                  </a:cubicBezTo>
                  <a:cubicBezTo>
                    <a:pt x="311" y="10"/>
                    <a:pt x="312" y="8"/>
                    <a:pt x="314" y="8"/>
                  </a:cubicBezTo>
                  <a:cubicBezTo>
                    <a:pt x="326" y="8"/>
                    <a:pt x="326" y="8"/>
                    <a:pt x="326" y="8"/>
                  </a:cubicBezTo>
                  <a:cubicBezTo>
                    <a:pt x="328" y="8"/>
                    <a:pt x="329" y="10"/>
                    <a:pt x="329" y="12"/>
                  </a:cubicBezTo>
                  <a:lnTo>
                    <a:pt x="329" y="33"/>
                  </a:lnTo>
                  <a:close/>
                  <a:moveTo>
                    <a:pt x="358" y="298"/>
                  </a:moveTo>
                  <a:cubicBezTo>
                    <a:pt x="358" y="300"/>
                    <a:pt x="357" y="302"/>
                    <a:pt x="355" y="302"/>
                  </a:cubicBezTo>
                  <a:cubicBezTo>
                    <a:pt x="343" y="302"/>
                    <a:pt x="343" y="302"/>
                    <a:pt x="343" y="302"/>
                  </a:cubicBezTo>
                  <a:cubicBezTo>
                    <a:pt x="342" y="302"/>
                    <a:pt x="340" y="300"/>
                    <a:pt x="340" y="298"/>
                  </a:cubicBezTo>
                  <a:cubicBezTo>
                    <a:pt x="340" y="277"/>
                    <a:pt x="340" y="277"/>
                    <a:pt x="340" y="277"/>
                  </a:cubicBezTo>
                  <a:cubicBezTo>
                    <a:pt x="340" y="275"/>
                    <a:pt x="342" y="273"/>
                    <a:pt x="343" y="273"/>
                  </a:cubicBezTo>
                  <a:cubicBezTo>
                    <a:pt x="355" y="273"/>
                    <a:pt x="355" y="273"/>
                    <a:pt x="355" y="273"/>
                  </a:cubicBezTo>
                  <a:cubicBezTo>
                    <a:pt x="357" y="273"/>
                    <a:pt x="358" y="275"/>
                    <a:pt x="358" y="277"/>
                  </a:cubicBezTo>
                  <a:lnTo>
                    <a:pt x="358" y="298"/>
                  </a:lnTo>
                  <a:close/>
                  <a:moveTo>
                    <a:pt x="358" y="33"/>
                  </a:moveTo>
                  <a:cubicBezTo>
                    <a:pt x="358" y="35"/>
                    <a:pt x="357" y="37"/>
                    <a:pt x="355" y="37"/>
                  </a:cubicBezTo>
                  <a:cubicBezTo>
                    <a:pt x="343" y="37"/>
                    <a:pt x="343" y="37"/>
                    <a:pt x="343" y="37"/>
                  </a:cubicBezTo>
                  <a:cubicBezTo>
                    <a:pt x="342" y="37"/>
                    <a:pt x="340" y="35"/>
                    <a:pt x="340" y="33"/>
                  </a:cubicBezTo>
                  <a:cubicBezTo>
                    <a:pt x="340" y="12"/>
                    <a:pt x="340" y="12"/>
                    <a:pt x="340" y="12"/>
                  </a:cubicBezTo>
                  <a:cubicBezTo>
                    <a:pt x="340" y="10"/>
                    <a:pt x="342" y="8"/>
                    <a:pt x="343" y="8"/>
                  </a:cubicBezTo>
                  <a:cubicBezTo>
                    <a:pt x="355" y="8"/>
                    <a:pt x="355" y="8"/>
                    <a:pt x="355" y="8"/>
                  </a:cubicBezTo>
                  <a:cubicBezTo>
                    <a:pt x="357" y="8"/>
                    <a:pt x="358" y="10"/>
                    <a:pt x="358" y="12"/>
                  </a:cubicBezTo>
                  <a:lnTo>
                    <a:pt x="358" y="33"/>
                  </a:lnTo>
                  <a:close/>
                  <a:moveTo>
                    <a:pt x="388" y="298"/>
                  </a:moveTo>
                  <a:cubicBezTo>
                    <a:pt x="388" y="300"/>
                    <a:pt x="387" y="302"/>
                    <a:pt x="385" y="302"/>
                  </a:cubicBezTo>
                  <a:cubicBezTo>
                    <a:pt x="373" y="302"/>
                    <a:pt x="373" y="302"/>
                    <a:pt x="373" y="302"/>
                  </a:cubicBezTo>
                  <a:cubicBezTo>
                    <a:pt x="371" y="302"/>
                    <a:pt x="370" y="300"/>
                    <a:pt x="370" y="298"/>
                  </a:cubicBezTo>
                  <a:cubicBezTo>
                    <a:pt x="370" y="277"/>
                    <a:pt x="370" y="277"/>
                    <a:pt x="370" y="277"/>
                  </a:cubicBezTo>
                  <a:cubicBezTo>
                    <a:pt x="370" y="275"/>
                    <a:pt x="371" y="273"/>
                    <a:pt x="373" y="273"/>
                  </a:cubicBezTo>
                  <a:cubicBezTo>
                    <a:pt x="385" y="273"/>
                    <a:pt x="385" y="273"/>
                    <a:pt x="385" y="273"/>
                  </a:cubicBezTo>
                  <a:cubicBezTo>
                    <a:pt x="387" y="273"/>
                    <a:pt x="388" y="275"/>
                    <a:pt x="388" y="277"/>
                  </a:cubicBezTo>
                  <a:lnTo>
                    <a:pt x="388" y="298"/>
                  </a:lnTo>
                  <a:close/>
                  <a:moveTo>
                    <a:pt x="417" y="298"/>
                  </a:moveTo>
                  <a:cubicBezTo>
                    <a:pt x="417" y="300"/>
                    <a:pt x="416" y="302"/>
                    <a:pt x="414" y="302"/>
                  </a:cubicBezTo>
                  <a:cubicBezTo>
                    <a:pt x="402" y="302"/>
                    <a:pt x="402" y="302"/>
                    <a:pt x="402" y="302"/>
                  </a:cubicBezTo>
                  <a:cubicBezTo>
                    <a:pt x="401" y="302"/>
                    <a:pt x="399" y="300"/>
                    <a:pt x="399" y="298"/>
                  </a:cubicBezTo>
                  <a:cubicBezTo>
                    <a:pt x="399" y="277"/>
                    <a:pt x="399" y="277"/>
                    <a:pt x="399" y="277"/>
                  </a:cubicBezTo>
                  <a:cubicBezTo>
                    <a:pt x="399" y="275"/>
                    <a:pt x="401" y="273"/>
                    <a:pt x="402" y="273"/>
                  </a:cubicBezTo>
                  <a:cubicBezTo>
                    <a:pt x="414" y="273"/>
                    <a:pt x="414" y="273"/>
                    <a:pt x="414" y="273"/>
                  </a:cubicBezTo>
                  <a:cubicBezTo>
                    <a:pt x="416" y="273"/>
                    <a:pt x="417" y="275"/>
                    <a:pt x="417" y="277"/>
                  </a:cubicBezTo>
                  <a:lnTo>
                    <a:pt x="417" y="298"/>
                  </a:lnTo>
                  <a:close/>
                  <a:moveTo>
                    <a:pt x="447" y="298"/>
                  </a:moveTo>
                  <a:cubicBezTo>
                    <a:pt x="447" y="300"/>
                    <a:pt x="446" y="302"/>
                    <a:pt x="444" y="302"/>
                  </a:cubicBezTo>
                  <a:cubicBezTo>
                    <a:pt x="432" y="302"/>
                    <a:pt x="432" y="302"/>
                    <a:pt x="432" y="302"/>
                  </a:cubicBezTo>
                  <a:cubicBezTo>
                    <a:pt x="430" y="302"/>
                    <a:pt x="429" y="300"/>
                    <a:pt x="429" y="298"/>
                  </a:cubicBezTo>
                  <a:cubicBezTo>
                    <a:pt x="429" y="277"/>
                    <a:pt x="429" y="277"/>
                    <a:pt x="429" y="277"/>
                  </a:cubicBezTo>
                  <a:cubicBezTo>
                    <a:pt x="429" y="275"/>
                    <a:pt x="430" y="273"/>
                    <a:pt x="432" y="273"/>
                  </a:cubicBezTo>
                  <a:cubicBezTo>
                    <a:pt x="444" y="273"/>
                    <a:pt x="444" y="273"/>
                    <a:pt x="444" y="273"/>
                  </a:cubicBezTo>
                  <a:cubicBezTo>
                    <a:pt x="446" y="273"/>
                    <a:pt x="447" y="275"/>
                    <a:pt x="447" y="277"/>
                  </a:cubicBezTo>
                  <a:lnTo>
                    <a:pt x="447" y="298"/>
                  </a:lnTo>
                  <a:close/>
                  <a:moveTo>
                    <a:pt x="476" y="298"/>
                  </a:moveTo>
                  <a:cubicBezTo>
                    <a:pt x="476" y="300"/>
                    <a:pt x="475" y="302"/>
                    <a:pt x="473" y="302"/>
                  </a:cubicBezTo>
                  <a:cubicBezTo>
                    <a:pt x="461" y="302"/>
                    <a:pt x="461" y="302"/>
                    <a:pt x="461" y="302"/>
                  </a:cubicBezTo>
                  <a:cubicBezTo>
                    <a:pt x="460" y="302"/>
                    <a:pt x="458" y="300"/>
                    <a:pt x="458" y="298"/>
                  </a:cubicBezTo>
                  <a:cubicBezTo>
                    <a:pt x="458" y="277"/>
                    <a:pt x="458" y="277"/>
                    <a:pt x="458" y="277"/>
                  </a:cubicBezTo>
                  <a:cubicBezTo>
                    <a:pt x="458" y="275"/>
                    <a:pt x="460" y="273"/>
                    <a:pt x="461" y="273"/>
                  </a:cubicBezTo>
                  <a:cubicBezTo>
                    <a:pt x="473" y="273"/>
                    <a:pt x="473" y="273"/>
                    <a:pt x="473" y="273"/>
                  </a:cubicBezTo>
                  <a:cubicBezTo>
                    <a:pt x="475" y="273"/>
                    <a:pt x="476" y="275"/>
                    <a:pt x="476" y="277"/>
                  </a:cubicBezTo>
                  <a:lnTo>
                    <a:pt x="476" y="298"/>
                  </a:lnTo>
                  <a:close/>
                  <a:moveTo>
                    <a:pt x="506" y="298"/>
                  </a:moveTo>
                  <a:cubicBezTo>
                    <a:pt x="506" y="300"/>
                    <a:pt x="504" y="302"/>
                    <a:pt x="503" y="302"/>
                  </a:cubicBezTo>
                  <a:cubicBezTo>
                    <a:pt x="491" y="302"/>
                    <a:pt x="491" y="302"/>
                    <a:pt x="491" y="302"/>
                  </a:cubicBezTo>
                  <a:cubicBezTo>
                    <a:pt x="489" y="302"/>
                    <a:pt x="488" y="300"/>
                    <a:pt x="488" y="298"/>
                  </a:cubicBezTo>
                  <a:cubicBezTo>
                    <a:pt x="488" y="277"/>
                    <a:pt x="488" y="277"/>
                    <a:pt x="488" y="277"/>
                  </a:cubicBezTo>
                  <a:cubicBezTo>
                    <a:pt x="488" y="275"/>
                    <a:pt x="489" y="273"/>
                    <a:pt x="491" y="273"/>
                  </a:cubicBezTo>
                  <a:cubicBezTo>
                    <a:pt x="503" y="273"/>
                    <a:pt x="503" y="273"/>
                    <a:pt x="503" y="273"/>
                  </a:cubicBezTo>
                  <a:cubicBezTo>
                    <a:pt x="504" y="273"/>
                    <a:pt x="506" y="275"/>
                    <a:pt x="506" y="277"/>
                  </a:cubicBezTo>
                  <a:lnTo>
                    <a:pt x="506" y="298"/>
                  </a:lnTo>
                  <a:close/>
                  <a:moveTo>
                    <a:pt x="535" y="298"/>
                  </a:moveTo>
                  <a:cubicBezTo>
                    <a:pt x="535" y="300"/>
                    <a:pt x="534" y="302"/>
                    <a:pt x="532" y="302"/>
                  </a:cubicBezTo>
                  <a:cubicBezTo>
                    <a:pt x="520" y="302"/>
                    <a:pt x="520" y="302"/>
                    <a:pt x="520" y="302"/>
                  </a:cubicBezTo>
                  <a:cubicBezTo>
                    <a:pt x="519" y="302"/>
                    <a:pt x="517" y="300"/>
                    <a:pt x="517" y="298"/>
                  </a:cubicBezTo>
                  <a:cubicBezTo>
                    <a:pt x="517" y="277"/>
                    <a:pt x="517" y="277"/>
                    <a:pt x="517" y="277"/>
                  </a:cubicBezTo>
                  <a:cubicBezTo>
                    <a:pt x="517" y="275"/>
                    <a:pt x="519" y="273"/>
                    <a:pt x="520" y="273"/>
                  </a:cubicBezTo>
                  <a:cubicBezTo>
                    <a:pt x="532" y="273"/>
                    <a:pt x="532" y="273"/>
                    <a:pt x="532" y="273"/>
                  </a:cubicBezTo>
                  <a:cubicBezTo>
                    <a:pt x="534" y="273"/>
                    <a:pt x="535" y="275"/>
                    <a:pt x="535" y="277"/>
                  </a:cubicBezTo>
                  <a:lnTo>
                    <a:pt x="535" y="298"/>
                  </a:lnTo>
                  <a:close/>
                  <a:moveTo>
                    <a:pt x="565" y="298"/>
                  </a:moveTo>
                  <a:cubicBezTo>
                    <a:pt x="565" y="300"/>
                    <a:pt x="563" y="302"/>
                    <a:pt x="562" y="302"/>
                  </a:cubicBezTo>
                  <a:cubicBezTo>
                    <a:pt x="550" y="302"/>
                    <a:pt x="550" y="302"/>
                    <a:pt x="550" y="302"/>
                  </a:cubicBezTo>
                  <a:cubicBezTo>
                    <a:pt x="548" y="302"/>
                    <a:pt x="547" y="300"/>
                    <a:pt x="547" y="298"/>
                  </a:cubicBezTo>
                  <a:cubicBezTo>
                    <a:pt x="547" y="277"/>
                    <a:pt x="547" y="277"/>
                    <a:pt x="547" y="277"/>
                  </a:cubicBezTo>
                  <a:cubicBezTo>
                    <a:pt x="547" y="275"/>
                    <a:pt x="548" y="273"/>
                    <a:pt x="550" y="273"/>
                  </a:cubicBezTo>
                  <a:cubicBezTo>
                    <a:pt x="562" y="273"/>
                    <a:pt x="562" y="273"/>
                    <a:pt x="562" y="273"/>
                  </a:cubicBezTo>
                  <a:cubicBezTo>
                    <a:pt x="563" y="273"/>
                    <a:pt x="565" y="275"/>
                    <a:pt x="565" y="277"/>
                  </a:cubicBezTo>
                  <a:lnTo>
                    <a:pt x="565" y="298"/>
                  </a:lnTo>
                  <a:close/>
                  <a:moveTo>
                    <a:pt x="594" y="298"/>
                  </a:moveTo>
                  <a:cubicBezTo>
                    <a:pt x="594" y="300"/>
                    <a:pt x="593" y="302"/>
                    <a:pt x="591" y="302"/>
                  </a:cubicBezTo>
                  <a:cubicBezTo>
                    <a:pt x="579" y="302"/>
                    <a:pt x="579" y="302"/>
                    <a:pt x="579" y="302"/>
                  </a:cubicBezTo>
                  <a:cubicBezTo>
                    <a:pt x="578" y="302"/>
                    <a:pt x="576" y="300"/>
                    <a:pt x="576" y="298"/>
                  </a:cubicBezTo>
                  <a:cubicBezTo>
                    <a:pt x="576" y="277"/>
                    <a:pt x="576" y="277"/>
                    <a:pt x="576" y="277"/>
                  </a:cubicBezTo>
                  <a:cubicBezTo>
                    <a:pt x="576" y="275"/>
                    <a:pt x="578" y="273"/>
                    <a:pt x="579" y="273"/>
                  </a:cubicBezTo>
                  <a:cubicBezTo>
                    <a:pt x="591" y="273"/>
                    <a:pt x="591" y="273"/>
                    <a:pt x="591" y="273"/>
                  </a:cubicBezTo>
                  <a:cubicBezTo>
                    <a:pt x="593" y="273"/>
                    <a:pt x="594" y="275"/>
                    <a:pt x="594" y="277"/>
                  </a:cubicBezTo>
                  <a:lnTo>
                    <a:pt x="594" y="298"/>
                  </a:lnTo>
                  <a:close/>
                  <a:moveTo>
                    <a:pt x="624" y="298"/>
                  </a:moveTo>
                  <a:cubicBezTo>
                    <a:pt x="624" y="300"/>
                    <a:pt x="622" y="302"/>
                    <a:pt x="621" y="302"/>
                  </a:cubicBezTo>
                  <a:cubicBezTo>
                    <a:pt x="609" y="302"/>
                    <a:pt x="609" y="302"/>
                    <a:pt x="609" y="302"/>
                  </a:cubicBezTo>
                  <a:cubicBezTo>
                    <a:pt x="607" y="302"/>
                    <a:pt x="606" y="300"/>
                    <a:pt x="606" y="298"/>
                  </a:cubicBezTo>
                  <a:cubicBezTo>
                    <a:pt x="606" y="277"/>
                    <a:pt x="606" y="277"/>
                    <a:pt x="606" y="277"/>
                  </a:cubicBezTo>
                  <a:cubicBezTo>
                    <a:pt x="606" y="275"/>
                    <a:pt x="607" y="273"/>
                    <a:pt x="609" y="273"/>
                  </a:cubicBezTo>
                  <a:cubicBezTo>
                    <a:pt x="621" y="273"/>
                    <a:pt x="621" y="273"/>
                    <a:pt x="621" y="273"/>
                  </a:cubicBezTo>
                  <a:cubicBezTo>
                    <a:pt x="622" y="273"/>
                    <a:pt x="624" y="275"/>
                    <a:pt x="624" y="277"/>
                  </a:cubicBezTo>
                  <a:lnTo>
                    <a:pt x="624" y="298"/>
                  </a:lnTo>
                  <a:close/>
                  <a:moveTo>
                    <a:pt x="653" y="298"/>
                  </a:moveTo>
                  <a:cubicBezTo>
                    <a:pt x="653" y="300"/>
                    <a:pt x="652" y="302"/>
                    <a:pt x="650" y="302"/>
                  </a:cubicBezTo>
                  <a:cubicBezTo>
                    <a:pt x="638" y="302"/>
                    <a:pt x="638" y="302"/>
                    <a:pt x="638" y="302"/>
                  </a:cubicBezTo>
                  <a:cubicBezTo>
                    <a:pt x="636" y="302"/>
                    <a:pt x="635" y="300"/>
                    <a:pt x="635" y="298"/>
                  </a:cubicBezTo>
                  <a:cubicBezTo>
                    <a:pt x="635" y="277"/>
                    <a:pt x="635" y="277"/>
                    <a:pt x="635" y="277"/>
                  </a:cubicBezTo>
                  <a:cubicBezTo>
                    <a:pt x="635" y="275"/>
                    <a:pt x="636" y="273"/>
                    <a:pt x="638" y="273"/>
                  </a:cubicBezTo>
                  <a:cubicBezTo>
                    <a:pt x="650" y="273"/>
                    <a:pt x="650" y="273"/>
                    <a:pt x="650" y="273"/>
                  </a:cubicBezTo>
                  <a:cubicBezTo>
                    <a:pt x="652" y="273"/>
                    <a:pt x="653" y="275"/>
                    <a:pt x="653" y="277"/>
                  </a:cubicBezTo>
                  <a:lnTo>
                    <a:pt x="653" y="298"/>
                  </a:lnTo>
                  <a:close/>
                  <a:moveTo>
                    <a:pt x="657" y="251"/>
                  </a:moveTo>
                  <a:cubicBezTo>
                    <a:pt x="657" y="257"/>
                    <a:pt x="652" y="262"/>
                    <a:pt x="646" y="262"/>
                  </a:cubicBezTo>
                  <a:cubicBezTo>
                    <a:pt x="646" y="262"/>
                    <a:pt x="646" y="262"/>
                    <a:pt x="384" y="262"/>
                  </a:cubicBezTo>
                  <a:cubicBezTo>
                    <a:pt x="378" y="262"/>
                    <a:pt x="374" y="257"/>
                    <a:pt x="374" y="251"/>
                  </a:cubicBezTo>
                  <a:cubicBezTo>
                    <a:pt x="374" y="251"/>
                    <a:pt x="374" y="251"/>
                    <a:pt x="374" y="59"/>
                  </a:cubicBezTo>
                  <a:cubicBezTo>
                    <a:pt x="374" y="53"/>
                    <a:pt x="378" y="49"/>
                    <a:pt x="384" y="49"/>
                  </a:cubicBezTo>
                  <a:cubicBezTo>
                    <a:pt x="384" y="49"/>
                    <a:pt x="384" y="49"/>
                    <a:pt x="646" y="49"/>
                  </a:cubicBezTo>
                  <a:cubicBezTo>
                    <a:pt x="652" y="49"/>
                    <a:pt x="657" y="53"/>
                    <a:pt x="657" y="59"/>
                  </a:cubicBezTo>
                  <a:cubicBezTo>
                    <a:pt x="657" y="59"/>
                    <a:pt x="657" y="59"/>
                    <a:pt x="657" y="251"/>
                  </a:cubicBezTo>
                  <a:close/>
                  <a:moveTo>
                    <a:pt x="683" y="298"/>
                  </a:moveTo>
                  <a:cubicBezTo>
                    <a:pt x="683" y="300"/>
                    <a:pt x="681" y="302"/>
                    <a:pt x="680" y="302"/>
                  </a:cubicBezTo>
                  <a:cubicBezTo>
                    <a:pt x="668" y="302"/>
                    <a:pt x="668" y="302"/>
                    <a:pt x="668" y="302"/>
                  </a:cubicBezTo>
                  <a:cubicBezTo>
                    <a:pt x="666" y="302"/>
                    <a:pt x="665" y="300"/>
                    <a:pt x="665" y="298"/>
                  </a:cubicBezTo>
                  <a:cubicBezTo>
                    <a:pt x="665" y="277"/>
                    <a:pt x="665" y="277"/>
                    <a:pt x="665" y="277"/>
                  </a:cubicBezTo>
                  <a:cubicBezTo>
                    <a:pt x="665" y="275"/>
                    <a:pt x="666" y="273"/>
                    <a:pt x="668" y="273"/>
                  </a:cubicBezTo>
                  <a:cubicBezTo>
                    <a:pt x="680" y="273"/>
                    <a:pt x="680" y="273"/>
                    <a:pt x="680" y="273"/>
                  </a:cubicBezTo>
                  <a:cubicBezTo>
                    <a:pt x="681" y="273"/>
                    <a:pt x="683" y="275"/>
                    <a:pt x="683" y="277"/>
                  </a:cubicBezTo>
                  <a:lnTo>
                    <a:pt x="683" y="298"/>
                  </a:lnTo>
                  <a:close/>
                  <a:moveTo>
                    <a:pt x="683" y="33"/>
                  </a:moveTo>
                  <a:cubicBezTo>
                    <a:pt x="683" y="35"/>
                    <a:pt x="681" y="37"/>
                    <a:pt x="680" y="37"/>
                  </a:cubicBezTo>
                  <a:cubicBezTo>
                    <a:pt x="668" y="37"/>
                    <a:pt x="668" y="37"/>
                    <a:pt x="668" y="37"/>
                  </a:cubicBezTo>
                  <a:cubicBezTo>
                    <a:pt x="666" y="37"/>
                    <a:pt x="665" y="35"/>
                    <a:pt x="665" y="33"/>
                  </a:cubicBezTo>
                  <a:cubicBezTo>
                    <a:pt x="665" y="12"/>
                    <a:pt x="665" y="12"/>
                    <a:pt x="665" y="12"/>
                  </a:cubicBezTo>
                  <a:cubicBezTo>
                    <a:pt x="665" y="10"/>
                    <a:pt x="666" y="8"/>
                    <a:pt x="668" y="8"/>
                  </a:cubicBezTo>
                  <a:cubicBezTo>
                    <a:pt x="680" y="8"/>
                    <a:pt x="680" y="8"/>
                    <a:pt x="680" y="8"/>
                  </a:cubicBezTo>
                  <a:cubicBezTo>
                    <a:pt x="681" y="8"/>
                    <a:pt x="683" y="10"/>
                    <a:pt x="683" y="12"/>
                  </a:cubicBezTo>
                  <a:lnTo>
                    <a:pt x="683" y="33"/>
                  </a:lnTo>
                  <a:close/>
                  <a:moveTo>
                    <a:pt x="712" y="298"/>
                  </a:moveTo>
                  <a:cubicBezTo>
                    <a:pt x="712" y="300"/>
                    <a:pt x="711" y="302"/>
                    <a:pt x="709" y="302"/>
                  </a:cubicBezTo>
                  <a:cubicBezTo>
                    <a:pt x="697" y="302"/>
                    <a:pt x="697" y="302"/>
                    <a:pt x="697" y="302"/>
                  </a:cubicBezTo>
                  <a:cubicBezTo>
                    <a:pt x="695" y="302"/>
                    <a:pt x="694" y="300"/>
                    <a:pt x="694" y="298"/>
                  </a:cubicBezTo>
                  <a:cubicBezTo>
                    <a:pt x="694" y="277"/>
                    <a:pt x="694" y="277"/>
                    <a:pt x="694" y="277"/>
                  </a:cubicBezTo>
                  <a:cubicBezTo>
                    <a:pt x="694" y="275"/>
                    <a:pt x="695" y="273"/>
                    <a:pt x="697" y="273"/>
                  </a:cubicBezTo>
                  <a:cubicBezTo>
                    <a:pt x="709" y="273"/>
                    <a:pt x="709" y="273"/>
                    <a:pt x="709" y="273"/>
                  </a:cubicBezTo>
                  <a:cubicBezTo>
                    <a:pt x="711" y="273"/>
                    <a:pt x="712" y="275"/>
                    <a:pt x="712" y="277"/>
                  </a:cubicBezTo>
                  <a:lnTo>
                    <a:pt x="712" y="298"/>
                  </a:lnTo>
                  <a:close/>
                  <a:moveTo>
                    <a:pt x="742" y="298"/>
                  </a:moveTo>
                  <a:cubicBezTo>
                    <a:pt x="742" y="300"/>
                    <a:pt x="740" y="302"/>
                    <a:pt x="739" y="302"/>
                  </a:cubicBezTo>
                  <a:cubicBezTo>
                    <a:pt x="727" y="302"/>
                    <a:pt x="727" y="302"/>
                    <a:pt x="727" y="302"/>
                  </a:cubicBezTo>
                  <a:cubicBezTo>
                    <a:pt x="725" y="302"/>
                    <a:pt x="724" y="300"/>
                    <a:pt x="724" y="298"/>
                  </a:cubicBezTo>
                  <a:cubicBezTo>
                    <a:pt x="724" y="277"/>
                    <a:pt x="724" y="277"/>
                    <a:pt x="724" y="277"/>
                  </a:cubicBezTo>
                  <a:cubicBezTo>
                    <a:pt x="724" y="275"/>
                    <a:pt x="725" y="273"/>
                    <a:pt x="727" y="273"/>
                  </a:cubicBezTo>
                  <a:cubicBezTo>
                    <a:pt x="739" y="273"/>
                    <a:pt x="739" y="273"/>
                    <a:pt x="739" y="273"/>
                  </a:cubicBezTo>
                  <a:cubicBezTo>
                    <a:pt x="740" y="273"/>
                    <a:pt x="742" y="275"/>
                    <a:pt x="742" y="277"/>
                  </a:cubicBezTo>
                  <a:lnTo>
                    <a:pt x="742" y="298"/>
                  </a:lnTo>
                  <a:close/>
                  <a:moveTo>
                    <a:pt x="771" y="298"/>
                  </a:moveTo>
                  <a:cubicBezTo>
                    <a:pt x="771" y="300"/>
                    <a:pt x="770" y="302"/>
                    <a:pt x="768" y="302"/>
                  </a:cubicBezTo>
                  <a:cubicBezTo>
                    <a:pt x="756" y="302"/>
                    <a:pt x="756" y="302"/>
                    <a:pt x="756" y="302"/>
                  </a:cubicBezTo>
                  <a:cubicBezTo>
                    <a:pt x="754" y="302"/>
                    <a:pt x="753" y="300"/>
                    <a:pt x="753" y="298"/>
                  </a:cubicBezTo>
                  <a:cubicBezTo>
                    <a:pt x="753" y="277"/>
                    <a:pt x="753" y="277"/>
                    <a:pt x="753" y="277"/>
                  </a:cubicBezTo>
                  <a:cubicBezTo>
                    <a:pt x="753" y="275"/>
                    <a:pt x="754" y="273"/>
                    <a:pt x="756" y="273"/>
                  </a:cubicBezTo>
                  <a:cubicBezTo>
                    <a:pt x="768" y="273"/>
                    <a:pt x="768" y="273"/>
                    <a:pt x="768" y="273"/>
                  </a:cubicBezTo>
                  <a:cubicBezTo>
                    <a:pt x="770" y="273"/>
                    <a:pt x="771" y="275"/>
                    <a:pt x="771" y="277"/>
                  </a:cubicBezTo>
                  <a:lnTo>
                    <a:pt x="771" y="298"/>
                  </a:lnTo>
                  <a:close/>
                  <a:moveTo>
                    <a:pt x="801" y="298"/>
                  </a:moveTo>
                  <a:cubicBezTo>
                    <a:pt x="801" y="300"/>
                    <a:pt x="799" y="302"/>
                    <a:pt x="798" y="302"/>
                  </a:cubicBezTo>
                  <a:cubicBezTo>
                    <a:pt x="786" y="302"/>
                    <a:pt x="786" y="302"/>
                    <a:pt x="786" y="302"/>
                  </a:cubicBezTo>
                  <a:cubicBezTo>
                    <a:pt x="784" y="302"/>
                    <a:pt x="782" y="300"/>
                    <a:pt x="782" y="298"/>
                  </a:cubicBezTo>
                  <a:cubicBezTo>
                    <a:pt x="782" y="277"/>
                    <a:pt x="782" y="277"/>
                    <a:pt x="782" y="277"/>
                  </a:cubicBezTo>
                  <a:cubicBezTo>
                    <a:pt x="782" y="275"/>
                    <a:pt x="784" y="273"/>
                    <a:pt x="786" y="273"/>
                  </a:cubicBezTo>
                  <a:cubicBezTo>
                    <a:pt x="798" y="273"/>
                    <a:pt x="798" y="273"/>
                    <a:pt x="798" y="273"/>
                  </a:cubicBezTo>
                  <a:cubicBezTo>
                    <a:pt x="799" y="273"/>
                    <a:pt x="801" y="275"/>
                    <a:pt x="801" y="277"/>
                  </a:cubicBezTo>
                  <a:lnTo>
                    <a:pt x="801" y="298"/>
                  </a:lnTo>
                  <a:close/>
                  <a:moveTo>
                    <a:pt x="830" y="298"/>
                  </a:moveTo>
                  <a:cubicBezTo>
                    <a:pt x="830" y="300"/>
                    <a:pt x="829" y="302"/>
                    <a:pt x="827" y="302"/>
                  </a:cubicBezTo>
                  <a:cubicBezTo>
                    <a:pt x="815" y="302"/>
                    <a:pt x="815" y="302"/>
                    <a:pt x="815" y="302"/>
                  </a:cubicBezTo>
                  <a:cubicBezTo>
                    <a:pt x="813" y="302"/>
                    <a:pt x="812" y="300"/>
                    <a:pt x="812" y="298"/>
                  </a:cubicBezTo>
                  <a:cubicBezTo>
                    <a:pt x="812" y="277"/>
                    <a:pt x="812" y="277"/>
                    <a:pt x="812" y="277"/>
                  </a:cubicBezTo>
                  <a:cubicBezTo>
                    <a:pt x="812" y="275"/>
                    <a:pt x="813" y="273"/>
                    <a:pt x="815" y="273"/>
                  </a:cubicBezTo>
                  <a:cubicBezTo>
                    <a:pt x="827" y="273"/>
                    <a:pt x="827" y="273"/>
                    <a:pt x="827" y="273"/>
                  </a:cubicBezTo>
                  <a:cubicBezTo>
                    <a:pt x="829" y="273"/>
                    <a:pt x="830" y="275"/>
                    <a:pt x="830" y="277"/>
                  </a:cubicBezTo>
                  <a:lnTo>
                    <a:pt x="830" y="298"/>
                  </a:lnTo>
                  <a:close/>
                  <a:moveTo>
                    <a:pt x="860" y="298"/>
                  </a:moveTo>
                  <a:cubicBezTo>
                    <a:pt x="860" y="300"/>
                    <a:pt x="858" y="302"/>
                    <a:pt x="857" y="302"/>
                  </a:cubicBezTo>
                  <a:cubicBezTo>
                    <a:pt x="844" y="302"/>
                    <a:pt x="844" y="302"/>
                    <a:pt x="844" y="302"/>
                  </a:cubicBezTo>
                  <a:cubicBezTo>
                    <a:pt x="843" y="302"/>
                    <a:pt x="841" y="300"/>
                    <a:pt x="841" y="298"/>
                  </a:cubicBezTo>
                  <a:cubicBezTo>
                    <a:pt x="841" y="277"/>
                    <a:pt x="841" y="277"/>
                    <a:pt x="841" y="277"/>
                  </a:cubicBezTo>
                  <a:cubicBezTo>
                    <a:pt x="841" y="275"/>
                    <a:pt x="843" y="273"/>
                    <a:pt x="844" y="273"/>
                  </a:cubicBezTo>
                  <a:cubicBezTo>
                    <a:pt x="857" y="273"/>
                    <a:pt x="857" y="273"/>
                    <a:pt x="857" y="273"/>
                  </a:cubicBezTo>
                  <a:cubicBezTo>
                    <a:pt x="858" y="273"/>
                    <a:pt x="860" y="275"/>
                    <a:pt x="860" y="277"/>
                  </a:cubicBezTo>
                  <a:lnTo>
                    <a:pt x="860" y="298"/>
                  </a:lnTo>
                  <a:close/>
                  <a:moveTo>
                    <a:pt x="889" y="298"/>
                  </a:moveTo>
                  <a:cubicBezTo>
                    <a:pt x="889" y="300"/>
                    <a:pt x="888" y="302"/>
                    <a:pt x="886" y="302"/>
                  </a:cubicBezTo>
                  <a:cubicBezTo>
                    <a:pt x="874" y="302"/>
                    <a:pt x="874" y="302"/>
                    <a:pt x="874" y="302"/>
                  </a:cubicBezTo>
                  <a:cubicBezTo>
                    <a:pt x="872" y="302"/>
                    <a:pt x="871" y="300"/>
                    <a:pt x="871" y="298"/>
                  </a:cubicBezTo>
                  <a:cubicBezTo>
                    <a:pt x="871" y="277"/>
                    <a:pt x="871" y="277"/>
                    <a:pt x="871" y="277"/>
                  </a:cubicBezTo>
                  <a:cubicBezTo>
                    <a:pt x="871" y="275"/>
                    <a:pt x="872" y="273"/>
                    <a:pt x="874" y="273"/>
                  </a:cubicBezTo>
                  <a:cubicBezTo>
                    <a:pt x="886" y="273"/>
                    <a:pt x="886" y="273"/>
                    <a:pt x="886" y="273"/>
                  </a:cubicBezTo>
                  <a:cubicBezTo>
                    <a:pt x="888" y="273"/>
                    <a:pt x="889" y="275"/>
                    <a:pt x="889" y="277"/>
                  </a:cubicBezTo>
                  <a:lnTo>
                    <a:pt x="889" y="298"/>
                  </a:lnTo>
                  <a:close/>
                  <a:moveTo>
                    <a:pt x="919" y="298"/>
                  </a:moveTo>
                  <a:cubicBezTo>
                    <a:pt x="919" y="300"/>
                    <a:pt x="917" y="302"/>
                    <a:pt x="915" y="302"/>
                  </a:cubicBezTo>
                  <a:cubicBezTo>
                    <a:pt x="903" y="302"/>
                    <a:pt x="903" y="302"/>
                    <a:pt x="903" y="302"/>
                  </a:cubicBezTo>
                  <a:cubicBezTo>
                    <a:pt x="902" y="302"/>
                    <a:pt x="900" y="300"/>
                    <a:pt x="900" y="298"/>
                  </a:cubicBezTo>
                  <a:cubicBezTo>
                    <a:pt x="900" y="277"/>
                    <a:pt x="900" y="277"/>
                    <a:pt x="900" y="277"/>
                  </a:cubicBezTo>
                  <a:cubicBezTo>
                    <a:pt x="900" y="275"/>
                    <a:pt x="902" y="273"/>
                    <a:pt x="903" y="273"/>
                  </a:cubicBezTo>
                  <a:cubicBezTo>
                    <a:pt x="915" y="273"/>
                    <a:pt x="915" y="273"/>
                    <a:pt x="915" y="273"/>
                  </a:cubicBezTo>
                  <a:cubicBezTo>
                    <a:pt x="917" y="273"/>
                    <a:pt x="919" y="275"/>
                    <a:pt x="919" y="277"/>
                  </a:cubicBezTo>
                  <a:lnTo>
                    <a:pt x="919" y="298"/>
                  </a:lnTo>
                  <a:close/>
                  <a:moveTo>
                    <a:pt x="948" y="298"/>
                  </a:moveTo>
                  <a:cubicBezTo>
                    <a:pt x="948" y="300"/>
                    <a:pt x="947" y="302"/>
                    <a:pt x="945" y="302"/>
                  </a:cubicBezTo>
                  <a:cubicBezTo>
                    <a:pt x="933" y="302"/>
                    <a:pt x="933" y="302"/>
                    <a:pt x="933" y="302"/>
                  </a:cubicBezTo>
                  <a:cubicBezTo>
                    <a:pt x="931" y="302"/>
                    <a:pt x="930" y="300"/>
                    <a:pt x="930" y="298"/>
                  </a:cubicBezTo>
                  <a:cubicBezTo>
                    <a:pt x="930" y="277"/>
                    <a:pt x="930" y="277"/>
                    <a:pt x="930" y="277"/>
                  </a:cubicBezTo>
                  <a:cubicBezTo>
                    <a:pt x="930" y="275"/>
                    <a:pt x="931" y="273"/>
                    <a:pt x="933" y="273"/>
                  </a:cubicBezTo>
                  <a:cubicBezTo>
                    <a:pt x="945" y="273"/>
                    <a:pt x="945" y="273"/>
                    <a:pt x="945" y="273"/>
                  </a:cubicBezTo>
                  <a:cubicBezTo>
                    <a:pt x="947" y="273"/>
                    <a:pt x="948" y="275"/>
                    <a:pt x="948" y="277"/>
                  </a:cubicBezTo>
                  <a:lnTo>
                    <a:pt x="948" y="298"/>
                  </a:lnTo>
                  <a:close/>
                  <a:moveTo>
                    <a:pt x="977" y="298"/>
                  </a:moveTo>
                  <a:cubicBezTo>
                    <a:pt x="977" y="300"/>
                    <a:pt x="976" y="302"/>
                    <a:pt x="974" y="302"/>
                  </a:cubicBezTo>
                  <a:cubicBezTo>
                    <a:pt x="962" y="302"/>
                    <a:pt x="962" y="302"/>
                    <a:pt x="962" y="302"/>
                  </a:cubicBezTo>
                  <a:cubicBezTo>
                    <a:pt x="961" y="302"/>
                    <a:pt x="959" y="300"/>
                    <a:pt x="959" y="298"/>
                  </a:cubicBezTo>
                  <a:cubicBezTo>
                    <a:pt x="959" y="277"/>
                    <a:pt x="959" y="277"/>
                    <a:pt x="959" y="277"/>
                  </a:cubicBezTo>
                  <a:cubicBezTo>
                    <a:pt x="959" y="275"/>
                    <a:pt x="961" y="273"/>
                    <a:pt x="962" y="273"/>
                  </a:cubicBezTo>
                  <a:cubicBezTo>
                    <a:pt x="974" y="273"/>
                    <a:pt x="974" y="273"/>
                    <a:pt x="974" y="273"/>
                  </a:cubicBezTo>
                  <a:cubicBezTo>
                    <a:pt x="976" y="273"/>
                    <a:pt x="977" y="275"/>
                    <a:pt x="977" y="277"/>
                  </a:cubicBezTo>
                  <a:lnTo>
                    <a:pt x="977" y="298"/>
                  </a:lnTo>
                  <a:close/>
                  <a:moveTo>
                    <a:pt x="986" y="251"/>
                  </a:moveTo>
                  <a:cubicBezTo>
                    <a:pt x="986" y="257"/>
                    <a:pt x="981" y="262"/>
                    <a:pt x="975" y="262"/>
                  </a:cubicBezTo>
                  <a:cubicBezTo>
                    <a:pt x="975" y="262"/>
                    <a:pt x="975" y="262"/>
                    <a:pt x="713" y="262"/>
                  </a:cubicBezTo>
                  <a:cubicBezTo>
                    <a:pt x="707" y="262"/>
                    <a:pt x="702" y="257"/>
                    <a:pt x="702" y="251"/>
                  </a:cubicBezTo>
                  <a:cubicBezTo>
                    <a:pt x="702" y="251"/>
                    <a:pt x="702" y="251"/>
                    <a:pt x="702" y="59"/>
                  </a:cubicBezTo>
                  <a:cubicBezTo>
                    <a:pt x="702" y="53"/>
                    <a:pt x="707" y="49"/>
                    <a:pt x="713" y="49"/>
                  </a:cubicBezTo>
                  <a:cubicBezTo>
                    <a:pt x="713" y="49"/>
                    <a:pt x="713" y="49"/>
                    <a:pt x="975" y="49"/>
                  </a:cubicBezTo>
                  <a:cubicBezTo>
                    <a:pt x="981" y="49"/>
                    <a:pt x="986" y="53"/>
                    <a:pt x="986" y="59"/>
                  </a:cubicBezTo>
                  <a:cubicBezTo>
                    <a:pt x="986" y="59"/>
                    <a:pt x="986" y="59"/>
                    <a:pt x="986" y="251"/>
                  </a:cubicBezTo>
                  <a:close/>
                  <a:moveTo>
                    <a:pt x="1007" y="298"/>
                  </a:moveTo>
                  <a:cubicBezTo>
                    <a:pt x="1007" y="300"/>
                    <a:pt x="1006" y="302"/>
                    <a:pt x="1004" y="302"/>
                  </a:cubicBezTo>
                  <a:cubicBezTo>
                    <a:pt x="992" y="302"/>
                    <a:pt x="992" y="302"/>
                    <a:pt x="992" y="302"/>
                  </a:cubicBezTo>
                  <a:cubicBezTo>
                    <a:pt x="990" y="302"/>
                    <a:pt x="989" y="300"/>
                    <a:pt x="989" y="298"/>
                  </a:cubicBezTo>
                  <a:cubicBezTo>
                    <a:pt x="989" y="277"/>
                    <a:pt x="989" y="277"/>
                    <a:pt x="989" y="277"/>
                  </a:cubicBezTo>
                  <a:cubicBezTo>
                    <a:pt x="989" y="275"/>
                    <a:pt x="990" y="273"/>
                    <a:pt x="992" y="273"/>
                  </a:cubicBezTo>
                  <a:cubicBezTo>
                    <a:pt x="1004" y="273"/>
                    <a:pt x="1004" y="273"/>
                    <a:pt x="1004" y="273"/>
                  </a:cubicBezTo>
                  <a:cubicBezTo>
                    <a:pt x="1006" y="273"/>
                    <a:pt x="1007" y="275"/>
                    <a:pt x="1007" y="277"/>
                  </a:cubicBezTo>
                  <a:lnTo>
                    <a:pt x="1007" y="298"/>
                  </a:lnTo>
                  <a:close/>
                  <a:moveTo>
                    <a:pt x="1007" y="33"/>
                  </a:moveTo>
                  <a:cubicBezTo>
                    <a:pt x="1007" y="35"/>
                    <a:pt x="1006" y="37"/>
                    <a:pt x="1004" y="37"/>
                  </a:cubicBezTo>
                  <a:cubicBezTo>
                    <a:pt x="992" y="37"/>
                    <a:pt x="992" y="37"/>
                    <a:pt x="992" y="37"/>
                  </a:cubicBezTo>
                  <a:cubicBezTo>
                    <a:pt x="990" y="37"/>
                    <a:pt x="989" y="35"/>
                    <a:pt x="989" y="33"/>
                  </a:cubicBezTo>
                  <a:cubicBezTo>
                    <a:pt x="989" y="12"/>
                    <a:pt x="989" y="12"/>
                    <a:pt x="989" y="12"/>
                  </a:cubicBezTo>
                  <a:cubicBezTo>
                    <a:pt x="989" y="10"/>
                    <a:pt x="990" y="8"/>
                    <a:pt x="992" y="8"/>
                  </a:cubicBezTo>
                  <a:cubicBezTo>
                    <a:pt x="1004" y="8"/>
                    <a:pt x="1004" y="8"/>
                    <a:pt x="1004" y="8"/>
                  </a:cubicBezTo>
                  <a:cubicBezTo>
                    <a:pt x="1006" y="8"/>
                    <a:pt x="1007" y="10"/>
                    <a:pt x="1007" y="12"/>
                  </a:cubicBezTo>
                  <a:lnTo>
                    <a:pt x="1007" y="33"/>
                  </a:lnTo>
                  <a:close/>
                  <a:moveTo>
                    <a:pt x="1036" y="298"/>
                  </a:moveTo>
                  <a:cubicBezTo>
                    <a:pt x="1036" y="300"/>
                    <a:pt x="1035" y="302"/>
                    <a:pt x="1033" y="302"/>
                  </a:cubicBezTo>
                  <a:cubicBezTo>
                    <a:pt x="1021" y="302"/>
                    <a:pt x="1021" y="302"/>
                    <a:pt x="1021" y="302"/>
                  </a:cubicBezTo>
                  <a:cubicBezTo>
                    <a:pt x="1020" y="302"/>
                    <a:pt x="1018" y="300"/>
                    <a:pt x="1018" y="298"/>
                  </a:cubicBezTo>
                  <a:cubicBezTo>
                    <a:pt x="1018" y="277"/>
                    <a:pt x="1018" y="277"/>
                    <a:pt x="1018" y="277"/>
                  </a:cubicBezTo>
                  <a:cubicBezTo>
                    <a:pt x="1018" y="275"/>
                    <a:pt x="1020" y="273"/>
                    <a:pt x="1021" y="273"/>
                  </a:cubicBezTo>
                  <a:cubicBezTo>
                    <a:pt x="1033" y="273"/>
                    <a:pt x="1033" y="273"/>
                    <a:pt x="1033" y="273"/>
                  </a:cubicBezTo>
                  <a:cubicBezTo>
                    <a:pt x="1035" y="273"/>
                    <a:pt x="1036" y="275"/>
                    <a:pt x="1036" y="277"/>
                  </a:cubicBezTo>
                  <a:lnTo>
                    <a:pt x="1036" y="298"/>
                  </a:lnTo>
                  <a:close/>
                  <a:moveTo>
                    <a:pt x="1066" y="298"/>
                  </a:moveTo>
                  <a:cubicBezTo>
                    <a:pt x="1066" y="300"/>
                    <a:pt x="1065" y="302"/>
                    <a:pt x="1063" y="302"/>
                  </a:cubicBezTo>
                  <a:cubicBezTo>
                    <a:pt x="1051" y="302"/>
                    <a:pt x="1051" y="302"/>
                    <a:pt x="1051" y="302"/>
                  </a:cubicBezTo>
                  <a:cubicBezTo>
                    <a:pt x="1049" y="302"/>
                    <a:pt x="1048" y="300"/>
                    <a:pt x="1048" y="298"/>
                  </a:cubicBezTo>
                  <a:cubicBezTo>
                    <a:pt x="1048" y="277"/>
                    <a:pt x="1048" y="277"/>
                    <a:pt x="1048" y="277"/>
                  </a:cubicBezTo>
                  <a:cubicBezTo>
                    <a:pt x="1048" y="275"/>
                    <a:pt x="1049" y="273"/>
                    <a:pt x="1051" y="273"/>
                  </a:cubicBezTo>
                  <a:cubicBezTo>
                    <a:pt x="1063" y="273"/>
                    <a:pt x="1063" y="273"/>
                    <a:pt x="1063" y="273"/>
                  </a:cubicBezTo>
                  <a:cubicBezTo>
                    <a:pt x="1065" y="273"/>
                    <a:pt x="1066" y="275"/>
                    <a:pt x="1066" y="277"/>
                  </a:cubicBezTo>
                  <a:lnTo>
                    <a:pt x="1066" y="298"/>
                  </a:lnTo>
                  <a:close/>
                  <a:moveTo>
                    <a:pt x="1095" y="298"/>
                  </a:moveTo>
                  <a:cubicBezTo>
                    <a:pt x="1095" y="300"/>
                    <a:pt x="1094" y="302"/>
                    <a:pt x="1092" y="302"/>
                  </a:cubicBezTo>
                  <a:cubicBezTo>
                    <a:pt x="1080" y="302"/>
                    <a:pt x="1080" y="302"/>
                    <a:pt x="1080" y="302"/>
                  </a:cubicBezTo>
                  <a:cubicBezTo>
                    <a:pt x="1079" y="302"/>
                    <a:pt x="1077" y="300"/>
                    <a:pt x="1077" y="298"/>
                  </a:cubicBezTo>
                  <a:cubicBezTo>
                    <a:pt x="1077" y="277"/>
                    <a:pt x="1077" y="277"/>
                    <a:pt x="1077" y="277"/>
                  </a:cubicBezTo>
                  <a:cubicBezTo>
                    <a:pt x="1077" y="275"/>
                    <a:pt x="1079" y="273"/>
                    <a:pt x="1080" y="273"/>
                  </a:cubicBezTo>
                  <a:cubicBezTo>
                    <a:pt x="1092" y="273"/>
                    <a:pt x="1092" y="273"/>
                    <a:pt x="1092" y="273"/>
                  </a:cubicBezTo>
                  <a:cubicBezTo>
                    <a:pt x="1094" y="273"/>
                    <a:pt x="1095" y="275"/>
                    <a:pt x="1095" y="277"/>
                  </a:cubicBezTo>
                  <a:lnTo>
                    <a:pt x="1095" y="298"/>
                  </a:lnTo>
                  <a:close/>
                  <a:moveTo>
                    <a:pt x="1125" y="298"/>
                  </a:moveTo>
                  <a:cubicBezTo>
                    <a:pt x="1125" y="300"/>
                    <a:pt x="1123" y="302"/>
                    <a:pt x="1122" y="302"/>
                  </a:cubicBezTo>
                  <a:cubicBezTo>
                    <a:pt x="1110" y="302"/>
                    <a:pt x="1110" y="302"/>
                    <a:pt x="1110" y="302"/>
                  </a:cubicBezTo>
                  <a:cubicBezTo>
                    <a:pt x="1108" y="302"/>
                    <a:pt x="1107" y="300"/>
                    <a:pt x="1107" y="298"/>
                  </a:cubicBezTo>
                  <a:cubicBezTo>
                    <a:pt x="1107" y="277"/>
                    <a:pt x="1107" y="277"/>
                    <a:pt x="1107" y="277"/>
                  </a:cubicBezTo>
                  <a:cubicBezTo>
                    <a:pt x="1107" y="275"/>
                    <a:pt x="1108" y="273"/>
                    <a:pt x="1110" y="273"/>
                  </a:cubicBezTo>
                  <a:cubicBezTo>
                    <a:pt x="1122" y="273"/>
                    <a:pt x="1122" y="273"/>
                    <a:pt x="1122" y="273"/>
                  </a:cubicBezTo>
                  <a:cubicBezTo>
                    <a:pt x="1123" y="273"/>
                    <a:pt x="1125" y="275"/>
                    <a:pt x="1125" y="277"/>
                  </a:cubicBezTo>
                  <a:lnTo>
                    <a:pt x="1125" y="298"/>
                  </a:lnTo>
                  <a:close/>
                  <a:moveTo>
                    <a:pt x="1154" y="298"/>
                  </a:moveTo>
                  <a:cubicBezTo>
                    <a:pt x="1154" y="300"/>
                    <a:pt x="1153" y="302"/>
                    <a:pt x="1151" y="302"/>
                  </a:cubicBezTo>
                  <a:cubicBezTo>
                    <a:pt x="1139" y="302"/>
                    <a:pt x="1139" y="302"/>
                    <a:pt x="1139" y="302"/>
                  </a:cubicBezTo>
                  <a:cubicBezTo>
                    <a:pt x="1138" y="302"/>
                    <a:pt x="1136" y="300"/>
                    <a:pt x="1136" y="298"/>
                  </a:cubicBezTo>
                  <a:cubicBezTo>
                    <a:pt x="1136" y="277"/>
                    <a:pt x="1136" y="277"/>
                    <a:pt x="1136" y="277"/>
                  </a:cubicBezTo>
                  <a:cubicBezTo>
                    <a:pt x="1136" y="275"/>
                    <a:pt x="1138" y="273"/>
                    <a:pt x="1139" y="273"/>
                  </a:cubicBezTo>
                  <a:cubicBezTo>
                    <a:pt x="1151" y="273"/>
                    <a:pt x="1151" y="273"/>
                    <a:pt x="1151" y="273"/>
                  </a:cubicBezTo>
                  <a:cubicBezTo>
                    <a:pt x="1153" y="273"/>
                    <a:pt x="1154" y="275"/>
                    <a:pt x="1154" y="277"/>
                  </a:cubicBezTo>
                  <a:lnTo>
                    <a:pt x="1154" y="298"/>
                  </a:lnTo>
                  <a:close/>
                  <a:moveTo>
                    <a:pt x="1184" y="298"/>
                  </a:moveTo>
                  <a:cubicBezTo>
                    <a:pt x="1184" y="300"/>
                    <a:pt x="1182" y="302"/>
                    <a:pt x="1181" y="302"/>
                  </a:cubicBezTo>
                  <a:cubicBezTo>
                    <a:pt x="1169" y="302"/>
                    <a:pt x="1169" y="302"/>
                    <a:pt x="1169" y="302"/>
                  </a:cubicBezTo>
                  <a:cubicBezTo>
                    <a:pt x="1167" y="302"/>
                    <a:pt x="1166" y="300"/>
                    <a:pt x="1166" y="298"/>
                  </a:cubicBezTo>
                  <a:cubicBezTo>
                    <a:pt x="1166" y="277"/>
                    <a:pt x="1166" y="277"/>
                    <a:pt x="1166" y="277"/>
                  </a:cubicBezTo>
                  <a:cubicBezTo>
                    <a:pt x="1166" y="275"/>
                    <a:pt x="1167" y="273"/>
                    <a:pt x="1169" y="273"/>
                  </a:cubicBezTo>
                  <a:cubicBezTo>
                    <a:pt x="1181" y="273"/>
                    <a:pt x="1181" y="273"/>
                    <a:pt x="1181" y="273"/>
                  </a:cubicBezTo>
                  <a:cubicBezTo>
                    <a:pt x="1182" y="273"/>
                    <a:pt x="1184" y="275"/>
                    <a:pt x="1184" y="277"/>
                  </a:cubicBezTo>
                  <a:lnTo>
                    <a:pt x="1184" y="298"/>
                  </a:lnTo>
                  <a:close/>
                  <a:moveTo>
                    <a:pt x="1213" y="298"/>
                  </a:moveTo>
                  <a:cubicBezTo>
                    <a:pt x="1213" y="300"/>
                    <a:pt x="1212" y="302"/>
                    <a:pt x="1210" y="302"/>
                  </a:cubicBezTo>
                  <a:cubicBezTo>
                    <a:pt x="1198" y="302"/>
                    <a:pt x="1198" y="302"/>
                    <a:pt x="1198" y="302"/>
                  </a:cubicBezTo>
                  <a:cubicBezTo>
                    <a:pt x="1197" y="302"/>
                    <a:pt x="1195" y="300"/>
                    <a:pt x="1195" y="298"/>
                  </a:cubicBezTo>
                  <a:cubicBezTo>
                    <a:pt x="1195" y="277"/>
                    <a:pt x="1195" y="277"/>
                    <a:pt x="1195" y="277"/>
                  </a:cubicBezTo>
                  <a:cubicBezTo>
                    <a:pt x="1195" y="275"/>
                    <a:pt x="1197" y="273"/>
                    <a:pt x="1198" y="273"/>
                  </a:cubicBezTo>
                  <a:cubicBezTo>
                    <a:pt x="1210" y="273"/>
                    <a:pt x="1210" y="273"/>
                    <a:pt x="1210" y="273"/>
                  </a:cubicBezTo>
                  <a:cubicBezTo>
                    <a:pt x="1212" y="273"/>
                    <a:pt x="1213" y="275"/>
                    <a:pt x="1213" y="277"/>
                  </a:cubicBezTo>
                  <a:lnTo>
                    <a:pt x="1213" y="298"/>
                  </a:lnTo>
                  <a:close/>
                  <a:moveTo>
                    <a:pt x="1243" y="298"/>
                  </a:moveTo>
                  <a:cubicBezTo>
                    <a:pt x="1243" y="300"/>
                    <a:pt x="1241" y="302"/>
                    <a:pt x="1240" y="302"/>
                  </a:cubicBezTo>
                  <a:cubicBezTo>
                    <a:pt x="1228" y="302"/>
                    <a:pt x="1228" y="302"/>
                    <a:pt x="1228" y="302"/>
                  </a:cubicBezTo>
                  <a:cubicBezTo>
                    <a:pt x="1226" y="302"/>
                    <a:pt x="1225" y="300"/>
                    <a:pt x="1225" y="298"/>
                  </a:cubicBezTo>
                  <a:cubicBezTo>
                    <a:pt x="1225" y="277"/>
                    <a:pt x="1225" y="277"/>
                    <a:pt x="1225" y="277"/>
                  </a:cubicBezTo>
                  <a:cubicBezTo>
                    <a:pt x="1225" y="275"/>
                    <a:pt x="1226" y="273"/>
                    <a:pt x="1228" y="273"/>
                  </a:cubicBezTo>
                  <a:cubicBezTo>
                    <a:pt x="1240" y="273"/>
                    <a:pt x="1240" y="273"/>
                    <a:pt x="1240" y="273"/>
                  </a:cubicBezTo>
                  <a:cubicBezTo>
                    <a:pt x="1241" y="273"/>
                    <a:pt x="1243" y="275"/>
                    <a:pt x="1243" y="277"/>
                  </a:cubicBezTo>
                  <a:lnTo>
                    <a:pt x="1243" y="298"/>
                  </a:lnTo>
                  <a:close/>
                  <a:moveTo>
                    <a:pt x="1272" y="298"/>
                  </a:moveTo>
                  <a:cubicBezTo>
                    <a:pt x="1272" y="300"/>
                    <a:pt x="1271" y="302"/>
                    <a:pt x="1269" y="302"/>
                  </a:cubicBezTo>
                  <a:cubicBezTo>
                    <a:pt x="1257" y="302"/>
                    <a:pt x="1257" y="302"/>
                    <a:pt x="1257" y="302"/>
                  </a:cubicBezTo>
                  <a:cubicBezTo>
                    <a:pt x="1255" y="302"/>
                    <a:pt x="1254" y="300"/>
                    <a:pt x="1254" y="298"/>
                  </a:cubicBezTo>
                  <a:cubicBezTo>
                    <a:pt x="1254" y="277"/>
                    <a:pt x="1254" y="277"/>
                    <a:pt x="1254" y="277"/>
                  </a:cubicBezTo>
                  <a:cubicBezTo>
                    <a:pt x="1254" y="275"/>
                    <a:pt x="1255" y="273"/>
                    <a:pt x="1257" y="273"/>
                  </a:cubicBezTo>
                  <a:cubicBezTo>
                    <a:pt x="1269" y="273"/>
                    <a:pt x="1269" y="273"/>
                    <a:pt x="1269" y="273"/>
                  </a:cubicBezTo>
                  <a:cubicBezTo>
                    <a:pt x="1271" y="273"/>
                    <a:pt x="1272" y="275"/>
                    <a:pt x="1272" y="277"/>
                  </a:cubicBezTo>
                  <a:lnTo>
                    <a:pt x="1272" y="298"/>
                  </a:lnTo>
                  <a:close/>
                  <a:moveTo>
                    <a:pt x="1302" y="298"/>
                  </a:moveTo>
                  <a:cubicBezTo>
                    <a:pt x="1302" y="300"/>
                    <a:pt x="1300" y="302"/>
                    <a:pt x="1299" y="302"/>
                  </a:cubicBezTo>
                  <a:cubicBezTo>
                    <a:pt x="1287" y="302"/>
                    <a:pt x="1287" y="302"/>
                    <a:pt x="1287" y="302"/>
                  </a:cubicBezTo>
                  <a:cubicBezTo>
                    <a:pt x="1285" y="302"/>
                    <a:pt x="1284" y="300"/>
                    <a:pt x="1284" y="298"/>
                  </a:cubicBezTo>
                  <a:cubicBezTo>
                    <a:pt x="1284" y="277"/>
                    <a:pt x="1284" y="277"/>
                    <a:pt x="1284" y="277"/>
                  </a:cubicBezTo>
                  <a:cubicBezTo>
                    <a:pt x="1284" y="275"/>
                    <a:pt x="1285" y="273"/>
                    <a:pt x="1287" y="273"/>
                  </a:cubicBezTo>
                  <a:cubicBezTo>
                    <a:pt x="1299" y="273"/>
                    <a:pt x="1299" y="273"/>
                    <a:pt x="1299" y="273"/>
                  </a:cubicBezTo>
                  <a:cubicBezTo>
                    <a:pt x="1300" y="273"/>
                    <a:pt x="1302" y="275"/>
                    <a:pt x="1302" y="277"/>
                  </a:cubicBezTo>
                  <a:lnTo>
                    <a:pt x="1302" y="298"/>
                  </a:lnTo>
                  <a:close/>
                  <a:moveTo>
                    <a:pt x="1304" y="262"/>
                  </a:moveTo>
                  <a:cubicBezTo>
                    <a:pt x="1304" y="262"/>
                    <a:pt x="1304" y="262"/>
                    <a:pt x="1041" y="262"/>
                  </a:cubicBezTo>
                  <a:cubicBezTo>
                    <a:pt x="1035" y="262"/>
                    <a:pt x="1031" y="257"/>
                    <a:pt x="1031" y="251"/>
                  </a:cubicBezTo>
                  <a:cubicBezTo>
                    <a:pt x="1031" y="251"/>
                    <a:pt x="1031" y="251"/>
                    <a:pt x="1031" y="59"/>
                  </a:cubicBezTo>
                  <a:cubicBezTo>
                    <a:pt x="1031" y="53"/>
                    <a:pt x="1035" y="49"/>
                    <a:pt x="1041" y="49"/>
                  </a:cubicBezTo>
                  <a:cubicBezTo>
                    <a:pt x="1041" y="49"/>
                    <a:pt x="1041" y="49"/>
                    <a:pt x="1304" y="49"/>
                  </a:cubicBezTo>
                  <a:cubicBezTo>
                    <a:pt x="1310" y="49"/>
                    <a:pt x="1314" y="53"/>
                    <a:pt x="1314" y="59"/>
                  </a:cubicBezTo>
                  <a:cubicBezTo>
                    <a:pt x="1314" y="59"/>
                    <a:pt x="1314" y="59"/>
                    <a:pt x="1314" y="251"/>
                  </a:cubicBezTo>
                  <a:cubicBezTo>
                    <a:pt x="1314" y="257"/>
                    <a:pt x="1310" y="262"/>
                    <a:pt x="1304" y="262"/>
                  </a:cubicBezTo>
                  <a:close/>
                  <a:moveTo>
                    <a:pt x="1331" y="298"/>
                  </a:moveTo>
                  <a:cubicBezTo>
                    <a:pt x="1331" y="300"/>
                    <a:pt x="1330" y="302"/>
                    <a:pt x="1328" y="302"/>
                  </a:cubicBezTo>
                  <a:cubicBezTo>
                    <a:pt x="1316" y="302"/>
                    <a:pt x="1316" y="302"/>
                    <a:pt x="1316" y="302"/>
                  </a:cubicBezTo>
                  <a:cubicBezTo>
                    <a:pt x="1314" y="302"/>
                    <a:pt x="1313" y="300"/>
                    <a:pt x="1313" y="298"/>
                  </a:cubicBezTo>
                  <a:cubicBezTo>
                    <a:pt x="1313" y="277"/>
                    <a:pt x="1313" y="277"/>
                    <a:pt x="1313" y="277"/>
                  </a:cubicBezTo>
                  <a:cubicBezTo>
                    <a:pt x="1313" y="275"/>
                    <a:pt x="1314" y="273"/>
                    <a:pt x="1316" y="273"/>
                  </a:cubicBezTo>
                  <a:cubicBezTo>
                    <a:pt x="1328" y="273"/>
                    <a:pt x="1328" y="273"/>
                    <a:pt x="1328" y="273"/>
                  </a:cubicBezTo>
                  <a:cubicBezTo>
                    <a:pt x="1330" y="273"/>
                    <a:pt x="1331" y="275"/>
                    <a:pt x="1331" y="277"/>
                  </a:cubicBezTo>
                  <a:lnTo>
                    <a:pt x="1331" y="298"/>
                  </a:lnTo>
                  <a:close/>
                  <a:moveTo>
                    <a:pt x="1331" y="33"/>
                  </a:moveTo>
                  <a:cubicBezTo>
                    <a:pt x="1331" y="35"/>
                    <a:pt x="1330" y="37"/>
                    <a:pt x="1328" y="37"/>
                  </a:cubicBezTo>
                  <a:cubicBezTo>
                    <a:pt x="1316" y="37"/>
                    <a:pt x="1316" y="37"/>
                    <a:pt x="1316" y="37"/>
                  </a:cubicBezTo>
                  <a:cubicBezTo>
                    <a:pt x="1314" y="37"/>
                    <a:pt x="1313" y="35"/>
                    <a:pt x="1313" y="33"/>
                  </a:cubicBezTo>
                  <a:cubicBezTo>
                    <a:pt x="1313" y="12"/>
                    <a:pt x="1313" y="12"/>
                    <a:pt x="1313" y="12"/>
                  </a:cubicBezTo>
                  <a:cubicBezTo>
                    <a:pt x="1313" y="10"/>
                    <a:pt x="1314" y="8"/>
                    <a:pt x="1316" y="8"/>
                  </a:cubicBezTo>
                  <a:cubicBezTo>
                    <a:pt x="1328" y="8"/>
                    <a:pt x="1328" y="8"/>
                    <a:pt x="1328" y="8"/>
                  </a:cubicBezTo>
                  <a:cubicBezTo>
                    <a:pt x="1330" y="8"/>
                    <a:pt x="1331" y="10"/>
                    <a:pt x="1331" y="12"/>
                  </a:cubicBezTo>
                  <a:lnTo>
                    <a:pt x="1331" y="33"/>
                  </a:lnTo>
                  <a:close/>
                  <a:moveTo>
                    <a:pt x="1361" y="298"/>
                  </a:moveTo>
                  <a:cubicBezTo>
                    <a:pt x="1361" y="300"/>
                    <a:pt x="1359" y="302"/>
                    <a:pt x="1358" y="302"/>
                  </a:cubicBezTo>
                  <a:cubicBezTo>
                    <a:pt x="1346" y="302"/>
                    <a:pt x="1346" y="302"/>
                    <a:pt x="1346" y="302"/>
                  </a:cubicBezTo>
                  <a:cubicBezTo>
                    <a:pt x="1344" y="302"/>
                    <a:pt x="1343" y="300"/>
                    <a:pt x="1343" y="298"/>
                  </a:cubicBezTo>
                  <a:cubicBezTo>
                    <a:pt x="1343" y="277"/>
                    <a:pt x="1343" y="277"/>
                    <a:pt x="1343" y="277"/>
                  </a:cubicBezTo>
                  <a:cubicBezTo>
                    <a:pt x="1343" y="275"/>
                    <a:pt x="1344" y="273"/>
                    <a:pt x="1346" y="273"/>
                  </a:cubicBezTo>
                  <a:cubicBezTo>
                    <a:pt x="1358" y="273"/>
                    <a:pt x="1358" y="273"/>
                    <a:pt x="1358" y="273"/>
                  </a:cubicBezTo>
                  <a:cubicBezTo>
                    <a:pt x="1359" y="273"/>
                    <a:pt x="1361" y="275"/>
                    <a:pt x="1361" y="277"/>
                  </a:cubicBezTo>
                  <a:lnTo>
                    <a:pt x="1361" y="298"/>
                  </a:lnTo>
                  <a:close/>
                  <a:moveTo>
                    <a:pt x="1390" y="298"/>
                  </a:moveTo>
                  <a:cubicBezTo>
                    <a:pt x="1390" y="300"/>
                    <a:pt x="1389" y="302"/>
                    <a:pt x="1387" y="302"/>
                  </a:cubicBezTo>
                  <a:cubicBezTo>
                    <a:pt x="1375" y="302"/>
                    <a:pt x="1375" y="302"/>
                    <a:pt x="1375" y="302"/>
                  </a:cubicBezTo>
                  <a:cubicBezTo>
                    <a:pt x="1373" y="302"/>
                    <a:pt x="1372" y="300"/>
                    <a:pt x="1372" y="298"/>
                  </a:cubicBezTo>
                  <a:cubicBezTo>
                    <a:pt x="1372" y="277"/>
                    <a:pt x="1372" y="277"/>
                    <a:pt x="1372" y="277"/>
                  </a:cubicBezTo>
                  <a:cubicBezTo>
                    <a:pt x="1372" y="275"/>
                    <a:pt x="1373" y="273"/>
                    <a:pt x="1375" y="273"/>
                  </a:cubicBezTo>
                  <a:cubicBezTo>
                    <a:pt x="1387" y="273"/>
                    <a:pt x="1387" y="273"/>
                    <a:pt x="1387" y="273"/>
                  </a:cubicBezTo>
                  <a:cubicBezTo>
                    <a:pt x="1389" y="273"/>
                    <a:pt x="1390" y="275"/>
                    <a:pt x="1390" y="277"/>
                  </a:cubicBezTo>
                  <a:lnTo>
                    <a:pt x="1390" y="298"/>
                  </a:lnTo>
                  <a:close/>
                  <a:moveTo>
                    <a:pt x="1420" y="298"/>
                  </a:moveTo>
                  <a:cubicBezTo>
                    <a:pt x="1420" y="300"/>
                    <a:pt x="1418" y="302"/>
                    <a:pt x="1417" y="302"/>
                  </a:cubicBezTo>
                  <a:cubicBezTo>
                    <a:pt x="1405" y="302"/>
                    <a:pt x="1405" y="302"/>
                    <a:pt x="1405" y="302"/>
                  </a:cubicBezTo>
                  <a:cubicBezTo>
                    <a:pt x="1403" y="302"/>
                    <a:pt x="1401" y="300"/>
                    <a:pt x="1401" y="298"/>
                  </a:cubicBezTo>
                  <a:cubicBezTo>
                    <a:pt x="1401" y="277"/>
                    <a:pt x="1401" y="277"/>
                    <a:pt x="1401" y="277"/>
                  </a:cubicBezTo>
                  <a:cubicBezTo>
                    <a:pt x="1401" y="275"/>
                    <a:pt x="1403" y="273"/>
                    <a:pt x="1405" y="273"/>
                  </a:cubicBezTo>
                  <a:cubicBezTo>
                    <a:pt x="1417" y="273"/>
                    <a:pt x="1417" y="273"/>
                    <a:pt x="1417" y="273"/>
                  </a:cubicBezTo>
                  <a:cubicBezTo>
                    <a:pt x="1418" y="273"/>
                    <a:pt x="1420" y="275"/>
                    <a:pt x="1420" y="277"/>
                  </a:cubicBezTo>
                  <a:lnTo>
                    <a:pt x="1420" y="298"/>
                  </a:lnTo>
                  <a:close/>
                  <a:moveTo>
                    <a:pt x="1449" y="298"/>
                  </a:moveTo>
                  <a:cubicBezTo>
                    <a:pt x="1449" y="300"/>
                    <a:pt x="1448" y="302"/>
                    <a:pt x="1446" y="302"/>
                  </a:cubicBezTo>
                  <a:cubicBezTo>
                    <a:pt x="1434" y="302"/>
                    <a:pt x="1434" y="302"/>
                    <a:pt x="1434" y="302"/>
                  </a:cubicBezTo>
                  <a:cubicBezTo>
                    <a:pt x="1432" y="302"/>
                    <a:pt x="1431" y="300"/>
                    <a:pt x="1431" y="298"/>
                  </a:cubicBezTo>
                  <a:cubicBezTo>
                    <a:pt x="1431" y="277"/>
                    <a:pt x="1431" y="277"/>
                    <a:pt x="1431" y="277"/>
                  </a:cubicBezTo>
                  <a:cubicBezTo>
                    <a:pt x="1431" y="275"/>
                    <a:pt x="1432" y="273"/>
                    <a:pt x="1434" y="273"/>
                  </a:cubicBezTo>
                  <a:cubicBezTo>
                    <a:pt x="1446" y="273"/>
                    <a:pt x="1446" y="273"/>
                    <a:pt x="1446" y="273"/>
                  </a:cubicBezTo>
                  <a:cubicBezTo>
                    <a:pt x="1448" y="273"/>
                    <a:pt x="1449" y="275"/>
                    <a:pt x="1449" y="277"/>
                  </a:cubicBezTo>
                  <a:lnTo>
                    <a:pt x="1449" y="298"/>
                  </a:lnTo>
                  <a:close/>
                  <a:moveTo>
                    <a:pt x="1479" y="298"/>
                  </a:moveTo>
                  <a:cubicBezTo>
                    <a:pt x="1479" y="300"/>
                    <a:pt x="1477" y="302"/>
                    <a:pt x="1476" y="302"/>
                  </a:cubicBezTo>
                  <a:cubicBezTo>
                    <a:pt x="1463" y="302"/>
                    <a:pt x="1463" y="302"/>
                    <a:pt x="1463" y="302"/>
                  </a:cubicBezTo>
                  <a:cubicBezTo>
                    <a:pt x="1462" y="302"/>
                    <a:pt x="1460" y="300"/>
                    <a:pt x="1460" y="298"/>
                  </a:cubicBezTo>
                  <a:cubicBezTo>
                    <a:pt x="1460" y="277"/>
                    <a:pt x="1460" y="277"/>
                    <a:pt x="1460" y="277"/>
                  </a:cubicBezTo>
                  <a:cubicBezTo>
                    <a:pt x="1460" y="275"/>
                    <a:pt x="1462" y="273"/>
                    <a:pt x="1463" y="273"/>
                  </a:cubicBezTo>
                  <a:cubicBezTo>
                    <a:pt x="1476" y="273"/>
                    <a:pt x="1476" y="273"/>
                    <a:pt x="1476" y="273"/>
                  </a:cubicBezTo>
                  <a:cubicBezTo>
                    <a:pt x="1477" y="273"/>
                    <a:pt x="1479" y="275"/>
                    <a:pt x="1479" y="277"/>
                  </a:cubicBezTo>
                  <a:lnTo>
                    <a:pt x="1479" y="298"/>
                  </a:lnTo>
                  <a:close/>
                  <a:moveTo>
                    <a:pt x="1508" y="298"/>
                  </a:moveTo>
                  <a:cubicBezTo>
                    <a:pt x="1508" y="300"/>
                    <a:pt x="1507" y="302"/>
                    <a:pt x="1505" y="302"/>
                  </a:cubicBezTo>
                  <a:cubicBezTo>
                    <a:pt x="1493" y="302"/>
                    <a:pt x="1493" y="302"/>
                    <a:pt x="1493" y="302"/>
                  </a:cubicBezTo>
                  <a:cubicBezTo>
                    <a:pt x="1491" y="302"/>
                    <a:pt x="1490" y="300"/>
                    <a:pt x="1490" y="298"/>
                  </a:cubicBezTo>
                  <a:cubicBezTo>
                    <a:pt x="1490" y="277"/>
                    <a:pt x="1490" y="277"/>
                    <a:pt x="1490" y="277"/>
                  </a:cubicBezTo>
                  <a:cubicBezTo>
                    <a:pt x="1490" y="275"/>
                    <a:pt x="1491" y="273"/>
                    <a:pt x="1493" y="273"/>
                  </a:cubicBezTo>
                  <a:cubicBezTo>
                    <a:pt x="1505" y="273"/>
                    <a:pt x="1505" y="273"/>
                    <a:pt x="1505" y="273"/>
                  </a:cubicBezTo>
                  <a:cubicBezTo>
                    <a:pt x="1507" y="273"/>
                    <a:pt x="1508" y="275"/>
                    <a:pt x="1508" y="277"/>
                  </a:cubicBezTo>
                  <a:lnTo>
                    <a:pt x="1508" y="298"/>
                  </a:lnTo>
                  <a:close/>
                  <a:moveTo>
                    <a:pt x="1538" y="298"/>
                  </a:moveTo>
                  <a:cubicBezTo>
                    <a:pt x="1538" y="300"/>
                    <a:pt x="1536" y="302"/>
                    <a:pt x="1534" y="302"/>
                  </a:cubicBezTo>
                  <a:cubicBezTo>
                    <a:pt x="1522" y="302"/>
                    <a:pt x="1522" y="302"/>
                    <a:pt x="1522" y="302"/>
                  </a:cubicBezTo>
                  <a:cubicBezTo>
                    <a:pt x="1521" y="302"/>
                    <a:pt x="1519" y="300"/>
                    <a:pt x="1519" y="298"/>
                  </a:cubicBezTo>
                  <a:cubicBezTo>
                    <a:pt x="1519" y="277"/>
                    <a:pt x="1519" y="277"/>
                    <a:pt x="1519" y="277"/>
                  </a:cubicBezTo>
                  <a:cubicBezTo>
                    <a:pt x="1519" y="275"/>
                    <a:pt x="1521" y="273"/>
                    <a:pt x="1522" y="273"/>
                  </a:cubicBezTo>
                  <a:cubicBezTo>
                    <a:pt x="1534" y="273"/>
                    <a:pt x="1534" y="273"/>
                    <a:pt x="1534" y="273"/>
                  </a:cubicBezTo>
                  <a:cubicBezTo>
                    <a:pt x="1536" y="273"/>
                    <a:pt x="1538" y="275"/>
                    <a:pt x="1538" y="277"/>
                  </a:cubicBezTo>
                  <a:lnTo>
                    <a:pt x="1538" y="298"/>
                  </a:lnTo>
                  <a:close/>
                  <a:moveTo>
                    <a:pt x="1567" y="298"/>
                  </a:moveTo>
                  <a:cubicBezTo>
                    <a:pt x="1567" y="300"/>
                    <a:pt x="1566" y="302"/>
                    <a:pt x="1564" y="302"/>
                  </a:cubicBezTo>
                  <a:cubicBezTo>
                    <a:pt x="1552" y="302"/>
                    <a:pt x="1552" y="302"/>
                    <a:pt x="1552" y="302"/>
                  </a:cubicBezTo>
                  <a:cubicBezTo>
                    <a:pt x="1550" y="302"/>
                    <a:pt x="1549" y="300"/>
                    <a:pt x="1549" y="298"/>
                  </a:cubicBezTo>
                  <a:cubicBezTo>
                    <a:pt x="1549" y="277"/>
                    <a:pt x="1549" y="277"/>
                    <a:pt x="1549" y="277"/>
                  </a:cubicBezTo>
                  <a:cubicBezTo>
                    <a:pt x="1549" y="275"/>
                    <a:pt x="1550" y="273"/>
                    <a:pt x="1552" y="273"/>
                  </a:cubicBezTo>
                  <a:cubicBezTo>
                    <a:pt x="1564" y="273"/>
                    <a:pt x="1564" y="273"/>
                    <a:pt x="1564" y="273"/>
                  </a:cubicBezTo>
                  <a:cubicBezTo>
                    <a:pt x="1566" y="273"/>
                    <a:pt x="1567" y="275"/>
                    <a:pt x="1567" y="277"/>
                  </a:cubicBezTo>
                  <a:lnTo>
                    <a:pt x="1567" y="298"/>
                  </a:lnTo>
                  <a:close/>
                  <a:moveTo>
                    <a:pt x="1596" y="298"/>
                  </a:moveTo>
                  <a:cubicBezTo>
                    <a:pt x="1596" y="300"/>
                    <a:pt x="1595" y="302"/>
                    <a:pt x="1593" y="302"/>
                  </a:cubicBezTo>
                  <a:cubicBezTo>
                    <a:pt x="1581" y="302"/>
                    <a:pt x="1581" y="302"/>
                    <a:pt x="1581" y="302"/>
                  </a:cubicBezTo>
                  <a:cubicBezTo>
                    <a:pt x="1580" y="302"/>
                    <a:pt x="1578" y="300"/>
                    <a:pt x="1578" y="298"/>
                  </a:cubicBezTo>
                  <a:cubicBezTo>
                    <a:pt x="1578" y="277"/>
                    <a:pt x="1578" y="277"/>
                    <a:pt x="1578" y="277"/>
                  </a:cubicBezTo>
                  <a:cubicBezTo>
                    <a:pt x="1578" y="275"/>
                    <a:pt x="1580" y="273"/>
                    <a:pt x="1581" y="273"/>
                  </a:cubicBezTo>
                  <a:cubicBezTo>
                    <a:pt x="1593" y="273"/>
                    <a:pt x="1593" y="273"/>
                    <a:pt x="1593" y="273"/>
                  </a:cubicBezTo>
                  <a:cubicBezTo>
                    <a:pt x="1595" y="273"/>
                    <a:pt x="1596" y="275"/>
                    <a:pt x="1596" y="277"/>
                  </a:cubicBezTo>
                  <a:lnTo>
                    <a:pt x="1596" y="298"/>
                  </a:lnTo>
                  <a:close/>
                  <a:moveTo>
                    <a:pt x="1626" y="298"/>
                  </a:moveTo>
                  <a:cubicBezTo>
                    <a:pt x="1626" y="300"/>
                    <a:pt x="1625" y="302"/>
                    <a:pt x="1623" y="302"/>
                  </a:cubicBezTo>
                  <a:cubicBezTo>
                    <a:pt x="1611" y="302"/>
                    <a:pt x="1611" y="302"/>
                    <a:pt x="1611" y="302"/>
                  </a:cubicBezTo>
                  <a:cubicBezTo>
                    <a:pt x="1609" y="302"/>
                    <a:pt x="1608" y="300"/>
                    <a:pt x="1608" y="298"/>
                  </a:cubicBezTo>
                  <a:cubicBezTo>
                    <a:pt x="1608" y="277"/>
                    <a:pt x="1608" y="277"/>
                    <a:pt x="1608" y="277"/>
                  </a:cubicBezTo>
                  <a:cubicBezTo>
                    <a:pt x="1608" y="275"/>
                    <a:pt x="1609" y="273"/>
                    <a:pt x="1611" y="273"/>
                  </a:cubicBezTo>
                  <a:cubicBezTo>
                    <a:pt x="1623" y="273"/>
                    <a:pt x="1623" y="273"/>
                    <a:pt x="1623" y="273"/>
                  </a:cubicBezTo>
                  <a:cubicBezTo>
                    <a:pt x="1625" y="273"/>
                    <a:pt x="1626" y="275"/>
                    <a:pt x="1626" y="277"/>
                  </a:cubicBezTo>
                  <a:lnTo>
                    <a:pt x="1626" y="298"/>
                  </a:lnTo>
                  <a:close/>
                  <a:moveTo>
                    <a:pt x="1370" y="262"/>
                  </a:moveTo>
                  <a:cubicBezTo>
                    <a:pt x="1364" y="262"/>
                    <a:pt x="1360" y="257"/>
                    <a:pt x="1360" y="251"/>
                  </a:cubicBezTo>
                  <a:cubicBezTo>
                    <a:pt x="1360" y="251"/>
                    <a:pt x="1360" y="251"/>
                    <a:pt x="1360" y="59"/>
                  </a:cubicBezTo>
                  <a:cubicBezTo>
                    <a:pt x="1360" y="53"/>
                    <a:pt x="1364" y="49"/>
                    <a:pt x="1370" y="49"/>
                  </a:cubicBezTo>
                  <a:cubicBezTo>
                    <a:pt x="1370" y="49"/>
                    <a:pt x="1370" y="49"/>
                    <a:pt x="1633" y="49"/>
                  </a:cubicBezTo>
                  <a:cubicBezTo>
                    <a:pt x="1639" y="49"/>
                    <a:pt x="1643" y="53"/>
                    <a:pt x="1643" y="59"/>
                  </a:cubicBezTo>
                  <a:cubicBezTo>
                    <a:pt x="1643" y="59"/>
                    <a:pt x="1643" y="59"/>
                    <a:pt x="1643" y="251"/>
                  </a:cubicBezTo>
                  <a:cubicBezTo>
                    <a:pt x="1643" y="257"/>
                    <a:pt x="1639" y="262"/>
                    <a:pt x="1633" y="262"/>
                  </a:cubicBezTo>
                  <a:cubicBezTo>
                    <a:pt x="1633" y="262"/>
                    <a:pt x="1633" y="262"/>
                    <a:pt x="1370" y="262"/>
                  </a:cubicBezTo>
                  <a:close/>
                  <a:moveTo>
                    <a:pt x="1655" y="298"/>
                  </a:moveTo>
                  <a:cubicBezTo>
                    <a:pt x="1655" y="300"/>
                    <a:pt x="1654" y="302"/>
                    <a:pt x="1652" y="302"/>
                  </a:cubicBezTo>
                  <a:cubicBezTo>
                    <a:pt x="1640" y="302"/>
                    <a:pt x="1640" y="302"/>
                    <a:pt x="1640" y="302"/>
                  </a:cubicBezTo>
                  <a:cubicBezTo>
                    <a:pt x="1639" y="302"/>
                    <a:pt x="1637" y="300"/>
                    <a:pt x="1637" y="298"/>
                  </a:cubicBezTo>
                  <a:cubicBezTo>
                    <a:pt x="1637" y="277"/>
                    <a:pt x="1637" y="277"/>
                    <a:pt x="1637" y="277"/>
                  </a:cubicBezTo>
                  <a:cubicBezTo>
                    <a:pt x="1637" y="275"/>
                    <a:pt x="1639" y="273"/>
                    <a:pt x="1640" y="273"/>
                  </a:cubicBezTo>
                  <a:cubicBezTo>
                    <a:pt x="1652" y="273"/>
                    <a:pt x="1652" y="273"/>
                    <a:pt x="1652" y="273"/>
                  </a:cubicBezTo>
                  <a:cubicBezTo>
                    <a:pt x="1654" y="273"/>
                    <a:pt x="1655" y="275"/>
                    <a:pt x="1655" y="277"/>
                  </a:cubicBezTo>
                  <a:lnTo>
                    <a:pt x="1655" y="298"/>
                  </a:lnTo>
                  <a:close/>
                  <a:moveTo>
                    <a:pt x="1655" y="33"/>
                  </a:moveTo>
                  <a:cubicBezTo>
                    <a:pt x="1655" y="35"/>
                    <a:pt x="1654" y="37"/>
                    <a:pt x="1652" y="37"/>
                  </a:cubicBezTo>
                  <a:cubicBezTo>
                    <a:pt x="1640" y="37"/>
                    <a:pt x="1640" y="37"/>
                    <a:pt x="1640" y="37"/>
                  </a:cubicBezTo>
                  <a:cubicBezTo>
                    <a:pt x="1639" y="37"/>
                    <a:pt x="1637" y="35"/>
                    <a:pt x="1637" y="33"/>
                  </a:cubicBezTo>
                  <a:cubicBezTo>
                    <a:pt x="1637" y="12"/>
                    <a:pt x="1637" y="12"/>
                    <a:pt x="1637" y="12"/>
                  </a:cubicBezTo>
                  <a:cubicBezTo>
                    <a:pt x="1637" y="10"/>
                    <a:pt x="1639" y="8"/>
                    <a:pt x="1640" y="8"/>
                  </a:cubicBezTo>
                  <a:cubicBezTo>
                    <a:pt x="1652" y="8"/>
                    <a:pt x="1652" y="8"/>
                    <a:pt x="1652" y="8"/>
                  </a:cubicBezTo>
                  <a:cubicBezTo>
                    <a:pt x="1654" y="8"/>
                    <a:pt x="1655" y="10"/>
                    <a:pt x="1655" y="12"/>
                  </a:cubicBezTo>
                  <a:lnTo>
                    <a:pt x="1655" y="33"/>
                  </a:lnTo>
                  <a:close/>
                  <a:moveTo>
                    <a:pt x="1685" y="298"/>
                  </a:moveTo>
                  <a:cubicBezTo>
                    <a:pt x="1685" y="300"/>
                    <a:pt x="1684" y="302"/>
                    <a:pt x="1682" y="302"/>
                  </a:cubicBezTo>
                  <a:cubicBezTo>
                    <a:pt x="1670" y="302"/>
                    <a:pt x="1670" y="302"/>
                    <a:pt x="1670" y="302"/>
                  </a:cubicBezTo>
                  <a:cubicBezTo>
                    <a:pt x="1668" y="302"/>
                    <a:pt x="1667" y="300"/>
                    <a:pt x="1667" y="298"/>
                  </a:cubicBezTo>
                  <a:cubicBezTo>
                    <a:pt x="1667" y="277"/>
                    <a:pt x="1667" y="277"/>
                    <a:pt x="1667" y="277"/>
                  </a:cubicBezTo>
                  <a:cubicBezTo>
                    <a:pt x="1667" y="275"/>
                    <a:pt x="1668" y="273"/>
                    <a:pt x="1670" y="273"/>
                  </a:cubicBezTo>
                  <a:cubicBezTo>
                    <a:pt x="1682" y="273"/>
                    <a:pt x="1682" y="273"/>
                    <a:pt x="1682" y="273"/>
                  </a:cubicBezTo>
                  <a:cubicBezTo>
                    <a:pt x="1684" y="273"/>
                    <a:pt x="1685" y="275"/>
                    <a:pt x="1685" y="277"/>
                  </a:cubicBezTo>
                  <a:lnTo>
                    <a:pt x="1685" y="298"/>
                  </a:lnTo>
                  <a:close/>
                  <a:moveTo>
                    <a:pt x="1685" y="33"/>
                  </a:moveTo>
                  <a:cubicBezTo>
                    <a:pt x="1685" y="35"/>
                    <a:pt x="1684" y="37"/>
                    <a:pt x="1682" y="37"/>
                  </a:cubicBezTo>
                  <a:cubicBezTo>
                    <a:pt x="1670" y="37"/>
                    <a:pt x="1670" y="37"/>
                    <a:pt x="1670" y="37"/>
                  </a:cubicBezTo>
                  <a:cubicBezTo>
                    <a:pt x="1668" y="37"/>
                    <a:pt x="1667" y="35"/>
                    <a:pt x="1667" y="33"/>
                  </a:cubicBezTo>
                  <a:cubicBezTo>
                    <a:pt x="1667" y="12"/>
                    <a:pt x="1667" y="12"/>
                    <a:pt x="1667" y="12"/>
                  </a:cubicBezTo>
                  <a:cubicBezTo>
                    <a:pt x="1667" y="10"/>
                    <a:pt x="1668" y="8"/>
                    <a:pt x="1670" y="8"/>
                  </a:cubicBezTo>
                  <a:cubicBezTo>
                    <a:pt x="1682" y="8"/>
                    <a:pt x="1682" y="8"/>
                    <a:pt x="1682" y="8"/>
                  </a:cubicBezTo>
                  <a:cubicBezTo>
                    <a:pt x="1684" y="8"/>
                    <a:pt x="1685" y="10"/>
                    <a:pt x="1685" y="12"/>
                  </a:cubicBezTo>
                  <a:lnTo>
                    <a:pt x="1685" y="33"/>
                  </a:lnTo>
                  <a:close/>
                  <a:moveTo>
                    <a:pt x="1714" y="298"/>
                  </a:moveTo>
                  <a:cubicBezTo>
                    <a:pt x="1714" y="300"/>
                    <a:pt x="1713" y="302"/>
                    <a:pt x="1711" y="302"/>
                  </a:cubicBezTo>
                  <a:cubicBezTo>
                    <a:pt x="1699" y="302"/>
                    <a:pt x="1699" y="302"/>
                    <a:pt x="1699" y="302"/>
                  </a:cubicBezTo>
                  <a:cubicBezTo>
                    <a:pt x="1698" y="302"/>
                    <a:pt x="1696" y="300"/>
                    <a:pt x="1696" y="298"/>
                  </a:cubicBezTo>
                  <a:cubicBezTo>
                    <a:pt x="1696" y="277"/>
                    <a:pt x="1696" y="277"/>
                    <a:pt x="1696" y="277"/>
                  </a:cubicBezTo>
                  <a:cubicBezTo>
                    <a:pt x="1696" y="275"/>
                    <a:pt x="1698" y="273"/>
                    <a:pt x="1699" y="273"/>
                  </a:cubicBezTo>
                  <a:cubicBezTo>
                    <a:pt x="1711" y="273"/>
                    <a:pt x="1711" y="273"/>
                    <a:pt x="1711" y="273"/>
                  </a:cubicBezTo>
                  <a:cubicBezTo>
                    <a:pt x="1713" y="273"/>
                    <a:pt x="1714" y="275"/>
                    <a:pt x="1714" y="277"/>
                  </a:cubicBezTo>
                  <a:lnTo>
                    <a:pt x="1714" y="298"/>
                  </a:lnTo>
                  <a:close/>
                  <a:moveTo>
                    <a:pt x="1744" y="298"/>
                  </a:moveTo>
                  <a:cubicBezTo>
                    <a:pt x="1744" y="300"/>
                    <a:pt x="1743" y="302"/>
                    <a:pt x="1741" y="302"/>
                  </a:cubicBezTo>
                  <a:cubicBezTo>
                    <a:pt x="1729" y="302"/>
                    <a:pt x="1729" y="302"/>
                    <a:pt x="1729" y="302"/>
                  </a:cubicBezTo>
                  <a:cubicBezTo>
                    <a:pt x="1727" y="302"/>
                    <a:pt x="1726" y="300"/>
                    <a:pt x="1726" y="298"/>
                  </a:cubicBezTo>
                  <a:cubicBezTo>
                    <a:pt x="1726" y="277"/>
                    <a:pt x="1726" y="277"/>
                    <a:pt x="1726" y="277"/>
                  </a:cubicBezTo>
                  <a:cubicBezTo>
                    <a:pt x="1726" y="275"/>
                    <a:pt x="1727" y="273"/>
                    <a:pt x="1729" y="273"/>
                  </a:cubicBezTo>
                  <a:cubicBezTo>
                    <a:pt x="1741" y="273"/>
                    <a:pt x="1741" y="273"/>
                    <a:pt x="1741" y="273"/>
                  </a:cubicBezTo>
                  <a:cubicBezTo>
                    <a:pt x="1743" y="273"/>
                    <a:pt x="1744" y="275"/>
                    <a:pt x="1744" y="277"/>
                  </a:cubicBezTo>
                  <a:lnTo>
                    <a:pt x="1744" y="298"/>
                  </a:lnTo>
                  <a:close/>
                  <a:moveTo>
                    <a:pt x="1773" y="298"/>
                  </a:moveTo>
                  <a:cubicBezTo>
                    <a:pt x="1773" y="300"/>
                    <a:pt x="1772" y="302"/>
                    <a:pt x="1770" y="302"/>
                  </a:cubicBezTo>
                  <a:cubicBezTo>
                    <a:pt x="1758" y="302"/>
                    <a:pt x="1758" y="302"/>
                    <a:pt x="1758" y="302"/>
                  </a:cubicBezTo>
                  <a:cubicBezTo>
                    <a:pt x="1757" y="302"/>
                    <a:pt x="1755" y="300"/>
                    <a:pt x="1755" y="298"/>
                  </a:cubicBezTo>
                  <a:cubicBezTo>
                    <a:pt x="1755" y="277"/>
                    <a:pt x="1755" y="277"/>
                    <a:pt x="1755" y="277"/>
                  </a:cubicBezTo>
                  <a:cubicBezTo>
                    <a:pt x="1755" y="275"/>
                    <a:pt x="1757" y="273"/>
                    <a:pt x="1758" y="273"/>
                  </a:cubicBezTo>
                  <a:cubicBezTo>
                    <a:pt x="1770" y="273"/>
                    <a:pt x="1770" y="273"/>
                    <a:pt x="1770" y="273"/>
                  </a:cubicBezTo>
                  <a:cubicBezTo>
                    <a:pt x="1772" y="273"/>
                    <a:pt x="1773" y="275"/>
                    <a:pt x="1773" y="277"/>
                  </a:cubicBezTo>
                  <a:lnTo>
                    <a:pt x="1773" y="298"/>
                  </a:lnTo>
                  <a:close/>
                  <a:moveTo>
                    <a:pt x="1803" y="298"/>
                  </a:moveTo>
                  <a:cubicBezTo>
                    <a:pt x="1803" y="300"/>
                    <a:pt x="1801" y="302"/>
                    <a:pt x="1800" y="302"/>
                  </a:cubicBezTo>
                  <a:cubicBezTo>
                    <a:pt x="1788" y="302"/>
                    <a:pt x="1788" y="302"/>
                    <a:pt x="1788" y="302"/>
                  </a:cubicBezTo>
                  <a:cubicBezTo>
                    <a:pt x="1786" y="302"/>
                    <a:pt x="1785" y="300"/>
                    <a:pt x="1785" y="298"/>
                  </a:cubicBezTo>
                  <a:cubicBezTo>
                    <a:pt x="1785" y="277"/>
                    <a:pt x="1785" y="277"/>
                    <a:pt x="1785" y="277"/>
                  </a:cubicBezTo>
                  <a:cubicBezTo>
                    <a:pt x="1785" y="275"/>
                    <a:pt x="1786" y="273"/>
                    <a:pt x="1788" y="273"/>
                  </a:cubicBezTo>
                  <a:cubicBezTo>
                    <a:pt x="1800" y="273"/>
                    <a:pt x="1800" y="273"/>
                    <a:pt x="1800" y="273"/>
                  </a:cubicBezTo>
                  <a:cubicBezTo>
                    <a:pt x="1801" y="273"/>
                    <a:pt x="1803" y="275"/>
                    <a:pt x="1803" y="277"/>
                  </a:cubicBezTo>
                  <a:lnTo>
                    <a:pt x="1803" y="298"/>
                  </a:lnTo>
                  <a:close/>
                  <a:moveTo>
                    <a:pt x="1832" y="298"/>
                  </a:moveTo>
                  <a:cubicBezTo>
                    <a:pt x="1832" y="300"/>
                    <a:pt x="1831" y="302"/>
                    <a:pt x="1829" y="302"/>
                  </a:cubicBezTo>
                  <a:cubicBezTo>
                    <a:pt x="1817" y="302"/>
                    <a:pt x="1817" y="302"/>
                    <a:pt x="1817" y="302"/>
                  </a:cubicBezTo>
                  <a:cubicBezTo>
                    <a:pt x="1816" y="302"/>
                    <a:pt x="1814" y="300"/>
                    <a:pt x="1814" y="298"/>
                  </a:cubicBezTo>
                  <a:cubicBezTo>
                    <a:pt x="1814" y="277"/>
                    <a:pt x="1814" y="277"/>
                    <a:pt x="1814" y="277"/>
                  </a:cubicBezTo>
                  <a:cubicBezTo>
                    <a:pt x="1814" y="275"/>
                    <a:pt x="1816" y="273"/>
                    <a:pt x="1817" y="273"/>
                  </a:cubicBezTo>
                  <a:cubicBezTo>
                    <a:pt x="1829" y="273"/>
                    <a:pt x="1829" y="273"/>
                    <a:pt x="1829" y="273"/>
                  </a:cubicBezTo>
                  <a:cubicBezTo>
                    <a:pt x="1831" y="273"/>
                    <a:pt x="1832" y="275"/>
                    <a:pt x="1832" y="277"/>
                  </a:cubicBezTo>
                  <a:lnTo>
                    <a:pt x="1832" y="298"/>
                  </a:lnTo>
                  <a:close/>
                  <a:moveTo>
                    <a:pt x="1862" y="298"/>
                  </a:moveTo>
                  <a:cubicBezTo>
                    <a:pt x="1862" y="300"/>
                    <a:pt x="1860" y="302"/>
                    <a:pt x="1859" y="302"/>
                  </a:cubicBezTo>
                  <a:cubicBezTo>
                    <a:pt x="1847" y="302"/>
                    <a:pt x="1847" y="302"/>
                    <a:pt x="1847" y="302"/>
                  </a:cubicBezTo>
                  <a:cubicBezTo>
                    <a:pt x="1845" y="302"/>
                    <a:pt x="1844" y="300"/>
                    <a:pt x="1844" y="298"/>
                  </a:cubicBezTo>
                  <a:cubicBezTo>
                    <a:pt x="1844" y="277"/>
                    <a:pt x="1844" y="277"/>
                    <a:pt x="1844" y="277"/>
                  </a:cubicBezTo>
                  <a:cubicBezTo>
                    <a:pt x="1844" y="275"/>
                    <a:pt x="1845" y="273"/>
                    <a:pt x="1847" y="273"/>
                  </a:cubicBezTo>
                  <a:cubicBezTo>
                    <a:pt x="1859" y="273"/>
                    <a:pt x="1859" y="273"/>
                    <a:pt x="1859" y="273"/>
                  </a:cubicBezTo>
                  <a:cubicBezTo>
                    <a:pt x="1860" y="273"/>
                    <a:pt x="1862" y="275"/>
                    <a:pt x="1862" y="277"/>
                  </a:cubicBezTo>
                  <a:lnTo>
                    <a:pt x="1862" y="298"/>
                  </a:lnTo>
                  <a:close/>
                  <a:moveTo>
                    <a:pt x="1891" y="298"/>
                  </a:moveTo>
                  <a:cubicBezTo>
                    <a:pt x="1891" y="300"/>
                    <a:pt x="1890" y="302"/>
                    <a:pt x="1888" y="302"/>
                  </a:cubicBezTo>
                  <a:cubicBezTo>
                    <a:pt x="1876" y="302"/>
                    <a:pt x="1876" y="302"/>
                    <a:pt x="1876" y="302"/>
                  </a:cubicBezTo>
                  <a:cubicBezTo>
                    <a:pt x="1875" y="302"/>
                    <a:pt x="1873" y="300"/>
                    <a:pt x="1873" y="298"/>
                  </a:cubicBezTo>
                  <a:cubicBezTo>
                    <a:pt x="1873" y="277"/>
                    <a:pt x="1873" y="277"/>
                    <a:pt x="1873" y="277"/>
                  </a:cubicBezTo>
                  <a:cubicBezTo>
                    <a:pt x="1873" y="275"/>
                    <a:pt x="1875" y="273"/>
                    <a:pt x="1876" y="273"/>
                  </a:cubicBezTo>
                  <a:cubicBezTo>
                    <a:pt x="1888" y="273"/>
                    <a:pt x="1888" y="273"/>
                    <a:pt x="1888" y="273"/>
                  </a:cubicBezTo>
                  <a:cubicBezTo>
                    <a:pt x="1890" y="273"/>
                    <a:pt x="1891" y="275"/>
                    <a:pt x="1891" y="277"/>
                  </a:cubicBezTo>
                  <a:lnTo>
                    <a:pt x="1891" y="298"/>
                  </a:lnTo>
                  <a:close/>
                  <a:moveTo>
                    <a:pt x="1921" y="298"/>
                  </a:moveTo>
                  <a:cubicBezTo>
                    <a:pt x="1921" y="300"/>
                    <a:pt x="1919" y="302"/>
                    <a:pt x="1918" y="302"/>
                  </a:cubicBezTo>
                  <a:cubicBezTo>
                    <a:pt x="1906" y="302"/>
                    <a:pt x="1906" y="302"/>
                    <a:pt x="1906" y="302"/>
                  </a:cubicBezTo>
                  <a:cubicBezTo>
                    <a:pt x="1904" y="302"/>
                    <a:pt x="1903" y="300"/>
                    <a:pt x="1903" y="298"/>
                  </a:cubicBezTo>
                  <a:cubicBezTo>
                    <a:pt x="1903" y="277"/>
                    <a:pt x="1903" y="277"/>
                    <a:pt x="1903" y="277"/>
                  </a:cubicBezTo>
                  <a:cubicBezTo>
                    <a:pt x="1903" y="275"/>
                    <a:pt x="1904" y="273"/>
                    <a:pt x="1906" y="273"/>
                  </a:cubicBezTo>
                  <a:cubicBezTo>
                    <a:pt x="1918" y="273"/>
                    <a:pt x="1918" y="273"/>
                    <a:pt x="1918" y="273"/>
                  </a:cubicBezTo>
                  <a:cubicBezTo>
                    <a:pt x="1919" y="273"/>
                    <a:pt x="1921" y="275"/>
                    <a:pt x="1921" y="277"/>
                  </a:cubicBezTo>
                  <a:lnTo>
                    <a:pt x="1921" y="298"/>
                  </a:lnTo>
                  <a:close/>
                  <a:moveTo>
                    <a:pt x="1950" y="298"/>
                  </a:moveTo>
                  <a:cubicBezTo>
                    <a:pt x="1950" y="300"/>
                    <a:pt x="1949" y="302"/>
                    <a:pt x="1947" y="302"/>
                  </a:cubicBezTo>
                  <a:cubicBezTo>
                    <a:pt x="1935" y="302"/>
                    <a:pt x="1935" y="302"/>
                    <a:pt x="1935" y="302"/>
                  </a:cubicBezTo>
                  <a:cubicBezTo>
                    <a:pt x="1933" y="302"/>
                    <a:pt x="1932" y="300"/>
                    <a:pt x="1932" y="298"/>
                  </a:cubicBezTo>
                  <a:cubicBezTo>
                    <a:pt x="1932" y="277"/>
                    <a:pt x="1932" y="277"/>
                    <a:pt x="1932" y="277"/>
                  </a:cubicBezTo>
                  <a:cubicBezTo>
                    <a:pt x="1932" y="275"/>
                    <a:pt x="1933" y="273"/>
                    <a:pt x="1935" y="273"/>
                  </a:cubicBezTo>
                  <a:cubicBezTo>
                    <a:pt x="1947" y="273"/>
                    <a:pt x="1947" y="273"/>
                    <a:pt x="1947" y="273"/>
                  </a:cubicBezTo>
                  <a:cubicBezTo>
                    <a:pt x="1949" y="273"/>
                    <a:pt x="1950" y="275"/>
                    <a:pt x="1950" y="277"/>
                  </a:cubicBezTo>
                  <a:lnTo>
                    <a:pt x="1950" y="298"/>
                  </a:lnTo>
                  <a:close/>
                  <a:moveTo>
                    <a:pt x="1699" y="262"/>
                  </a:moveTo>
                  <a:cubicBezTo>
                    <a:pt x="1693" y="262"/>
                    <a:pt x="1688" y="257"/>
                    <a:pt x="1688" y="251"/>
                  </a:cubicBezTo>
                  <a:cubicBezTo>
                    <a:pt x="1688" y="251"/>
                    <a:pt x="1688" y="251"/>
                    <a:pt x="1688" y="59"/>
                  </a:cubicBezTo>
                  <a:cubicBezTo>
                    <a:pt x="1688" y="53"/>
                    <a:pt x="1693" y="49"/>
                    <a:pt x="1699" y="49"/>
                  </a:cubicBezTo>
                  <a:cubicBezTo>
                    <a:pt x="1699" y="49"/>
                    <a:pt x="1699" y="49"/>
                    <a:pt x="1961" y="49"/>
                  </a:cubicBezTo>
                  <a:cubicBezTo>
                    <a:pt x="1967" y="49"/>
                    <a:pt x="1972" y="53"/>
                    <a:pt x="1972" y="59"/>
                  </a:cubicBezTo>
                  <a:cubicBezTo>
                    <a:pt x="1972" y="59"/>
                    <a:pt x="1972" y="59"/>
                    <a:pt x="1972" y="251"/>
                  </a:cubicBezTo>
                  <a:cubicBezTo>
                    <a:pt x="1972" y="257"/>
                    <a:pt x="1967" y="262"/>
                    <a:pt x="1961" y="262"/>
                  </a:cubicBezTo>
                  <a:cubicBezTo>
                    <a:pt x="1961" y="262"/>
                    <a:pt x="1961" y="262"/>
                    <a:pt x="1699" y="262"/>
                  </a:cubicBezTo>
                  <a:close/>
                  <a:moveTo>
                    <a:pt x="1980" y="298"/>
                  </a:moveTo>
                  <a:cubicBezTo>
                    <a:pt x="1980" y="300"/>
                    <a:pt x="1978" y="302"/>
                    <a:pt x="1977" y="302"/>
                  </a:cubicBezTo>
                  <a:cubicBezTo>
                    <a:pt x="1965" y="302"/>
                    <a:pt x="1965" y="302"/>
                    <a:pt x="1965" y="302"/>
                  </a:cubicBezTo>
                  <a:cubicBezTo>
                    <a:pt x="1963" y="302"/>
                    <a:pt x="1962" y="300"/>
                    <a:pt x="1962" y="298"/>
                  </a:cubicBezTo>
                  <a:cubicBezTo>
                    <a:pt x="1962" y="277"/>
                    <a:pt x="1962" y="277"/>
                    <a:pt x="1962" y="277"/>
                  </a:cubicBezTo>
                  <a:cubicBezTo>
                    <a:pt x="1962" y="275"/>
                    <a:pt x="1963" y="273"/>
                    <a:pt x="1965" y="273"/>
                  </a:cubicBezTo>
                  <a:cubicBezTo>
                    <a:pt x="1977" y="273"/>
                    <a:pt x="1977" y="273"/>
                    <a:pt x="1977" y="273"/>
                  </a:cubicBezTo>
                  <a:cubicBezTo>
                    <a:pt x="1978" y="273"/>
                    <a:pt x="1980" y="275"/>
                    <a:pt x="1980" y="277"/>
                  </a:cubicBezTo>
                  <a:lnTo>
                    <a:pt x="1980" y="298"/>
                  </a:lnTo>
                  <a:close/>
                  <a:moveTo>
                    <a:pt x="1980" y="33"/>
                  </a:moveTo>
                  <a:cubicBezTo>
                    <a:pt x="1980" y="35"/>
                    <a:pt x="1978" y="37"/>
                    <a:pt x="1977" y="37"/>
                  </a:cubicBezTo>
                  <a:cubicBezTo>
                    <a:pt x="1965" y="37"/>
                    <a:pt x="1965" y="37"/>
                    <a:pt x="1965" y="37"/>
                  </a:cubicBezTo>
                  <a:cubicBezTo>
                    <a:pt x="1963" y="37"/>
                    <a:pt x="1962" y="35"/>
                    <a:pt x="1962" y="33"/>
                  </a:cubicBezTo>
                  <a:cubicBezTo>
                    <a:pt x="1962" y="12"/>
                    <a:pt x="1962" y="12"/>
                    <a:pt x="1962" y="12"/>
                  </a:cubicBezTo>
                  <a:cubicBezTo>
                    <a:pt x="1962" y="10"/>
                    <a:pt x="1963" y="8"/>
                    <a:pt x="1965" y="8"/>
                  </a:cubicBezTo>
                  <a:cubicBezTo>
                    <a:pt x="1977" y="8"/>
                    <a:pt x="1977" y="8"/>
                    <a:pt x="1977" y="8"/>
                  </a:cubicBezTo>
                  <a:cubicBezTo>
                    <a:pt x="1978" y="8"/>
                    <a:pt x="1980" y="10"/>
                    <a:pt x="1980" y="12"/>
                  </a:cubicBezTo>
                  <a:lnTo>
                    <a:pt x="1980" y="33"/>
                  </a:lnTo>
                  <a:close/>
                  <a:moveTo>
                    <a:pt x="2009" y="298"/>
                  </a:moveTo>
                  <a:cubicBezTo>
                    <a:pt x="2009" y="300"/>
                    <a:pt x="2008" y="302"/>
                    <a:pt x="2006" y="302"/>
                  </a:cubicBezTo>
                  <a:cubicBezTo>
                    <a:pt x="1994" y="302"/>
                    <a:pt x="1994" y="302"/>
                    <a:pt x="1994" y="302"/>
                  </a:cubicBezTo>
                  <a:cubicBezTo>
                    <a:pt x="1992" y="302"/>
                    <a:pt x="1991" y="300"/>
                    <a:pt x="1991" y="298"/>
                  </a:cubicBezTo>
                  <a:cubicBezTo>
                    <a:pt x="1991" y="277"/>
                    <a:pt x="1991" y="277"/>
                    <a:pt x="1991" y="277"/>
                  </a:cubicBezTo>
                  <a:cubicBezTo>
                    <a:pt x="1991" y="275"/>
                    <a:pt x="1992" y="273"/>
                    <a:pt x="1994" y="273"/>
                  </a:cubicBezTo>
                  <a:cubicBezTo>
                    <a:pt x="2006" y="273"/>
                    <a:pt x="2006" y="273"/>
                    <a:pt x="2006" y="273"/>
                  </a:cubicBezTo>
                  <a:cubicBezTo>
                    <a:pt x="2008" y="273"/>
                    <a:pt x="2009" y="275"/>
                    <a:pt x="2009" y="277"/>
                  </a:cubicBezTo>
                  <a:lnTo>
                    <a:pt x="2009" y="298"/>
                  </a:lnTo>
                  <a:close/>
                  <a:moveTo>
                    <a:pt x="2009" y="33"/>
                  </a:moveTo>
                  <a:cubicBezTo>
                    <a:pt x="2009" y="35"/>
                    <a:pt x="2008" y="37"/>
                    <a:pt x="2006" y="37"/>
                  </a:cubicBezTo>
                  <a:cubicBezTo>
                    <a:pt x="1994" y="37"/>
                    <a:pt x="1994" y="37"/>
                    <a:pt x="1994" y="37"/>
                  </a:cubicBezTo>
                  <a:cubicBezTo>
                    <a:pt x="1992" y="37"/>
                    <a:pt x="1991" y="35"/>
                    <a:pt x="1991" y="33"/>
                  </a:cubicBezTo>
                  <a:cubicBezTo>
                    <a:pt x="1991" y="12"/>
                    <a:pt x="1991" y="12"/>
                    <a:pt x="1991" y="12"/>
                  </a:cubicBezTo>
                  <a:cubicBezTo>
                    <a:pt x="1991" y="10"/>
                    <a:pt x="1992" y="8"/>
                    <a:pt x="1994" y="8"/>
                  </a:cubicBezTo>
                  <a:cubicBezTo>
                    <a:pt x="2006" y="8"/>
                    <a:pt x="2006" y="8"/>
                    <a:pt x="2006" y="8"/>
                  </a:cubicBezTo>
                  <a:cubicBezTo>
                    <a:pt x="2008" y="8"/>
                    <a:pt x="2009" y="10"/>
                    <a:pt x="2009" y="12"/>
                  </a:cubicBezTo>
                  <a:lnTo>
                    <a:pt x="2009" y="33"/>
                  </a:lnTo>
                  <a:close/>
                  <a:moveTo>
                    <a:pt x="2017" y="251"/>
                  </a:moveTo>
                  <a:cubicBezTo>
                    <a:pt x="2017" y="251"/>
                    <a:pt x="2017" y="251"/>
                    <a:pt x="2017" y="59"/>
                  </a:cubicBezTo>
                  <a:cubicBezTo>
                    <a:pt x="2017" y="53"/>
                    <a:pt x="2022" y="49"/>
                    <a:pt x="2028" y="49"/>
                  </a:cubicBezTo>
                  <a:cubicBezTo>
                    <a:pt x="2028" y="49"/>
                    <a:pt x="2028" y="49"/>
                    <a:pt x="2290" y="49"/>
                  </a:cubicBezTo>
                  <a:cubicBezTo>
                    <a:pt x="2296" y="49"/>
                    <a:pt x="2300" y="53"/>
                    <a:pt x="2300" y="59"/>
                  </a:cubicBezTo>
                  <a:cubicBezTo>
                    <a:pt x="2300" y="59"/>
                    <a:pt x="2300" y="59"/>
                    <a:pt x="2300" y="251"/>
                  </a:cubicBezTo>
                  <a:cubicBezTo>
                    <a:pt x="2300" y="257"/>
                    <a:pt x="2296" y="262"/>
                    <a:pt x="2290" y="262"/>
                  </a:cubicBezTo>
                  <a:cubicBezTo>
                    <a:pt x="2290" y="262"/>
                    <a:pt x="2290" y="262"/>
                    <a:pt x="2028" y="262"/>
                  </a:cubicBezTo>
                  <a:cubicBezTo>
                    <a:pt x="2022" y="262"/>
                    <a:pt x="2017" y="257"/>
                    <a:pt x="2017" y="251"/>
                  </a:cubicBezTo>
                  <a:close/>
                  <a:moveTo>
                    <a:pt x="2039" y="298"/>
                  </a:moveTo>
                  <a:cubicBezTo>
                    <a:pt x="2039" y="300"/>
                    <a:pt x="2037" y="302"/>
                    <a:pt x="2036" y="302"/>
                  </a:cubicBezTo>
                  <a:cubicBezTo>
                    <a:pt x="2024" y="302"/>
                    <a:pt x="2024" y="302"/>
                    <a:pt x="2024" y="302"/>
                  </a:cubicBezTo>
                  <a:cubicBezTo>
                    <a:pt x="2022" y="302"/>
                    <a:pt x="2021" y="300"/>
                    <a:pt x="2021" y="298"/>
                  </a:cubicBezTo>
                  <a:cubicBezTo>
                    <a:pt x="2021" y="277"/>
                    <a:pt x="2021" y="277"/>
                    <a:pt x="2021" y="277"/>
                  </a:cubicBezTo>
                  <a:cubicBezTo>
                    <a:pt x="2021" y="275"/>
                    <a:pt x="2022" y="273"/>
                    <a:pt x="2024" y="273"/>
                  </a:cubicBezTo>
                  <a:cubicBezTo>
                    <a:pt x="2036" y="273"/>
                    <a:pt x="2036" y="273"/>
                    <a:pt x="2036" y="273"/>
                  </a:cubicBezTo>
                  <a:cubicBezTo>
                    <a:pt x="2037" y="273"/>
                    <a:pt x="2039" y="275"/>
                    <a:pt x="2039" y="277"/>
                  </a:cubicBezTo>
                  <a:lnTo>
                    <a:pt x="2039" y="298"/>
                  </a:lnTo>
                  <a:close/>
                  <a:moveTo>
                    <a:pt x="2068" y="298"/>
                  </a:moveTo>
                  <a:cubicBezTo>
                    <a:pt x="2068" y="300"/>
                    <a:pt x="2067" y="302"/>
                    <a:pt x="2065" y="302"/>
                  </a:cubicBezTo>
                  <a:cubicBezTo>
                    <a:pt x="2053" y="302"/>
                    <a:pt x="2053" y="302"/>
                    <a:pt x="2053" y="302"/>
                  </a:cubicBezTo>
                  <a:cubicBezTo>
                    <a:pt x="2051" y="302"/>
                    <a:pt x="2050" y="300"/>
                    <a:pt x="2050" y="298"/>
                  </a:cubicBezTo>
                  <a:cubicBezTo>
                    <a:pt x="2050" y="277"/>
                    <a:pt x="2050" y="277"/>
                    <a:pt x="2050" y="277"/>
                  </a:cubicBezTo>
                  <a:cubicBezTo>
                    <a:pt x="2050" y="275"/>
                    <a:pt x="2051" y="273"/>
                    <a:pt x="2053" y="273"/>
                  </a:cubicBezTo>
                  <a:cubicBezTo>
                    <a:pt x="2065" y="273"/>
                    <a:pt x="2065" y="273"/>
                    <a:pt x="2065" y="273"/>
                  </a:cubicBezTo>
                  <a:cubicBezTo>
                    <a:pt x="2067" y="273"/>
                    <a:pt x="2068" y="275"/>
                    <a:pt x="2068" y="277"/>
                  </a:cubicBezTo>
                  <a:lnTo>
                    <a:pt x="2068" y="298"/>
                  </a:lnTo>
                  <a:close/>
                  <a:moveTo>
                    <a:pt x="2098" y="298"/>
                  </a:moveTo>
                  <a:cubicBezTo>
                    <a:pt x="2098" y="300"/>
                    <a:pt x="2096" y="302"/>
                    <a:pt x="2095" y="302"/>
                  </a:cubicBezTo>
                  <a:cubicBezTo>
                    <a:pt x="2083" y="302"/>
                    <a:pt x="2083" y="302"/>
                    <a:pt x="2083" y="302"/>
                  </a:cubicBezTo>
                  <a:cubicBezTo>
                    <a:pt x="2081" y="302"/>
                    <a:pt x="2079" y="300"/>
                    <a:pt x="2079" y="298"/>
                  </a:cubicBezTo>
                  <a:cubicBezTo>
                    <a:pt x="2079" y="277"/>
                    <a:pt x="2079" y="277"/>
                    <a:pt x="2079" y="277"/>
                  </a:cubicBezTo>
                  <a:cubicBezTo>
                    <a:pt x="2079" y="275"/>
                    <a:pt x="2081" y="273"/>
                    <a:pt x="2083" y="273"/>
                  </a:cubicBezTo>
                  <a:cubicBezTo>
                    <a:pt x="2095" y="273"/>
                    <a:pt x="2095" y="273"/>
                    <a:pt x="2095" y="273"/>
                  </a:cubicBezTo>
                  <a:cubicBezTo>
                    <a:pt x="2096" y="273"/>
                    <a:pt x="2098" y="275"/>
                    <a:pt x="2098" y="277"/>
                  </a:cubicBezTo>
                  <a:lnTo>
                    <a:pt x="2098" y="298"/>
                  </a:lnTo>
                  <a:close/>
                  <a:moveTo>
                    <a:pt x="2127" y="298"/>
                  </a:moveTo>
                  <a:cubicBezTo>
                    <a:pt x="2127" y="300"/>
                    <a:pt x="2126" y="302"/>
                    <a:pt x="2124" y="302"/>
                  </a:cubicBezTo>
                  <a:cubicBezTo>
                    <a:pt x="2112" y="302"/>
                    <a:pt x="2112" y="302"/>
                    <a:pt x="2112" y="302"/>
                  </a:cubicBezTo>
                  <a:cubicBezTo>
                    <a:pt x="2110" y="302"/>
                    <a:pt x="2109" y="300"/>
                    <a:pt x="2109" y="298"/>
                  </a:cubicBezTo>
                  <a:cubicBezTo>
                    <a:pt x="2109" y="277"/>
                    <a:pt x="2109" y="277"/>
                    <a:pt x="2109" y="277"/>
                  </a:cubicBezTo>
                  <a:cubicBezTo>
                    <a:pt x="2109" y="275"/>
                    <a:pt x="2110" y="273"/>
                    <a:pt x="2112" y="273"/>
                  </a:cubicBezTo>
                  <a:cubicBezTo>
                    <a:pt x="2124" y="273"/>
                    <a:pt x="2124" y="273"/>
                    <a:pt x="2124" y="273"/>
                  </a:cubicBezTo>
                  <a:cubicBezTo>
                    <a:pt x="2126" y="273"/>
                    <a:pt x="2127" y="275"/>
                    <a:pt x="2127" y="277"/>
                  </a:cubicBezTo>
                  <a:lnTo>
                    <a:pt x="2127" y="298"/>
                  </a:lnTo>
                  <a:close/>
                  <a:moveTo>
                    <a:pt x="2157" y="298"/>
                  </a:moveTo>
                  <a:cubicBezTo>
                    <a:pt x="2157" y="300"/>
                    <a:pt x="2155" y="302"/>
                    <a:pt x="2154" y="302"/>
                  </a:cubicBezTo>
                  <a:cubicBezTo>
                    <a:pt x="2141" y="302"/>
                    <a:pt x="2141" y="302"/>
                    <a:pt x="2141" y="302"/>
                  </a:cubicBezTo>
                  <a:cubicBezTo>
                    <a:pt x="2140" y="302"/>
                    <a:pt x="2138" y="300"/>
                    <a:pt x="2138" y="298"/>
                  </a:cubicBezTo>
                  <a:cubicBezTo>
                    <a:pt x="2138" y="277"/>
                    <a:pt x="2138" y="277"/>
                    <a:pt x="2138" y="277"/>
                  </a:cubicBezTo>
                  <a:cubicBezTo>
                    <a:pt x="2138" y="275"/>
                    <a:pt x="2140" y="273"/>
                    <a:pt x="2141" y="273"/>
                  </a:cubicBezTo>
                  <a:cubicBezTo>
                    <a:pt x="2154" y="273"/>
                    <a:pt x="2154" y="273"/>
                    <a:pt x="2154" y="273"/>
                  </a:cubicBezTo>
                  <a:cubicBezTo>
                    <a:pt x="2155" y="273"/>
                    <a:pt x="2157" y="275"/>
                    <a:pt x="2157" y="277"/>
                  </a:cubicBezTo>
                  <a:lnTo>
                    <a:pt x="2157" y="298"/>
                  </a:lnTo>
                  <a:close/>
                  <a:moveTo>
                    <a:pt x="2186" y="298"/>
                  </a:moveTo>
                  <a:cubicBezTo>
                    <a:pt x="2186" y="300"/>
                    <a:pt x="2185" y="302"/>
                    <a:pt x="2183" y="302"/>
                  </a:cubicBezTo>
                  <a:cubicBezTo>
                    <a:pt x="2171" y="302"/>
                    <a:pt x="2171" y="302"/>
                    <a:pt x="2171" y="302"/>
                  </a:cubicBezTo>
                  <a:cubicBezTo>
                    <a:pt x="2169" y="302"/>
                    <a:pt x="2168" y="300"/>
                    <a:pt x="2168" y="298"/>
                  </a:cubicBezTo>
                  <a:cubicBezTo>
                    <a:pt x="2168" y="277"/>
                    <a:pt x="2168" y="277"/>
                    <a:pt x="2168" y="277"/>
                  </a:cubicBezTo>
                  <a:cubicBezTo>
                    <a:pt x="2168" y="275"/>
                    <a:pt x="2169" y="273"/>
                    <a:pt x="2171" y="273"/>
                  </a:cubicBezTo>
                  <a:cubicBezTo>
                    <a:pt x="2183" y="273"/>
                    <a:pt x="2183" y="273"/>
                    <a:pt x="2183" y="273"/>
                  </a:cubicBezTo>
                  <a:cubicBezTo>
                    <a:pt x="2185" y="273"/>
                    <a:pt x="2186" y="275"/>
                    <a:pt x="2186" y="277"/>
                  </a:cubicBezTo>
                  <a:lnTo>
                    <a:pt x="2186" y="298"/>
                  </a:lnTo>
                  <a:close/>
                  <a:moveTo>
                    <a:pt x="2216" y="298"/>
                  </a:moveTo>
                  <a:cubicBezTo>
                    <a:pt x="2216" y="300"/>
                    <a:pt x="2214" y="302"/>
                    <a:pt x="2212" y="302"/>
                  </a:cubicBezTo>
                  <a:cubicBezTo>
                    <a:pt x="2200" y="302"/>
                    <a:pt x="2200" y="302"/>
                    <a:pt x="2200" y="302"/>
                  </a:cubicBezTo>
                  <a:cubicBezTo>
                    <a:pt x="2199" y="302"/>
                    <a:pt x="2197" y="300"/>
                    <a:pt x="2197" y="298"/>
                  </a:cubicBezTo>
                  <a:cubicBezTo>
                    <a:pt x="2197" y="277"/>
                    <a:pt x="2197" y="277"/>
                    <a:pt x="2197" y="277"/>
                  </a:cubicBezTo>
                  <a:cubicBezTo>
                    <a:pt x="2197" y="275"/>
                    <a:pt x="2199" y="273"/>
                    <a:pt x="2200" y="273"/>
                  </a:cubicBezTo>
                  <a:cubicBezTo>
                    <a:pt x="2212" y="273"/>
                    <a:pt x="2212" y="273"/>
                    <a:pt x="2212" y="273"/>
                  </a:cubicBezTo>
                  <a:cubicBezTo>
                    <a:pt x="2214" y="273"/>
                    <a:pt x="2216" y="275"/>
                    <a:pt x="2216" y="277"/>
                  </a:cubicBezTo>
                  <a:lnTo>
                    <a:pt x="2216" y="298"/>
                  </a:lnTo>
                  <a:close/>
                  <a:moveTo>
                    <a:pt x="2245" y="298"/>
                  </a:moveTo>
                  <a:cubicBezTo>
                    <a:pt x="2245" y="300"/>
                    <a:pt x="2244" y="302"/>
                    <a:pt x="2242" y="302"/>
                  </a:cubicBezTo>
                  <a:cubicBezTo>
                    <a:pt x="2230" y="302"/>
                    <a:pt x="2230" y="302"/>
                    <a:pt x="2230" y="302"/>
                  </a:cubicBezTo>
                  <a:cubicBezTo>
                    <a:pt x="2228" y="302"/>
                    <a:pt x="2227" y="300"/>
                    <a:pt x="2227" y="298"/>
                  </a:cubicBezTo>
                  <a:cubicBezTo>
                    <a:pt x="2227" y="277"/>
                    <a:pt x="2227" y="277"/>
                    <a:pt x="2227" y="277"/>
                  </a:cubicBezTo>
                  <a:cubicBezTo>
                    <a:pt x="2227" y="275"/>
                    <a:pt x="2228" y="273"/>
                    <a:pt x="2230" y="273"/>
                  </a:cubicBezTo>
                  <a:cubicBezTo>
                    <a:pt x="2242" y="273"/>
                    <a:pt x="2242" y="273"/>
                    <a:pt x="2242" y="273"/>
                  </a:cubicBezTo>
                  <a:cubicBezTo>
                    <a:pt x="2244" y="273"/>
                    <a:pt x="2245" y="275"/>
                    <a:pt x="2245" y="277"/>
                  </a:cubicBezTo>
                  <a:lnTo>
                    <a:pt x="2245" y="298"/>
                  </a:lnTo>
                  <a:close/>
                  <a:moveTo>
                    <a:pt x="2274" y="298"/>
                  </a:moveTo>
                  <a:cubicBezTo>
                    <a:pt x="2274" y="300"/>
                    <a:pt x="2273" y="302"/>
                    <a:pt x="2271" y="302"/>
                  </a:cubicBezTo>
                  <a:cubicBezTo>
                    <a:pt x="2259" y="302"/>
                    <a:pt x="2259" y="302"/>
                    <a:pt x="2259" y="302"/>
                  </a:cubicBezTo>
                  <a:cubicBezTo>
                    <a:pt x="2258" y="302"/>
                    <a:pt x="2256" y="300"/>
                    <a:pt x="2256" y="298"/>
                  </a:cubicBezTo>
                  <a:cubicBezTo>
                    <a:pt x="2256" y="277"/>
                    <a:pt x="2256" y="277"/>
                    <a:pt x="2256" y="277"/>
                  </a:cubicBezTo>
                  <a:cubicBezTo>
                    <a:pt x="2256" y="275"/>
                    <a:pt x="2258" y="273"/>
                    <a:pt x="2259" y="273"/>
                  </a:cubicBezTo>
                  <a:cubicBezTo>
                    <a:pt x="2271" y="273"/>
                    <a:pt x="2271" y="273"/>
                    <a:pt x="2271" y="273"/>
                  </a:cubicBezTo>
                  <a:cubicBezTo>
                    <a:pt x="2273" y="273"/>
                    <a:pt x="2274" y="275"/>
                    <a:pt x="2274" y="277"/>
                  </a:cubicBezTo>
                  <a:lnTo>
                    <a:pt x="2274" y="298"/>
                  </a:lnTo>
                  <a:close/>
                  <a:moveTo>
                    <a:pt x="2304" y="298"/>
                  </a:moveTo>
                  <a:cubicBezTo>
                    <a:pt x="2304" y="300"/>
                    <a:pt x="2303" y="302"/>
                    <a:pt x="2301" y="302"/>
                  </a:cubicBezTo>
                  <a:cubicBezTo>
                    <a:pt x="2289" y="302"/>
                    <a:pt x="2289" y="302"/>
                    <a:pt x="2289" y="302"/>
                  </a:cubicBezTo>
                  <a:cubicBezTo>
                    <a:pt x="2287" y="302"/>
                    <a:pt x="2286" y="300"/>
                    <a:pt x="2286" y="298"/>
                  </a:cubicBezTo>
                  <a:cubicBezTo>
                    <a:pt x="2286" y="277"/>
                    <a:pt x="2286" y="277"/>
                    <a:pt x="2286" y="277"/>
                  </a:cubicBezTo>
                  <a:cubicBezTo>
                    <a:pt x="2286" y="275"/>
                    <a:pt x="2287" y="273"/>
                    <a:pt x="2289" y="273"/>
                  </a:cubicBezTo>
                  <a:cubicBezTo>
                    <a:pt x="2301" y="273"/>
                    <a:pt x="2301" y="273"/>
                    <a:pt x="2301" y="273"/>
                  </a:cubicBezTo>
                  <a:cubicBezTo>
                    <a:pt x="2303" y="273"/>
                    <a:pt x="2304" y="275"/>
                    <a:pt x="2304" y="277"/>
                  </a:cubicBezTo>
                  <a:lnTo>
                    <a:pt x="2304" y="298"/>
                  </a:lnTo>
                  <a:close/>
                  <a:moveTo>
                    <a:pt x="2304" y="33"/>
                  </a:moveTo>
                  <a:cubicBezTo>
                    <a:pt x="2304" y="35"/>
                    <a:pt x="2303" y="37"/>
                    <a:pt x="2301" y="37"/>
                  </a:cubicBezTo>
                  <a:cubicBezTo>
                    <a:pt x="2289" y="37"/>
                    <a:pt x="2289" y="37"/>
                    <a:pt x="2289" y="37"/>
                  </a:cubicBezTo>
                  <a:cubicBezTo>
                    <a:pt x="2287" y="37"/>
                    <a:pt x="2286" y="35"/>
                    <a:pt x="2286" y="33"/>
                  </a:cubicBezTo>
                  <a:cubicBezTo>
                    <a:pt x="2286" y="12"/>
                    <a:pt x="2286" y="12"/>
                    <a:pt x="2286" y="12"/>
                  </a:cubicBezTo>
                  <a:cubicBezTo>
                    <a:pt x="2286" y="10"/>
                    <a:pt x="2287" y="8"/>
                    <a:pt x="2289" y="8"/>
                  </a:cubicBezTo>
                  <a:cubicBezTo>
                    <a:pt x="2301" y="8"/>
                    <a:pt x="2301" y="8"/>
                    <a:pt x="2301" y="8"/>
                  </a:cubicBezTo>
                  <a:cubicBezTo>
                    <a:pt x="2303" y="8"/>
                    <a:pt x="2304" y="10"/>
                    <a:pt x="2304" y="12"/>
                  </a:cubicBezTo>
                  <a:lnTo>
                    <a:pt x="2304" y="33"/>
                  </a:lnTo>
                  <a:close/>
                  <a:moveTo>
                    <a:pt x="2333" y="298"/>
                  </a:moveTo>
                  <a:cubicBezTo>
                    <a:pt x="2333" y="300"/>
                    <a:pt x="2332" y="302"/>
                    <a:pt x="2330" y="302"/>
                  </a:cubicBezTo>
                  <a:cubicBezTo>
                    <a:pt x="2318" y="302"/>
                    <a:pt x="2318" y="302"/>
                    <a:pt x="2318" y="302"/>
                  </a:cubicBezTo>
                  <a:cubicBezTo>
                    <a:pt x="2317" y="302"/>
                    <a:pt x="2315" y="300"/>
                    <a:pt x="2315" y="298"/>
                  </a:cubicBezTo>
                  <a:cubicBezTo>
                    <a:pt x="2315" y="277"/>
                    <a:pt x="2315" y="277"/>
                    <a:pt x="2315" y="277"/>
                  </a:cubicBezTo>
                  <a:cubicBezTo>
                    <a:pt x="2315" y="275"/>
                    <a:pt x="2317" y="273"/>
                    <a:pt x="2318" y="273"/>
                  </a:cubicBezTo>
                  <a:cubicBezTo>
                    <a:pt x="2330" y="273"/>
                    <a:pt x="2330" y="273"/>
                    <a:pt x="2330" y="273"/>
                  </a:cubicBezTo>
                  <a:cubicBezTo>
                    <a:pt x="2332" y="273"/>
                    <a:pt x="2333" y="275"/>
                    <a:pt x="2333" y="277"/>
                  </a:cubicBezTo>
                  <a:lnTo>
                    <a:pt x="2333" y="298"/>
                  </a:lnTo>
                  <a:close/>
                  <a:moveTo>
                    <a:pt x="2333" y="33"/>
                  </a:moveTo>
                  <a:cubicBezTo>
                    <a:pt x="2333" y="35"/>
                    <a:pt x="2332" y="37"/>
                    <a:pt x="2330" y="37"/>
                  </a:cubicBezTo>
                  <a:cubicBezTo>
                    <a:pt x="2318" y="37"/>
                    <a:pt x="2318" y="37"/>
                    <a:pt x="2318" y="37"/>
                  </a:cubicBezTo>
                  <a:cubicBezTo>
                    <a:pt x="2317" y="37"/>
                    <a:pt x="2315" y="35"/>
                    <a:pt x="2315" y="33"/>
                  </a:cubicBezTo>
                  <a:cubicBezTo>
                    <a:pt x="2315" y="12"/>
                    <a:pt x="2315" y="12"/>
                    <a:pt x="2315" y="12"/>
                  </a:cubicBezTo>
                  <a:cubicBezTo>
                    <a:pt x="2315" y="10"/>
                    <a:pt x="2317" y="8"/>
                    <a:pt x="2318" y="8"/>
                  </a:cubicBezTo>
                  <a:cubicBezTo>
                    <a:pt x="2330" y="8"/>
                    <a:pt x="2330" y="8"/>
                    <a:pt x="2330" y="8"/>
                  </a:cubicBezTo>
                  <a:cubicBezTo>
                    <a:pt x="2332" y="8"/>
                    <a:pt x="2333" y="10"/>
                    <a:pt x="2333" y="12"/>
                  </a:cubicBezTo>
                  <a:lnTo>
                    <a:pt x="2333" y="33"/>
                  </a:lnTo>
                  <a:close/>
                  <a:moveTo>
                    <a:pt x="2363" y="298"/>
                  </a:moveTo>
                  <a:cubicBezTo>
                    <a:pt x="2363" y="300"/>
                    <a:pt x="2362" y="302"/>
                    <a:pt x="2360" y="302"/>
                  </a:cubicBezTo>
                  <a:cubicBezTo>
                    <a:pt x="2348" y="302"/>
                    <a:pt x="2348" y="302"/>
                    <a:pt x="2348" y="302"/>
                  </a:cubicBezTo>
                  <a:cubicBezTo>
                    <a:pt x="2346" y="302"/>
                    <a:pt x="2345" y="300"/>
                    <a:pt x="2345" y="298"/>
                  </a:cubicBezTo>
                  <a:cubicBezTo>
                    <a:pt x="2345" y="277"/>
                    <a:pt x="2345" y="277"/>
                    <a:pt x="2345" y="277"/>
                  </a:cubicBezTo>
                  <a:cubicBezTo>
                    <a:pt x="2345" y="275"/>
                    <a:pt x="2346" y="273"/>
                    <a:pt x="2348" y="273"/>
                  </a:cubicBezTo>
                  <a:cubicBezTo>
                    <a:pt x="2360" y="273"/>
                    <a:pt x="2360" y="273"/>
                    <a:pt x="2360" y="273"/>
                  </a:cubicBezTo>
                  <a:cubicBezTo>
                    <a:pt x="2362" y="273"/>
                    <a:pt x="2363" y="275"/>
                    <a:pt x="2363" y="277"/>
                  </a:cubicBezTo>
                  <a:lnTo>
                    <a:pt x="2363" y="298"/>
                  </a:lnTo>
                  <a:close/>
                  <a:moveTo>
                    <a:pt x="2392" y="298"/>
                  </a:moveTo>
                  <a:cubicBezTo>
                    <a:pt x="2392" y="300"/>
                    <a:pt x="2391" y="302"/>
                    <a:pt x="2389" y="302"/>
                  </a:cubicBezTo>
                  <a:cubicBezTo>
                    <a:pt x="2377" y="302"/>
                    <a:pt x="2377" y="302"/>
                    <a:pt x="2377" y="302"/>
                  </a:cubicBezTo>
                  <a:cubicBezTo>
                    <a:pt x="2376" y="302"/>
                    <a:pt x="2374" y="300"/>
                    <a:pt x="2374" y="298"/>
                  </a:cubicBezTo>
                  <a:cubicBezTo>
                    <a:pt x="2374" y="277"/>
                    <a:pt x="2374" y="277"/>
                    <a:pt x="2374" y="277"/>
                  </a:cubicBezTo>
                  <a:cubicBezTo>
                    <a:pt x="2374" y="275"/>
                    <a:pt x="2376" y="273"/>
                    <a:pt x="2377" y="273"/>
                  </a:cubicBezTo>
                  <a:cubicBezTo>
                    <a:pt x="2389" y="273"/>
                    <a:pt x="2389" y="273"/>
                    <a:pt x="2389" y="273"/>
                  </a:cubicBezTo>
                  <a:cubicBezTo>
                    <a:pt x="2391" y="273"/>
                    <a:pt x="2392" y="275"/>
                    <a:pt x="2392" y="277"/>
                  </a:cubicBezTo>
                  <a:lnTo>
                    <a:pt x="2392" y="298"/>
                  </a:lnTo>
                  <a:close/>
                  <a:moveTo>
                    <a:pt x="2422" y="298"/>
                  </a:moveTo>
                  <a:cubicBezTo>
                    <a:pt x="2422" y="300"/>
                    <a:pt x="2420" y="302"/>
                    <a:pt x="2419" y="302"/>
                  </a:cubicBezTo>
                  <a:cubicBezTo>
                    <a:pt x="2407" y="302"/>
                    <a:pt x="2407" y="302"/>
                    <a:pt x="2407" y="302"/>
                  </a:cubicBezTo>
                  <a:cubicBezTo>
                    <a:pt x="2405" y="302"/>
                    <a:pt x="2404" y="300"/>
                    <a:pt x="2404" y="298"/>
                  </a:cubicBezTo>
                  <a:cubicBezTo>
                    <a:pt x="2404" y="277"/>
                    <a:pt x="2404" y="277"/>
                    <a:pt x="2404" y="277"/>
                  </a:cubicBezTo>
                  <a:cubicBezTo>
                    <a:pt x="2404" y="275"/>
                    <a:pt x="2405" y="273"/>
                    <a:pt x="2407" y="273"/>
                  </a:cubicBezTo>
                  <a:cubicBezTo>
                    <a:pt x="2419" y="273"/>
                    <a:pt x="2419" y="273"/>
                    <a:pt x="2419" y="273"/>
                  </a:cubicBezTo>
                  <a:cubicBezTo>
                    <a:pt x="2420" y="273"/>
                    <a:pt x="2422" y="275"/>
                    <a:pt x="2422" y="277"/>
                  </a:cubicBezTo>
                  <a:lnTo>
                    <a:pt x="2422" y="298"/>
                  </a:lnTo>
                  <a:close/>
                  <a:moveTo>
                    <a:pt x="2451" y="298"/>
                  </a:moveTo>
                  <a:cubicBezTo>
                    <a:pt x="2451" y="300"/>
                    <a:pt x="2450" y="302"/>
                    <a:pt x="2448" y="302"/>
                  </a:cubicBezTo>
                  <a:cubicBezTo>
                    <a:pt x="2436" y="302"/>
                    <a:pt x="2436" y="302"/>
                    <a:pt x="2436" y="302"/>
                  </a:cubicBezTo>
                  <a:cubicBezTo>
                    <a:pt x="2435" y="302"/>
                    <a:pt x="2433" y="300"/>
                    <a:pt x="2433" y="298"/>
                  </a:cubicBezTo>
                  <a:cubicBezTo>
                    <a:pt x="2433" y="277"/>
                    <a:pt x="2433" y="277"/>
                    <a:pt x="2433" y="277"/>
                  </a:cubicBezTo>
                  <a:cubicBezTo>
                    <a:pt x="2433" y="275"/>
                    <a:pt x="2435" y="273"/>
                    <a:pt x="2436" y="273"/>
                  </a:cubicBezTo>
                  <a:cubicBezTo>
                    <a:pt x="2448" y="273"/>
                    <a:pt x="2448" y="273"/>
                    <a:pt x="2448" y="273"/>
                  </a:cubicBezTo>
                  <a:cubicBezTo>
                    <a:pt x="2450" y="273"/>
                    <a:pt x="2451" y="275"/>
                    <a:pt x="2451" y="277"/>
                  </a:cubicBezTo>
                  <a:lnTo>
                    <a:pt x="2451" y="298"/>
                  </a:lnTo>
                  <a:close/>
                  <a:moveTo>
                    <a:pt x="2481" y="298"/>
                  </a:moveTo>
                  <a:cubicBezTo>
                    <a:pt x="2481" y="300"/>
                    <a:pt x="2479" y="302"/>
                    <a:pt x="2478" y="302"/>
                  </a:cubicBezTo>
                  <a:cubicBezTo>
                    <a:pt x="2466" y="302"/>
                    <a:pt x="2466" y="302"/>
                    <a:pt x="2466" y="302"/>
                  </a:cubicBezTo>
                  <a:cubicBezTo>
                    <a:pt x="2464" y="302"/>
                    <a:pt x="2463" y="300"/>
                    <a:pt x="2463" y="298"/>
                  </a:cubicBezTo>
                  <a:cubicBezTo>
                    <a:pt x="2463" y="277"/>
                    <a:pt x="2463" y="277"/>
                    <a:pt x="2463" y="277"/>
                  </a:cubicBezTo>
                  <a:cubicBezTo>
                    <a:pt x="2463" y="275"/>
                    <a:pt x="2464" y="273"/>
                    <a:pt x="2466" y="273"/>
                  </a:cubicBezTo>
                  <a:cubicBezTo>
                    <a:pt x="2478" y="273"/>
                    <a:pt x="2478" y="273"/>
                    <a:pt x="2478" y="273"/>
                  </a:cubicBezTo>
                  <a:cubicBezTo>
                    <a:pt x="2479" y="273"/>
                    <a:pt x="2481" y="275"/>
                    <a:pt x="2481" y="277"/>
                  </a:cubicBezTo>
                  <a:lnTo>
                    <a:pt x="2481" y="298"/>
                  </a:lnTo>
                  <a:close/>
                  <a:moveTo>
                    <a:pt x="2510" y="298"/>
                  </a:moveTo>
                  <a:cubicBezTo>
                    <a:pt x="2510" y="300"/>
                    <a:pt x="2509" y="302"/>
                    <a:pt x="2507" y="302"/>
                  </a:cubicBezTo>
                  <a:cubicBezTo>
                    <a:pt x="2495" y="302"/>
                    <a:pt x="2495" y="302"/>
                    <a:pt x="2495" y="302"/>
                  </a:cubicBezTo>
                  <a:cubicBezTo>
                    <a:pt x="2494" y="302"/>
                    <a:pt x="2492" y="300"/>
                    <a:pt x="2492" y="298"/>
                  </a:cubicBezTo>
                  <a:cubicBezTo>
                    <a:pt x="2492" y="277"/>
                    <a:pt x="2492" y="277"/>
                    <a:pt x="2492" y="277"/>
                  </a:cubicBezTo>
                  <a:cubicBezTo>
                    <a:pt x="2492" y="275"/>
                    <a:pt x="2494" y="273"/>
                    <a:pt x="2495" y="273"/>
                  </a:cubicBezTo>
                  <a:cubicBezTo>
                    <a:pt x="2507" y="273"/>
                    <a:pt x="2507" y="273"/>
                    <a:pt x="2507" y="273"/>
                  </a:cubicBezTo>
                  <a:cubicBezTo>
                    <a:pt x="2509" y="273"/>
                    <a:pt x="2510" y="275"/>
                    <a:pt x="2510" y="277"/>
                  </a:cubicBezTo>
                  <a:lnTo>
                    <a:pt x="2510" y="298"/>
                  </a:lnTo>
                  <a:close/>
                  <a:moveTo>
                    <a:pt x="2540" y="298"/>
                  </a:moveTo>
                  <a:cubicBezTo>
                    <a:pt x="2540" y="300"/>
                    <a:pt x="2538" y="302"/>
                    <a:pt x="2537" y="302"/>
                  </a:cubicBezTo>
                  <a:cubicBezTo>
                    <a:pt x="2525" y="302"/>
                    <a:pt x="2525" y="302"/>
                    <a:pt x="2525" y="302"/>
                  </a:cubicBezTo>
                  <a:cubicBezTo>
                    <a:pt x="2523" y="302"/>
                    <a:pt x="2522" y="300"/>
                    <a:pt x="2522" y="298"/>
                  </a:cubicBezTo>
                  <a:cubicBezTo>
                    <a:pt x="2522" y="277"/>
                    <a:pt x="2522" y="277"/>
                    <a:pt x="2522" y="277"/>
                  </a:cubicBezTo>
                  <a:cubicBezTo>
                    <a:pt x="2522" y="275"/>
                    <a:pt x="2523" y="273"/>
                    <a:pt x="2525" y="273"/>
                  </a:cubicBezTo>
                  <a:cubicBezTo>
                    <a:pt x="2537" y="273"/>
                    <a:pt x="2537" y="273"/>
                    <a:pt x="2537" y="273"/>
                  </a:cubicBezTo>
                  <a:cubicBezTo>
                    <a:pt x="2538" y="273"/>
                    <a:pt x="2540" y="275"/>
                    <a:pt x="2540" y="277"/>
                  </a:cubicBezTo>
                  <a:lnTo>
                    <a:pt x="2540" y="298"/>
                  </a:lnTo>
                  <a:close/>
                  <a:moveTo>
                    <a:pt x="2569" y="298"/>
                  </a:moveTo>
                  <a:cubicBezTo>
                    <a:pt x="2569" y="300"/>
                    <a:pt x="2568" y="302"/>
                    <a:pt x="2566" y="302"/>
                  </a:cubicBezTo>
                  <a:cubicBezTo>
                    <a:pt x="2554" y="302"/>
                    <a:pt x="2554" y="302"/>
                    <a:pt x="2554" y="302"/>
                  </a:cubicBezTo>
                  <a:cubicBezTo>
                    <a:pt x="2552" y="302"/>
                    <a:pt x="2551" y="300"/>
                    <a:pt x="2551" y="298"/>
                  </a:cubicBezTo>
                  <a:cubicBezTo>
                    <a:pt x="2551" y="277"/>
                    <a:pt x="2551" y="277"/>
                    <a:pt x="2551" y="277"/>
                  </a:cubicBezTo>
                  <a:cubicBezTo>
                    <a:pt x="2551" y="275"/>
                    <a:pt x="2552" y="273"/>
                    <a:pt x="2554" y="273"/>
                  </a:cubicBezTo>
                  <a:cubicBezTo>
                    <a:pt x="2566" y="273"/>
                    <a:pt x="2566" y="273"/>
                    <a:pt x="2566" y="273"/>
                  </a:cubicBezTo>
                  <a:cubicBezTo>
                    <a:pt x="2568" y="273"/>
                    <a:pt x="2569" y="275"/>
                    <a:pt x="2569" y="277"/>
                  </a:cubicBezTo>
                  <a:lnTo>
                    <a:pt x="2569" y="298"/>
                  </a:lnTo>
                  <a:close/>
                  <a:moveTo>
                    <a:pt x="2599" y="298"/>
                  </a:moveTo>
                  <a:cubicBezTo>
                    <a:pt x="2599" y="300"/>
                    <a:pt x="2597" y="302"/>
                    <a:pt x="2596" y="302"/>
                  </a:cubicBezTo>
                  <a:cubicBezTo>
                    <a:pt x="2584" y="302"/>
                    <a:pt x="2584" y="302"/>
                    <a:pt x="2584" y="302"/>
                  </a:cubicBezTo>
                  <a:cubicBezTo>
                    <a:pt x="2582" y="302"/>
                    <a:pt x="2581" y="300"/>
                    <a:pt x="2581" y="298"/>
                  </a:cubicBezTo>
                  <a:cubicBezTo>
                    <a:pt x="2581" y="277"/>
                    <a:pt x="2581" y="277"/>
                    <a:pt x="2581" y="277"/>
                  </a:cubicBezTo>
                  <a:cubicBezTo>
                    <a:pt x="2581" y="275"/>
                    <a:pt x="2582" y="273"/>
                    <a:pt x="2584" y="273"/>
                  </a:cubicBezTo>
                  <a:cubicBezTo>
                    <a:pt x="2596" y="273"/>
                    <a:pt x="2596" y="273"/>
                    <a:pt x="2596" y="273"/>
                  </a:cubicBezTo>
                  <a:cubicBezTo>
                    <a:pt x="2597" y="273"/>
                    <a:pt x="2599" y="275"/>
                    <a:pt x="2599" y="277"/>
                  </a:cubicBezTo>
                  <a:lnTo>
                    <a:pt x="2599" y="298"/>
                  </a:lnTo>
                  <a:close/>
                  <a:moveTo>
                    <a:pt x="2628" y="298"/>
                  </a:moveTo>
                  <a:cubicBezTo>
                    <a:pt x="2628" y="300"/>
                    <a:pt x="2627" y="302"/>
                    <a:pt x="2625" y="302"/>
                  </a:cubicBezTo>
                  <a:cubicBezTo>
                    <a:pt x="2613" y="302"/>
                    <a:pt x="2613" y="302"/>
                    <a:pt x="2613" y="302"/>
                  </a:cubicBezTo>
                  <a:cubicBezTo>
                    <a:pt x="2611" y="302"/>
                    <a:pt x="2610" y="300"/>
                    <a:pt x="2610" y="298"/>
                  </a:cubicBezTo>
                  <a:cubicBezTo>
                    <a:pt x="2610" y="277"/>
                    <a:pt x="2610" y="277"/>
                    <a:pt x="2610" y="277"/>
                  </a:cubicBezTo>
                  <a:cubicBezTo>
                    <a:pt x="2610" y="275"/>
                    <a:pt x="2611" y="273"/>
                    <a:pt x="2613" y="273"/>
                  </a:cubicBezTo>
                  <a:cubicBezTo>
                    <a:pt x="2625" y="273"/>
                    <a:pt x="2625" y="273"/>
                    <a:pt x="2625" y="273"/>
                  </a:cubicBezTo>
                  <a:cubicBezTo>
                    <a:pt x="2627" y="273"/>
                    <a:pt x="2628" y="275"/>
                    <a:pt x="2628" y="277"/>
                  </a:cubicBezTo>
                  <a:lnTo>
                    <a:pt x="2628" y="298"/>
                  </a:lnTo>
                  <a:close/>
                  <a:moveTo>
                    <a:pt x="2629" y="251"/>
                  </a:moveTo>
                  <a:cubicBezTo>
                    <a:pt x="2629" y="257"/>
                    <a:pt x="2625" y="262"/>
                    <a:pt x="2619" y="262"/>
                  </a:cubicBezTo>
                  <a:cubicBezTo>
                    <a:pt x="2619" y="262"/>
                    <a:pt x="2619" y="262"/>
                    <a:pt x="2357" y="262"/>
                  </a:cubicBezTo>
                  <a:cubicBezTo>
                    <a:pt x="2351" y="262"/>
                    <a:pt x="2346" y="257"/>
                    <a:pt x="2346" y="251"/>
                  </a:cubicBezTo>
                  <a:cubicBezTo>
                    <a:pt x="2346" y="251"/>
                    <a:pt x="2346" y="251"/>
                    <a:pt x="2346" y="59"/>
                  </a:cubicBezTo>
                  <a:cubicBezTo>
                    <a:pt x="2346" y="53"/>
                    <a:pt x="2351" y="49"/>
                    <a:pt x="2357" y="49"/>
                  </a:cubicBezTo>
                  <a:cubicBezTo>
                    <a:pt x="2357" y="49"/>
                    <a:pt x="2357" y="49"/>
                    <a:pt x="2619" y="49"/>
                  </a:cubicBezTo>
                  <a:cubicBezTo>
                    <a:pt x="2625" y="49"/>
                    <a:pt x="2629" y="53"/>
                    <a:pt x="2629" y="59"/>
                  </a:cubicBezTo>
                  <a:cubicBezTo>
                    <a:pt x="2629" y="59"/>
                    <a:pt x="2629" y="59"/>
                    <a:pt x="2629" y="251"/>
                  </a:cubicBezTo>
                  <a:close/>
                  <a:moveTo>
                    <a:pt x="2658" y="298"/>
                  </a:moveTo>
                  <a:cubicBezTo>
                    <a:pt x="2658" y="300"/>
                    <a:pt x="2656" y="302"/>
                    <a:pt x="2655" y="302"/>
                  </a:cubicBezTo>
                  <a:cubicBezTo>
                    <a:pt x="2643" y="302"/>
                    <a:pt x="2643" y="302"/>
                    <a:pt x="2643" y="302"/>
                  </a:cubicBezTo>
                  <a:cubicBezTo>
                    <a:pt x="2641" y="302"/>
                    <a:pt x="2640" y="300"/>
                    <a:pt x="2640" y="298"/>
                  </a:cubicBezTo>
                  <a:cubicBezTo>
                    <a:pt x="2640" y="277"/>
                    <a:pt x="2640" y="277"/>
                    <a:pt x="2640" y="277"/>
                  </a:cubicBezTo>
                  <a:cubicBezTo>
                    <a:pt x="2640" y="275"/>
                    <a:pt x="2641" y="273"/>
                    <a:pt x="2643" y="273"/>
                  </a:cubicBezTo>
                  <a:cubicBezTo>
                    <a:pt x="2655" y="273"/>
                    <a:pt x="2655" y="273"/>
                    <a:pt x="2655" y="273"/>
                  </a:cubicBezTo>
                  <a:cubicBezTo>
                    <a:pt x="2656" y="273"/>
                    <a:pt x="2658" y="275"/>
                    <a:pt x="2658" y="277"/>
                  </a:cubicBezTo>
                  <a:lnTo>
                    <a:pt x="2658" y="298"/>
                  </a:lnTo>
                  <a:close/>
                  <a:moveTo>
                    <a:pt x="2658" y="33"/>
                  </a:moveTo>
                  <a:cubicBezTo>
                    <a:pt x="2658" y="35"/>
                    <a:pt x="2656" y="37"/>
                    <a:pt x="2655" y="37"/>
                  </a:cubicBezTo>
                  <a:cubicBezTo>
                    <a:pt x="2643" y="37"/>
                    <a:pt x="2643" y="37"/>
                    <a:pt x="2643" y="37"/>
                  </a:cubicBezTo>
                  <a:cubicBezTo>
                    <a:pt x="2641" y="37"/>
                    <a:pt x="2640" y="35"/>
                    <a:pt x="2640" y="33"/>
                  </a:cubicBezTo>
                  <a:cubicBezTo>
                    <a:pt x="2640" y="12"/>
                    <a:pt x="2640" y="12"/>
                    <a:pt x="2640" y="12"/>
                  </a:cubicBezTo>
                  <a:cubicBezTo>
                    <a:pt x="2640" y="10"/>
                    <a:pt x="2641" y="8"/>
                    <a:pt x="2643" y="8"/>
                  </a:cubicBezTo>
                  <a:cubicBezTo>
                    <a:pt x="2655" y="8"/>
                    <a:pt x="2655" y="8"/>
                    <a:pt x="2655" y="8"/>
                  </a:cubicBezTo>
                  <a:cubicBezTo>
                    <a:pt x="2656" y="8"/>
                    <a:pt x="2658" y="10"/>
                    <a:pt x="2658" y="12"/>
                  </a:cubicBezTo>
                  <a:lnTo>
                    <a:pt x="2658" y="33"/>
                  </a:lnTo>
                  <a:close/>
                </a:path>
              </a:pathLst>
            </a:custGeom>
            <a:gradFill>
              <a:gsLst>
                <a:gs pos="39000">
                  <a:srgbClr val="000000"/>
                </a:gs>
                <a:gs pos="50000">
                  <a:srgbClr val="646464"/>
                </a:gs>
                <a:gs pos="82000">
                  <a:srgbClr val="0000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GB"/>
            </a:p>
          </p:txBody>
        </p:sp>
        <p:sp>
          <p:nvSpPr>
            <p:cNvPr id="29" name="Freeform 6" descr="Bild4"/>
            <p:cNvSpPr>
              <a:spLocks/>
            </p:cNvSpPr>
            <p:nvPr/>
          </p:nvSpPr>
          <p:spPr bwMode="gray">
            <a:xfrm>
              <a:off x="466725" y="3346450"/>
              <a:ext cx="898525" cy="674688"/>
            </a:xfrm>
            <a:custGeom>
              <a:avLst/>
              <a:gdLst/>
              <a:ahLst/>
              <a:cxnLst>
                <a:cxn ang="0">
                  <a:pos x="10" y="213"/>
                </a:cxn>
                <a:cxn ang="0">
                  <a:pos x="272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2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</a:cxnLst>
              <a:rect l="0" t="0" r="r" b="b"/>
              <a:pathLst>
                <a:path w="283" h="213">
                  <a:moveTo>
                    <a:pt x="10" y="213"/>
                  </a:moveTo>
                  <a:cubicBezTo>
                    <a:pt x="272" y="213"/>
                    <a:pt x="272" y="213"/>
                    <a:pt x="272" y="213"/>
                  </a:cubicBezTo>
                  <a:cubicBezTo>
                    <a:pt x="278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8" y="0"/>
                    <a:pt x="27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lose/>
                </a:path>
              </a:pathLst>
            </a:custGeom>
            <a:blipFill dpi="0" rotWithShape="0">
              <a:blip r:embed="rId2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0" name="Freeform 7" descr="310072_X"/>
            <p:cNvSpPr>
              <a:spLocks/>
            </p:cNvSpPr>
            <p:nvPr/>
          </p:nvSpPr>
          <p:spPr bwMode="gray">
            <a:xfrm>
              <a:off x="1511300" y="3346450"/>
              <a:ext cx="898525" cy="674688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2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2" y="0"/>
                </a:cxn>
              </a:cxnLst>
              <a:rect l="0" t="0" r="r" b="b"/>
              <a:pathLst>
                <a:path w="283" h="213">
                  <a:moveTo>
                    <a:pt x="27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2" y="213"/>
                    <a:pt x="272" y="213"/>
                    <a:pt x="272" y="213"/>
                  </a:cubicBezTo>
                  <a:cubicBezTo>
                    <a:pt x="278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8" y="0"/>
                    <a:pt x="272" y="0"/>
                  </a:cubicBezTo>
                  <a:close/>
                </a:path>
              </a:pathLst>
            </a:custGeom>
            <a:blipFill dpi="0" rotWithShape="0">
              <a:blip r:embed="rId3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1" name="Freeform 8" descr="1605832_X"/>
            <p:cNvSpPr>
              <a:spLocks/>
            </p:cNvSpPr>
            <p:nvPr/>
          </p:nvSpPr>
          <p:spPr bwMode="gray">
            <a:xfrm>
              <a:off x="2552700" y="3346450"/>
              <a:ext cx="900113" cy="674688"/>
            </a:xfrm>
            <a:custGeom>
              <a:avLst/>
              <a:gdLst/>
              <a:ahLst/>
              <a:cxnLst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4" y="202"/>
                </a:cxn>
                <a:cxn ang="0">
                  <a:pos x="284" y="10"/>
                </a:cxn>
                <a:cxn ang="0">
                  <a:pos x="273" y="0"/>
                </a:cxn>
              </a:cxnLst>
              <a:rect l="0" t="0" r="r" b="b"/>
              <a:pathLst>
                <a:path w="284" h="213">
                  <a:moveTo>
                    <a:pt x="27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4" y="208"/>
                    <a:pt x="284" y="202"/>
                  </a:cubicBezTo>
                  <a:cubicBezTo>
                    <a:pt x="284" y="10"/>
                    <a:pt x="284" y="10"/>
                    <a:pt x="284" y="10"/>
                  </a:cubicBezTo>
                  <a:cubicBezTo>
                    <a:pt x="284" y="4"/>
                    <a:pt x="279" y="0"/>
                    <a:pt x="273" y="0"/>
                  </a:cubicBezTo>
                  <a:close/>
                </a:path>
              </a:pathLst>
            </a:custGeom>
            <a:blipFill dpi="0" rotWithShape="0">
              <a:blip r:embed="rId4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2" name="Freeform 9" descr="© INSCALE GmbH, 26.05.2010&#10;http://www.presentationload.com/"/>
            <p:cNvSpPr>
              <a:spLocks/>
            </p:cNvSpPr>
            <p:nvPr/>
          </p:nvSpPr>
          <p:spPr bwMode="gray">
            <a:xfrm>
              <a:off x="3597275" y="3346450"/>
              <a:ext cx="898525" cy="674688"/>
            </a:xfrm>
            <a:custGeom>
              <a:avLst/>
              <a:gdLst/>
              <a:ahLst/>
              <a:cxnLst>
                <a:cxn ang="0">
                  <a:pos x="283" y="10"/>
                </a:cxn>
                <a:cxn ang="0">
                  <a:pos x="27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</a:cxnLst>
              <a:rect l="0" t="0" r="r" b="b"/>
              <a:pathLst>
                <a:path w="283" h="213">
                  <a:moveTo>
                    <a:pt x="283" y="10"/>
                  </a:moveTo>
                  <a:cubicBezTo>
                    <a:pt x="283" y="4"/>
                    <a:pt x="279" y="0"/>
                    <a:pt x="27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lose/>
                </a:path>
              </a:pathLst>
            </a:custGeom>
            <a:blipFill dpi="0" rotWithShape="0">
              <a:blip r:embed="rId5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3" name="Freeform 10" descr="Bild2"/>
            <p:cNvSpPr>
              <a:spLocks/>
            </p:cNvSpPr>
            <p:nvPr/>
          </p:nvSpPr>
          <p:spPr bwMode="gray">
            <a:xfrm>
              <a:off x="4640263" y="3346450"/>
              <a:ext cx="898525" cy="674688"/>
            </a:xfrm>
            <a:custGeom>
              <a:avLst/>
              <a:gdLst/>
              <a:ahLst/>
              <a:cxnLst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  <a:cxn ang="0">
                  <a:pos x="10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0" y="213"/>
                </a:cxn>
                <a:cxn ang="0">
                  <a:pos x="273" y="213"/>
                </a:cxn>
                <a:cxn ang="0">
                  <a:pos x="283" y="202"/>
                </a:cxn>
              </a:cxnLst>
              <a:rect l="0" t="0" r="r" b="b"/>
              <a:pathLst>
                <a:path w="283" h="213">
                  <a:moveTo>
                    <a:pt x="283" y="202"/>
                  </a:move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4" y="213"/>
                    <a:pt x="10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lose/>
                </a:path>
              </a:pathLst>
            </a:custGeom>
            <a:blipFill dpi="0" rotWithShape="0">
              <a:blip r:embed="rId6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4" name="Freeform 11" descr="2592195_X"/>
            <p:cNvSpPr>
              <a:spLocks/>
            </p:cNvSpPr>
            <p:nvPr/>
          </p:nvSpPr>
          <p:spPr bwMode="gray">
            <a:xfrm>
              <a:off x="5683250" y="3346450"/>
              <a:ext cx="900113" cy="674688"/>
            </a:xfrm>
            <a:custGeom>
              <a:avLst/>
              <a:gdLst/>
              <a:ahLst/>
              <a:cxnLst>
                <a:cxn ang="0">
                  <a:pos x="284" y="202"/>
                </a:cxn>
                <a:cxn ang="0">
                  <a:pos x="284" y="10"/>
                </a:cxn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4" y="202"/>
                </a:cxn>
              </a:cxnLst>
              <a:rect l="0" t="0" r="r" b="b"/>
              <a:pathLst>
                <a:path w="284" h="213">
                  <a:moveTo>
                    <a:pt x="284" y="202"/>
                  </a:moveTo>
                  <a:cubicBezTo>
                    <a:pt x="284" y="10"/>
                    <a:pt x="284" y="10"/>
                    <a:pt x="284" y="10"/>
                  </a:cubicBezTo>
                  <a:cubicBezTo>
                    <a:pt x="284" y="4"/>
                    <a:pt x="279" y="0"/>
                    <a:pt x="27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4" y="208"/>
                    <a:pt x="284" y="202"/>
                  </a:cubicBezTo>
                  <a:close/>
                </a:path>
              </a:pathLst>
            </a:custGeom>
            <a:blipFill dpi="0" rotWithShape="0">
              <a:blip r:embed="rId7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5" name="Freeform 12" descr="48217_X"/>
            <p:cNvSpPr>
              <a:spLocks/>
            </p:cNvSpPr>
            <p:nvPr/>
          </p:nvSpPr>
          <p:spPr bwMode="gray">
            <a:xfrm>
              <a:off x="6726238" y="3346450"/>
              <a:ext cx="898525" cy="674688"/>
            </a:xfrm>
            <a:custGeom>
              <a:avLst/>
              <a:gdLst/>
              <a:ahLst/>
              <a:cxnLst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</a:cxnLst>
              <a:rect l="0" t="0" r="r" b="b"/>
              <a:pathLst>
                <a:path w="283" h="213">
                  <a:moveTo>
                    <a:pt x="273" y="213"/>
                  </a:move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lose/>
                </a:path>
              </a:pathLst>
            </a:custGeom>
            <a:blipFill dpi="0" rotWithShape="0">
              <a:blip r:embed="rId8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36" name="Freeform 13" descr="fotolia_134687_10"/>
            <p:cNvSpPr>
              <a:spLocks/>
            </p:cNvSpPr>
            <p:nvPr/>
          </p:nvSpPr>
          <p:spPr bwMode="gray">
            <a:xfrm>
              <a:off x="7770813" y="3346450"/>
              <a:ext cx="898525" cy="674688"/>
            </a:xfrm>
            <a:custGeom>
              <a:avLst/>
              <a:gdLst/>
              <a:ahLst/>
              <a:cxnLst>
                <a:cxn ang="0">
                  <a:pos x="273" y="0"/>
                </a:cxn>
                <a:cxn ang="0">
                  <a:pos x="11" y="0"/>
                </a:cxn>
                <a:cxn ang="0">
                  <a:pos x="0" y="10"/>
                </a:cxn>
                <a:cxn ang="0">
                  <a:pos x="0" y="202"/>
                </a:cxn>
                <a:cxn ang="0">
                  <a:pos x="11" y="213"/>
                </a:cxn>
                <a:cxn ang="0">
                  <a:pos x="273" y="213"/>
                </a:cxn>
                <a:cxn ang="0">
                  <a:pos x="283" y="202"/>
                </a:cxn>
                <a:cxn ang="0">
                  <a:pos x="283" y="10"/>
                </a:cxn>
                <a:cxn ang="0">
                  <a:pos x="273" y="0"/>
                </a:cxn>
              </a:cxnLst>
              <a:rect l="0" t="0" r="r" b="b"/>
              <a:pathLst>
                <a:path w="283" h="213">
                  <a:moveTo>
                    <a:pt x="273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208"/>
                    <a:pt x="5" y="213"/>
                    <a:pt x="11" y="213"/>
                  </a:cubicBezTo>
                  <a:cubicBezTo>
                    <a:pt x="273" y="213"/>
                    <a:pt x="273" y="213"/>
                    <a:pt x="273" y="213"/>
                  </a:cubicBezTo>
                  <a:cubicBezTo>
                    <a:pt x="279" y="213"/>
                    <a:pt x="283" y="208"/>
                    <a:pt x="283" y="202"/>
                  </a:cubicBezTo>
                  <a:cubicBezTo>
                    <a:pt x="283" y="10"/>
                    <a:pt x="283" y="10"/>
                    <a:pt x="283" y="10"/>
                  </a:cubicBezTo>
                  <a:cubicBezTo>
                    <a:pt x="283" y="4"/>
                    <a:pt x="279" y="0"/>
                    <a:pt x="273" y="0"/>
                  </a:cubicBezTo>
                  <a:close/>
                </a:path>
              </a:pathLst>
            </a:custGeom>
            <a:blipFill dpi="0" rotWithShape="0">
              <a:blip r:embed="rId9" cstate="print"/>
              <a:srcRect/>
              <a:stretch>
                <a:fillRect/>
              </a:stretch>
            </a:blipFill>
            <a:ln w="6350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GB"/>
            </a:p>
          </p:txBody>
        </p:sp>
      </p:grpSp>
      <p:grpSp>
        <p:nvGrpSpPr>
          <p:cNvPr id="37" name="Gruppieren 52"/>
          <p:cNvGrpSpPr/>
          <p:nvPr/>
        </p:nvGrpSpPr>
        <p:grpSpPr bwMode="gray">
          <a:xfrm>
            <a:off x="487363" y="1549400"/>
            <a:ext cx="1646237" cy="1612550"/>
            <a:chOff x="487363" y="1549400"/>
            <a:chExt cx="1646237" cy="1612550"/>
          </a:xfrm>
        </p:grpSpPr>
        <p:sp>
          <p:nvSpPr>
            <p:cNvPr id="38" name="Text Box 55" descr="© INSCALE GmbH, 26.05.2010&#10;http://www.presentationload.com/"/>
            <p:cNvSpPr txBox="1">
              <a:spLocks noChangeArrowheads="1"/>
            </p:cNvSpPr>
            <p:nvPr/>
          </p:nvSpPr>
          <p:spPr bwMode="gray">
            <a:xfrm>
              <a:off x="488882" y="1549400"/>
              <a:ext cx="1644718" cy="1358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108000" tIns="64800" rIns="126000">
              <a:spAutoFit/>
            </a:bodyPr>
            <a:lstStyle/>
            <a:p>
              <a:pPr eaLnBrk="0" hangingPunct="0">
                <a:lnSpc>
                  <a:spcPct val="95000"/>
                </a:lnSpc>
                <a:spcAft>
                  <a:spcPts val="600"/>
                </a:spcAft>
              </a:pPr>
              <a:r>
                <a:rPr lang="ru-RU" sz="2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61,4 </a:t>
              </a:r>
              <a:r>
                <a:rPr lang="ru-RU" sz="1400" b="1" noProof="1" smtClean="0">
                  <a:solidFill>
                    <a:schemeClr val="accent1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млн. руб.</a:t>
              </a:r>
              <a:endParaRPr lang="en-GB" sz="1400" b="1" noProof="1">
                <a:solidFill>
                  <a:schemeClr val="accent1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  <a:p>
              <a:pPr eaLnBrk="0" hangingPunct="0">
                <a:lnSpc>
                  <a:spcPct val="95000"/>
                </a:lnSpc>
                <a:spcAft>
                  <a:spcPts val="800"/>
                </a:spcAft>
              </a:pPr>
              <a:r>
                <a:rPr lang="ru-RU" sz="1400" b="1" dirty="0" smtClean="0"/>
                <a:t>Развитие физической культуры и спорта</a:t>
              </a:r>
              <a:endParaRPr lang="en-GB" sz="1300" noProof="1"/>
            </a:p>
          </p:txBody>
        </p:sp>
        <p:sp>
          <p:nvSpPr>
            <p:cNvPr id="39" name="Line 19" descr="© INSCALE GmbH, 26.05.2010&#10;http://www.presentationload.com/"/>
            <p:cNvSpPr>
              <a:spLocks noChangeShapeType="1"/>
            </p:cNvSpPr>
            <p:nvPr/>
          </p:nvSpPr>
          <p:spPr bwMode="gray">
            <a:xfrm flipV="1">
              <a:off x="487363" y="1655141"/>
              <a:ext cx="0" cy="1506809"/>
            </a:xfrm>
            <a:prstGeom prst="line">
              <a:avLst/>
            </a:prstGeom>
            <a:noFill/>
            <a:ln w="19050">
              <a:solidFill>
                <a:srgbClr val="969696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40" name="Rechteck 49"/>
          <p:cNvSpPr/>
          <p:nvPr/>
        </p:nvSpPr>
        <p:spPr bwMode="auto">
          <a:xfrm>
            <a:off x="4568450" y="3161950"/>
            <a:ext cx="1035698" cy="976313"/>
          </a:xfrm>
          <a:prstGeom prst="rect">
            <a:avLst/>
          </a:prstGeom>
          <a:noFill/>
          <a:ln w="50800">
            <a:solidFill>
              <a:schemeClr val="accent1">
                <a:lumMod val="75000"/>
              </a:schemeClr>
            </a:solidFill>
            <a:round/>
            <a:headEnd/>
            <a:tailEnd/>
          </a:ln>
          <a:scene3d>
            <a:camera prst="perspectiveAbove"/>
            <a:lightRig rig="threePt" dir="t"/>
          </a:scene3d>
        </p:spPr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41" name="Рисунок 40" descr="2040561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57200" y="3352800"/>
            <a:ext cx="990600" cy="609600"/>
          </a:xfrm>
          <a:prstGeom prst="rect">
            <a:avLst/>
          </a:prstGeom>
        </p:spPr>
      </p:pic>
      <p:pic>
        <p:nvPicPr>
          <p:cNvPr id="42" name="Рисунок 41" descr="interesy-sovremennoy-molodezhi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24001" y="3352800"/>
            <a:ext cx="914399" cy="609600"/>
          </a:xfrm>
          <a:prstGeom prst="rect">
            <a:avLst/>
          </a:prstGeom>
        </p:spPr>
      </p:pic>
      <p:pic>
        <p:nvPicPr>
          <p:cNvPr id="43" name="Рисунок 42" descr="дорог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2514601" y="3352801"/>
            <a:ext cx="990599" cy="609599"/>
          </a:xfrm>
          <a:prstGeom prst="rect">
            <a:avLst/>
          </a:prstGeom>
        </p:spPr>
      </p:pic>
      <p:pic>
        <p:nvPicPr>
          <p:cNvPr id="44" name="Рисунок 43" descr="доступное жилье-1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581401" y="3352800"/>
            <a:ext cx="914400" cy="610035"/>
          </a:xfrm>
          <a:prstGeom prst="rect">
            <a:avLst/>
          </a:prstGeom>
        </p:spPr>
      </p:pic>
      <p:pic>
        <p:nvPicPr>
          <p:cNvPr id="45" name="Рисунок 44" descr="zem_uchastok_cr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648200" y="3352800"/>
            <a:ext cx="914400" cy="609600"/>
          </a:xfrm>
          <a:prstGeom prst="rect">
            <a:avLst/>
          </a:prstGeom>
        </p:spPr>
      </p:pic>
      <p:pic>
        <p:nvPicPr>
          <p:cNvPr id="46" name="Рисунок 45" descr="images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638800" y="3352800"/>
            <a:ext cx="990600" cy="609600"/>
          </a:xfrm>
          <a:prstGeom prst="rect">
            <a:avLst/>
          </a:prstGeom>
        </p:spPr>
      </p:pic>
      <p:pic>
        <p:nvPicPr>
          <p:cNvPr id="48" name="Рисунок 47" descr="images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6629400" y="3352800"/>
            <a:ext cx="990600" cy="609600"/>
          </a:xfrm>
          <a:prstGeom prst="rect">
            <a:avLst/>
          </a:prstGeom>
        </p:spPr>
      </p:pic>
      <p:pic>
        <p:nvPicPr>
          <p:cNvPr id="49" name="Рисунок 48" descr="images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7696200" y="3352800"/>
            <a:ext cx="990600" cy="609600"/>
          </a:xfrm>
          <a:prstGeom prst="rect">
            <a:avLst/>
          </a:prstGeom>
        </p:spPr>
      </p:pic>
      <p:sp>
        <p:nvSpPr>
          <p:cNvPr id="47" name="Номер слайда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"Ремонт автомобильных дорог и инженерных сооружений на них на территории Дальнегорского городского округа" </a:t>
            </a:r>
          </a:p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144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капитальный ремонт и ремонт автомобильных дорог общего пользования местного значения и инженерных сооружений на них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724400" y="19812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5,0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7200" y="23622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капитальный ремонт и ремонт дворовых территорий многоквартирных домов, проездов к дворовым территориям многоквартирных домов населённых пунктов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362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7"/>
          <p:cNvSpPr>
            <a:spLocks noChangeArrowheads="1"/>
          </p:cNvSpPr>
          <p:nvPr/>
        </p:nvSpPr>
        <p:spPr bwMode="gray">
          <a:xfrm>
            <a:off x="4724400" y="37338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5,0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495800"/>
            <a:ext cx="2744914" cy="1828800"/>
          </a:xfrm>
          <a:prstGeom prst="rect">
            <a:avLst/>
          </a:prstGeom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304800" y="4419600"/>
            <a:ext cx="2895600" cy="1981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" y="9906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2590800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42,5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10,0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10,0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10,0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4343400" y="4267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429000"/>
            <a:ext cx="2299138" cy="1752600"/>
          </a:xfrm>
          <a:prstGeom prst="rect">
            <a:avLst/>
          </a:prstGeom>
        </p:spPr>
      </p:pic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715157" y="3352800"/>
            <a:ext cx="2514600" cy="19050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4800600" y="4597400"/>
          <a:ext cx="3505200" cy="180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4343400" y="62484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Прирост протяженности автомобильных дорог общего пользования местного значения, соответствующих нормативным требованиям, км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00" y="0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градостроительной и архитектурной деятельности на территории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335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"Разработка документов территориального планирования Дальнегорского городского округа" на 2015 - 2019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724400" y="17526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0,5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267200" y="21336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"Создание информационной системы обеспечения градостроительной деятельности на территории Дальнегорского городского округа" на 2015 - 2019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133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7"/>
          <p:cNvSpPr>
            <a:spLocks noChangeArrowheads="1"/>
          </p:cNvSpPr>
          <p:nvPr/>
        </p:nvSpPr>
        <p:spPr bwMode="gray">
          <a:xfrm>
            <a:off x="4724400" y="31242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2,0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724400"/>
            <a:ext cx="2426110" cy="16002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648200"/>
            <a:ext cx="2667000" cy="1752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7" name="Рисунок 16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5000" y="3886200"/>
            <a:ext cx="2363101" cy="1447800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828800" y="3810000"/>
            <a:ext cx="25146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0,6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0,8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2,5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0,9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0,9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343400" y="42672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343400" y="624840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Разработка проекта планировки территорий, проекта межевания территорий, Га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4648200" y="4648200"/>
          <a:ext cx="3810000" cy="15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19200" y="0"/>
            <a:ext cx="792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"Повышение качества предоставления и доступности предоставления государственных и муниципальных услуг на территории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14400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содержание многофункциональных центров предоставления государственных и муниципальных услуг в целях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средств краевого бюджета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724400" y="22860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6,5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562600" y="2667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800600"/>
            <a:ext cx="2310581" cy="15240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800600"/>
            <a:ext cx="23622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3733800"/>
            <a:ext cx="2413555" cy="147076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447800" y="3657600"/>
            <a:ext cx="26670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9,2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11,5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6,5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6,5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6,5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343400" y="411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43400" y="62484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доли населения, имеющего доступ к получению государственных и муниципальных услуг по принципу «одного окна» в МФЦ,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Диаграмма 17"/>
          <p:cNvGraphicFramePr/>
          <p:nvPr/>
        </p:nvGraphicFramePr>
        <p:xfrm>
          <a:off x="4648200" y="4343400"/>
          <a:ext cx="3810000" cy="187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0" name="Номер слайда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37</a:t>
            </a:fld>
            <a:endParaRPr lang="en-GB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и поддержка малого и среднего предпринимательства в Дальнегорском городском округе"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800600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1440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мероприятия в области поддержки и развития малого и среднего предпринимательства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724400" y="17526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0,8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562600" y="2133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" y="4800600"/>
            <a:ext cx="2327787" cy="1535349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724400"/>
            <a:ext cx="25146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43400" y="2209800"/>
            <a:ext cx="4343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обеспечение деятельности муниципальных казенных учреждений, субсидии муниципальным бюджетным и автономным учреждениям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gray">
          <a:xfrm>
            <a:off x="4724400" y="3352800"/>
            <a:ext cx="3653473" cy="33855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 млн. руб.</a:t>
            </a:r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62600" y="3733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3714080"/>
            <a:ext cx="2438400" cy="1583531"/>
          </a:xfrm>
          <a:prstGeom prst="rect">
            <a:avLst/>
          </a:prstGeom>
        </p:spPr>
      </p:pic>
      <p:sp>
        <p:nvSpPr>
          <p:cNvPr id="21" name="AutoShape 4"/>
          <p:cNvSpPr>
            <a:spLocks noChangeArrowheads="1"/>
          </p:cNvSpPr>
          <p:nvPr/>
        </p:nvSpPr>
        <p:spPr bwMode="auto">
          <a:xfrm>
            <a:off x="1676400" y="3657600"/>
            <a:ext cx="25908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14,5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10,4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2,0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2,2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2,2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343400" y="4114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43400" y="62484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количества субъектов малого и среднего предпринимательства (включая индивидуальных предпринимателей) в расчете на 1000 человек населения, ед.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4648200" y="4495800"/>
          <a:ext cx="3810000" cy="187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38</a:t>
            </a:fld>
            <a:endParaRPr lang="en-GB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системы образования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838200"/>
            <a:ext cx="4953000" cy="32766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838200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7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системы дошкольного образования" на 2015 - 2019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447800"/>
            <a:ext cx="44196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231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,6 млн. руб. в том числе: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146,9 млн. руб. краевой бюджет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84,7 млн. руб. местный бюджет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8599" y="4419599"/>
            <a:ext cx="2648527" cy="1623291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152400" y="4343400"/>
            <a:ext cx="2819400" cy="1752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43400" y="2362200"/>
            <a:ext cx="4343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системы общего образования" на 2015 - 2019 годы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4419600" y="2971800"/>
            <a:ext cx="4419600" cy="10772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246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млн. руб. в том числе: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180,7 млн. руб. краевой бюджет </a:t>
            </a:r>
          </a:p>
          <a:p>
            <a:pPr algn="ctr" eaLnBrk="0" hangingPunct="0"/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66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,2 млн. руб. местный бюджет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715000" y="3810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3505200"/>
            <a:ext cx="2590800" cy="1559510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676400" y="3429000"/>
            <a:ext cx="2743200" cy="1749278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914400" y="10668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556,0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529,3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511,0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507,0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506,5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25" name="Прямая соединительная линия 24"/>
          <p:cNvCxnSpPr/>
          <p:nvPr/>
        </p:nvCxnSpPr>
        <p:spPr>
          <a:xfrm>
            <a:off x="5715000" y="2286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4343400" y="3962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886200" y="6096000"/>
            <a:ext cx="52578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степени удовлетворенности населения качеством предоставляемых услуг дошкольного образования и по общеобразовательным программам, %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4191000" y="4343400"/>
          <a:ext cx="457200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39</a:t>
            </a:fld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0"/>
            <a:ext cx="8964488" cy="8683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СБАЛАНСИРОВАННОСТЬ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БЮДЖЕТА</a:t>
            </a:r>
            <a:endParaRPr lang="en-US" sz="2000" b="1" dirty="0">
              <a:solidFill>
                <a:srgbClr val="333333"/>
              </a:solidFill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gray">
          <a:xfrm>
            <a:off x="0" y="762000"/>
            <a:ext cx="9296400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Объем предусмотренных бюджетом расходов должен </a:t>
            </a:r>
          </a:p>
          <a:p>
            <a:pPr lvl="0"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соответствовать суммарному объему доходов бюджета и поступлений источников финансирования его дефицита.</a:t>
            </a:r>
          </a:p>
          <a:p>
            <a:pPr lvl="0"/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19.06.2013 4(1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76400"/>
            <a:ext cx="8229600" cy="5046453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gray">
          <a:xfrm>
            <a:off x="4267200" y="2133600"/>
            <a:ext cx="3048000" cy="200054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ru-RU" sz="16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Источники финансирования дефицита бюджета – средства привлекаемые в бюджет для покрытия дефицита (кредиты, ценные бумаги, иные источники).</a:t>
            </a:r>
          </a:p>
          <a:p>
            <a:pPr lvl="0" algn="ctr">
              <a:buFont typeface="Wingdings" pitchFamily="2" charset="2"/>
              <a:buChar char="ü"/>
            </a:pPr>
            <a:endParaRPr lang="ru-RU" sz="1300" dirty="0" smtClean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системы образования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remont-doro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1295400"/>
            <a:ext cx="3581400" cy="2323853"/>
          </a:xfrm>
          <a:prstGeom prst="rect">
            <a:avLst/>
          </a:prstGeom>
        </p:spPr>
      </p:pic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системы дополнительного образования" на 2015 - 2019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4478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4,8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млн. руб.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1828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1" y="4023360"/>
            <a:ext cx="3581400" cy="2240280"/>
          </a:xfrm>
          <a:prstGeom prst="rect">
            <a:avLst/>
          </a:prstGeom>
        </p:spPr>
      </p:pic>
      <p:sp>
        <p:nvSpPr>
          <p:cNvPr id="13" name="AutoShape 4"/>
          <p:cNvSpPr>
            <a:spLocks noChangeArrowheads="1"/>
          </p:cNvSpPr>
          <p:nvPr/>
        </p:nvSpPr>
        <p:spPr bwMode="auto">
          <a:xfrm>
            <a:off x="304800" y="1219200"/>
            <a:ext cx="3886200" cy="2514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3886200"/>
            <a:ext cx="3886200" cy="2514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43400" y="1828800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и поддержка педагогических кадров" на 2015 - 2019 годы</a:t>
            </a:r>
            <a:endParaRPr lang="ru-RU" sz="16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4419600" y="22860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27,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тыс. руб.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638800" y="2667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343400" y="4191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343400" y="6248400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степени удовлетворенности населения качеством предоставляемых услуг по общеобразовательным программам в учреждениях дополнительного образования,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4724400" y="4495800"/>
          <a:ext cx="3886200" cy="180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4343400" y="26670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"Развитие системы образования Дальнегорского городского округа"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gray">
          <a:xfrm>
            <a:off x="4419600" y="3352800"/>
            <a:ext cx="4419600" cy="132343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27,7 млн. руб. в том числе: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10,6 млн. руб. краевой бюджет 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17,1 млн. руб. местный бюджет</a:t>
            </a:r>
          </a:p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40</a:t>
            </a:fld>
            <a:endParaRPr lang="en-GB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"Защита населения и территории Дальнегорского городского округа от чрезвычайных ситуаций" на 2017- 2021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"Обеспечение пожарной безопасности Дальнегорского городского округа« на 2017 – 2021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676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0,5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057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789250"/>
            <a:ext cx="2286000" cy="1459149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81000" y="4724400"/>
            <a:ext cx="24384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9600" y="20574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"Обеспечение общественного порядка на территории Дальнегорского городского округа«на 2017 – 2021 годы</a:t>
            </a:r>
            <a:endParaRPr lang="ru-RU" sz="16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4419600" y="2819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0,1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638800" y="3200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/>
          <p:cNvSpPr/>
          <p:nvPr/>
        </p:nvSpPr>
        <p:spPr>
          <a:xfrm>
            <a:off x="4267200" y="3200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"Предупреждение чрезвычайных ситуаций мирного и военного времени«на 2017 – 2021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gray">
          <a:xfrm>
            <a:off x="4419600" y="3962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0,7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638800" y="4343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3810000"/>
            <a:ext cx="2342779" cy="1561853"/>
          </a:xfrm>
          <a:prstGeom prst="rect">
            <a:avLst/>
          </a:prstGeom>
        </p:spPr>
      </p:pic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628590" y="3733800"/>
            <a:ext cx="25908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14400" y="1219200"/>
          <a:ext cx="32766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1,3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1,2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1,2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4343400" y="4572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43400" y="64271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Повышение уровня безопасности жизнедеятельности населения Дальнегорского городского округа,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4800600" y="4800600"/>
          <a:ext cx="3657600" cy="1651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землеустройства и землепользования на территории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352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12192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по землеустройству и землепользованию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752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3,0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133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876800"/>
            <a:ext cx="2286000" cy="1424725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800600"/>
            <a:ext cx="25146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962400"/>
            <a:ext cx="2188836" cy="129540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752600" y="3886200"/>
            <a:ext cx="2362200" cy="14478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2,2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2,0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3,0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3,0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343400" y="449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43400" y="64271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доли земельных участков, являющихся объектом налогообложения,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Диаграмма 19"/>
          <p:cNvGraphicFramePr/>
          <p:nvPr/>
        </p:nvGraphicFramePr>
        <p:xfrm>
          <a:off x="4648200" y="4800600"/>
          <a:ext cx="3962400" cy="172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1" name="Номер слайда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культуры на территории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200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"Сохранение народного творчества и развитие </a:t>
            </a:r>
            <a:r>
              <a:rPr lang="ru-RU" sz="1600" i="1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 деятельности" на 2015-2019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676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47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,5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1981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876800"/>
            <a:ext cx="2195052" cy="14478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81000" y="4800600"/>
            <a:ext cx="23622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43400" y="1981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библиотечного дела"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gray">
          <a:xfrm>
            <a:off x="4419600" y="2438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17,3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638800" y="2743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343400" y="274320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музейного дела"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17"/>
          <p:cNvSpPr>
            <a:spLocks noChangeArrowheads="1"/>
          </p:cNvSpPr>
          <p:nvPr/>
        </p:nvSpPr>
        <p:spPr bwMode="gray">
          <a:xfrm>
            <a:off x="4419600" y="3276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6,8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Рисунок 28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886200"/>
            <a:ext cx="2310581" cy="1523999"/>
          </a:xfrm>
          <a:prstGeom prst="rect">
            <a:avLst/>
          </a:prstGeom>
        </p:spPr>
      </p:pic>
      <p:sp>
        <p:nvSpPr>
          <p:cNvPr id="30" name="AutoShape 4"/>
          <p:cNvSpPr>
            <a:spLocks noChangeArrowheads="1"/>
          </p:cNvSpPr>
          <p:nvPr/>
        </p:nvSpPr>
        <p:spPr bwMode="auto">
          <a:xfrm>
            <a:off x="1600201" y="3810000"/>
            <a:ext cx="24384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31" name="Таблица 30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90,4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92,6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96,6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96,6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93,3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2" name="Прямоугольник 31"/>
          <p:cNvSpPr/>
          <p:nvPr/>
        </p:nvSpPr>
        <p:spPr>
          <a:xfrm>
            <a:off x="4343400" y="4343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4343400" y="64271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уровня удовлетворенности населения качеством предоставления услуг в сфере культуры,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4" name="Диаграмма 33"/>
          <p:cNvGraphicFramePr/>
          <p:nvPr/>
        </p:nvGraphicFramePr>
        <p:xfrm>
          <a:off x="4495800" y="4648200"/>
          <a:ext cx="4267200" cy="1879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Номер слайда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43</a:t>
            </a:fld>
            <a:endParaRPr lang="en-GB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культуры на территории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Прямая соединительная линия 16"/>
          <p:cNvCxnSpPr/>
          <p:nvPr/>
        </p:nvCxnSpPr>
        <p:spPr>
          <a:xfrm>
            <a:off x="5638800" y="2286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343400" y="11430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дополнительного образования в сфере культуры и искусства"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17"/>
          <p:cNvSpPr>
            <a:spLocks noChangeArrowheads="1"/>
          </p:cNvSpPr>
          <p:nvPr/>
        </p:nvSpPr>
        <p:spPr bwMode="gray">
          <a:xfrm>
            <a:off x="4343400" y="19050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16,2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4267200" y="22860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муниципальной программы "Развитие культуры на территории Дальнегорского городского округа"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5715000" y="3657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17"/>
          <p:cNvSpPr>
            <a:spLocks noChangeArrowheads="1"/>
          </p:cNvSpPr>
          <p:nvPr/>
        </p:nvSpPr>
        <p:spPr bwMode="gray">
          <a:xfrm>
            <a:off x="4419600" y="3276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8,8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Рисунок 31" descr="1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3207" y="1066800"/>
            <a:ext cx="3424586" cy="2568440"/>
          </a:xfrm>
          <a:prstGeom prst="rect">
            <a:avLst/>
          </a:prstGeom>
        </p:spPr>
      </p:pic>
      <p:sp>
        <p:nvSpPr>
          <p:cNvPr id="33" name="AutoShape 4"/>
          <p:cNvSpPr>
            <a:spLocks noChangeArrowheads="1"/>
          </p:cNvSpPr>
          <p:nvPr/>
        </p:nvSpPr>
        <p:spPr bwMode="auto">
          <a:xfrm>
            <a:off x="228600" y="990600"/>
            <a:ext cx="3733800" cy="2743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34" name="Рисунок 33" descr="1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800" y="3962400"/>
            <a:ext cx="3505200" cy="2362200"/>
          </a:xfrm>
          <a:prstGeom prst="rect">
            <a:avLst/>
          </a:prstGeom>
        </p:spPr>
      </p:pic>
      <p:sp>
        <p:nvSpPr>
          <p:cNvPr id="35" name="AutoShape 4"/>
          <p:cNvSpPr>
            <a:spLocks noChangeArrowheads="1"/>
          </p:cNvSpPr>
          <p:nvPr/>
        </p:nvSpPr>
        <p:spPr bwMode="auto">
          <a:xfrm>
            <a:off x="152400" y="3886200"/>
            <a:ext cx="3810000" cy="2514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44</a:t>
            </a:fld>
            <a:endParaRPr lang="en-GB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 физической культуры и спорта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505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"Развитие детско-юношеского спорта на территории Дальнегорского городского округа" на 2015-2019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752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50,4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133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1" y="4853291"/>
            <a:ext cx="2133600" cy="1418617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724400"/>
            <a:ext cx="22860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9600" y="2133600"/>
            <a:ext cx="449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муниципальной программы "Развитие физической культуры и спорта Дальнегорского городского округа" на 2015-2019 годы</a:t>
            </a:r>
            <a:endParaRPr lang="ru-RU" sz="16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4419600" y="30480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,0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638800" y="3429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1439" y="3962400"/>
            <a:ext cx="2192122" cy="1457528"/>
          </a:xfrm>
          <a:prstGeom prst="rect">
            <a:avLst/>
          </a:prstGeom>
        </p:spPr>
      </p:pic>
      <p:sp>
        <p:nvSpPr>
          <p:cNvPr id="18" name="AutoShape 4"/>
          <p:cNvSpPr>
            <a:spLocks noChangeArrowheads="1"/>
          </p:cNvSpPr>
          <p:nvPr/>
        </p:nvSpPr>
        <p:spPr bwMode="auto">
          <a:xfrm>
            <a:off x="1676400" y="3895928"/>
            <a:ext cx="2362200" cy="1600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34,7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47,9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61,4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48,4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48,2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4343400" y="4343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43400" y="6427113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доли населения, систематически занимающегося физической культурой и спортом, %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4419600" y="4648200"/>
          <a:ext cx="4343400" cy="1803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5" name="Номер слайда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45</a:t>
            </a:fld>
            <a:endParaRPr lang="en-GB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"Молодежь -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"Социально-правовая защита, профилактика правонарушений, преступности и социально-вредных явлений в молодежной среде" на 2015-2019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9812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0,7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362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4800600"/>
            <a:ext cx="2268220" cy="14478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724400"/>
            <a:ext cx="25146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19600" y="2362200"/>
            <a:ext cx="4495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"Жизнь без наркотиков" на 2015-2019 годы</a:t>
            </a:r>
            <a:endParaRPr lang="ru-RU" sz="1600" i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7"/>
          <p:cNvSpPr>
            <a:spLocks noChangeArrowheads="1"/>
          </p:cNvSpPr>
          <p:nvPr/>
        </p:nvSpPr>
        <p:spPr bwMode="gray">
          <a:xfrm>
            <a:off x="4419600" y="2895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0,06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>
            <a:off x="5638800" y="3276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7"/>
          <p:cNvSpPr>
            <a:spLocks noChangeArrowheads="1"/>
          </p:cNvSpPr>
          <p:nvPr/>
        </p:nvSpPr>
        <p:spPr bwMode="gray">
          <a:xfrm>
            <a:off x="4343400" y="4038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0,2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562600" y="4419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343400" y="32766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Мероприятия муниципальной программы "Молодежь - Дальнегорского городского округа"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28800" y="3886200"/>
            <a:ext cx="2209374" cy="1407395"/>
          </a:xfrm>
          <a:prstGeom prst="rect">
            <a:avLst/>
          </a:prstGeom>
        </p:spPr>
      </p:pic>
      <p:sp>
        <p:nvSpPr>
          <p:cNvPr id="24" name="AutoShape 4"/>
          <p:cNvSpPr>
            <a:spLocks noChangeArrowheads="1"/>
          </p:cNvSpPr>
          <p:nvPr/>
        </p:nvSpPr>
        <p:spPr bwMode="auto">
          <a:xfrm>
            <a:off x="1752600" y="3810001"/>
            <a:ext cx="2362200" cy="15240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0,9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0,9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1,0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1,0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1,0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4343400" y="449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343400" y="6257836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Удельный вес численности молодежи, участвующей в деятельности детских и молодежных общественных объединений, в общей численности молодежи, %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4495800" y="4800600"/>
          <a:ext cx="4191000" cy="15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"Развитие, содержание улично-дорожной сети и благоустройство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5029200" cy="6019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по содержанию автомобильных дорог общего пользования местного значения и инженерных сооружений на них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676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2,3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057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495800"/>
            <a:ext cx="2310581" cy="15240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419600"/>
            <a:ext cx="24384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581400"/>
            <a:ext cx="2362200" cy="1573225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600200" y="3482836"/>
            <a:ext cx="2514600" cy="1752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14,6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16,4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16,9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16,9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16,9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43400" y="20574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по повышению безопасности дорожного движения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17"/>
          <p:cNvSpPr>
            <a:spLocks noChangeArrowheads="1"/>
          </p:cNvSpPr>
          <p:nvPr/>
        </p:nvSpPr>
        <p:spPr bwMode="gray">
          <a:xfrm>
            <a:off x="4495800" y="2514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1,2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5715000" y="2895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4343400" y="2895600"/>
            <a:ext cx="4648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Текущее содержание, техническое обслуживание и эксплуатация муниципальных объектов наружного освещения на территории Дальнегорского городского округа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17"/>
          <p:cNvSpPr>
            <a:spLocks noChangeArrowheads="1"/>
          </p:cNvSpPr>
          <p:nvPr/>
        </p:nvSpPr>
        <p:spPr bwMode="gray">
          <a:xfrm>
            <a:off x="4419600" y="38862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6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,6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3" name="Прямая соединительная линия 32"/>
          <p:cNvCxnSpPr/>
          <p:nvPr/>
        </p:nvCxnSpPr>
        <p:spPr>
          <a:xfrm>
            <a:off x="5638800" y="4267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/>
          <p:cNvSpPr/>
          <p:nvPr/>
        </p:nvSpPr>
        <p:spPr>
          <a:xfrm>
            <a:off x="4343400" y="4267200"/>
            <a:ext cx="4648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Проведение мероприятий по проектированию, созданию, реконструкции, капитальному ремонту, ремонту и содержанию объектов благоустройства (за исключением расходов на осуществление дорожной деятельности)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Rectangle 17"/>
          <p:cNvSpPr>
            <a:spLocks noChangeArrowheads="1"/>
          </p:cNvSpPr>
          <p:nvPr/>
        </p:nvSpPr>
        <p:spPr bwMode="gray">
          <a:xfrm>
            <a:off x="4495800" y="5486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1,3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5715000" y="5867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"Развитие, содержание улично-дорожной сети и благоустройство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5867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Озеленение территорий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2192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1,4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1600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" y="1981200"/>
            <a:ext cx="2310581" cy="15240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81000" y="1905000"/>
            <a:ext cx="24384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52600" y="1066800"/>
            <a:ext cx="2362200" cy="1573225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676400" y="968236"/>
            <a:ext cx="2514600" cy="1752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35814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5436513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Увеличение доли эксплуатируемых муниципальных светильников на территории Дальнегорского городского округа, %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343400" y="16764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Расходы по организации и содержанию мест захоронения (кладбищ)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0" name="Диаграмма 29"/>
          <p:cNvGraphicFramePr/>
          <p:nvPr/>
        </p:nvGraphicFramePr>
        <p:xfrm>
          <a:off x="228600" y="3962400"/>
          <a:ext cx="4114800" cy="149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0" y="6180892"/>
            <a:ext cx="4572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*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Изменение количества эксплуатируемых муниципальных светильников связано с передачей светильников вдоль краевой автодороги в собственность Приморского края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1371600" y="6019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17"/>
          <p:cNvSpPr>
            <a:spLocks noChangeArrowheads="1"/>
          </p:cNvSpPr>
          <p:nvPr/>
        </p:nvSpPr>
        <p:spPr bwMode="gray">
          <a:xfrm>
            <a:off x="4419600" y="22098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0,5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4" name="Прямая соединительная линия 33"/>
          <p:cNvCxnSpPr/>
          <p:nvPr/>
        </p:nvCxnSpPr>
        <p:spPr>
          <a:xfrm>
            <a:off x="5638800" y="2590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/>
          <p:cNvSpPr/>
          <p:nvPr/>
        </p:nvSpPr>
        <p:spPr>
          <a:xfrm>
            <a:off x="4343400" y="26670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Мероприятия по содержанию территории муниципального образования (за исключением дорог местного значения)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17"/>
          <p:cNvSpPr>
            <a:spLocks noChangeArrowheads="1"/>
          </p:cNvSpPr>
          <p:nvPr/>
        </p:nvSpPr>
        <p:spPr bwMode="gray">
          <a:xfrm>
            <a:off x="4419600" y="34290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3,0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5638800" y="38100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Прямоугольник 39"/>
          <p:cNvSpPr/>
          <p:nvPr/>
        </p:nvSpPr>
        <p:spPr>
          <a:xfrm>
            <a:off x="4343400" y="3886200"/>
            <a:ext cx="4648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Мероприятия по благоустройству поселений в городских округах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17"/>
          <p:cNvSpPr>
            <a:spLocks noChangeArrowheads="1"/>
          </p:cNvSpPr>
          <p:nvPr/>
        </p:nvSpPr>
        <p:spPr bwMode="gray">
          <a:xfrm>
            <a:off x="4419600" y="4419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0,6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2" name="Прямая соединительная линия 41"/>
          <p:cNvCxnSpPr/>
          <p:nvPr/>
        </p:nvCxnSpPr>
        <p:spPr>
          <a:xfrm>
            <a:off x="5638800" y="4800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Номер слайда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"Обеспечение доступным жильем жителей Дальнегорского городского округа" на 2015-2019 годы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"Обеспечение жильем молодых семей Дальнегорского городского округа" на 2015-2019 годы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17526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0,6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057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Рисунок 18" descr="двор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1000" y="4800600"/>
            <a:ext cx="2286000" cy="15240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304800" y="4724400"/>
            <a:ext cx="2438400" cy="16764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76400" y="3886200"/>
            <a:ext cx="2362200" cy="160020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600200" y="3787636"/>
            <a:ext cx="2514600" cy="17526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/>
        </p:nvGraphicFramePr>
        <p:xfrm>
          <a:off x="914400" y="1219200"/>
          <a:ext cx="3276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96277"/>
                <a:gridCol w="2580323"/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8,9 млн.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34,2 млн.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/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2017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13,3 млн. руб.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2018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11,7 млн. руб.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2019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11,7 млн. руб.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4267200" y="20574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Подпрограмма "Переселение граждан из аварийного жилищного фонда в  Дальнегорском городском округе"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7"/>
          <p:cNvSpPr>
            <a:spLocks noChangeArrowheads="1"/>
          </p:cNvSpPr>
          <p:nvPr/>
        </p:nvSpPr>
        <p:spPr bwMode="gray">
          <a:xfrm>
            <a:off x="4343400" y="2819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1,7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5562600" y="3124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4343400" y="3124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муниципальной программы "Обеспечение доступным жильем жителей Дальнегорского городского округа" на 2015-2019 годы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gray">
          <a:xfrm>
            <a:off x="4419600" y="41148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11,0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638800" y="4419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343400" y="44958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343400" y="642711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Увеличение количества граждан, улучшивших жилищные условия, чел.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6" name="Диаграмма 25"/>
          <p:cNvGraphicFramePr/>
          <p:nvPr/>
        </p:nvGraphicFramePr>
        <p:xfrm>
          <a:off x="4419600" y="4800600"/>
          <a:ext cx="4343400" cy="157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49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бюджеты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81" y="304800"/>
            <a:ext cx="9002419" cy="5305426"/>
          </a:xfrm>
          <a:prstGeom prst="rect">
            <a:avLst/>
          </a:prstGeom>
        </p:spPr>
      </p:pic>
      <p:pic>
        <p:nvPicPr>
          <p:cNvPr id="3" name="Рисунок 2" descr="герб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6200" y="3200400"/>
            <a:ext cx="1295400" cy="1413836"/>
          </a:xfrm>
          <a:prstGeom prst="rect">
            <a:avLst/>
          </a:prstGeom>
        </p:spPr>
      </p:pic>
      <p:pic>
        <p:nvPicPr>
          <p:cNvPr id="5" name="Рисунок 4" descr="герб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3429000"/>
            <a:ext cx="1066800" cy="1143000"/>
          </a:xfrm>
          <a:prstGeom prst="rect">
            <a:avLst/>
          </a:prstGeom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38200" y="0"/>
            <a:ext cx="8305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Муниципальная программа "Обеспечение инженерной и дорожной инфраструктурой земельных участков, предназначенных для бесплатного предоставления многодетным семьям для индивидуального жилищного строительства на территории Дальнегорского городского округа" на 2017 - 2021 годы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990600"/>
            <a:ext cx="4953000" cy="54102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267200" y="990600"/>
            <a:ext cx="4648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по обеспечению подъездными автомобильными дорогами, подъездами к земельным участкам, предоставленным на бесплатной основе гражданам, имеющим трех и более детей, и гражданам, имеющим двух детей, а также молодым семьям</a:t>
            </a:r>
            <a:endParaRPr lang="ru-RU" sz="17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gray">
          <a:xfrm>
            <a:off x="4419600" y="2438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1,5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638800" y="2743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Рисунок 14" descr="remont-dorog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8600" y="1143000"/>
            <a:ext cx="2286000" cy="1534350"/>
          </a:xfrm>
          <a:prstGeom prst="rect">
            <a:avLst/>
          </a:prstGeom>
        </p:spPr>
      </p:pic>
      <p:sp>
        <p:nvSpPr>
          <p:cNvPr id="17" name="AutoShape 4"/>
          <p:cNvSpPr>
            <a:spLocks noChangeArrowheads="1"/>
          </p:cNvSpPr>
          <p:nvPr/>
        </p:nvSpPr>
        <p:spPr bwMode="auto">
          <a:xfrm>
            <a:off x="152400" y="1096061"/>
            <a:ext cx="2438400" cy="1698764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43400" y="2743200"/>
            <a:ext cx="4572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мероприятия по обеспечению земельных участков, предоставленных на бесплатной основе гражданам, имеющим трех и более детей, объектами энергоснабжения</a:t>
            </a:r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17"/>
          <p:cNvSpPr>
            <a:spLocks noChangeArrowheads="1"/>
          </p:cNvSpPr>
          <p:nvPr/>
        </p:nvSpPr>
        <p:spPr bwMode="gray">
          <a:xfrm>
            <a:off x="4419600" y="37338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0,5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5638800" y="4038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4343400" y="40386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i="1" dirty="0" smtClean="0">
                <a:latin typeface="Times New Roman" pitchFamily="18" charset="0"/>
                <a:cs typeface="Times New Roman" pitchFamily="18" charset="0"/>
              </a:rPr>
              <a:t>На строительство подъездных автомобильных дорог, проездов к земельным участкам, предоставленным (предоставляемым) на бесплатной основе гражданам, имеющим трех и более детей, и гражданам, имеющим двух детей, а также молодым семьям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gray">
          <a:xfrm>
            <a:off x="4419600" y="5486400"/>
            <a:ext cx="4419600" cy="584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 2017 году –</a:t>
            </a:r>
            <a:r>
              <a:rPr lang="en-US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3,7 млн. руб.: </a:t>
            </a:r>
          </a:p>
          <a:p>
            <a:pPr algn="ctr" eaLnBrk="0" hangingPunct="0"/>
            <a:endParaRPr lang="en-US" sz="1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638800" y="57912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Рисунок 17" descr="двор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81200" y="1600200"/>
            <a:ext cx="2209799" cy="1752599"/>
          </a:xfrm>
          <a:prstGeom prst="rect">
            <a:avLst/>
          </a:prstGeom>
        </p:spPr>
      </p:pic>
      <p:sp>
        <p:nvSpPr>
          <p:cNvPr id="20" name="AutoShape 4"/>
          <p:cNvSpPr>
            <a:spLocks noChangeArrowheads="1"/>
          </p:cNvSpPr>
          <p:nvPr/>
        </p:nvSpPr>
        <p:spPr bwMode="auto">
          <a:xfrm>
            <a:off x="1828799" y="1524001"/>
            <a:ext cx="2438400" cy="19050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34290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Целевые индикаторы, показатели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0" y="5334000"/>
            <a:ext cx="43434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Доведение уровня обеспеченности автомобильными дорогами земельных участков, выделяемых семьям, имеющих трех и более детей, ед.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Диаграмма 27"/>
          <p:cNvGraphicFramePr/>
          <p:nvPr/>
        </p:nvGraphicFramePr>
        <p:xfrm>
          <a:off x="304800" y="3733800"/>
          <a:ext cx="3886200" cy="172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9036496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НА 2017 ГОД</a:t>
            </a:r>
            <a:endParaRPr lang="ru-RU" sz="2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906000" cy="5105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1524000"/>
            <a:ext cx="88392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расходы, связанные с содержанием и обеспечением деятельности органов местного самоуправления (за исключением расходов на обеспечение реализации функций управления образования администрации Дальнегорского городского округа и управления культуры, спорта и молодежной политики администрации Дальнегорского городского округа, включенных в мероприятия муниципальных программ) (без учета расходов по переданным полномочиям) предусмотрены  в  сумме 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69 183,00 тыс. руб.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финансовое обеспечение переданных органам местного самоуправления полномочий Российской Федерации и Приморского края предусмотрено в сумме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5 846,12 тыс. руб. 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(за счет средств федерального бюджета 2 191,00 тыс. руб., за счет средств краевого бюджета 3 655,12 тыс. руб.).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обслуживание муниципального долга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апланировано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1 000,00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формирование резервного фонда администрации Дальнегорского городского округа запланировано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100,00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расходы, связанные с исполнением решений, принятых судебными органами запланировано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1 500,00 тыс. руб.,</a:t>
            </a:r>
          </a:p>
          <a:p>
            <a:pPr>
              <a:buFont typeface="Wingdings" pitchFamily="2" charset="2"/>
              <a:buChar char="ü"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51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000" y="0"/>
            <a:ext cx="9036496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НЕПРОГРАММНЫЕ НАПРАВЛЕНИЯ РАСХОДОВ НА 2017 ГОД</a:t>
            </a:r>
            <a:endParaRPr lang="ru-RU" sz="2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906000" cy="5715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2400" y="1295400"/>
            <a:ext cx="88392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информационное освещение деятельности органов местного самоуправления в средствах массовой информации запланировано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1 500,00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прочие расходы, связанные с реализацией других обязанностей муниципального образования (в том числе на оплату ежемесячных взносов Совету муниципальных образований Приморского края) запланировано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164,00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доплаты к пенсиям муниципальных служащих запланировано 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276,00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оценку недвижимости, признание прав и регулирование отношений по государственной и муниципальной собственности, обеспечение приватизации и проведение  предпродажной  подготовки  объектов  приватизации  запланировано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1 200,00 тыс. руб.,</a:t>
            </a:r>
          </a:p>
          <a:p>
            <a:pPr>
              <a:buFont typeface="Wingdings" pitchFamily="2" charset="2"/>
              <a:buChar char="ü"/>
            </a:pP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на обеспечение деятельности муниципального казенного учреждения «Обслуживающее учреждение» запланировано</a:t>
            </a:r>
            <a:r>
              <a:rPr lang="ru-RU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19 200,00 тыс. руб.</a:t>
            </a:r>
          </a:p>
          <a:p>
            <a:pPr>
              <a:buFont typeface="Wingdings" pitchFamily="2" charset="2"/>
              <a:buChar char="ü"/>
            </a:pPr>
            <a:endParaRPr lang="ru-RU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Всего по непрограммным направлениям деятельности органов местного самоуправления на 2017 год предусмотрены ассигнования в сумме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99 969,12 тыс. руб.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(за счет средств федерального бюджета 2 191,00 тыс. руб., за счет средств краевого бюджета 3 655,12 тыс. руб., за счет средств местного  бюджета  94 123,00 тыс. руб.)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791072" y="0"/>
            <a:ext cx="8352928" cy="8683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НАПРАВЛЕНИЕ РАСХОДОВ БЮДЖЕТА</a:t>
            </a:r>
            <a:endParaRPr lang="ru-RU" sz="2000" b="1" dirty="0">
              <a:solidFill>
                <a:srgbClr val="333333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gray">
          <a:xfrm>
            <a:off x="0" y="990600"/>
            <a:ext cx="9144000" cy="11541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ru-RU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Приоритетные направления расходов – социальная сфера (образование, культура, молодежная политика, физическая культура и спорт, благоустройство города, жилищно-коммунальное хозяйство) </a:t>
            </a:r>
          </a:p>
          <a:p>
            <a:pPr lvl="0"/>
            <a:endParaRPr lang="ru-RU" sz="1500" dirty="0" smtClean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131840" y="3789040"/>
            <a:ext cx="2736304" cy="864096"/>
            <a:chOff x="4320" y="1152"/>
            <a:chExt cx="414" cy="402"/>
          </a:xfrm>
          <a:solidFill>
            <a:schemeClr val="tx2">
              <a:lumMod val="60000"/>
              <a:lumOff val="40000"/>
            </a:schemeClr>
          </a:solidFill>
        </p:grpSpPr>
        <p:sp>
          <p:nvSpPr>
            <p:cNvPr id="7" name="AutoShape 10"/>
            <p:cNvSpPr>
              <a:spLocks noChangeArrowheads="1"/>
            </p:cNvSpPr>
            <p:nvPr/>
          </p:nvSpPr>
          <p:spPr bwMode="gray">
            <a:xfrm>
              <a:off x="4320" y="1152"/>
              <a:ext cx="414" cy="402"/>
            </a:xfrm>
            <a:prstGeom prst="roundRect">
              <a:avLst>
                <a:gd name="adj" fmla="val 11921"/>
              </a:avLst>
            </a:prstGeom>
            <a:grpFill/>
            <a:ln w="25400">
              <a:solidFill>
                <a:srgbClr val="FEFEFE"/>
              </a:solidFill>
              <a:round/>
              <a:headEnd/>
              <a:tailEnd/>
            </a:ln>
            <a:effectLst>
              <a:outerShdw dist="53882" dir="2700000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/>
          </p:nvSpPr>
          <p:spPr bwMode="gray">
            <a:xfrm>
              <a:off x="4346" y="1178"/>
              <a:ext cx="206" cy="201"/>
            </a:xfrm>
            <a:custGeom>
              <a:avLst/>
              <a:gdLst/>
              <a:ahLst/>
              <a:cxnLst>
                <a:cxn ang="0">
                  <a:pos x="118" y="0"/>
                </a:cxn>
                <a:cxn ang="0">
                  <a:pos x="0" y="118"/>
                </a:cxn>
                <a:cxn ang="0">
                  <a:pos x="0" y="589"/>
                </a:cxn>
                <a:cxn ang="0">
                  <a:pos x="161" y="174"/>
                </a:cxn>
                <a:cxn ang="0">
                  <a:pos x="589" y="0"/>
                </a:cxn>
                <a:cxn ang="0">
                  <a:pos x="118" y="0"/>
                </a:cxn>
              </a:cxnLst>
              <a:rect l="0" t="0" r="r" b="b"/>
              <a:pathLst>
                <a:path w="596" h="598">
                  <a:moveTo>
                    <a:pt x="118" y="0"/>
                  </a:moveTo>
                  <a:cubicBezTo>
                    <a:pt x="53" y="0"/>
                    <a:pt x="0" y="53"/>
                    <a:pt x="0" y="118"/>
                  </a:cubicBezTo>
                  <a:lnTo>
                    <a:pt x="0" y="589"/>
                  </a:lnTo>
                  <a:cubicBezTo>
                    <a:pt x="27" y="598"/>
                    <a:pt x="12" y="309"/>
                    <a:pt x="161" y="174"/>
                  </a:cubicBezTo>
                  <a:cubicBezTo>
                    <a:pt x="310" y="39"/>
                    <a:pt x="596" y="29"/>
                    <a:pt x="589" y="0"/>
                  </a:cubicBezTo>
                  <a:lnTo>
                    <a:pt x="1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9" name="Rectangle 24"/>
          <p:cNvSpPr>
            <a:spLocks noChangeArrowheads="1"/>
          </p:cNvSpPr>
          <p:nvPr/>
        </p:nvSpPr>
        <p:spPr bwMode="white">
          <a:xfrm>
            <a:off x="3203848" y="3933056"/>
            <a:ext cx="26092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  <a:endParaRPr lang="en-US" sz="24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AutoShape 6"/>
          <p:cNvSpPr>
            <a:spLocks noChangeArrowheads="1"/>
          </p:cNvSpPr>
          <p:nvPr/>
        </p:nvSpPr>
        <p:spPr bwMode="gray">
          <a:xfrm>
            <a:off x="72008" y="1844824"/>
            <a:ext cx="2376264" cy="172819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1" name="Rectangle 24"/>
          <p:cNvSpPr>
            <a:spLocks noChangeArrowheads="1"/>
          </p:cNvSpPr>
          <p:nvPr/>
        </p:nvSpPr>
        <p:spPr bwMode="white">
          <a:xfrm>
            <a:off x="0" y="2564904"/>
            <a:ext cx="2544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Общегосударственные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вопросы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844824"/>
            <a:ext cx="1187624" cy="671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AutoShape 6"/>
          <p:cNvSpPr>
            <a:spLocks noChangeArrowheads="1"/>
          </p:cNvSpPr>
          <p:nvPr/>
        </p:nvSpPr>
        <p:spPr bwMode="gray">
          <a:xfrm>
            <a:off x="2555776" y="1844824"/>
            <a:ext cx="2376264" cy="172819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4" name="Rectangle 24"/>
          <p:cNvSpPr>
            <a:spLocks noChangeArrowheads="1"/>
          </p:cNvSpPr>
          <p:nvPr/>
        </p:nvSpPr>
        <p:spPr bwMode="white">
          <a:xfrm>
            <a:off x="2411760" y="2420888"/>
            <a:ext cx="268278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безопасность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и правоохранительная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деятельность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1844824"/>
            <a:ext cx="576064" cy="667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AutoShape 6"/>
          <p:cNvSpPr>
            <a:spLocks noChangeArrowheads="1"/>
          </p:cNvSpPr>
          <p:nvPr/>
        </p:nvSpPr>
        <p:spPr bwMode="gray">
          <a:xfrm>
            <a:off x="5076056" y="1844824"/>
            <a:ext cx="1944216" cy="172819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17" name="Rectangle 24"/>
          <p:cNvSpPr>
            <a:spLocks noChangeArrowheads="1"/>
          </p:cNvSpPr>
          <p:nvPr/>
        </p:nvSpPr>
        <p:spPr bwMode="white">
          <a:xfrm>
            <a:off x="5292080" y="2708920"/>
            <a:ext cx="15332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Социальная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политика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916832"/>
            <a:ext cx="1008112" cy="657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AutoShape 6"/>
          <p:cNvSpPr>
            <a:spLocks noChangeArrowheads="1"/>
          </p:cNvSpPr>
          <p:nvPr/>
        </p:nvSpPr>
        <p:spPr bwMode="gray">
          <a:xfrm>
            <a:off x="7164288" y="1844824"/>
            <a:ext cx="1856846" cy="172819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0" name="Rectangle 24"/>
          <p:cNvSpPr>
            <a:spLocks noChangeArrowheads="1"/>
          </p:cNvSpPr>
          <p:nvPr/>
        </p:nvSpPr>
        <p:spPr bwMode="white">
          <a:xfrm>
            <a:off x="7236296" y="2708920"/>
            <a:ext cx="173682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Национальная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экономика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96336" y="1988840"/>
            <a:ext cx="936104" cy="736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AutoShape 6"/>
          <p:cNvSpPr>
            <a:spLocks noChangeArrowheads="1"/>
          </p:cNvSpPr>
          <p:nvPr/>
        </p:nvSpPr>
        <p:spPr bwMode="gray">
          <a:xfrm>
            <a:off x="107504" y="3645024"/>
            <a:ext cx="2952328" cy="1296144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3" name="Rectangle 24"/>
          <p:cNvSpPr>
            <a:spLocks noChangeArrowheads="1"/>
          </p:cNvSpPr>
          <p:nvPr/>
        </p:nvSpPr>
        <p:spPr bwMode="white">
          <a:xfrm>
            <a:off x="179512" y="4293096"/>
            <a:ext cx="29107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Жилищно-коммунальное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хозяйство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15616" y="3645024"/>
            <a:ext cx="936104" cy="745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AutoShape 6"/>
          <p:cNvSpPr>
            <a:spLocks noChangeArrowheads="1"/>
          </p:cNvSpPr>
          <p:nvPr/>
        </p:nvSpPr>
        <p:spPr bwMode="gray">
          <a:xfrm>
            <a:off x="6012160" y="3645024"/>
            <a:ext cx="3024336" cy="1296144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6" name="Rectangle 24"/>
          <p:cNvSpPr>
            <a:spLocks noChangeArrowheads="1"/>
          </p:cNvSpPr>
          <p:nvPr/>
        </p:nvSpPr>
        <p:spPr bwMode="white">
          <a:xfrm>
            <a:off x="5899418" y="4293096"/>
            <a:ext cx="32803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Обслуживание государственного </a:t>
            </a:r>
          </a:p>
          <a:p>
            <a:pPr algn="ctr"/>
            <a:r>
              <a:rPr lang="ru-RU" sz="1600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 муниципального долга</a:t>
            </a:r>
            <a:endParaRPr lang="en-US" sz="1600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64288" y="3645024"/>
            <a:ext cx="936104" cy="711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AutoShape 6"/>
          <p:cNvSpPr>
            <a:spLocks noChangeArrowheads="1"/>
          </p:cNvSpPr>
          <p:nvPr/>
        </p:nvSpPr>
        <p:spPr bwMode="gray">
          <a:xfrm>
            <a:off x="1043608" y="5057800"/>
            <a:ext cx="2253398" cy="1323528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29" name="Rectangle 24"/>
          <p:cNvSpPr>
            <a:spLocks noChangeArrowheads="1"/>
          </p:cNvSpPr>
          <p:nvPr/>
        </p:nvSpPr>
        <p:spPr bwMode="white">
          <a:xfrm>
            <a:off x="1187624" y="5805264"/>
            <a:ext cx="194380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Культура,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кинематография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691680" y="5085184"/>
            <a:ext cx="792088" cy="78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AutoShape 6"/>
          <p:cNvSpPr>
            <a:spLocks noChangeArrowheads="1"/>
          </p:cNvSpPr>
          <p:nvPr/>
        </p:nvSpPr>
        <p:spPr bwMode="gray">
          <a:xfrm>
            <a:off x="3419872" y="5013176"/>
            <a:ext cx="2376264" cy="136815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2" name="Rectangle 24"/>
          <p:cNvSpPr>
            <a:spLocks noChangeArrowheads="1"/>
          </p:cNvSpPr>
          <p:nvPr/>
        </p:nvSpPr>
        <p:spPr bwMode="white">
          <a:xfrm>
            <a:off x="3347864" y="5733256"/>
            <a:ext cx="257570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Физическая культура, </a:t>
            </a:r>
          </a:p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спорт</a:t>
            </a:r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39952" y="5085184"/>
            <a:ext cx="871676" cy="72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AutoShape 6"/>
          <p:cNvSpPr>
            <a:spLocks noChangeArrowheads="1"/>
          </p:cNvSpPr>
          <p:nvPr/>
        </p:nvSpPr>
        <p:spPr bwMode="gray">
          <a:xfrm>
            <a:off x="5920223" y="5013176"/>
            <a:ext cx="2376264" cy="1368152"/>
          </a:xfrm>
          <a:prstGeom prst="roundRect">
            <a:avLst>
              <a:gd name="adj" fmla="val 9523"/>
            </a:avLst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/>
          </a:p>
        </p:txBody>
      </p:sp>
      <p:sp>
        <p:nvSpPr>
          <p:cNvPr id="35" name="Rectangle 24"/>
          <p:cNvSpPr>
            <a:spLocks noChangeArrowheads="1"/>
          </p:cNvSpPr>
          <p:nvPr/>
        </p:nvSpPr>
        <p:spPr bwMode="white">
          <a:xfrm>
            <a:off x="6369224" y="5733256"/>
            <a:ext cx="153369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Образование</a:t>
            </a:r>
          </a:p>
          <a:p>
            <a:pPr algn="ctr"/>
            <a:endParaRPr lang="en-US" b="1" dirty="0">
              <a:solidFill>
                <a:srgbClr val="3333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11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660232" y="5085184"/>
            <a:ext cx="901551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Номер слайда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Структура расходов бюджета Дальнегорского городского округа по разделам классификации расходов бюджета в 2017 году</a:t>
            </a:r>
            <a:endParaRPr lang="ru-RU" sz="2400" b="1" dirty="0">
              <a:solidFill>
                <a:srgbClr val="333333"/>
              </a:solidFill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0" y="1143000"/>
          <a:ext cx="9144000" cy="571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Рисунок 4" descr="дол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257800"/>
            <a:ext cx="2164001" cy="1600200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54</a:t>
            </a:fld>
            <a:endParaRPr lang="en-GB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91072" y="0"/>
            <a:ext cx="8352928" cy="8683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ДОЛЯ РАСХОДОВ ПО ОТРАСЛЯМ ЗА 2013-2017 ГОДЫ</a:t>
            </a:r>
            <a:endParaRPr lang="ru-RU" sz="2000" b="1" dirty="0">
              <a:solidFill>
                <a:srgbClr val="333333"/>
              </a:solidFill>
            </a:endParaRPr>
          </a:p>
        </p:txBody>
      </p:sp>
      <p:pic>
        <p:nvPicPr>
          <p:cNvPr id="6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982200" cy="62484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52400" y="990600"/>
          <a:ext cx="8763000" cy="5472095"/>
        </p:xfrm>
        <a:graphic>
          <a:graphicData uri="http://schemas.openxmlformats.org/drawingml/2006/table">
            <a:tbl>
              <a:tblPr/>
              <a:tblGrid>
                <a:gridCol w="609600"/>
                <a:gridCol w="2514600"/>
                <a:gridCol w="1219200"/>
                <a:gridCol w="1066800"/>
                <a:gridCol w="1143000"/>
                <a:gridCol w="1219200"/>
                <a:gridCol w="990600"/>
              </a:tblGrid>
              <a:tr h="108012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Раздел 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Наименование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в % к общей сумме расходов </a:t>
                      </a:r>
                      <a:r>
                        <a:rPr lang="ru-RU" sz="1400" b="1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2013 году</a:t>
                      </a:r>
                      <a:endParaRPr lang="ru-RU" sz="1400" b="1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в % к общей сумме расходов в </a:t>
                      </a:r>
                      <a:r>
                        <a:rPr lang="ru-RU" sz="1400" b="1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 году</a:t>
                      </a:r>
                      <a:endParaRPr lang="ru-RU" sz="1400" b="1" kern="12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в % к общей сумме расходов в </a:t>
                      </a:r>
                      <a:r>
                        <a:rPr lang="ru-RU" sz="1400" b="1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 году</a:t>
                      </a:r>
                      <a:endParaRPr lang="ru-RU" sz="1400" b="1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kern="1200" dirty="0" smtClean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в % к общей сумме расходов в плане </a:t>
                      </a:r>
                      <a:r>
                        <a:rPr lang="ru-RU" sz="1400" b="1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2016 года</a:t>
                      </a:r>
                      <a:endParaRPr lang="ru-RU" sz="1400" b="1" dirty="0" smtClean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Доля расходов, в % к общей сумме расходов в плане </a:t>
                      </a:r>
                      <a:r>
                        <a:rPr lang="ru-RU" sz="1400" b="1" kern="12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2017 года</a:t>
                      </a:r>
                      <a:endParaRPr lang="ru-RU" sz="1400" b="1" dirty="0" smtClean="0">
                        <a:solidFill>
                          <a:srgbClr val="333333"/>
                        </a:solidFill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0100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Общегосударственные вопросы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8,6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9,1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11,1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11,5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12,0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0300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Национальная безопасность 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2,5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0,4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0,04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0400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Национальная экономика</a:t>
                      </a:r>
                      <a:endParaRPr lang="ru-RU" sz="140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10,5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2,9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2,3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6,7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3,2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0500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Жилищно-коммунальное хозяйство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12,1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5,9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3,9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0700</a:t>
                      </a: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Образование </a:t>
                      </a: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57,8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67,4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65,1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60,2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62,7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0800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6,5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10,2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8,7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8,8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9,7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1000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Социальная политика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0,8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0,6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0,7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1,4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0,9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24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1,2</a:t>
                      </a:r>
                      <a:endParaRPr lang="ru-RU" sz="1800" b="1" kern="12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2,4</a:t>
                      </a:r>
                      <a:endParaRPr lang="ru-RU" sz="1800" b="1" kern="12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2,1</a:t>
                      </a:r>
                      <a:endParaRPr lang="ru-RU" sz="1800" b="1" kern="12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5,4</a:t>
                      </a:r>
                      <a:endParaRPr lang="ru-RU" sz="1800" b="1" kern="12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7,4</a:t>
                      </a:r>
                      <a:endParaRPr lang="ru-RU" sz="1800" b="1" kern="12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1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1300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Обслуживание государственного и муниципального долга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0,0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0,1</a:t>
                      </a:r>
                      <a:endParaRPr lang="ru-RU" sz="1600" b="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kern="1200" dirty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ВСЕГО</a:t>
                      </a:r>
                      <a:endParaRPr lang="ru-RU" sz="1400" dirty="0">
                        <a:solidFill>
                          <a:srgbClr val="333333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5750" marR="45750" marT="6354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>
                        <a:solidFill>
                          <a:srgbClr val="333333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200" dirty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 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</a:t>
                      </a:r>
                      <a:r>
                        <a:rPr lang="en-US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rgbClr val="333333"/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100,0</a:t>
                      </a:r>
                      <a:endParaRPr lang="ru-RU" sz="1600" dirty="0">
                        <a:solidFill>
                          <a:srgbClr val="333333"/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55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-228600" y="1447800"/>
            <a:ext cx="4038600" cy="868363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РАСХОДЫ НА </a:t>
            </a:r>
            <a:b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endParaRPr lang="ru-RU" sz="2400" b="1" dirty="0">
              <a:solidFill>
                <a:srgbClr val="333333"/>
              </a:solidFill>
            </a:endParaRPr>
          </a:p>
        </p:txBody>
      </p:sp>
      <p:grpSp>
        <p:nvGrpSpPr>
          <p:cNvPr id="6" name="Group 23"/>
          <p:cNvGrpSpPr>
            <a:grpSpLocks/>
          </p:cNvGrpSpPr>
          <p:nvPr/>
        </p:nvGrpSpPr>
        <p:grpSpPr bwMode="auto">
          <a:xfrm>
            <a:off x="685800" y="5181600"/>
            <a:ext cx="2208363" cy="457200"/>
            <a:chOff x="1344" y="1392"/>
            <a:chExt cx="3072" cy="288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2019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685800" y="4481512"/>
            <a:ext cx="2208363" cy="457200"/>
            <a:chOff x="1344" y="1872"/>
            <a:chExt cx="3072" cy="288"/>
          </a:xfrm>
        </p:grpSpPr>
        <p:sp>
          <p:nvSpPr>
            <p:cNvPr id="10" name="Rectangle 15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Rectangle 16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25"/>
          <p:cNvGrpSpPr>
            <a:grpSpLocks/>
          </p:cNvGrpSpPr>
          <p:nvPr/>
        </p:nvGrpSpPr>
        <p:grpSpPr bwMode="auto">
          <a:xfrm>
            <a:off x="685800" y="2438400"/>
            <a:ext cx="2208363" cy="457200"/>
            <a:chOff x="1344" y="1392"/>
            <a:chExt cx="3072" cy="288"/>
          </a:xfrm>
        </p:grpSpPr>
        <p:sp>
          <p:nvSpPr>
            <p:cNvPr id="13" name="Rectangle 26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" name="Rectangle 27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>
            <a:off x="685800" y="3124200"/>
            <a:ext cx="2208363" cy="457200"/>
            <a:chOff x="1344" y="1872"/>
            <a:chExt cx="3072" cy="288"/>
          </a:xfrm>
        </p:grpSpPr>
        <p:sp>
          <p:nvSpPr>
            <p:cNvPr id="16" name="Rectangle 29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30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34"/>
          <p:cNvGrpSpPr>
            <a:grpSpLocks/>
          </p:cNvGrpSpPr>
          <p:nvPr/>
        </p:nvGrpSpPr>
        <p:grpSpPr bwMode="auto">
          <a:xfrm>
            <a:off x="685800" y="3810000"/>
            <a:ext cx="2208363" cy="457200"/>
            <a:chOff x="1344" y="1392"/>
            <a:chExt cx="3072" cy="288"/>
          </a:xfrm>
        </p:grpSpPr>
        <p:sp>
          <p:nvSpPr>
            <p:cNvPr id="19" name="Rectangle 35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Rectangle 36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1" name="Rectangle 38"/>
          <p:cNvSpPr>
            <a:spLocks noChangeArrowheads="1"/>
          </p:cNvSpPr>
          <p:nvPr/>
        </p:nvSpPr>
        <p:spPr bwMode="auto">
          <a:xfrm>
            <a:off x="1066800" y="5207000"/>
            <a:ext cx="213360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516,6 млн. руб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22" name="Rectangle 39"/>
          <p:cNvSpPr>
            <a:spLocks noChangeArrowheads="1"/>
          </p:cNvSpPr>
          <p:nvPr/>
        </p:nvSpPr>
        <p:spPr bwMode="auto">
          <a:xfrm>
            <a:off x="1066800" y="4495800"/>
            <a:ext cx="20574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517,2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3" name="Rectangle 40"/>
          <p:cNvSpPr>
            <a:spLocks noChangeArrowheads="1"/>
          </p:cNvSpPr>
          <p:nvPr/>
        </p:nvSpPr>
        <p:spPr bwMode="auto">
          <a:xfrm>
            <a:off x="1066800" y="2438400"/>
            <a:ext cx="20574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589,5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4" name="Rectangle 41"/>
          <p:cNvSpPr>
            <a:spLocks noChangeArrowheads="1"/>
          </p:cNvSpPr>
          <p:nvPr/>
        </p:nvSpPr>
        <p:spPr bwMode="auto">
          <a:xfrm>
            <a:off x="1143000" y="3124200"/>
            <a:ext cx="19812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540,6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25" name="Rectangle 42"/>
          <p:cNvSpPr>
            <a:spLocks noChangeArrowheads="1"/>
          </p:cNvSpPr>
          <p:nvPr/>
        </p:nvSpPr>
        <p:spPr bwMode="auto">
          <a:xfrm>
            <a:off x="1066800" y="3810000"/>
            <a:ext cx="205740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21</a:t>
            </a: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33" name="Заголовок 1"/>
          <p:cNvSpPr txBox="1">
            <a:spLocks/>
          </p:cNvSpPr>
          <p:nvPr/>
        </p:nvSpPr>
        <p:spPr>
          <a:xfrm>
            <a:off x="2667000" y="1447800"/>
            <a:ext cx="3733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КУЛЬТУРУ: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34" name="Group 23"/>
          <p:cNvGrpSpPr>
            <a:grpSpLocks/>
          </p:cNvGrpSpPr>
          <p:nvPr/>
        </p:nvGrpSpPr>
        <p:grpSpPr bwMode="auto">
          <a:xfrm>
            <a:off x="3429000" y="5181600"/>
            <a:ext cx="2208362" cy="457200"/>
            <a:chOff x="1344" y="1392"/>
            <a:chExt cx="3072" cy="288"/>
          </a:xfrm>
        </p:grpSpPr>
        <p:sp>
          <p:nvSpPr>
            <p:cNvPr id="35" name="Rectangle 13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Rectangle 14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2019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7" name="Group 24"/>
          <p:cNvGrpSpPr>
            <a:grpSpLocks/>
          </p:cNvGrpSpPr>
          <p:nvPr/>
        </p:nvGrpSpPr>
        <p:grpSpPr bwMode="auto">
          <a:xfrm>
            <a:off x="3429000" y="4495800"/>
            <a:ext cx="2208362" cy="457200"/>
            <a:chOff x="1344" y="1872"/>
            <a:chExt cx="3072" cy="288"/>
          </a:xfrm>
        </p:grpSpPr>
        <p:sp>
          <p:nvSpPr>
            <p:cNvPr id="38" name="Rectangle 15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Rectangle 16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25"/>
          <p:cNvGrpSpPr>
            <a:grpSpLocks/>
          </p:cNvGrpSpPr>
          <p:nvPr/>
        </p:nvGrpSpPr>
        <p:grpSpPr bwMode="auto">
          <a:xfrm>
            <a:off x="3429000" y="2424112"/>
            <a:ext cx="2208362" cy="457200"/>
            <a:chOff x="1344" y="1392"/>
            <a:chExt cx="3072" cy="288"/>
          </a:xfrm>
        </p:grpSpPr>
        <p:sp>
          <p:nvSpPr>
            <p:cNvPr id="41" name="Rectangle 26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Rectangle 27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3" name="Group 28"/>
          <p:cNvGrpSpPr>
            <a:grpSpLocks/>
          </p:cNvGrpSpPr>
          <p:nvPr/>
        </p:nvGrpSpPr>
        <p:grpSpPr bwMode="auto">
          <a:xfrm>
            <a:off x="3429000" y="3109912"/>
            <a:ext cx="2208362" cy="457200"/>
            <a:chOff x="1344" y="1872"/>
            <a:chExt cx="3072" cy="288"/>
          </a:xfrm>
        </p:grpSpPr>
        <p:sp>
          <p:nvSpPr>
            <p:cNvPr id="44" name="Rectangle 29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Rectangle 30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6" name="Group 34"/>
          <p:cNvGrpSpPr>
            <a:grpSpLocks/>
          </p:cNvGrpSpPr>
          <p:nvPr/>
        </p:nvGrpSpPr>
        <p:grpSpPr bwMode="auto">
          <a:xfrm>
            <a:off x="3429000" y="3795712"/>
            <a:ext cx="2208362" cy="457200"/>
            <a:chOff x="1344" y="1392"/>
            <a:chExt cx="3072" cy="288"/>
          </a:xfrm>
        </p:grpSpPr>
        <p:sp>
          <p:nvSpPr>
            <p:cNvPr id="47" name="Rectangle 35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9" name="Rectangle 38"/>
          <p:cNvSpPr>
            <a:spLocks noChangeArrowheads="1"/>
          </p:cNvSpPr>
          <p:nvPr/>
        </p:nvSpPr>
        <p:spPr bwMode="auto">
          <a:xfrm>
            <a:off x="3962400" y="51958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77,3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0" name="Rectangle 39"/>
          <p:cNvSpPr>
            <a:spLocks noChangeArrowheads="1"/>
          </p:cNvSpPr>
          <p:nvPr/>
        </p:nvSpPr>
        <p:spPr bwMode="auto">
          <a:xfrm>
            <a:off x="3962400" y="4498976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80,5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1" name="Rectangle 40"/>
          <p:cNvSpPr>
            <a:spLocks noChangeArrowheads="1"/>
          </p:cNvSpPr>
          <p:nvPr/>
        </p:nvSpPr>
        <p:spPr bwMode="auto">
          <a:xfrm>
            <a:off x="3962400" y="24384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79,2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2" name="Rectangle 41"/>
          <p:cNvSpPr>
            <a:spLocks noChangeArrowheads="1"/>
          </p:cNvSpPr>
          <p:nvPr/>
        </p:nvSpPr>
        <p:spPr bwMode="auto">
          <a:xfrm>
            <a:off x="3962400" y="31130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78,7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3" name="Rectangle 42"/>
          <p:cNvSpPr>
            <a:spLocks noChangeArrowheads="1"/>
          </p:cNvSpPr>
          <p:nvPr/>
        </p:nvSpPr>
        <p:spPr bwMode="auto">
          <a:xfrm>
            <a:off x="3962400" y="38242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80,4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4" name="Заголовок 1"/>
          <p:cNvSpPr txBox="1">
            <a:spLocks/>
          </p:cNvSpPr>
          <p:nvPr/>
        </p:nvSpPr>
        <p:spPr>
          <a:xfrm>
            <a:off x="0" y="0"/>
            <a:ext cx="91440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Динамика расходов бюджета Дальнегорского городского округа по 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отраслям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" name="Заголовок 1"/>
          <p:cNvSpPr txBox="1">
            <a:spLocks/>
          </p:cNvSpPr>
          <p:nvPr/>
        </p:nvSpPr>
        <p:spPr>
          <a:xfrm>
            <a:off x="5410200" y="1447800"/>
            <a:ext cx="3733800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РАСХОДЫ НА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ЖКХ: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56" name="Group 23"/>
          <p:cNvGrpSpPr>
            <a:grpSpLocks/>
          </p:cNvGrpSpPr>
          <p:nvPr/>
        </p:nvGrpSpPr>
        <p:grpSpPr bwMode="auto">
          <a:xfrm>
            <a:off x="6172200" y="5181600"/>
            <a:ext cx="2208362" cy="457200"/>
            <a:chOff x="1344" y="1392"/>
            <a:chExt cx="3072" cy="288"/>
          </a:xfrm>
        </p:grpSpPr>
        <p:sp>
          <p:nvSpPr>
            <p:cNvPr id="57" name="Rectangle 13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Rectangle 14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2019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9" name="Group 24"/>
          <p:cNvGrpSpPr>
            <a:grpSpLocks/>
          </p:cNvGrpSpPr>
          <p:nvPr/>
        </p:nvGrpSpPr>
        <p:grpSpPr bwMode="auto">
          <a:xfrm>
            <a:off x="6172200" y="4495800"/>
            <a:ext cx="2208362" cy="457200"/>
            <a:chOff x="1344" y="1872"/>
            <a:chExt cx="3072" cy="288"/>
          </a:xfrm>
        </p:grpSpPr>
        <p:sp>
          <p:nvSpPr>
            <p:cNvPr id="60" name="Rectangle 15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" name="Rectangle 16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</a:t>
              </a:r>
              <a:r>
                <a:rPr lang="ru-RU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8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2" name="Group 25"/>
          <p:cNvGrpSpPr>
            <a:grpSpLocks/>
          </p:cNvGrpSpPr>
          <p:nvPr/>
        </p:nvGrpSpPr>
        <p:grpSpPr bwMode="auto">
          <a:xfrm>
            <a:off x="6172200" y="2424112"/>
            <a:ext cx="2208362" cy="457200"/>
            <a:chOff x="1344" y="1392"/>
            <a:chExt cx="3072" cy="288"/>
          </a:xfrm>
        </p:grpSpPr>
        <p:sp>
          <p:nvSpPr>
            <p:cNvPr id="63" name="Rectangle 26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" name="Rectangle 27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2015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5" name="Group 28"/>
          <p:cNvGrpSpPr>
            <a:grpSpLocks/>
          </p:cNvGrpSpPr>
          <p:nvPr/>
        </p:nvGrpSpPr>
        <p:grpSpPr bwMode="auto">
          <a:xfrm>
            <a:off x="6172200" y="3109912"/>
            <a:ext cx="2208362" cy="457200"/>
            <a:chOff x="1344" y="1872"/>
            <a:chExt cx="3072" cy="288"/>
          </a:xfrm>
        </p:grpSpPr>
        <p:sp>
          <p:nvSpPr>
            <p:cNvPr id="66" name="Rectangle 29"/>
            <p:cNvSpPr>
              <a:spLocks noChangeArrowheads="1"/>
            </p:cNvSpPr>
            <p:nvPr/>
          </p:nvSpPr>
          <p:spPr bwMode="gray">
            <a:xfrm>
              <a:off x="1680" y="187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9EB0FE">
                    <a:gamma/>
                    <a:tint val="36471"/>
                    <a:invGamma/>
                  </a:srgbClr>
                </a:gs>
                <a:gs pos="100000">
                  <a:srgbClr val="9EB0FE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9EB0FE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" name="Rectangle 30"/>
            <p:cNvSpPr>
              <a:spLocks noChangeArrowheads="1"/>
            </p:cNvSpPr>
            <p:nvPr/>
          </p:nvSpPr>
          <p:spPr bwMode="gray">
            <a:xfrm>
              <a:off x="1344" y="187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A971ED">
                    <a:gamma/>
                    <a:shade val="51373"/>
                    <a:invGamma/>
                  </a:srgbClr>
                </a:gs>
                <a:gs pos="50000">
                  <a:srgbClr val="A971ED"/>
                </a:gs>
                <a:gs pos="100000">
                  <a:srgbClr val="A971ED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A971ED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2016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8" name="Group 34"/>
          <p:cNvGrpSpPr>
            <a:grpSpLocks/>
          </p:cNvGrpSpPr>
          <p:nvPr/>
        </p:nvGrpSpPr>
        <p:grpSpPr bwMode="auto">
          <a:xfrm>
            <a:off x="6172200" y="3795712"/>
            <a:ext cx="2208362" cy="457200"/>
            <a:chOff x="1344" y="1392"/>
            <a:chExt cx="3072" cy="288"/>
          </a:xfrm>
        </p:grpSpPr>
        <p:sp>
          <p:nvSpPr>
            <p:cNvPr id="69" name="Rectangle 35"/>
            <p:cNvSpPr>
              <a:spLocks noChangeArrowheads="1"/>
            </p:cNvSpPr>
            <p:nvPr/>
          </p:nvSpPr>
          <p:spPr bwMode="gray">
            <a:xfrm>
              <a:off x="1680" y="1392"/>
              <a:ext cx="2736" cy="288"/>
            </a:xfrm>
            <a:prstGeom prst="rect">
              <a:avLst/>
            </a:prstGeom>
            <a:gradFill rotWithShape="1">
              <a:gsLst>
                <a:gs pos="0">
                  <a:srgbClr val="68D8F2">
                    <a:gamma/>
                    <a:tint val="36471"/>
                    <a:invGamma/>
                  </a:srgbClr>
                </a:gs>
                <a:gs pos="100000">
                  <a:srgbClr val="68D8F2"/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68D8F2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0" name="Rectangle 36"/>
            <p:cNvSpPr>
              <a:spLocks noChangeArrowheads="1"/>
            </p:cNvSpPr>
            <p:nvPr/>
          </p:nvSpPr>
          <p:spPr bwMode="gray">
            <a:xfrm>
              <a:off x="1344" y="1392"/>
              <a:ext cx="848" cy="288"/>
            </a:xfrm>
            <a:prstGeom prst="rect">
              <a:avLst/>
            </a:prstGeom>
            <a:gradFill rotWithShape="1">
              <a:gsLst>
                <a:gs pos="0">
                  <a:srgbClr val="4D98E3">
                    <a:gamma/>
                    <a:shade val="51373"/>
                    <a:invGamma/>
                  </a:srgbClr>
                </a:gs>
                <a:gs pos="50000">
                  <a:srgbClr val="4D98E3"/>
                </a:gs>
                <a:gs pos="100000">
                  <a:srgbClr val="4D98E3">
                    <a:gamma/>
                    <a:shade val="51373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prstShdw prst="shdw17" dist="63500" dir="5400000">
                <a:srgbClr val="4D98E3">
                  <a:gamma/>
                  <a:shade val="60000"/>
                  <a:invGamma/>
                </a:srgbClr>
              </a:prstShdw>
            </a:effectLst>
            <a:extLst>
              <a:ext uri="{91240B29-F687-4F45-9708-019B960494DF}">
                <a14:hiddenLine xmlns:a14="http://schemas.microsoft.com/office/drawing/2010/main" xmlns="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r>
                <a:rPr lang="en-US" b="1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2017</a:t>
              </a:r>
              <a:endParaRPr lang="en-US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1" name="Rectangle 38"/>
          <p:cNvSpPr>
            <a:spLocks noChangeArrowheads="1"/>
          </p:cNvSpPr>
          <p:nvPr/>
        </p:nvSpPr>
        <p:spPr bwMode="auto">
          <a:xfrm>
            <a:off x="6705600" y="51958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29,9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2" name="Rectangle 39"/>
          <p:cNvSpPr>
            <a:spLocks noChangeArrowheads="1"/>
          </p:cNvSpPr>
          <p:nvPr/>
        </p:nvSpPr>
        <p:spPr bwMode="auto">
          <a:xfrm>
            <a:off x="6705600" y="4498976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29,9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3" name="Rectangle 40"/>
          <p:cNvSpPr>
            <a:spLocks noChangeArrowheads="1"/>
          </p:cNvSpPr>
          <p:nvPr/>
        </p:nvSpPr>
        <p:spPr bwMode="auto">
          <a:xfrm>
            <a:off x="6705600" y="2438400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90,7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4" name="Rectangle 41"/>
          <p:cNvSpPr>
            <a:spLocks noChangeArrowheads="1"/>
          </p:cNvSpPr>
          <p:nvPr/>
        </p:nvSpPr>
        <p:spPr bwMode="auto">
          <a:xfrm>
            <a:off x="6705600" y="31130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53,4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5" name="Rectangle 42"/>
          <p:cNvSpPr>
            <a:spLocks noChangeArrowheads="1"/>
          </p:cNvSpPr>
          <p:nvPr/>
        </p:nvSpPr>
        <p:spPr bwMode="auto">
          <a:xfrm>
            <a:off x="6705600" y="3824288"/>
            <a:ext cx="1828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32,1 млн. руб.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76" name="Номер слайда 7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Ежемесячные затраты на образование в 2016 году</a:t>
            </a:r>
            <a:endParaRPr lang="en-US" sz="2800" b="1" dirty="0">
              <a:solidFill>
                <a:srgbClr val="333333"/>
              </a:solidFill>
            </a:endParaRPr>
          </a:p>
        </p:txBody>
      </p:sp>
      <p:pic>
        <p:nvPicPr>
          <p:cNvPr id="13" name="Рисунок 12" descr="дошк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1066800"/>
            <a:ext cx="3886200" cy="2590800"/>
          </a:xfrm>
          <a:prstGeom prst="rect">
            <a:avLst/>
          </a:prstGeom>
        </p:spPr>
      </p:pic>
      <p:sp>
        <p:nvSpPr>
          <p:cNvPr id="14" name="AutoShape 4"/>
          <p:cNvSpPr>
            <a:spLocks noChangeArrowheads="1"/>
          </p:cNvSpPr>
          <p:nvPr/>
        </p:nvSpPr>
        <p:spPr bwMode="auto">
          <a:xfrm>
            <a:off x="457200" y="990600"/>
            <a:ext cx="4191000" cy="2743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5" name="Рисунок 14" descr="школ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4038600"/>
            <a:ext cx="3886200" cy="2606099"/>
          </a:xfrm>
          <a:prstGeom prst="rect">
            <a:avLst/>
          </a:prstGeom>
        </p:spPr>
      </p:pic>
      <p:sp>
        <p:nvSpPr>
          <p:cNvPr id="16" name="AutoShape 4"/>
          <p:cNvSpPr>
            <a:spLocks noChangeArrowheads="1"/>
          </p:cNvSpPr>
          <p:nvPr/>
        </p:nvSpPr>
        <p:spPr bwMode="auto">
          <a:xfrm>
            <a:off x="457200" y="3962400"/>
            <a:ext cx="4191000" cy="2743200"/>
          </a:xfrm>
          <a:prstGeom prst="roundRect">
            <a:avLst>
              <a:gd name="adj" fmla="val 13745"/>
            </a:avLst>
          </a:prstGeom>
          <a:noFill/>
          <a:ln w="38100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0C0C0">
                    <a:alpha val="3100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l"/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/>
        </p:nvGraphicFramePr>
        <p:xfrm>
          <a:off x="4800600" y="1143000"/>
          <a:ext cx="419099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06"/>
                <a:gridCol w="1811694"/>
                <a:gridCol w="1523999"/>
              </a:tblGrid>
              <a:tr h="370840"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дошкольном</a:t>
                      </a:r>
                    </a:p>
                    <a:p>
                      <a:pPr algn="ctr"/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учреждении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9 030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2 213 чел.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8 494 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2 275 чел.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664 руб.</a:t>
                      </a:r>
                      <a:endParaRPr lang="ru-RU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2 218 чел.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4800600" y="4114800"/>
          <a:ext cx="4190999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5306"/>
                <a:gridCol w="1811694"/>
                <a:gridCol w="1523999"/>
              </a:tblGrid>
              <a:tr h="370840">
                <a:tc>
                  <a:txBody>
                    <a:bodyPr/>
                    <a:lstStyle/>
                    <a:p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школе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chemeClr val="bg1">
                        <a:lumMod val="7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2014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6 662 руб.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343</a:t>
                      </a: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 чел.</a:t>
                      </a:r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2015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869 </a:t>
                      </a:r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руб.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4 374 чел.</a:t>
                      </a:r>
                      <a:endParaRPr lang="ru-RU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ru-RU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  <a:endParaRPr lang="ru-RU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5 399 руб.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latin typeface="Times New Roman" pitchFamily="18" charset="0"/>
                          <a:cs typeface="Times New Roman" pitchFamily="18" charset="0"/>
                        </a:rPr>
                        <a:t>4 454 чел.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Среднемесячная начисленная заработная плата работников образования</a:t>
            </a:r>
            <a:endParaRPr lang="ru-RU" sz="2800" b="1" dirty="0">
              <a:solidFill>
                <a:srgbClr val="333333"/>
              </a:solidFill>
            </a:endParaRPr>
          </a:p>
        </p:txBody>
      </p:sp>
      <p:pic>
        <p:nvPicPr>
          <p:cNvPr id="5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6976"/>
            <a:ext cx="9829800" cy="48166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52398" y="1219200"/>
          <a:ext cx="8534401" cy="4166321"/>
        </p:xfrm>
        <a:graphic>
          <a:graphicData uri="http://schemas.openxmlformats.org/drawingml/2006/table">
            <a:tbl>
              <a:tblPr/>
              <a:tblGrid>
                <a:gridCol w="2920452"/>
                <a:gridCol w="1030747"/>
                <a:gridCol w="1116643"/>
                <a:gridCol w="1180560"/>
                <a:gridCol w="1143000"/>
                <a:gridCol w="1142999"/>
              </a:tblGrid>
              <a:tr h="838200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 год,</a:t>
                      </a:r>
                      <a:r>
                        <a:rPr lang="ru-RU" sz="1800" b="1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</a:t>
                      </a:r>
                      <a:r>
                        <a:rPr lang="ru-RU" sz="16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ru-RU" sz="16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 год, руб.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 год,</a:t>
                      </a:r>
                      <a:r>
                        <a:rPr lang="ru-RU" sz="1800" b="1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 год,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 год,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39893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650" b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Работники муниципальных дошкольных учреждений (детских садов),</a:t>
                      </a:r>
                      <a:r>
                        <a:rPr lang="ru-RU" sz="1650" b="0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т.руб.</a:t>
                      </a:r>
                      <a:endParaRPr lang="ru-RU" sz="1650" b="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8 276,6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11 931,2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16 462,9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17 844,49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18 963,0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5191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650" b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Работники общеобразовательных учреждений (школ),</a:t>
                      </a:r>
                      <a:r>
                        <a:rPr lang="ru-RU" sz="1650" b="0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т.руб.</a:t>
                      </a:r>
                      <a:endParaRPr lang="ru-RU" sz="1650" b="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14 219,2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22 196,5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27 046,3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26 618,29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28 726,0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3631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650" b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 учителя, т.руб.</a:t>
                      </a:r>
                      <a:endParaRPr lang="ru-RU" sz="1650" b="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17 934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28 080,6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31 479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31 789,0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34</a:t>
                      </a:r>
                      <a:r>
                        <a:rPr lang="ru-RU" sz="1800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420,0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8" descr="C:\Documents and Settings\Admin\Рабочий стол\diagrams\Money\PNG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738" y="5563606"/>
            <a:ext cx="1926262" cy="129439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58</a:t>
            </a:fld>
            <a:endParaRPr lang="en-GB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Среднемесячная начисленная заработная плата работников культуры</a:t>
            </a:r>
            <a:endParaRPr lang="ru-RU" sz="2800" b="1" dirty="0">
              <a:solidFill>
                <a:srgbClr val="333333"/>
              </a:solidFill>
            </a:endParaRPr>
          </a:p>
        </p:txBody>
      </p:sp>
      <p:pic>
        <p:nvPicPr>
          <p:cNvPr id="5" name="Picture 7" descr="C:\Users\pmarkasian\Desktop\Other\Шаблоны\заготовки1\9\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36576"/>
            <a:ext cx="9448800" cy="35974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81000" y="1981200"/>
          <a:ext cx="8153399" cy="2949889"/>
        </p:xfrm>
        <a:graphic>
          <a:graphicData uri="http://schemas.openxmlformats.org/drawingml/2006/table">
            <a:tbl>
              <a:tblPr/>
              <a:tblGrid>
                <a:gridCol w="2022278"/>
                <a:gridCol w="1273777"/>
                <a:gridCol w="1214336"/>
                <a:gridCol w="1214336"/>
                <a:gridCol w="1214336"/>
                <a:gridCol w="1214336"/>
              </a:tblGrid>
              <a:tr h="990600"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2011 год, руб.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2012 год, руб.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2013 год, руб.</a:t>
                      </a:r>
                      <a:endParaRPr lang="ru-RU" sz="1800" b="1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2014 год,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2015 год,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19594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Работники муниципальных учреждений культуры,</a:t>
                      </a:r>
                      <a:r>
                        <a:rPr lang="ru-RU" sz="1800" baseline="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т.руб.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8 504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9 162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17 158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17 981,1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21 414,88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9695">
                <a:tc>
                  <a:txBody>
                    <a:bodyPr/>
                    <a:lstStyle/>
                    <a:p>
                      <a:pPr algn="l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В том числе преподаватели ДШИ, т.руб.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16 360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17 071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31 609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38 176,8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333333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30 715,87</a:t>
                      </a:r>
                      <a:endParaRPr lang="ru-RU" sz="1800" dirty="0">
                        <a:solidFill>
                          <a:srgbClr val="333333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7" name="Picture 8" descr="C:\Documents and Settings\Admin\Рабочий стол\diagrams\Money\PNG\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7738" y="5563606"/>
            <a:ext cx="1926262" cy="1294394"/>
          </a:xfrm>
          <a:prstGeom prst="rect">
            <a:avLst/>
          </a:prstGeom>
          <a:noFill/>
        </p:spPr>
      </p:pic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59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914400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АДМИНИСТРАТИВНО – ТЕРРИТОРИАЛЬНОЕ ДЕЛЕНИЕ ДАЛЬНЕГОРСКОГО ГОРОДСКОГО ОКРУГА</a:t>
            </a:r>
            <a:endParaRPr lang="ru-RU" sz="2000" b="1" dirty="0">
              <a:solidFill>
                <a:srgbClr val="333333"/>
              </a:solidFill>
            </a:endParaRPr>
          </a:p>
        </p:txBody>
      </p:sp>
      <p:pic>
        <p:nvPicPr>
          <p:cNvPr id="6" name="Рисунок 5" descr="карт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600200"/>
            <a:ext cx="3581400" cy="4162168"/>
          </a:xfrm>
          <a:prstGeom prst="rect">
            <a:avLst/>
          </a:prstGeom>
        </p:spPr>
      </p:pic>
      <p:sp>
        <p:nvSpPr>
          <p:cNvPr id="7" name="AutoShape 11"/>
          <p:cNvSpPr>
            <a:spLocks noChangeArrowheads="1"/>
          </p:cNvSpPr>
          <p:nvPr/>
        </p:nvSpPr>
        <p:spPr bwMode="gray">
          <a:xfrm>
            <a:off x="3886200" y="1143000"/>
            <a:ext cx="4953000" cy="4648200"/>
          </a:xfrm>
          <a:prstGeom prst="roundRect">
            <a:avLst>
              <a:gd name="adj" fmla="val 11505"/>
            </a:avLst>
          </a:prstGeom>
          <a:solidFill>
            <a:schemeClr val="tx2">
              <a:lumMod val="20000"/>
              <a:lumOff val="80000"/>
            </a:schemeClr>
          </a:solidFill>
          <a:ln w="6350" algn="ctr">
            <a:noFill/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endParaRPr lang="ru-RU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810000" y="1290936"/>
            <a:ext cx="5105400" cy="446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ГРАНИЦЫ ДАЛЬНЕГОРСКОГО ГОРОДСКОГО ОКРУГА: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юго-западе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–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Кавалеровский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муниципальный район;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западе –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err="1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угуевский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муниципальный район;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востоке –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ернейский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муниципальный район;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севере –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альнереченский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Красноармейский муниципальные районы; 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юго-востоке –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 береговой линии Японского моря от мыса Грозного на юго-запад до скалы «Щель».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СОСТАВ ТЕРРИТОРИИ ДАЛЬНЕГОРСКОГО ГОРОДСКОГО ОКРУГА ВХОДЯТ: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город Дальнегорск, села: Каменка, Краснореченский, Рудная Пристань,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Сержантово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деревни: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Лидовка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Мономахово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Черемшаны.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Административный центр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– город Дальнегорск.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gray">
          <a:xfrm>
            <a:off x="1143000" y="3124200"/>
            <a:ext cx="2520280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4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Приморский край</a:t>
            </a:r>
            <a:endParaRPr lang="en-US" sz="1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gray">
          <a:xfrm>
            <a:off x="1295400" y="4572000"/>
            <a:ext cx="2520280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sz="12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Дальнегорский ГО</a:t>
            </a:r>
            <a:endParaRPr lang="en-US" sz="12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/>
          <p:cNvCxnSpPr>
            <a:stCxn id="10" idx="0"/>
          </p:cNvCxnSpPr>
          <p:nvPr/>
        </p:nvCxnSpPr>
        <p:spPr>
          <a:xfrm flipH="1" flipV="1">
            <a:off x="2438400" y="4267200"/>
            <a:ext cx="117140" cy="304800"/>
          </a:xfrm>
          <a:prstGeom prst="straightConnector1">
            <a:avLst/>
          </a:prstGeom>
          <a:ln w="254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7"/>
          <p:cNvGrpSpPr/>
          <p:nvPr/>
        </p:nvGrpSpPr>
        <p:grpSpPr>
          <a:xfrm>
            <a:off x="838200" y="4495800"/>
            <a:ext cx="8077200" cy="2057400"/>
            <a:chOff x="1428728" y="857232"/>
            <a:chExt cx="6204105" cy="2623250"/>
          </a:xfrm>
        </p:grpSpPr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6551094" y="950657"/>
              <a:ext cx="1081739" cy="1608552"/>
            </a:xfrm>
            <a:custGeom>
              <a:avLst/>
              <a:gdLst/>
              <a:ahLst/>
              <a:cxnLst>
                <a:cxn ang="0">
                  <a:pos x="2196" y="0"/>
                </a:cxn>
                <a:cxn ang="0">
                  <a:pos x="2344" y="0"/>
                </a:cxn>
                <a:cxn ang="0">
                  <a:pos x="2416" y="5"/>
                </a:cxn>
                <a:cxn ang="0">
                  <a:pos x="2474" y="14"/>
                </a:cxn>
                <a:cxn ang="0">
                  <a:pos x="2474" y="256"/>
                </a:cxn>
                <a:cxn ang="0">
                  <a:pos x="2479" y="386"/>
                </a:cxn>
                <a:cxn ang="0">
                  <a:pos x="2479" y="876"/>
                </a:cxn>
                <a:cxn ang="0">
                  <a:pos x="2483" y="1074"/>
                </a:cxn>
                <a:cxn ang="0">
                  <a:pos x="2483" y="1703"/>
                </a:cxn>
                <a:cxn ang="0">
                  <a:pos x="2487" y="1918"/>
                </a:cxn>
                <a:cxn ang="0">
                  <a:pos x="2487" y="2349"/>
                </a:cxn>
                <a:cxn ang="0">
                  <a:pos x="2492" y="2560"/>
                </a:cxn>
                <a:cxn ang="0">
                  <a:pos x="2492" y="2947"/>
                </a:cxn>
                <a:cxn ang="0">
                  <a:pos x="2496" y="3122"/>
                </a:cxn>
                <a:cxn ang="0">
                  <a:pos x="2496" y="3531"/>
                </a:cxn>
                <a:cxn ang="0">
                  <a:pos x="2501" y="3621"/>
                </a:cxn>
                <a:cxn ang="0">
                  <a:pos x="2501" y="3719"/>
                </a:cxn>
                <a:cxn ang="0">
                  <a:pos x="2487" y="3719"/>
                </a:cxn>
                <a:cxn ang="0">
                  <a:pos x="2447" y="3715"/>
                </a:cxn>
                <a:cxn ang="0">
                  <a:pos x="2389" y="3715"/>
                </a:cxn>
                <a:cxn ang="0">
                  <a:pos x="2317" y="3710"/>
                </a:cxn>
                <a:cxn ang="0">
                  <a:pos x="2232" y="3706"/>
                </a:cxn>
                <a:cxn ang="0">
                  <a:pos x="2142" y="3701"/>
                </a:cxn>
                <a:cxn ang="0">
                  <a:pos x="2052" y="3701"/>
                </a:cxn>
                <a:cxn ang="0">
                  <a:pos x="1967" y="3697"/>
                </a:cxn>
                <a:cxn ang="0">
                  <a:pos x="1917" y="3697"/>
                </a:cxn>
                <a:cxn ang="0">
                  <a:pos x="1832" y="3692"/>
                </a:cxn>
                <a:cxn ang="0">
                  <a:pos x="1589" y="3692"/>
                </a:cxn>
                <a:cxn ang="0">
                  <a:pos x="1437" y="3688"/>
                </a:cxn>
                <a:cxn ang="0">
                  <a:pos x="1082" y="3688"/>
                </a:cxn>
                <a:cxn ang="0">
                  <a:pos x="889" y="3683"/>
                </a:cxn>
                <a:cxn ang="0">
                  <a:pos x="687" y="3683"/>
                </a:cxn>
                <a:cxn ang="0">
                  <a:pos x="0" y="41"/>
                </a:cxn>
                <a:cxn ang="0">
                  <a:pos x="152" y="41"/>
                </a:cxn>
                <a:cxn ang="0">
                  <a:pos x="305" y="36"/>
                </a:cxn>
                <a:cxn ang="0">
                  <a:pos x="588" y="36"/>
                </a:cxn>
                <a:cxn ang="0">
                  <a:pos x="714" y="32"/>
                </a:cxn>
                <a:cxn ang="0">
                  <a:pos x="826" y="32"/>
                </a:cxn>
                <a:cxn ang="0">
                  <a:pos x="916" y="27"/>
                </a:cxn>
                <a:cxn ang="0">
                  <a:pos x="1046" y="27"/>
                </a:cxn>
                <a:cxn ang="0">
                  <a:pos x="1967" y="18"/>
                </a:cxn>
                <a:cxn ang="0">
                  <a:pos x="1980" y="18"/>
                </a:cxn>
                <a:cxn ang="0">
                  <a:pos x="2011" y="14"/>
                </a:cxn>
                <a:cxn ang="0">
                  <a:pos x="2061" y="9"/>
                </a:cxn>
                <a:cxn ang="0">
                  <a:pos x="2124" y="5"/>
                </a:cxn>
                <a:cxn ang="0">
                  <a:pos x="2196" y="0"/>
                </a:cxn>
              </a:cxnLst>
              <a:rect l="0" t="0" r="r" b="b"/>
              <a:pathLst>
                <a:path w="2501" h="3719">
                  <a:moveTo>
                    <a:pt x="2196" y="0"/>
                  </a:moveTo>
                  <a:lnTo>
                    <a:pt x="2344" y="0"/>
                  </a:lnTo>
                  <a:lnTo>
                    <a:pt x="2416" y="5"/>
                  </a:lnTo>
                  <a:lnTo>
                    <a:pt x="2474" y="14"/>
                  </a:lnTo>
                  <a:lnTo>
                    <a:pt x="2474" y="256"/>
                  </a:lnTo>
                  <a:lnTo>
                    <a:pt x="2479" y="386"/>
                  </a:lnTo>
                  <a:lnTo>
                    <a:pt x="2479" y="876"/>
                  </a:lnTo>
                  <a:lnTo>
                    <a:pt x="2483" y="1074"/>
                  </a:lnTo>
                  <a:lnTo>
                    <a:pt x="2483" y="1703"/>
                  </a:lnTo>
                  <a:lnTo>
                    <a:pt x="2487" y="1918"/>
                  </a:lnTo>
                  <a:lnTo>
                    <a:pt x="2487" y="2349"/>
                  </a:lnTo>
                  <a:lnTo>
                    <a:pt x="2492" y="2560"/>
                  </a:lnTo>
                  <a:lnTo>
                    <a:pt x="2492" y="2947"/>
                  </a:lnTo>
                  <a:lnTo>
                    <a:pt x="2496" y="3122"/>
                  </a:lnTo>
                  <a:lnTo>
                    <a:pt x="2496" y="3531"/>
                  </a:lnTo>
                  <a:lnTo>
                    <a:pt x="2501" y="3621"/>
                  </a:lnTo>
                  <a:lnTo>
                    <a:pt x="2501" y="3719"/>
                  </a:lnTo>
                  <a:lnTo>
                    <a:pt x="2487" y="3719"/>
                  </a:lnTo>
                  <a:lnTo>
                    <a:pt x="2447" y="3715"/>
                  </a:lnTo>
                  <a:lnTo>
                    <a:pt x="2389" y="3715"/>
                  </a:lnTo>
                  <a:lnTo>
                    <a:pt x="2317" y="3710"/>
                  </a:lnTo>
                  <a:lnTo>
                    <a:pt x="2232" y="3706"/>
                  </a:lnTo>
                  <a:lnTo>
                    <a:pt x="2142" y="3701"/>
                  </a:lnTo>
                  <a:lnTo>
                    <a:pt x="2052" y="3701"/>
                  </a:lnTo>
                  <a:lnTo>
                    <a:pt x="1967" y="3697"/>
                  </a:lnTo>
                  <a:lnTo>
                    <a:pt x="1917" y="3697"/>
                  </a:lnTo>
                  <a:lnTo>
                    <a:pt x="1832" y="3692"/>
                  </a:lnTo>
                  <a:lnTo>
                    <a:pt x="1589" y="3692"/>
                  </a:lnTo>
                  <a:lnTo>
                    <a:pt x="1437" y="3688"/>
                  </a:lnTo>
                  <a:lnTo>
                    <a:pt x="1082" y="3688"/>
                  </a:lnTo>
                  <a:lnTo>
                    <a:pt x="889" y="3683"/>
                  </a:lnTo>
                  <a:lnTo>
                    <a:pt x="687" y="3683"/>
                  </a:lnTo>
                  <a:lnTo>
                    <a:pt x="0" y="41"/>
                  </a:lnTo>
                  <a:lnTo>
                    <a:pt x="152" y="41"/>
                  </a:lnTo>
                  <a:lnTo>
                    <a:pt x="305" y="36"/>
                  </a:lnTo>
                  <a:lnTo>
                    <a:pt x="588" y="36"/>
                  </a:lnTo>
                  <a:lnTo>
                    <a:pt x="714" y="32"/>
                  </a:lnTo>
                  <a:lnTo>
                    <a:pt x="826" y="32"/>
                  </a:lnTo>
                  <a:lnTo>
                    <a:pt x="916" y="27"/>
                  </a:lnTo>
                  <a:lnTo>
                    <a:pt x="1046" y="27"/>
                  </a:lnTo>
                  <a:lnTo>
                    <a:pt x="1967" y="18"/>
                  </a:lnTo>
                  <a:lnTo>
                    <a:pt x="1980" y="18"/>
                  </a:lnTo>
                  <a:lnTo>
                    <a:pt x="2011" y="14"/>
                  </a:lnTo>
                  <a:lnTo>
                    <a:pt x="2061" y="9"/>
                  </a:lnTo>
                  <a:lnTo>
                    <a:pt x="2124" y="5"/>
                  </a:lnTo>
                  <a:lnTo>
                    <a:pt x="2196" y="0"/>
                  </a:lnTo>
                  <a:close/>
                </a:path>
              </a:pathLst>
            </a:custGeom>
            <a:gradFill>
              <a:gsLst>
                <a:gs pos="34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9900000" scaled="0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 noEditPoints="1"/>
            </p:cNvSpPr>
            <p:nvPr/>
          </p:nvSpPr>
          <p:spPr bwMode="auto">
            <a:xfrm>
              <a:off x="1428728" y="857232"/>
              <a:ext cx="5605926" cy="2623250"/>
            </a:xfrm>
            <a:custGeom>
              <a:avLst/>
              <a:gdLst/>
              <a:ahLst/>
              <a:cxnLst>
                <a:cxn ang="0">
                  <a:pos x="1010" y="3917"/>
                </a:cxn>
                <a:cxn ang="0">
                  <a:pos x="1010" y="3711"/>
                </a:cxn>
                <a:cxn ang="0">
                  <a:pos x="229" y="3832"/>
                </a:cxn>
                <a:cxn ang="0">
                  <a:pos x="494" y="3661"/>
                </a:cxn>
                <a:cxn ang="0">
                  <a:pos x="988" y="3365"/>
                </a:cxn>
                <a:cxn ang="0">
                  <a:pos x="988" y="3226"/>
                </a:cxn>
                <a:cxn ang="0">
                  <a:pos x="292" y="3423"/>
                </a:cxn>
                <a:cxn ang="0">
                  <a:pos x="436" y="3185"/>
                </a:cxn>
                <a:cxn ang="0">
                  <a:pos x="1635" y="3104"/>
                </a:cxn>
                <a:cxn ang="0">
                  <a:pos x="1513" y="3136"/>
                </a:cxn>
                <a:cxn ang="0">
                  <a:pos x="1572" y="3459"/>
                </a:cxn>
                <a:cxn ang="0">
                  <a:pos x="1864" y="3504"/>
                </a:cxn>
                <a:cxn ang="0">
                  <a:pos x="1846" y="3113"/>
                </a:cxn>
                <a:cxn ang="0">
                  <a:pos x="988" y="2880"/>
                </a:cxn>
                <a:cxn ang="0">
                  <a:pos x="207" y="2938"/>
                </a:cxn>
                <a:cxn ang="0">
                  <a:pos x="507" y="2844"/>
                </a:cxn>
                <a:cxn ang="0">
                  <a:pos x="988" y="2669"/>
                </a:cxn>
                <a:cxn ang="0">
                  <a:pos x="1010" y="2395"/>
                </a:cxn>
                <a:cxn ang="0">
                  <a:pos x="256" y="2574"/>
                </a:cxn>
                <a:cxn ang="0">
                  <a:pos x="467" y="2354"/>
                </a:cxn>
                <a:cxn ang="0">
                  <a:pos x="988" y="2184"/>
                </a:cxn>
                <a:cxn ang="0">
                  <a:pos x="283" y="1923"/>
                </a:cxn>
                <a:cxn ang="0">
                  <a:pos x="427" y="2161"/>
                </a:cxn>
                <a:cxn ang="0">
                  <a:pos x="283" y="1923"/>
                </a:cxn>
                <a:cxn ang="0">
                  <a:pos x="1010" y="1698"/>
                </a:cxn>
                <a:cxn ang="0">
                  <a:pos x="220" y="1541"/>
                </a:cxn>
                <a:cxn ang="0">
                  <a:pos x="485" y="1707"/>
                </a:cxn>
                <a:cxn ang="0">
                  <a:pos x="988" y="1492"/>
                </a:cxn>
                <a:cxn ang="0">
                  <a:pos x="988" y="1146"/>
                </a:cxn>
                <a:cxn ang="0">
                  <a:pos x="988" y="1007"/>
                </a:cxn>
                <a:cxn ang="0">
                  <a:pos x="1010" y="728"/>
                </a:cxn>
                <a:cxn ang="0">
                  <a:pos x="4976" y="9"/>
                </a:cxn>
                <a:cxn ang="0">
                  <a:pos x="6296" y="9"/>
                </a:cxn>
                <a:cxn ang="0">
                  <a:pos x="7495" y="18"/>
                </a:cxn>
                <a:cxn ang="0">
                  <a:pos x="9274" y="23"/>
                </a:cxn>
                <a:cxn ang="0">
                  <a:pos x="10931" y="14"/>
                </a:cxn>
                <a:cxn ang="0">
                  <a:pos x="12031" y="63"/>
                </a:cxn>
                <a:cxn ang="0">
                  <a:pos x="12750" y="4120"/>
                </a:cxn>
                <a:cxn ang="0">
                  <a:pos x="11066" y="5135"/>
                </a:cxn>
                <a:cxn ang="0">
                  <a:pos x="8510" y="4187"/>
                </a:cxn>
                <a:cxn ang="0">
                  <a:pos x="6314" y="4187"/>
                </a:cxn>
                <a:cxn ang="0">
                  <a:pos x="3117" y="4182"/>
                </a:cxn>
                <a:cxn ang="0">
                  <a:pos x="1617" y="4169"/>
                </a:cxn>
                <a:cxn ang="0">
                  <a:pos x="728" y="4160"/>
                </a:cxn>
                <a:cxn ang="0">
                  <a:pos x="350" y="4043"/>
                </a:cxn>
                <a:cxn ang="0">
                  <a:pos x="198" y="4075"/>
                </a:cxn>
                <a:cxn ang="0">
                  <a:pos x="162" y="4034"/>
                </a:cxn>
                <a:cxn ang="0">
                  <a:pos x="117" y="3967"/>
                </a:cxn>
                <a:cxn ang="0">
                  <a:pos x="0" y="1200"/>
                </a:cxn>
                <a:cxn ang="0">
                  <a:pos x="85" y="1186"/>
                </a:cxn>
                <a:cxn ang="0">
                  <a:pos x="157" y="1159"/>
                </a:cxn>
                <a:cxn ang="0">
                  <a:pos x="445" y="1321"/>
                </a:cxn>
                <a:cxn ang="0">
                  <a:pos x="454" y="1065"/>
                </a:cxn>
                <a:cxn ang="0">
                  <a:pos x="548" y="953"/>
                </a:cxn>
                <a:cxn ang="0">
                  <a:pos x="656" y="903"/>
                </a:cxn>
                <a:cxn ang="0">
                  <a:pos x="835" y="697"/>
                </a:cxn>
                <a:cxn ang="0">
                  <a:pos x="1010" y="450"/>
                </a:cxn>
                <a:cxn ang="0">
                  <a:pos x="997" y="176"/>
                </a:cxn>
                <a:cxn ang="0">
                  <a:pos x="1231" y="23"/>
                </a:cxn>
                <a:cxn ang="0">
                  <a:pos x="2196" y="41"/>
                </a:cxn>
                <a:cxn ang="0">
                  <a:pos x="4118" y="14"/>
                </a:cxn>
              </a:cxnLst>
              <a:rect l="0" t="0" r="r" b="b"/>
              <a:pathLst>
                <a:path w="12961" h="6065">
                  <a:moveTo>
                    <a:pt x="988" y="4057"/>
                  </a:moveTo>
                  <a:lnTo>
                    <a:pt x="988" y="4129"/>
                  </a:lnTo>
                  <a:lnTo>
                    <a:pt x="1010" y="4129"/>
                  </a:lnTo>
                  <a:lnTo>
                    <a:pt x="1010" y="4057"/>
                  </a:lnTo>
                  <a:lnTo>
                    <a:pt x="988" y="4057"/>
                  </a:lnTo>
                  <a:close/>
                  <a:moveTo>
                    <a:pt x="988" y="3917"/>
                  </a:moveTo>
                  <a:lnTo>
                    <a:pt x="988" y="3989"/>
                  </a:lnTo>
                  <a:lnTo>
                    <a:pt x="1010" y="3989"/>
                  </a:lnTo>
                  <a:lnTo>
                    <a:pt x="1010" y="3917"/>
                  </a:lnTo>
                  <a:lnTo>
                    <a:pt x="988" y="3917"/>
                  </a:lnTo>
                  <a:close/>
                  <a:moveTo>
                    <a:pt x="988" y="3778"/>
                  </a:moveTo>
                  <a:lnTo>
                    <a:pt x="988" y="3850"/>
                  </a:lnTo>
                  <a:lnTo>
                    <a:pt x="1010" y="3850"/>
                  </a:lnTo>
                  <a:lnTo>
                    <a:pt x="1010" y="3778"/>
                  </a:lnTo>
                  <a:lnTo>
                    <a:pt x="988" y="3778"/>
                  </a:lnTo>
                  <a:close/>
                  <a:moveTo>
                    <a:pt x="988" y="3639"/>
                  </a:moveTo>
                  <a:lnTo>
                    <a:pt x="988" y="3711"/>
                  </a:lnTo>
                  <a:lnTo>
                    <a:pt x="1010" y="3711"/>
                  </a:lnTo>
                  <a:lnTo>
                    <a:pt x="1010" y="3639"/>
                  </a:lnTo>
                  <a:lnTo>
                    <a:pt x="988" y="3639"/>
                  </a:lnTo>
                  <a:close/>
                  <a:moveTo>
                    <a:pt x="292" y="3625"/>
                  </a:moveTo>
                  <a:lnTo>
                    <a:pt x="256" y="3634"/>
                  </a:lnTo>
                  <a:lnTo>
                    <a:pt x="229" y="3661"/>
                  </a:lnTo>
                  <a:lnTo>
                    <a:pt x="211" y="3697"/>
                  </a:lnTo>
                  <a:lnTo>
                    <a:pt x="207" y="3747"/>
                  </a:lnTo>
                  <a:lnTo>
                    <a:pt x="211" y="3792"/>
                  </a:lnTo>
                  <a:lnTo>
                    <a:pt x="229" y="3832"/>
                  </a:lnTo>
                  <a:lnTo>
                    <a:pt x="256" y="3855"/>
                  </a:lnTo>
                  <a:lnTo>
                    <a:pt x="292" y="3864"/>
                  </a:lnTo>
                  <a:lnTo>
                    <a:pt x="436" y="3864"/>
                  </a:lnTo>
                  <a:lnTo>
                    <a:pt x="467" y="3855"/>
                  </a:lnTo>
                  <a:lnTo>
                    <a:pt x="494" y="3832"/>
                  </a:lnTo>
                  <a:lnTo>
                    <a:pt x="512" y="3792"/>
                  </a:lnTo>
                  <a:lnTo>
                    <a:pt x="521" y="3747"/>
                  </a:lnTo>
                  <a:lnTo>
                    <a:pt x="512" y="3697"/>
                  </a:lnTo>
                  <a:lnTo>
                    <a:pt x="494" y="3661"/>
                  </a:lnTo>
                  <a:lnTo>
                    <a:pt x="467" y="3634"/>
                  </a:lnTo>
                  <a:lnTo>
                    <a:pt x="436" y="3625"/>
                  </a:lnTo>
                  <a:lnTo>
                    <a:pt x="292" y="3625"/>
                  </a:lnTo>
                  <a:close/>
                  <a:moveTo>
                    <a:pt x="988" y="3504"/>
                  </a:moveTo>
                  <a:lnTo>
                    <a:pt x="988" y="3572"/>
                  </a:lnTo>
                  <a:lnTo>
                    <a:pt x="1010" y="3572"/>
                  </a:lnTo>
                  <a:lnTo>
                    <a:pt x="1010" y="3504"/>
                  </a:lnTo>
                  <a:lnTo>
                    <a:pt x="988" y="3504"/>
                  </a:lnTo>
                  <a:close/>
                  <a:moveTo>
                    <a:pt x="988" y="3365"/>
                  </a:moveTo>
                  <a:lnTo>
                    <a:pt x="988" y="3432"/>
                  </a:lnTo>
                  <a:lnTo>
                    <a:pt x="1010" y="3432"/>
                  </a:lnTo>
                  <a:lnTo>
                    <a:pt x="1010" y="3365"/>
                  </a:lnTo>
                  <a:lnTo>
                    <a:pt x="988" y="3365"/>
                  </a:lnTo>
                  <a:close/>
                  <a:moveTo>
                    <a:pt x="988" y="3226"/>
                  </a:moveTo>
                  <a:lnTo>
                    <a:pt x="988" y="3293"/>
                  </a:lnTo>
                  <a:lnTo>
                    <a:pt x="1010" y="3293"/>
                  </a:lnTo>
                  <a:lnTo>
                    <a:pt x="1010" y="3226"/>
                  </a:lnTo>
                  <a:lnTo>
                    <a:pt x="988" y="3226"/>
                  </a:lnTo>
                  <a:close/>
                  <a:moveTo>
                    <a:pt x="292" y="3185"/>
                  </a:moveTo>
                  <a:lnTo>
                    <a:pt x="256" y="3194"/>
                  </a:lnTo>
                  <a:lnTo>
                    <a:pt x="229" y="3221"/>
                  </a:lnTo>
                  <a:lnTo>
                    <a:pt x="211" y="3257"/>
                  </a:lnTo>
                  <a:lnTo>
                    <a:pt x="207" y="3307"/>
                  </a:lnTo>
                  <a:lnTo>
                    <a:pt x="211" y="3351"/>
                  </a:lnTo>
                  <a:lnTo>
                    <a:pt x="229" y="3392"/>
                  </a:lnTo>
                  <a:lnTo>
                    <a:pt x="256" y="3414"/>
                  </a:lnTo>
                  <a:lnTo>
                    <a:pt x="292" y="3423"/>
                  </a:lnTo>
                  <a:lnTo>
                    <a:pt x="436" y="3423"/>
                  </a:lnTo>
                  <a:lnTo>
                    <a:pt x="467" y="3414"/>
                  </a:lnTo>
                  <a:lnTo>
                    <a:pt x="494" y="3392"/>
                  </a:lnTo>
                  <a:lnTo>
                    <a:pt x="512" y="3351"/>
                  </a:lnTo>
                  <a:lnTo>
                    <a:pt x="521" y="3307"/>
                  </a:lnTo>
                  <a:lnTo>
                    <a:pt x="512" y="3257"/>
                  </a:lnTo>
                  <a:lnTo>
                    <a:pt x="494" y="3221"/>
                  </a:lnTo>
                  <a:lnTo>
                    <a:pt x="467" y="3194"/>
                  </a:lnTo>
                  <a:lnTo>
                    <a:pt x="436" y="3185"/>
                  </a:lnTo>
                  <a:lnTo>
                    <a:pt x="292" y="3185"/>
                  </a:lnTo>
                  <a:close/>
                  <a:moveTo>
                    <a:pt x="988" y="3086"/>
                  </a:moveTo>
                  <a:lnTo>
                    <a:pt x="988" y="3154"/>
                  </a:lnTo>
                  <a:lnTo>
                    <a:pt x="1010" y="3154"/>
                  </a:lnTo>
                  <a:lnTo>
                    <a:pt x="1010" y="3086"/>
                  </a:lnTo>
                  <a:lnTo>
                    <a:pt x="988" y="3086"/>
                  </a:lnTo>
                  <a:close/>
                  <a:moveTo>
                    <a:pt x="1738" y="3082"/>
                  </a:moveTo>
                  <a:lnTo>
                    <a:pt x="1684" y="3091"/>
                  </a:lnTo>
                  <a:lnTo>
                    <a:pt x="1635" y="3104"/>
                  </a:lnTo>
                  <a:lnTo>
                    <a:pt x="1585" y="3131"/>
                  </a:lnTo>
                  <a:lnTo>
                    <a:pt x="1581" y="3127"/>
                  </a:lnTo>
                  <a:lnTo>
                    <a:pt x="1572" y="3122"/>
                  </a:lnTo>
                  <a:lnTo>
                    <a:pt x="1563" y="3113"/>
                  </a:lnTo>
                  <a:lnTo>
                    <a:pt x="1554" y="3113"/>
                  </a:lnTo>
                  <a:lnTo>
                    <a:pt x="1545" y="3109"/>
                  </a:lnTo>
                  <a:lnTo>
                    <a:pt x="1531" y="3113"/>
                  </a:lnTo>
                  <a:lnTo>
                    <a:pt x="1518" y="3127"/>
                  </a:lnTo>
                  <a:lnTo>
                    <a:pt x="1513" y="3136"/>
                  </a:lnTo>
                  <a:lnTo>
                    <a:pt x="1504" y="3163"/>
                  </a:lnTo>
                  <a:lnTo>
                    <a:pt x="1504" y="3208"/>
                  </a:lnTo>
                  <a:lnTo>
                    <a:pt x="1500" y="3217"/>
                  </a:lnTo>
                  <a:lnTo>
                    <a:pt x="1491" y="3239"/>
                  </a:lnTo>
                  <a:lnTo>
                    <a:pt x="1482" y="3275"/>
                  </a:lnTo>
                  <a:lnTo>
                    <a:pt x="1491" y="3320"/>
                  </a:lnTo>
                  <a:lnTo>
                    <a:pt x="1509" y="3360"/>
                  </a:lnTo>
                  <a:lnTo>
                    <a:pt x="1536" y="3410"/>
                  </a:lnTo>
                  <a:lnTo>
                    <a:pt x="1572" y="3459"/>
                  </a:lnTo>
                  <a:lnTo>
                    <a:pt x="1612" y="3504"/>
                  </a:lnTo>
                  <a:lnTo>
                    <a:pt x="1657" y="3536"/>
                  </a:lnTo>
                  <a:lnTo>
                    <a:pt x="1702" y="3545"/>
                  </a:lnTo>
                  <a:lnTo>
                    <a:pt x="1747" y="3536"/>
                  </a:lnTo>
                  <a:lnTo>
                    <a:pt x="1783" y="3518"/>
                  </a:lnTo>
                  <a:lnTo>
                    <a:pt x="1814" y="3500"/>
                  </a:lnTo>
                  <a:lnTo>
                    <a:pt x="1832" y="3491"/>
                  </a:lnTo>
                  <a:lnTo>
                    <a:pt x="1850" y="3500"/>
                  </a:lnTo>
                  <a:lnTo>
                    <a:pt x="1864" y="3504"/>
                  </a:lnTo>
                  <a:lnTo>
                    <a:pt x="1886" y="3495"/>
                  </a:lnTo>
                  <a:lnTo>
                    <a:pt x="1909" y="3473"/>
                  </a:lnTo>
                  <a:lnTo>
                    <a:pt x="1936" y="3437"/>
                  </a:lnTo>
                  <a:lnTo>
                    <a:pt x="1954" y="3396"/>
                  </a:lnTo>
                  <a:lnTo>
                    <a:pt x="1963" y="3342"/>
                  </a:lnTo>
                  <a:lnTo>
                    <a:pt x="1958" y="3284"/>
                  </a:lnTo>
                  <a:lnTo>
                    <a:pt x="1936" y="3221"/>
                  </a:lnTo>
                  <a:lnTo>
                    <a:pt x="1895" y="3158"/>
                  </a:lnTo>
                  <a:lnTo>
                    <a:pt x="1846" y="3113"/>
                  </a:lnTo>
                  <a:lnTo>
                    <a:pt x="1792" y="3091"/>
                  </a:lnTo>
                  <a:lnTo>
                    <a:pt x="1738" y="3082"/>
                  </a:lnTo>
                  <a:close/>
                  <a:moveTo>
                    <a:pt x="988" y="2947"/>
                  </a:moveTo>
                  <a:lnTo>
                    <a:pt x="988" y="3019"/>
                  </a:lnTo>
                  <a:lnTo>
                    <a:pt x="1010" y="3019"/>
                  </a:lnTo>
                  <a:lnTo>
                    <a:pt x="1010" y="2947"/>
                  </a:lnTo>
                  <a:lnTo>
                    <a:pt x="988" y="2947"/>
                  </a:lnTo>
                  <a:close/>
                  <a:moveTo>
                    <a:pt x="988" y="2808"/>
                  </a:moveTo>
                  <a:lnTo>
                    <a:pt x="988" y="2880"/>
                  </a:lnTo>
                  <a:lnTo>
                    <a:pt x="1010" y="2880"/>
                  </a:lnTo>
                  <a:lnTo>
                    <a:pt x="1010" y="2808"/>
                  </a:lnTo>
                  <a:lnTo>
                    <a:pt x="988" y="2808"/>
                  </a:lnTo>
                  <a:close/>
                  <a:moveTo>
                    <a:pt x="287" y="2772"/>
                  </a:moveTo>
                  <a:lnTo>
                    <a:pt x="251" y="2781"/>
                  </a:lnTo>
                  <a:lnTo>
                    <a:pt x="225" y="2808"/>
                  </a:lnTo>
                  <a:lnTo>
                    <a:pt x="207" y="2844"/>
                  </a:lnTo>
                  <a:lnTo>
                    <a:pt x="202" y="2893"/>
                  </a:lnTo>
                  <a:lnTo>
                    <a:pt x="207" y="2938"/>
                  </a:lnTo>
                  <a:lnTo>
                    <a:pt x="225" y="2979"/>
                  </a:lnTo>
                  <a:lnTo>
                    <a:pt x="251" y="3001"/>
                  </a:lnTo>
                  <a:lnTo>
                    <a:pt x="287" y="3010"/>
                  </a:lnTo>
                  <a:lnTo>
                    <a:pt x="431" y="3010"/>
                  </a:lnTo>
                  <a:lnTo>
                    <a:pt x="463" y="3001"/>
                  </a:lnTo>
                  <a:lnTo>
                    <a:pt x="490" y="2979"/>
                  </a:lnTo>
                  <a:lnTo>
                    <a:pt x="507" y="2938"/>
                  </a:lnTo>
                  <a:lnTo>
                    <a:pt x="516" y="2893"/>
                  </a:lnTo>
                  <a:lnTo>
                    <a:pt x="507" y="2844"/>
                  </a:lnTo>
                  <a:lnTo>
                    <a:pt x="490" y="2808"/>
                  </a:lnTo>
                  <a:lnTo>
                    <a:pt x="463" y="2781"/>
                  </a:lnTo>
                  <a:lnTo>
                    <a:pt x="431" y="2772"/>
                  </a:lnTo>
                  <a:lnTo>
                    <a:pt x="287" y="2772"/>
                  </a:lnTo>
                  <a:close/>
                  <a:moveTo>
                    <a:pt x="988" y="2669"/>
                  </a:moveTo>
                  <a:lnTo>
                    <a:pt x="988" y="2741"/>
                  </a:lnTo>
                  <a:lnTo>
                    <a:pt x="1010" y="2741"/>
                  </a:lnTo>
                  <a:lnTo>
                    <a:pt x="1010" y="2669"/>
                  </a:lnTo>
                  <a:lnTo>
                    <a:pt x="988" y="2669"/>
                  </a:lnTo>
                  <a:close/>
                  <a:moveTo>
                    <a:pt x="988" y="2529"/>
                  </a:moveTo>
                  <a:lnTo>
                    <a:pt x="988" y="2601"/>
                  </a:lnTo>
                  <a:lnTo>
                    <a:pt x="1010" y="2601"/>
                  </a:lnTo>
                  <a:lnTo>
                    <a:pt x="1010" y="2529"/>
                  </a:lnTo>
                  <a:lnTo>
                    <a:pt x="988" y="2529"/>
                  </a:lnTo>
                  <a:close/>
                  <a:moveTo>
                    <a:pt x="988" y="2395"/>
                  </a:moveTo>
                  <a:lnTo>
                    <a:pt x="988" y="2462"/>
                  </a:lnTo>
                  <a:lnTo>
                    <a:pt x="1010" y="2462"/>
                  </a:lnTo>
                  <a:lnTo>
                    <a:pt x="1010" y="2395"/>
                  </a:lnTo>
                  <a:lnTo>
                    <a:pt x="988" y="2395"/>
                  </a:lnTo>
                  <a:close/>
                  <a:moveTo>
                    <a:pt x="292" y="2345"/>
                  </a:moveTo>
                  <a:lnTo>
                    <a:pt x="256" y="2354"/>
                  </a:lnTo>
                  <a:lnTo>
                    <a:pt x="229" y="2381"/>
                  </a:lnTo>
                  <a:lnTo>
                    <a:pt x="211" y="2417"/>
                  </a:lnTo>
                  <a:lnTo>
                    <a:pt x="207" y="2467"/>
                  </a:lnTo>
                  <a:lnTo>
                    <a:pt x="211" y="2511"/>
                  </a:lnTo>
                  <a:lnTo>
                    <a:pt x="229" y="2547"/>
                  </a:lnTo>
                  <a:lnTo>
                    <a:pt x="256" y="2574"/>
                  </a:lnTo>
                  <a:lnTo>
                    <a:pt x="292" y="2583"/>
                  </a:lnTo>
                  <a:lnTo>
                    <a:pt x="436" y="2583"/>
                  </a:lnTo>
                  <a:lnTo>
                    <a:pt x="467" y="2574"/>
                  </a:lnTo>
                  <a:lnTo>
                    <a:pt x="494" y="2547"/>
                  </a:lnTo>
                  <a:lnTo>
                    <a:pt x="512" y="2511"/>
                  </a:lnTo>
                  <a:lnTo>
                    <a:pt x="521" y="2467"/>
                  </a:lnTo>
                  <a:lnTo>
                    <a:pt x="512" y="2417"/>
                  </a:lnTo>
                  <a:lnTo>
                    <a:pt x="494" y="2381"/>
                  </a:lnTo>
                  <a:lnTo>
                    <a:pt x="467" y="2354"/>
                  </a:lnTo>
                  <a:lnTo>
                    <a:pt x="436" y="2345"/>
                  </a:lnTo>
                  <a:lnTo>
                    <a:pt x="292" y="2345"/>
                  </a:lnTo>
                  <a:close/>
                  <a:moveTo>
                    <a:pt x="988" y="2255"/>
                  </a:moveTo>
                  <a:lnTo>
                    <a:pt x="988" y="2323"/>
                  </a:lnTo>
                  <a:lnTo>
                    <a:pt x="1010" y="2323"/>
                  </a:lnTo>
                  <a:lnTo>
                    <a:pt x="1010" y="2255"/>
                  </a:lnTo>
                  <a:lnTo>
                    <a:pt x="988" y="2255"/>
                  </a:lnTo>
                  <a:close/>
                  <a:moveTo>
                    <a:pt x="988" y="2116"/>
                  </a:moveTo>
                  <a:lnTo>
                    <a:pt x="988" y="2184"/>
                  </a:lnTo>
                  <a:lnTo>
                    <a:pt x="1010" y="2184"/>
                  </a:lnTo>
                  <a:lnTo>
                    <a:pt x="1010" y="2116"/>
                  </a:lnTo>
                  <a:lnTo>
                    <a:pt x="988" y="2116"/>
                  </a:lnTo>
                  <a:close/>
                  <a:moveTo>
                    <a:pt x="988" y="1977"/>
                  </a:moveTo>
                  <a:lnTo>
                    <a:pt x="988" y="2044"/>
                  </a:lnTo>
                  <a:lnTo>
                    <a:pt x="1010" y="2044"/>
                  </a:lnTo>
                  <a:lnTo>
                    <a:pt x="1010" y="1977"/>
                  </a:lnTo>
                  <a:lnTo>
                    <a:pt x="988" y="1977"/>
                  </a:lnTo>
                  <a:close/>
                  <a:moveTo>
                    <a:pt x="283" y="1923"/>
                  </a:moveTo>
                  <a:lnTo>
                    <a:pt x="247" y="1932"/>
                  </a:lnTo>
                  <a:lnTo>
                    <a:pt x="220" y="1959"/>
                  </a:lnTo>
                  <a:lnTo>
                    <a:pt x="202" y="1995"/>
                  </a:lnTo>
                  <a:lnTo>
                    <a:pt x="198" y="2044"/>
                  </a:lnTo>
                  <a:lnTo>
                    <a:pt x="202" y="2089"/>
                  </a:lnTo>
                  <a:lnTo>
                    <a:pt x="220" y="2125"/>
                  </a:lnTo>
                  <a:lnTo>
                    <a:pt x="247" y="2152"/>
                  </a:lnTo>
                  <a:lnTo>
                    <a:pt x="283" y="2161"/>
                  </a:lnTo>
                  <a:lnTo>
                    <a:pt x="427" y="2161"/>
                  </a:lnTo>
                  <a:lnTo>
                    <a:pt x="458" y="2152"/>
                  </a:lnTo>
                  <a:lnTo>
                    <a:pt x="485" y="2125"/>
                  </a:lnTo>
                  <a:lnTo>
                    <a:pt x="503" y="2089"/>
                  </a:lnTo>
                  <a:lnTo>
                    <a:pt x="512" y="2044"/>
                  </a:lnTo>
                  <a:lnTo>
                    <a:pt x="503" y="1995"/>
                  </a:lnTo>
                  <a:lnTo>
                    <a:pt x="485" y="1959"/>
                  </a:lnTo>
                  <a:lnTo>
                    <a:pt x="458" y="1932"/>
                  </a:lnTo>
                  <a:lnTo>
                    <a:pt x="427" y="1923"/>
                  </a:lnTo>
                  <a:lnTo>
                    <a:pt x="283" y="1923"/>
                  </a:lnTo>
                  <a:close/>
                  <a:moveTo>
                    <a:pt x="988" y="1838"/>
                  </a:moveTo>
                  <a:lnTo>
                    <a:pt x="988" y="1910"/>
                  </a:lnTo>
                  <a:lnTo>
                    <a:pt x="1010" y="1910"/>
                  </a:lnTo>
                  <a:lnTo>
                    <a:pt x="1010" y="1838"/>
                  </a:lnTo>
                  <a:lnTo>
                    <a:pt x="988" y="1838"/>
                  </a:lnTo>
                  <a:close/>
                  <a:moveTo>
                    <a:pt x="988" y="1698"/>
                  </a:moveTo>
                  <a:lnTo>
                    <a:pt x="988" y="1770"/>
                  </a:lnTo>
                  <a:lnTo>
                    <a:pt x="1010" y="1770"/>
                  </a:lnTo>
                  <a:lnTo>
                    <a:pt x="1010" y="1698"/>
                  </a:lnTo>
                  <a:lnTo>
                    <a:pt x="988" y="1698"/>
                  </a:lnTo>
                  <a:close/>
                  <a:moveTo>
                    <a:pt x="988" y="1559"/>
                  </a:moveTo>
                  <a:lnTo>
                    <a:pt x="988" y="1631"/>
                  </a:lnTo>
                  <a:lnTo>
                    <a:pt x="1010" y="1631"/>
                  </a:lnTo>
                  <a:lnTo>
                    <a:pt x="1010" y="1559"/>
                  </a:lnTo>
                  <a:lnTo>
                    <a:pt x="988" y="1559"/>
                  </a:lnTo>
                  <a:close/>
                  <a:moveTo>
                    <a:pt x="283" y="1505"/>
                  </a:moveTo>
                  <a:lnTo>
                    <a:pt x="247" y="1514"/>
                  </a:lnTo>
                  <a:lnTo>
                    <a:pt x="220" y="1541"/>
                  </a:lnTo>
                  <a:lnTo>
                    <a:pt x="202" y="1577"/>
                  </a:lnTo>
                  <a:lnTo>
                    <a:pt x="198" y="1627"/>
                  </a:lnTo>
                  <a:lnTo>
                    <a:pt x="202" y="1671"/>
                  </a:lnTo>
                  <a:lnTo>
                    <a:pt x="220" y="1707"/>
                  </a:lnTo>
                  <a:lnTo>
                    <a:pt x="247" y="1734"/>
                  </a:lnTo>
                  <a:lnTo>
                    <a:pt x="283" y="1743"/>
                  </a:lnTo>
                  <a:lnTo>
                    <a:pt x="427" y="1743"/>
                  </a:lnTo>
                  <a:lnTo>
                    <a:pt x="458" y="1734"/>
                  </a:lnTo>
                  <a:lnTo>
                    <a:pt x="485" y="1707"/>
                  </a:lnTo>
                  <a:lnTo>
                    <a:pt x="503" y="1671"/>
                  </a:lnTo>
                  <a:lnTo>
                    <a:pt x="512" y="1627"/>
                  </a:lnTo>
                  <a:lnTo>
                    <a:pt x="503" y="1577"/>
                  </a:lnTo>
                  <a:lnTo>
                    <a:pt x="485" y="1541"/>
                  </a:lnTo>
                  <a:lnTo>
                    <a:pt x="458" y="1514"/>
                  </a:lnTo>
                  <a:lnTo>
                    <a:pt x="427" y="1505"/>
                  </a:lnTo>
                  <a:lnTo>
                    <a:pt x="283" y="1505"/>
                  </a:lnTo>
                  <a:close/>
                  <a:moveTo>
                    <a:pt x="988" y="1420"/>
                  </a:moveTo>
                  <a:lnTo>
                    <a:pt x="988" y="1492"/>
                  </a:lnTo>
                  <a:lnTo>
                    <a:pt x="1010" y="1492"/>
                  </a:lnTo>
                  <a:lnTo>
                    <a:pt x="1010" y="1420"/>
                  </a:lnTo>
                  <a:lnTo>
                    <a:pt x="988" y="1420"/>
                  </a:lnTo>
                  <a:close/>
                  <a:moveTo>
                    <a:pt x="988" y="1285"/>
                  </a:moveTo>
                  <a:lnTo>
                    <a:pt x="988" y="1353"/>
                  </a:lnTo>
                  <a:lnTo>
                    <a:pt x="1010" y="1353"/>
                  </a:lnTo>
                  <a:lnTo>
                    <a:pt x="1010" y="1285"/>
                  </a:lnTo>
                  <a:lnTo>
                    <a:pt x="988" y="1285"/>
                  </a:lnTo>
                  <a:close/>
                  <a:moveTo>
                    <a:pt x="988" y="1146"/>
                  </a:moveTo>
                  <a:lnTo>
                    <a:pt x="988" y="1213"/>
                  </a:lnTo>
                  <a:lnTo>
                    <a:pt x="1010" y="1213"/>
                  </a:lnTo>
                  <a:lnTo>
                    <a:pt x="1010" y="1146"/>
                  </a:lnTo>
                  <a:lnTo>
                    <a:pt x="988" y="1146"/>
                  </a:lnTo>
                  <a:close/>
                  <a:moveTo>
                    <a:pt x="988" y="1007"/>
                  </a:moveTo>
                  <a:lnTo>
                    <a:pt x="988" y="1074"/>
                  </a:lnTo>
                  <a:lnTo>
                    <a:pt x="1010" y="1074"/>
                  </a:lnTo>
                  <a:lnTo>
                    <a:pt x="1010" y="1007"/>
                  </a:lnTo>
                  <a:lnTo>
                    <a:pt x="988" y="1007"/>
                  </a:lnTo>
                  <a:close/>
                  <a:moveTo>
                    <a:pt x="988" y="867"/>
                  </a:moveTo>
                  <a:lnTo>
                    <a:pt x="988" y="935"/>
                  </a:lnTo>
                  <a:lnTo>
                    <a:pt x="1010" y="935"/>
                  </a:lnTo>
                  <a:lnTo>
                    <a:pt x="1010" y="867"/>
                  </a:lnTo>
                  <a:lnTo>
                    <a:pt x="988" y="867"/>
                  </a:lnTo>
                  <a:close/>
                  <a:moveTo>
                    <a:pt x="988" y="728"/>
                  </a:moveTo>
                  <a:lnTo>
                    <a:pt x="988" y="800"/>
                  </a:lnTo>
                  <a:lnTo>
                    <a:pt x="1010" y="800"/>
                  </a:lnTo>
                  <a:lnTo>
                    <a:pt x="1010" y="728"/>
                  </a:lnTo>
                  <a:lnTo>
                    <a:pt x="988" y="728"/>
                  </a:lnTo>
                  <a:close/>
                  <a:moveTo>
                    <a:pt x="988" y="589"/>
                  </a:moveTo>
                  <a:lnTo>
                    <a:pt x="988" y="661"/>
                  </a:lnTo>
                  <a:lnTo>
                    <a:pt x="1010" y="661"/>
                  </a:lnTo>
                  <a:lnTo>
                    <a:pt x="1010" y="589"/>
                  </a:lnTo>
                  <a:lnTo>
                    <a:pt x="988" y="589"/>
                  </a:lnTo>
                  <a:close/>
                  <a:moveTo>
                    <a:pt x="4468" y="0"/>
                  </a:moveTo>
                  <a:lnTo>
                    <a:pt x="4787" y="0"/>
                  </a:lnTo>
                  <a:lnTo>
                    <a:pt x="4976" y="9"/>
                  </a:lnTo>
                  <a:lnTo>
                    <a:pt x="5115" y="14"/>
                  </a:lnTo>
                  <a:lnTo>
                    <a:pt x="5254" y="23"/>
                  </a:lnTo>
                  <a:lnTo>
                    <a:pt x="5398" y="27"/>
                  </a:lnTo>
                  <a:lnTo>
                    <a:pt x="5533" y="23"/>
                  </a:lnTo>
                  <a:lnTo>
                    <a:pt x="5677" y="18"/>
                  </a:lnTo>
                  <a:lnTo>
                    <a:pt x="5834" y="18"/>
                  </a:lnTo>
                  <a:lnTo>
                    <a:pt x="6000" y="14"/>
                  </a:lnTo>
                  <a:lnTo>
                    <a:pt x="6157" y="14"/>
                  </a:lnTo>
                  <a:lnTo>
                    <a:pt x="6296" y="9"/>
                  </a:lnTo>
                  <a:lnTo>
                    <a:pt x="6413" y="9"/>
                  </a:lnTo>
                  <a:lnTo>
                    <a:pt x="6521" y="5"/>
                  </a:lnTo>
                  <a:lnTo>
                    <a:pt x="6620" y="5"/>
                  </a:lnTo>
                  <a:lnTo>
                    <a:pt x="6691" y="9"/>
                  </a:lnTo>
                  <a:lnTo>
                    <a:pt x="6781" y="9"/>
                  </a:lnTo>
                  <a:lnTo>
                    <a:pt x="6885" y="14"/>
                  </a:lnTo>
                  <a:lnTo>
                    <a:pt x="6997" y="14"/>
                  </a:lnTo>
                  <a:lnTo>
                    <a:pt x="7105" y="18"/>
                  </a:lnTo>
                  <a:lnTo>
                    <a:pt x="7495" y="18"/>
                  </a:lnTo>
                  <a:lnTo>
                    <a:pt x="7635" y="23"/>
                  </a:lnTo>
                  <a:lnTo>
                    <a:pt x="7787" y="27"/>
                  </a:lnTo>
                  <a:lnTo>
                    <a:pt x="7886" y="32"/>
                  </a:lnTo>
                  <a:lnTo>
                    <a:pt x="8102" y="32"/>
                  </a:lnTo>
                  <a:lnTo>
                    <a:pt x="8178" y="27"/>
                  </a:lnTo>
                  <a:lnTo>
                    <a:pt x="8268" y="23"/>
                  </a:lnTo>
                  <a:lnTo>
                    <a:pt x="8326" y="18"/>
                  </a:lnTo>
                  <a:lnTo>
                    <a:pt x="9117" y="18"/>
                  </a:lnTo>
                  <a:lnTo>
                    <a:pt x="9274" y="23"/>
                  </a:lnTo>
                  <a:lnTo>
                    <a:pt x="9570" y="23"/>
                  </a:lnTo>
                  <a:lnTo>
                    <a:pt x="9700" y="27"/>
                  </a:lnTo>
                  <a:lnTo>
                    <a:pt x="10087" y="27"/>
                  </a:lnTo>
                  <a:lnTo>
                    <a:pt x="10181" y="23"/>
                  </a:lnTo>
                  <a:lnTo>
                    <a:pt x="10396" y="23"/>
                  </a:lnTo>
                  <a:lnTo>
                    <a:pt x="10509" y="18"/>
                  </a:lnTo>
                  <a:lnTo>
                    <a:pt x="10702" y="18"/>
                  </a:lnTo>
                  <a:lnTo>
                    <a:pt x="10778" y="14"/>
                  </a:lnTo>
                  <a:lnTo>
                    <a:pt x="10931" y="14"/>
                  </a:lnTo>
                  <a:lnTo>
                    <a:pt x="11003" y="9"/>
                  </a:lnTo>
                  <a:lnTo>
                    <a:pt x="11209" y="9"/>
                  </a:lnTo>
                  <a:lnTo>
                    <a:pt x="11340" y="5"/>
                  </a:lnTo>
                  <a:lnTo>
                    <a:pt x="11483" y="5"/>
                  </a:lnTo>
                  <a:lnTo>
                    <a:pt x="11636" y="0"/>
                  </a:lnTo>
                  <a:lnTo>
                    <a:pt x="11798" y="0"/>
                  </a:lnTo>
                  <a:lnTo>
                    <a:pt x="11887" y="9"/>
                  </a:lnTo>
                  <a:lnTo>
                    <a:pt x="11964" y="32"/>
                  </a:lnTo>
                  <a:lnTo>
                    <a:pt x="12031" y="63"/>
                  </a:lnTo>
                  <a:lnTo>
                    <a:pt x="12085" y="108"/>
                  </a:lnTo>
                  <a:lnTo>
                    <a:pt x="12125" y="167"/>
                  </a:lnTo>
                  <a:lnTo>
                    <a:pt x="12148" y="239"/>
                  </a:lnTo>
                  <a:lnTo>
                    <a:pt x="12961" y="3917"/>
                  </a:lnTo>
                  <a:lnTo>
                    <a:pt x="12961" y="3971"/>
                  </a:lnTo>
                  <a:lnTo>
                    <a:pt x="12934" y="4021"/>
                  </a:lnTo>
                  <a:lnTo>
                    <a:pt x="12889" y="4061"/>
                  </a:lnTo>
                  <a:lnTo>
                    <a:pt x="12826" y="4097"/>
                  </a:lnTo>
                  <a:lnTo>
                    <a:pt x="12750" y="4120"/>
                  </a:lnTo>
                  <a:lnTo>
                    <a:pt x="12664" y="4129"/>
                  </a:lnTo>
                  <a:lnTo>
                    <a:pt x="11093" y="4129"/>
                  </a:lnTo>
                  <a:lnTo>
                    <a:pt x="11093" y="4906"/>
                  </a:lnTo>
                  <a:lnTo>
                    <a:pt x="11088" y="4973"/>
                  </a:lnTo>
                  <a:lnTo>
                    <a:pt x="11088" y="5031"/>
                  </a:lnTo>
                  <a:lnTo>
                    <a:pt x="11079" y="5081"/>
                  </a:lnTo>
                  <a:lnTo>
                    <a:pt x="11075" y="5117"/>
                  </a:lnTo>
                  <a:lnTo>
                    <a:pt x="11066" y="5126"/>
                  </a:lnTo>
                  <a:lnTo>
                    <a:pt x="11066" y="5135"/>
                  </a:lnTo>
                  <a:lnTo>
                    <a:pt x="11075" y="5157"/>
                  </a:lnTo>
                  <a:lnTo>
                    <a:pt x="11079" y="5198"/>
                  </a:lnTo>
                  <a:lnTo>
                    <a:pt x="11084" y="5256"/>
                  </a:lnTo>
                  <a:lnTo>
                    <a:pt x="11093" y="5337"/>
                  </a:lnTo>
                  <a:lnTo>
                    <a:pt x="11093" y="6065"/>
                  </a:lnTo>
                  <a:lnTo>
                    <a:pt x="9566" y="4164"/>
                  </a:lnTo>
                  <a:lnTo>
                    <a:pt x="8919" y="4178"/>
                  </a:lnTo>
                  <a:lnTo>
                    <a:pt x="8712" y="4187"/>
                  </a:lnTo>
                  <a:lnTo>
                    <a:pt x="8510" y="4187"/>
                  </a:lnTo>
                  <a:lnTo>
                    <a:pt x="8326" y="4191"/>
                  </a:lnTo>
                  <a:lnTo>
                    <a:pt x="8155" y="4196"/>
                  </a:lnTo>
                  <a:lnTo>
                    <a:pt x="8003" y="4200"/>
                  </a:lnTo>
                  <a:lnTo>
                    <a:pt x="7432" y="4200"/>
                  </a:lnTo>
                  <a:lnTo>
                    <a:pt x="7226" y="4196"/>
                  </a:lnTo>
                  <a:lnTo>
                    <a:pt x="7006" y="4191"/>
                  </a:lnTo>
                  <a:lnTo>
                    <a:pt x="6777" y="4191"/>
                  </a:lnTo>
                  <a:lnTo>
                    <a:pt x="6548" y="4187"/>
                  </a:lnTo>
                  <a:lnTo>
                    <a:pt x="6314" y="4187"/>
                  </a:lnTo>
                  <a:lnTo>
                    <a:pt x="6094" y="4182"/>
                  </a:lnTo>
                  <a:lnTo>
                    <a:pt x="5879" y="4178"/>
                  </a:lnTo>
                  <a:lnTo>
                    <a:pt x="5043" y="4178"/>
                  </a:lnTo>
                  <a:lnTo>
                    <a:pt x="4846" y="4182"/>
                  </a:lnTo>
                  <a:lnTo>
                    <a:pt x="4410" y="4182"/>
                  </a:lnTo>
                  <a:lnTo>
                    <a:pt x="4181" y="4187"/>
                  </a:lnTo>
                  <a:lnTo>
                    <a:pt x="3512" y="4187"/>
                  </a:lnTo>
                  <a:lnTo>
                    <a:pt x="3305" y="4182"/>
                  </a:lnTo>
                  <a:lnTo>
                    <a:pt x="3117" y="4182"/>
                  </a:lnTo>
                  <a:lnTo>
                    <a:pt x="2951" y="4178"/>
                  </a:lnTo>
                  <a:lnTo>
                    <a:pt x="2807" y="4173"/>
                  </a:lnTo>
                  <a:lnTo>
                    <a:pt x="2695" y="4169"/>
                  </a:lnTo>
                  <a:lnTo>
                    <a:pt x="2573" y="4164"/>
                  </a:lnTo>
                  <a:lnTo>
                    <a:pt x="2434" y="4160"/>
                  </a:lnTo>
                  <a:lnTo>
                    <a:pt x="2120" y="4160"/>
                  </a:lnTo>
                  <a:lnTo>
                    <a:pt x="1949" y="4164"/>
                  </a:lnTo>
                  <a:lnTo>
                    <a:pt x="1783" y="4169"/>
                  </a:lnTo>
                  <a:lnTo>
                    <a:pt x="1617" y="4169"/>
                  </a:lnTo>
                  <a:lnTo>
                    <a:pt x="1460" y="4173"/>
                  </a:lnTo>
                  <a:lnTo>
                    <a:pt x="1311" y="4178"/>
                  </a:lnTo>
                  <a:lnTo>
                    <a:pt x="1181" y="4182"/>
                  </a:lnTo>
                  <a:lnTo>
                    <a:pt x="975" y="4182"/>
                  </a:lnTo>
                  <a:lnTo>
                    <a:pt x="961" y="4178"/>
                  </a:lnTo>
                  <a:lnTo>
                    <a:pt x="934" y="4178"/>
                  </a:lnTo>
                  <a:lnTo>
                    <a:pt x="876" y="4169"/>
                  </a:lnTo>
                  <a:lnTo>
                    <a:pt x="804" y="4164"/>
                  </a:lnTo>
                  <a:lnTo>
                    <a:pt x="728" y="4160"/>
                  </a:lnTo>
                  <a:lnTo>
                    <a:pt x="656" y="4156"/>
                  </a:lnTo>
                  <a:lnTo>
                    <a:pt x="539" y="4156"/>
                  </a:lnTo>
                  <a:lnTo>
                    <a:pt x="539" y="4147"/>
                  </a:lnTo>
                  <a:lnTo>
                    <a:pt x="534" y="4129"/>
                  </a:lnTo>
                  <a:lnTo>
                    <a:pt x="530" y="4102"/>
                  </a:lnTo>
                  <a:lnTo>
                    <a:pt x="521" y="4075"/>
                  </a:lnTo>
                  <a:lnTo>
                    <a:pt x="503" y="4052"/>
                  </a:lnTo>
                  <a:lnTo>
                    <a:pt x="481" y="4043"/>
                  </a:lnTo>
                  <a:lnTo>
                    <a:pt x="350" y="4043"/>
                  </a:lnTo>
                  <a:lnTo>
                    <a:pt x="305" y="4048"/>
                  </a:lnTo>
                  <a:lnTo>
                    <a:pt x="256" y="4048"/>
                  </a:lnTo>
                  <a:lnTo>
                    <a:pt x="251" y="4052"/>
                  </a:lnTo>
                  <a:lnTo>
                    <a:pt x="243" y="4052"/>
                  </a:lnTo>
                  <a:lnTo>
                    <a:pt x="229" y="4061"/>
                  </a:lnTo>
                  <a:lnTo>
                    <a:pt x="220" y="4070"/>
                  </a:lnTo>
                  <a:lnTo>
                    <a:pt x="211" y="4084"/>
                  </a:lnTo>
                  <a:lnTo>
                    <a:pt x="207" y="4079"/>
                  </a:lnTo>
                  <a:lnTo>
                    <a:pt x="198" y="4075"/>
                  </a:lnTo>
                  <a:lnTo>
                    <a:pt x="193" y="4070"/>
                  </a:lnTo>
                  <a:lnTo>
                    <a:pt x="184" y="4070"/>
                  </a:lnTo>
                  <a:lnTo>
                    <a:pt x="180" y="4066"/>
                  </a:lnTo>
                  <a:lnTo>
                    <a:pt x="171" y="4066"/>
                  </a:lnTo>
                  <a:lnTo>
                    <a:pt x="157" y="4079"/>
                  </a:lnTo>
                  <a:lnTo>
                    <a:pt x="153" y="4079"/>
                  </a:lnTo>
                  <a:lnTo>
                    <a:pt x="153" y="4070"/>
                  </a:lnTo>
                  <a:lnTo>
                    <a:pt x="162" y="4052"/>
                  </a:lnTo>
                  <a:lnTo>
                    <a:pt x="162" y="4034"/>
                  </a:lnTo>
                  <a:lnTo>
                    <a:pt x="148" y="4021"/>
                  </a:lnTo>
                  <a:lnTo>
                    <a:pt x="148" y="4016"/>
                  </a:lnTo>
                  <a:lnTo>
                    <a:pt x="144" y="4007"/>
                  </a:lnTo>
                  <a:lnTo>
                    <a:pt x="139" y="4003"/>
                  </a:lnTo>
                  <a:lnTo>
                    <a:pt x="139" y="3998"/>
                  </a:lnTo>
                  <a:lnTo>
                    <a:pt x="126" y="3998"/>
                  </a:lnTo>
                  <a:lnTo>
                    <a:pt x="121" y="3994"/>
                  </a:lnTo>
                  <a:lnTo>
                    <a:pt x="121" y="3967"/>
                  </a:lnTo>
                  <a:lnTo>
                    <a:pt x="117" y="3967"/>
                  </a:lnTo>
                  <a:lnTo>
                    <a:pt x="108" y="3976"/>
                  </a:lnTo>
                  <a:lnTo>
                    <a:pt x="99" y="3980"/>
                  </a:lnTo>
                  <a:lnTo>
                    <a:pt x="90" y="3980"/>
                  </a:lnTo>
                  <a:lnTo>
                    <a:pt x="67" y="3958"/>
                  </a:lnTo>
                  <a:lnTo>
                    <a:pt x="58" y="3958"/>
                  </a:lnTo>
                  <a:lnTo>
                    <a:pt x="45" y="3971"/>
                  </a:lnTo>
                  <a:lnTo>
                    <a:pt x="40" y="3980"/>
                  </a:lnTo>
                  <a:lnTo>
                    <a:pt x="31" y="3989"/>
                  </a:lnTo>
                  <a:lnTo>
                    <a:pt x="0" y="1200"/>
                  </a:lnTo>
                  <a:lnTo>
                    <a:pt x="9" y="1191"/>
                  </a:lnTo>
                  <a:lnTo>
                    <a:pt x="18" y="1186"/>
                  </a:lnTo>
                  <a:lnTo>
                    <a:pt x="31" y="1186"/>
                  </a:lnTo>
                  <a:lnTo>
                    <a:pt x="36" y="1191"/>
                  </a:lnTo>
                  <a:lnTo>
                    <a:pt x="45" y="1209"/>
                  </a:lnTo>
                  <a:lnTo>
                    <a:pt x="54" y="1209"/>
                  </a:lnTo>
                  <a:lnTo>
                    <a:pt x="63" y="1200"/>
                  </a:lnTo>
                  <a:lnTo>
                    <a:pt x="81" y="1191"/>
                  </a:lnTo>
                  <a:lnTo>
                    <a:pt x="85" y="1186"/>
                  </a:lnTo>
                  <a:lnTo>
                    <a:pt x="99" y="1186"/>
                  </a:lnTo>
                  <a:lnTo>
                    <a:pt x="99" y="1195"/>
                  </a:lnTo>
                  <a:lnTo>
                    <a:pt x="103" y="1200"/>
                  </a:lnTo>
                  <a:lnTo>
                    <a:pt x="108" y="1200"/>
                  </a:lnTo>
                  <a:lnTo>
                    <a:pt x="121" y="1186"/>
                  </a:lnTo>
                  <a:lnTo>
                    <a:pt x="126" y="1177"/>
                  </a:lnTo>
                  <a:lnTo>
                    <a:pt x="148" y="1155"/>
                  </a:lnTo>
                  <a:lnTo>
                    <a:pt x="153" y="1155"/>
                  </a:lnTo>
                  <a:lnTo>
                    <a:pt x="157" y="1159"/>
                  </a:lnTo>
                  <a:lnTo>
                    <a:pt x="162" y="1173"/>
                  </a:lnTo>
                  <a:lnTo>
                    <a:pt x="162" y="1182"/>
                  </a:lnTo>
                  <a:lnTo>
                    <a:pt x="166" y="1209"/>
                  </a:lnTo>
                  <a:lnTo>
                    <a:pt x="171" y="1245"/>
                  </a:lnTo>
                  <a:lnTo>
                    <a:pt x="184" y="1281"/>
                  </a:lnTo>
                  <a:lnTo>
                    <a:pt x="207" y="1312"/>
                  </a:lnTo>
                  <a:lnTo>
                    <a:pt x="238" y="1326"/>
                  </a:lnTo>
                  <a:lnTo>
                    <a:pt x="431" y="1326"/>
                  </a:lnTo>
                  <a:lnTo>
                    <a:pt x="445" y="1321"/>
                  </a:lnTo>
                  <a:lnTo>
                    <a:pt x="467" y="1312"/>
                  </a:lnTo>
                  <a:lnTo>
                    <a:pt x="485" y="1294"/>
                  </a:lnTo>
                  <a:lnTo>
                    <a:pt x="498" y="1267"/>
                  </a:lnTo>
                  <a:lnTo>
                    <a:pt x="507" y="1227"/>
                  </a:lnTo>
                  <a:lnTo>
                    <a:pt x="503" y="1173"/>
                  </a:lnTo>
                  <a:lnTo>
                    <a:pt x="490" y="1137"/>
                  </a:lnTo>
                  <a:lnTo>
                    <a:pt x="476" y="1110"/>
                  </a:lnTo>
                  <a:lnTo>
                    <a:pt x="454" y="1088"/>
                  </a:lnTo>
                  <a:lnTo>
                    <a:pt x="454" y="1065"/>
                  </a:lnTo>
                  <a:lnTo>
                    <a:pt x="467" y="1070"/>
                  </a:lnTo>
                  <a:lnTo>
                    <a:pt x="467" y="1025"/>
                  </a:lnTo>
                  <a:lnTo>
                    <a:pt x="481" y="1011"/>
                  </a:lnTo>
                  <a:lnTo>
                    <a:pt x="490" y="984"/>
                  </a:lnTo>
                  <a:lnTo>
                    <a:pt x="503" y="989"/>
                  </a:lnTo>
                  <a:lnTo>
                    <a:pt x="503" y="975"/>
                  </a:lnTo>
                  <a:lnTo>
                    <a:pt x="543" y="984"/>
                  </a:lnTo>
                  <a:lnTo>
                    <a:pt x="543" y="953"/>
                  </a:lnTo>
                  <a:lnTo>
                    <a:pt x="548" y="953"/>
                  </a:lnTo>
                  <a:lnTo>
                    <a:pt x="557" y="948"/>
                  </a:lnTo>
                  <a:lnTo>
                    <a:pt x="566" y="948"/>
                  </a:lnTo>
                  <a:lnTo>
                    <a:pt x="584" y="944"/>
                  </a:lnTo>
                  <a:lnTo>
                    <a:pt x="593" y="939"/>
                  </a:lnTo>
                  <a:lnTo>
                    <a:pt x="606" y="930"/>
                  </a:lnTo>
                  <a:lnTo>
                    <a:pt x="615" y="926"/>
                  </a:lnTo>
                  <a:lnTo>
                    <a:pt x="629" y="917"/>
                  </a:lnTo>
                  <a:lnTo>
                    <a:pt x="642" y="912"/>
                  </a:lnTo>
                  <a:lnTo>
                    <a:pt x="656" y="903"/>
                  </a:lnTo>
                  <a:lnTo>
                    <a:pt x="674" y="894"/>
                  </a:lnTo>
                  <a:lnTo>
                    <a:pt x="701" y="876"/>
                  </a:lnTo>
                  <a:lnTo>
                    <a:pt x="710" y="867"/>
                  </a:lnTo>
                  <a:lnTo>
                    <a:pt x="719" y="849"/>
                  </a:lnTo>
                  <a:lnTo>
                    <a:pt x="763" y="796"/>
                  </a:lnTo>
                  <a:lnTo>
                    <a:pt x="790" y="773"/>
                  </a:lnTo>
                  <a:lnTo>
                    <a:pt x="808" y="755"/>
                  </a:lnTo>
                  <a:lnTo>
                    <a:pt x="826" y="710"/>
                  </a:lnTo>
                  <a:lnTo>
                    <a:pt x="835" y="697"/>
                  </a:lnTo>
                  <a:lnTo>
                    <a:pt x="853" y="688"/>
                  </a:lnTo>
                  <a:lnTo>
                    <a:pt x="871" y="674"/>
                  </a:lnTo>
                  <a:lnTo>
                    <a:pt x="894" y="656"/>
                  </a:lnTo>
                  <a:lnTo>
                    <a:pt x="916" y="625"/>
                  </a:lnTo>
                  <a:lnTo>
                    <a:pt x="939" y="580"/>
                  </a:lnTo>
                  <a:lnTo>
                    <a:pt x="952" y="544"/>
                  </a:lnTo>
                  <a:lnTo>
                    <a:pt x="970" y="522"/>
                  </a:lnTo>
                  <a:lnTo>
                    <a:pt x="1010" y="522"/>
                  </a:lnTo>
                  <a:lnTo>
                    <a:pt x="1010" y="450"/>
                  </a:lnTo>
                  <a:lnTo>
                    <a:pt x="997" y="450"/>
                  </a:lnTo>
                  <a:lnTo>
                    <a:pt x="997" y="382"/>
                  </a:lnTo>
                  <a:lnTo>
                    <a:pt x="1010" y="382"/>
                  </a:lnTo>
                  <a:lnTo>
                    <a:pt x="1010" y="315"/>
                  </a:lnTo>
                  <a:lnTo>
                    <a:pt x="997" y="315"/>
                  </a:lnTo>
                  <a:lnTo>
                    <a:pt x="997" y="243"/>
                  </a:lnTo>
                  <a:lnTo>
                    <a:pt x="1010" y="243"/>
                  </a:lnTo>
                  <a:lnTo>
                    <a:pt x="1010" y="176"/>
                  </a:lnTo>
                  <a:lnTo>
                    <a:pt x="997" y="176"/>
                  </a:lnTo>
                  <a:lnTo>
                    <a:pt x="997" y="104"/>
                  </a:lnTo>
                  <a:lnTo>
                    <a:pt x="1010" y="104"/>
                  </a:lnTo>
                  <a:lnTo>
                    <a:pt x="1010" y="36"/>
                  </a:lnTo>
                  <a:lnTo>
                    <a:pt x="997" y="36"/>
                  </a:lnTo>
                  <a:lnTo>
                    <a:pt x="1046" y="32"/>
                  </a:lnTo>
                  <a:lnTo>
                    <a:pt x="1100" y="23"/>
                  </a:lnTo>
                  <a:lnTo>
                    <a:pt x="1159" y="18"/>
                  </a:lnTo>
                  <a:lnTo>
                    <a:pt x="1195" y="18"/>
                  </a:lnTo>
                  <a:lnTo>
                    <a:pt x="1231" y="23"/>
                  </a:lnTo>
                  <a:lnTo>
                    <a:pt x="1284" y="27"/>
                  </a:lnTo>
                  <a:lnTo>
                    <a:pt x="1347" y="32"/>
                  </a:lnTo>
                  <a:lnTo>
                    <a:pt x="1415" y="41"/>
                  </a:lnTo>
                  <a:lnTo>
                    <a:pt x="1482" y="45"/>
                  </a:lnTo>
                  <a:lnTo>
                    <a:pt x="1702" y="45"/>
                  </a:lnTo>
                  <a:lnTo>
                    <a:pt x="1805" y="50"/>
                  </a:lnTo>
                  <a:lnTo>
                    <a:pt x="1989" y="50"/>
                  </a:lnTo>
                  <a:lnTo>
                    <a:pt x="2088" y="45"/>
                  </a:lnTo>
                  <a:lnTo>
                    <a:pt x="2196" y="41"/>
                  </a:lnTo>
                  <a:lnTo>
                    <a:pt x="2304" y="41"/>
                  </a:lnTo>
                  <a:lnTo>
                    <a:pt x="2403" y="36"/>
                  </a:lnTo>
                  <a:lnTo>
                    <a:pt x="3323" y="36"/>
                  </a:lnTo>
                  <a:lnTo>
                    <a:pt x="3409" y="32"/>
                  </a:lnTo>
                  <a:lnTo>
                    <a:pt x="3507" y="32"/>
                  </a:lnTo>
                  <a:lnTo>
                    <a:pt x="3602" y="27"/>
                  </a:lnTo>
                  <a:lnTo>
                    <a:pt x="3714" y="23"/>
                  </a:lnTo>
                  <a:lnTo>
                    <a:pt x="3849" y="23"/>
                  </a:lnTo>
                  <a:lnTo>
                    <a:pt x="4118" y="14"/>
                  </a:lnTo>
                  <a:lnTo>
                    <a:pt x="4248" y="9"/>
                  </a:lnTo>
                  <a:lnTo>
                    <a:pt x="4356" y="5"/>
                  </a:lnTo>
                  <a:lnTo>
                    <a:pt x="4468" y="0"/>
                  </a:lnTo>
                  <a:close/>
                </a:path>
              </a:pathLst>
            </a:custGeom>
            <a:gradFill>
              <a:gsLst>
                <a:gs pos="72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8100000" scaled="1"/>
            </a:gradFill>
            <a:ln w="0">
              <a:solidFill>
                <a:schemeClr val="bg1">
                  <a:lumMod val="85000"/>
                </a:schemeClr>
              </a:solidFill>
              <a:prstDash val="solid"/>
              <a:round/>
              <a:headEnd/>
              <a:tailEnd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1"/>
            <p:cNvSpPr>
              <a:spLocks/>
            </p:cNvSpPr>
            <p:nvPr/>
          </p:nvSpPr>
          <p:spPr bwMode="auto">
            <a:xfrm>
              <a:off x="7236642" y="958442"/>
              <a:ext cx="165224" cy="445066"/>
            </a:xfrm>
            <a:custGeom>
              <a:avLst/>
              <a:gdLst/>
              <a:ahLst/>
              <a:cxnLst>
                <a:cxn ang="0">
                  <a:pos x="382" y="0"/>
                </a:cxn>
                <a:cxn ang="0">
                  <a:pos x="269" y="1029"/>
                </a:cxn>
                <a:cxn ang="0">
                  <a:pos x="0" y="5"/>
                </a:cxn>
                <a:cxn ang="0">
                  <a:pos x="382" y="0"/>
                </a:cxn>
              </a:cxnLst>
              <a:rect l="0" t="0" r="r" b="b"/>
              <a:pathLst>
                <a:path w="382" h="1029">
                  <a:moveTo>
                    <a:pt x="382" y="0"/>
                  </a:moveTo>
                  <a:lnTo>
                    <a:pt x="269" y="1029"/>
                  </a:lnTo>
                  <a:lnTo>
                    <a:pt x="0" y="5"/>
                  </a:lnTo>
                  <a:lnTo>
                    <a:pt x="382" y="0"/>
                  </a:ln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08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2"/>
            <p:cNvSpPr>
              <a:spLocks/>
            </p:cNvSpPr>
            <p:nvPr/>
          </p:nvSpPr>
          <p:spPr bwMode="auto">
            <a:xfrm>
              <a:off x="1859953" y="865017"/>
              <a:ext cx="439011" cy="1086065"/>
            </a:xfrm>
            <a:custGeom>
              <a:avLst/>
              <a:gdLst/>
              <a:ahLst/>
              <a:cxnLst>
                <a:cxn ang="0">
                  <a:pos x="162" y="0"/>
                </a:cxn>
                <a:cxn ang="0">
                  <a:pos x="198" y="0"/>
                </a:cxn>
                <a:cxn ang="0">
                  <a:pos x="234" y="5"/>
                </a:cxn>
                <a:cxn ang="0">
                  <a:pos x="287" y="9"/>
                </a:cxn>
                <a:cxn ang="0">
                  <a:pos x="350" y="14"/>
                </a:cxn>
                <a:cxn ang="0">
                  <a:pos x="418" y="23"/>
                </a:cxn>
                <a:cxn ang="0">
                  <a:pos x="485" y="27"/>
                </a:cxn>
                <a:cxn ang="0">
                  <a:pos x="678" y="27"/>
                </a:cxn>
                <a:cxn ang="0">
                  <a:pos x="763" y="32"/>
                </a:cxn>
                <a:cxn ang="0">
                  <a:pos x="853" y="32"/>
                </a:cxn>
                <a:cxn ang="0">
                  <a:pos x="1015" y="2511"/>
                </a:cxn>
                <a:cxn ang="0">
                  <a:pos x="13" y="351"/>
                </a:cxn>
                <a:cxn ang="0">
                  <a:pos x="13" y="297"/>
                </a:cxn>
                <a:cxn ang="0">
                  <a:pos x="0" y="297"/>
                </a:cxn>
                <a:cxn ang="0">
                  <a:pos x="0" y="225"/>
                </a:cxn>
                <a:cxn ang="0">
                  <a:pos x="13" y="225"/>
                </a:cxn>
                <a:cxn ang="0">
                  <a:pos x="13" y="158"/>
                </a:cxn>
                <a:cxn ang="0">
                  <a:pos x="0" y="158"/>
                </a:cxn>
                <a:cxn ang="0">
                  <a:pos x="0" y="86"/>
                </a:cxn>
                <a:cxn ang="0">
                  <a:pos x="13" y="86"/>
                </a:cxn>
                <a:cxn ang="0">
                  <a:pos x="13" y="18"/>
                </a:cxn>
                <a:cxn ang="0">
                  <a:pos x="0" y="18"/>
                </a:cxn>
                <a:cxn ang="0">
                  <a:pos x="49" y="14"/>
                </a:cxn>
                <a:cxn ang="0">
                  <a:pos x="103" y="5"/>
                </a:cxn>
                <a:cxn ang="0">
                  <a:pos x="162" y="0"/>
                </a:cxn>
              </a:cxnLst>
              <a:rect l="0" t="0" r="r" b="b"/>
              <a:pathLst>
                <a:path w="1015" h="2511">
                  <a:moveTo>
                    <a:pt x="162" y="0"/>
                  </a:moveTo>
                  <a:lnTo>
                    <a:pt x="198" y="0"/>
                  </a:lnTo>
                  <a:lnTo>
                    <a:pt x="234" y="5"/>
                  </a:lnTo>
                  <a:lnTo>
                    <a:pt x="287" y="9"/>
                  </a:lnTo>
                  <a:lnTo>
                    <a:pt x="350" y="14"/>
                  </a:lnTo>
                  <a:lnTo>
                    <a:pt x="418" y="23"/>
                  </a:lnTo>
                  <a:lnTo>
                    <a:pt x="485" y="27"/>
                  </a:lnTo>
                  <a:lnTo>
                    <a:pt x="678" y="27"/>
                  </a:lnTo>
                  <a:lnTo>
                    <a:pt x="763" y="32"/>
                  </a:lnTo>
                  <a:lnTo>
                    <a:pt x="853" y="32"/>
                  </a:lnTo>
                  <a:lnTo>
                    <a:pt x="1015" y="2511"/>
                  </a:lnTo>
                  <a:lnTo>
                    <a:pt x="13" y="351"/>
                  </a:lnTo>
                  <a:lnTo>
                    <a:pt x="13" y="297"/>
                  </a:lnTo>
                  <a:lnTo>
                    <a:pt x="0" y="297"/>
                  </a:lnTo>
                  <a:lnTo>
                    <a:pt x="0" y="225"/>
                  </a:lnTo>
                  <a:lnTo>
                    <a:pt x="13" y="225"/>
                  </a:lnTo>
                  <a:lnTo>
                    <a:pt x="13" y="158"/>
                  </a:lnTo>
                  <a:lnTo>
                    <a:pt x="0" y="158"/>
                  </a:lnTo>
                  <a:lnTo>
                    <a:pt x="0" y="86"/>
                  </a:lnTo>
                  <a:lnTo>
                    <a:pt x="13" y="86"/>
                  </a:lnTo>
                  <a:lnTo>
                    <a:pt x="13" y="18"/>
                  </a:lnTo>
                  <a:lnTo>
                    <a:pt x="0" y="18"/>
                  </a:lnTo>
                  <a:lnTo>
                    <a:pt x="49" y="14"/>
                  </a:lnTo>
                  <a:lnTo>
                    <a:pt x="103" y="5"/>
                  </a:lnTo>
                  <a:lnTo>
                    <a:pt x="162" y="0"/>
                  </a:lnTo>
                  <a:close/>
                </a:path>
              </a:pathLst>
            </a:custGeom>
            <a:gradFill>
              <a:gsLst>
                <a:gs pos="17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02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3"/>
            <p:cNvSpPr>
              <a:spLocks/>
            </p:cNvSpPr>
            <p:nvPr/>
          </p:nvSpPr>
          <p:spPr bwMode="auto">
            <a:xfrm>
              <a:off x="5389338" y="2079541"/>
              <a:ext cx="213666" cy="582608"/>
            </a:xfrm>
            <a:custGeom>
              <a:avLst/>
              <a:gdLst/>
              <a:ahLst/>
              <a:cxnLst>
                <a:cxn ang="0">
                  <a:pos x="494" y="0"/>
                </a:cxn>
                <a:cxn ang="0">
                  <a:pos x="395" y="1338"/>
                </a:cxn>
                <a:cxn ang="0">
                  <a:pos x="0" y="1347"/>
                </a:cxn>
                <a:cxn ang="0">
                  <a:pos x="494" y="0"/>
                </a:cxn>
              </a:cxnLst>
              <a:rect l="0" t="0" r="r" b="b"/>
              <a:pathLst>
                <a:path w="494" h="1347">
                  <a:moveTo>
                    <a:pt x="494" y="0"/>
                  </a:moveTo>
                  <a:lnTo>
                    <a:pt x="395" y="1338"/>
                  </a:lnTo>
                  <a:lnTo>
                    <a:pt x="0" y="1347"/>
                  </a:lnTo>
                  <a:lnTo>
                    <a:pt x="494" y="0"/>
                  </a:lnTo>
                  <a:close/>
                </a:path>
              </a:pathLst>
            </a:custGeom>
            <a:gradFill>
              <a:gsLst>
                <a:gs pos="39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96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4"/>
            <p:cNvSpPr>
              <a:spLocks/>
            </p:cNvSpPr>
            <p:nvPr/>
          </p:nvSpPr>
          <p:spPr bwMode="auto">
            <a:xfrm>
              <a:off x="5933019" y="2926420"/>
              <a:ext cx="293683" cy="55189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9" y="5"/>
                </a:cxn>
                <a:cxn ang="0">
                  <a:pos x="41" y="23"/>
                </a:cxn>
                <a:cxn ang="0">
                  <a:pos x="90" y="45"/>
                </a:cxn>
                <a:cxn ang="0">
                  <a:pos x="149" y="77"/>
                </a:cxn>
                <a:cxn ang="0">
                  <a:pos x="216" y="113"/>
                </a:cxn>
                <a:cxn ang="0">
                  <a:pos x="288" y="153"/>
                </a:cxn>
                <a:cxn ang="0">
                  <a:pos x="364" y="189"/>
                </a:cxn>
                <a:cxn ang="0">
                  <a:pos x="436" y="229"/>
                </a:cxn>
                <a:cxn ang="0">
                  <a:pos x="503" y="265"/>
                </a:cxn>
                <a:cxn ang="0">
                  <a:pos x="562" y="297"/>
                </a:cxn>
                <a:cxn ang="0">
                  <a:pos x="611" y="319"/>
                </a:cxn>
                <a:cxn ang="0">
                  <a:pos x="643" y="337"/>
                </a:cxn>
                <a:cxn ang="0">
                  <a:pos x="652" y="342"/>
                </a:cxn>
                <a:cxn ang="0">
                  <a:pos x="652" y="351"/>
                </a:cxn>
                <a:cxn ang="0">
                  <a:pos x="661" y="373"/>
                </a:cxn>
                <a:cxn ang="0">
                  <a:pos x="665" y="414"/>
                </a:cxn>
                <a:cxn ang="0">
                  <a:pos x="670" y="472"/>
                </a:cxn>
                <a:cxn ang="0">
                  <a:pos x="679" y="553"/>
                </a:cxn>
                <a:cxn ang="0">
                  <a:pos x="679" y="1276"/>
                </a:cxn>
                <a:cxn ang="0">
                  <a:pos x="0" y="0"/>
                </a:cxn>
              </a:cxnLst>
              <a:rect l="0" t="0" r="r" b="b"/>
              <a:pathLst>
                <a:path w="679" h="1276">
                  <a:moveTo>
                    <a:pt x="0" y="0"/>
                  </a:moveTo>
                  <a:lnTo>
                    <a:pt x="9" y="5"/>
                  </a:lnTo>
                  <a:lnTo>
                    <a:pt x="41" y="23"/>
                  </a:lnTo>
                  <a:lnTo>
                    <a:pt x="90" y="45"/>
                  </a:lnTo>
                  <a:lnTo>
                    <a:pt x="149" y="77"/>
                  </a:lnTo>
                  <a:lnTo>
                    <a:pt x="216" y="113"/>
                  </a:lnTo>
                  <a:lnTo>
                    <a:pt x="288" y="153"/>
                  </a:lnTo>
                  <a:lnTo>
                    <a:pt x="364" y="189"/>
                  </a:lnTo>
                  <a:lnTo>
                    <a:pt x="436" y="229"/>
                  </a:lnTo>
                  <a:lnTo>
                    <a:pt x="503" y="265"/>
                  </a:lnTo>
                  <a:lnTo>
                    <a:pt x="562" y="297"/>
                  </a:lnTo>
                  <a:lnTo>
                    <a:pt x="611" y="319"/>
                  </a:lnTo>
                  <a:lnTo>
                    <a:pt x="643" y="337"/>
                  </a:lnTo>
                  <a:lnTo>
                    <a:pt x="652" y="342"/>
                  </a:lnTo>
                  <a:lnTo>
                    <a:pt x="652" y="351"/>
                  </a:lnTo>
                  <a:lnTo>
                    <a:pt x="661" y="373"/>
                  </a:lnTo>
                  <a:lnTo>
                    <a:pt x="665" y="414"/>
                  </a:lnTo>
                  <a:lnTo>
                    <a:pt x="670" y="472"/>
                  </a:lnTo>
                  <a:lnTo>
                    <a:pt x="679" y="553"/>
                  </a:lnTo>
                  <a:lnTo>
                    <a:pt x="679" y="1276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40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86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5"/>
            <p:cNvSpPr>
              <a:spLocks/>
            </p:cNvSpPr>
            <p:nvPr/>
          </p:nvSpPr>
          <p:spPr bwMode="auto">
            <a:xfrm>
              <a:off x="4744447" y="867180"/>
              <a:ext cx="151383" cy="34385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58" y="0"/>
                </a:cxn>
                <a:cxn ang="0">
                  <a:pos x="121" y="4"/>
                </a:cxn>
                <a:cxn ang="0">
                  <a:pos x="211" y="9"/>
                </a:cxn>
                <a:cxn ang="0">
                  <a:pos x="350" y="9"/>
                </a:cxn>
                <a:cxn ang="0">
                  <a:pos x="121" y="795"/>
                </a:cxn>
                <a:cxn ang="0">
                  <a:pos x="0" y="0"/>
                </a:cxn>
              </a:cxnLst>
              <a:rect l="0" t="0" r="r" b="b"/>
              <a:pathLst>
                <a:path w="350" h="795">
                  <a:moveTo>
                    <a:pt x="0" y="0"/>
                  </a:moveTo>
                  <a:lnTo>
                    <a:pt x="58" y="0"/>
                  </a:lnTo>
                  <a:lnTo>
                    <a:pt x="121" y="4"/>
                  </a:lnTo>
                  <a:lnTo>
                    <a:pt x="211" y="9"/>
                  </a:lnTo>
                  <a:lnTo>
                    <a:pt x="350" y="9"/>
                  </a:lnTo>
                  <a:lnTo>
                    <a:pt x="121" y="795"/>
                  </a:lnTo>
                  <a:lnTo>
                    <a:pt x="0" y="0"/>
                  </a:lnTo>
                  <a:close/>
                </a:path>
              </a:pathLst>
            </a:custGeom>
            <a:gradFill>
              <a:gsLst>
                <a:gs pos="32000">
                  <a:schemeClr val="bg1"/>
                </a:gs>
                <a:gs pos="81000">
                  <a:schemeClr val="bg1">
                    <a:lumMod val="85000"/>
                  </a:schemeClr>
                </a:gs>
              </a:gsLst>
              <a:lin ang="11400000" scaled="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Прямоугольник 121"/>
          <p:cNvSpPr/>
          <p:nvPr/>
        </p:nvSpPr>
        <p:spPr>
          <a:xfrm>
            <a:off x="1219200" y="4419600"/>
            <a:ext cx="7283705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000" dirty="0" smtClean="0">
              <a:latin typeface="Arial" pitchFamily="34" charset="0"/>
              <a:cs typeface="Arial" pitchFamily="34" charset="0"/>
            </a:endParaRP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общий объем 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доходов:  </a:t>
            </a: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821,7 млн. руб.,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общий объем 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расходов:</a:t>
            </a: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831,3 млн. руб.,</a:t>
            </a:r>
          </a:p>
          <a:p>
            <a:pPr algn="ctr"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размер </a:t>
            </a:r>
            <a:r>
              <a:rPr lang="ru-RU" sz="24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дефицита:</a:t>
            </a:r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        - 9,6 млн. руб.</a:t>
            </a:r>
          </a:p>
        </p:txBody>
      </p:sp>
      <p:sp>
        <p:nvSpPr>
          <p:cNvPr id="23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9036496" cy="868363"/>
          </a:xfrm>
        </p:spPr>
        <p:txBody>
          <a:bodyPr/>
          <a:lstStyle/>
          <a:p>
            <a:pPr algn="ctr"/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РАЗМЕР ДЕФИЦИТА БЮДЖЕТА НА 2017 ГОД</a:t>
            </a:r>
            <a:endParaRPr lang="ru-RU" sz="2800" b="1" dirty="0">
              <a:solidFill>
                <a:srgbClr val="3333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Диаграмма 23"/>
          <p:cNvGraphicFramePr/>
          <p:nvPr/>
        </p:nvGraphicFramePr>
        <p:xfrm>
          <a:off x="1600200" y="1219200"/>
          <a:ext cx="609600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5" name="Рисунок 24" descr="money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72400" y="4495800"/>
            <a:ext cx="1143000" cy="1143000"/>
          </a:xfrm>
          <a:prstGeom prst="rect">
            <a:avLst/>
          </a:prstGeom>
        </p:spPr>
      </p:pic>
      <p:sp>
        <p:nvSpPr>
          <p:cNvPr id="14" name="Номер слайда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60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42"/>
          <p:cNvGrpSpPr/>
          <p:nvPr/>
        </p:nvGrpSpPr>
        <p:grpSpPr>
          <a:xfrm>
            <a:off x="762000" y="1447800"/>
            <a:ext cx="2819400" cy="4326353"/>
            <a:chOff x="819444" y="3736093"/>
            <a:chExt cx="2014538" cy="1657059"/>
          </a:xfrm>
        </p:grpSpPr>
        <p:sp>
          <p:nvSpPr>
            <p:cNvPr id="5" name="Rectangle 19"/>
            <p:cNvSpPr>
              <a:spLocks noChangeArrowheads="1"/>
            </p:cNvSpPr>
            <p:nvPr/>
          </p:nvSpPr>
          <p:spPr bwMode="gray">
            <a:xfrm rot="16200000">
              <a:off x="171096" y="4384441"/>
              <a:ext cx="1657059" cy="360363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72000" rIns="108000" bIns="72000" anchor="ctr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 видам долговых обязательств:</a:t>
              </a:r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gray">
            <a:xfrm>
              <a:off x="1179808" y="3736093"/>
              <a:ext cx="1654174" cy="165705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ct val="40000"/>
                </a:spcAft>
                <a:buClr>
                  <a:srgbClr val="808080"/>
                </a:buClr>
              </a:pPr>
              <a:endParaRPr lang="de-DE" sz="1400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7" name="Rectangle 42"/>
          <p:cNvSpPr>
            <a:spLocks noChangeArrowheads="1"/>
          </p:cNvSpPr>
          <p:nvPr/>
        </p:nvSpPr>
        <p:spPr bwMode="auto">
          <a:xfrm>
            <a:off x="1143000" y="1676400"/>
            <a:ext cx="2514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Ценные бумаги</a:t>
            </a:r>
          </a:p>
        </p:txBody>
      </p:sp>
      <p:sp>
        <p:nvSpPr>
          <p:cNvPr id="8" name="Rectangle 42"/>
          <p:cNvSpPr>
            <a:spLocks noChangeArrowheads="1"/>
          </p:cNvSpPr>
          <p:nvPr/>
        </p:nvSpPr>
        <p:spPr bwMode="auto">
          <a:xfrm>
            <a:off x="1143000" y="2209800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Бюджетные кредиты</a:t>
            </a:r>
          </a:p>
        </p:txBody>
      </p:sp>
      <p:sp>
        <p:nvSpPr>
          <p:cNvPr id="9" name="Rectangle 42"/>
          <p:cNvSpPr>
            <a:spLocks noChangeArrowheads="1"/>
          </p:cNvSpPr>
          <p:nvPr/>
        </p:nvSpPr>
        <p:spPr bwMode="auto">
          <a:xfrm>
            <a:off x="1219200" y="2971800"/>
            <a:ext cx="2514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Кредиты полученные от кредитных организаций </a:t>
            </a:r>
          </a:p>
        </p:txBody>
      </p:sp>
      <p:sp>
        <p:nvSpPr>
          <p:cNvPr id="10" name="Rectangle 42"/>
          <p:cNvSpPr>
            <a:spLocks noChangeArrowheads="1"/>
          </p:cNvSpPr>
          <p:nvPr/>
        </p:nvSpPr>
        <p:spPr bwMode="auto">
          <a:xfrm>
            <a:off x="1143000" y="4419600"/>
            <a:ext cx="2514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Гарантии муниципального образования</a:t>
            </a: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1524000" y="21336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1524000" y="2971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1600200" y="43434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uppieren 42"/>
          <p:cNvGrpSpPr/>
          <p:nvPr/>
        </p:nvGrpSpPr>
        <p:grpSpPr>
          <a:xfrm>
            <a:off x="5562600" y="1447800"/>
            <a:ext cx="2819400" cy="4326353"/>
            <a:chOff x="819444" y="3736093"/>
            <a:chExt cx="2014538" cy="1657059"/>
          </a:xfrm>
        </p:grpSpPr>
        <p:sp>
          <p:nvSpPr>
            <p:cNvPr id="15" name="Rectangle 19"/>
            <p:cNvSpPr>
              <a:spLocks noChangeArrowheads="1"/>
            </p:cNvSpPr>
            <p:nvPr/>
          </p:nvSpPr>
          <p:spPr bwMode="gray">
            <a:xfrm rot="16200000">
              <a:off x="171096" y="4384441"/>
              <a:ext cx="1657059" cy="360363"/>
            </a:xfrm>
            <a:prstGeom prst="rect">
              <a:avLst/>
            </a:prstGeom>
            <a:gradFill>
              <a:gsLst>
                <a:gs pos="0">
                  <a:schemeClr val="accent1">
                    <a:lumMod val="60000"/>
                    <a:lumOff val="40000"/>
                  </a:schemeClr>
                </a:gs>
                <a:gs pos="100000">
                  <a:schemeClr val="accent1"/>
                </a:gs>
              </a:gsLst>
              <a:lin ang="5400000" scaled="0"/>
            </a:gra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72000" rIns="108000" bIns="72000" anchor="ctr"/>
            <a:lstStyle/>
            <a:p>
              <a:pPr algn="ctr"/>
              <a:r>
                <a:rPr lang="ru-RU" b="1" dirty="0" smtClean="0">
                  <a:latin typeface="Times New Roman" pitchFamily="18" charset="0"/>
                  <a:cs typeface="Times New Roman" pitchFamily="18" charset="0"/>
                </a:rPr>
                <a:t>По сроку:</a:t>
              </a:r>
            </a:p>
          </p:txBody>
        </p:sp>
        <p:sp>
          <p:nvSpPr>
            <p:cNvPr id="16" name="Rectangle 5"/>
            <p:cNvSpPr>
              <a:spLocks noChangeArrowheads="1"/>
            </p:cNvSpPr>
            <p:nvPr/>
          </p:nvSpPr>
          <p:spPr bwMode="gray">
            <a:xfrm>
              <a:off x="1179808" y="3736093"/>
              <a:ext cx="1654174" cy="1657059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 w="12700">
              <a:solidFill>
                <a:srgbClr val="C0C0C0"/>
              </a:solidFill>
              <a:miter lim="800000"/>
              <a:headEnd/>
              <a:tailEnd/>
            </a:ln>
            <a:effectLst>
              <a:outerShdw blurRad="127000" dist="635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108000" tIns="108000" rIns="144000" bIns="72000"/>
            <a:lstStyle/>
            <a:p>
              <a:pPr>
                <a:lnSpc>
                  <a:spcPct val="95000"/>
                </a:lnSpc>
                <a:spcAft>
                  <a:spcPct val="40000"/>
                </a:spcAft>
                <a:buClr>
                  <a:srgbClr val="808080"/>
                </a:buClr>
              </a:pPr>
              <a:endParaRPr lang="de-DE" sz="1400" noProof="1">
                <a:solidFill>
                  <a:srgbClr val="000000"/>
                </a:solidFill>
                <a:cs typeface="Arial" charset="0"/>
              </a:endParaRPr>
            </a:p>
          </p:txBody>
        </p:sp>
      </p:grpSp>
      <p:sp>
        <p:nvSpPr>
          <p:cNvPr id="24" name="Rectangle 42"/>
          <p:cNvSpPr>
            <a:spLocks noChangeArrowheads="1"/>
          </p:cNvSpPr>
          <p:nvPr/>
        </p:nvSpPr>
        <p:spPr bwMode="auto">
          <a:xfrm>
            <a:off x="6019800" y="1828800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Краткосрочный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(до 1 года)</a:t>
            </a:r>
          </a:p>
        </p:txBody>
      </p:sp>
      <p:sp>
        <p:nvSpPr>
          <p:cNvPr id="25" name="Rectangle 42"/>
          <p:cNvSpPr>
            <a:spLocks noChangeArrowheads="1"/>
          </p:cNvSpPr>
          <p:nvPr/>
        </p:nvSpPr>
        <p:spPr bwMode="auto">
          <a:xfrm>
            <a:off x="6019800" y="3733800"/>
            <a:ext cx="25146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Долгосрочный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(от 5 до 10 лет включительно)</a:t>
            </a:r>
          </a:p>
        </p:txBody>
      </p:sp>
      <p:sp>
        <p:nvSpPr>
          <p:cNvPr id="26" name="Rectangle 42"/>
          <p:cNvSpPr>
            <a:spLocks noChangeArrowheads="1"/>
          </p:cNvSpPr>
          <p:nvPr/>
        </p:nvSpPr>
        <p:spPr bwMode="auto">
          <a:xfrm>
            <a:off x="6019800" y="2667000"/>
            <a:ext cx="25146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Среднесрочный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(от 1 года до 5 лет)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6400800" y="2590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400800" y="3733800"/>
            <a:ext cx="1752600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Источники покрытия дефицита бюджета </a:t>
            </a:r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муниципальных образований</a:t>
            </a:r>
            <a:endParaRPr lang="ru-RU" sz="2800" b="1" dirty="0">
              <a:solidFill>
                <a:srgbClr val="333333"/>
              </a:solidFill>
            </a:endParaRPr>
          </a:p>
        </p:txBody>
      </p:sp>
      <p:pic>
        <p:nvPicPr>
          <p:cNvPr id="30" name="Рисунок 29" descr="ке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9000" y="4038600"/>
            <a:ext cx="3000375" cy="2819400"/>
          </a:xfrm>
          <a:prstGeom prst="rect">
            <a:avLst/>
          </a:prstGeom>
        </p:spPr>
      </p:pic>
      <p:sp>
        <p:nvSpPr>
          <p:cNvPr id="22" name="Номер слайда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61</a:t>
            </a:fld>
            <a:endParaRPr lang="en-GB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Перечень муниципальных внутренних заимствований</a:t>
            </a:r>
            <a:endParaRPr lang="ru-RU" sz="2800" b="1" dirty="0">
              <a:solidFill>
                <a:srgbClr val="333333"/>
              </a:solidFill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28600" y="990600"/>
          <a:ext cx="8610600" cy="4486886"/>
        </p:xfrm>
        <a:graphic>
          <a:graphicData uri="http://schemas.openxmlformats.org/drawingml/2006/table">
            <a:tbl>
              <a:tblPr/>
              <a:tblGrid>
                <a:gridCol w="4844451"/>
                <a:gridCol w="1255383"/>
                <a:gridCol w="1255383"/>
                <a:gridCol w="1255383"/>
              </a:tblGrid>
              <a:tr h="30437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Перечень муниципальных внутренних заимствований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Times New Roman"/>
                          <a:cs typeface="Times New Roman"/>
                        </a:rPr>
                        <a:t>2017 год</a:t>
                      </a:r>
                      <a:endParaRPr lang="ru-RU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2018 год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2019 год</a:t>
                      </a:r>
                      <a:endParaRPr lang="ru-RU" sz="16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260" marR="6826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1. Муниципальные ценные бумаги :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20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- привлечение средств от размещения ценных бумаг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87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 - погашение номинальной стоимости ценных бумаг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54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2. Кредиты, полученные от кредитных организаций: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9 559,63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-9 559,63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 привлечение кредитов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10 559,63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 погашение основной суммы долга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-1 000,00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latin typeface="Times New Roman"/>
                          <a:ea typeface="Times New Roman"/>
                          <a:cs typeface="Times New Roman"/>
                        </a:rPr>
                        <a:t>-9 559,63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107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3. Бюджетные кредиты, привлеченные от других бюджетов бюджетной системы РФ: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привлечение кредитов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 погашение основной суммы долга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Итого муниципальных внутренних заимствований: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9 559,63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-9 559,63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53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 привлечение средств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10 559,63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437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 погашение основной суммы долга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-1 000,00</a:t>
                      </a: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>
                          <a:latin typeface="Times New Roman"/>
                          <a:ea typeface="Times New Roman"/>
                          <a:cs typeface="Times New Roman"/>
                        </a:rPr>
                        <a:t>-9 559,63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/>
                          <a:ea typeface="Times New Roman"/>
                          <a:cs typeface="Times New Roman"/>
                        </a:rPr>
                        <a:t>0,00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28600" y="5562600"/>
            <a:ext cx="86106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Заимствований (привлечений кредитных ресурсов) в 2015 – 2016 годах не производилось </a:t>
            </a:r>
          </a:p>
          <a:p>
            <a:pPr algn="ctr"/>
            <a:endParaRPr lang="ru-RU" sz="16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62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спасибо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0200" y="152400"/>
            <a:ext cx="6267450" cy="6400800"/>
          </a:xfrm>
          <a:prstGeom prst="rect">
            <a:avLst/>
          </a:prstGeom>
        </p:spPr>
      </p:pic>
      <p:sp>
        <p:nvSpPr>
          <p:cNvPr id="7" name="Rectangle 39"/>
          <p:cNvSpPr>
            <a:spLocks noChangeArrowheads="1"/>
          </p:cNvSpPr>
          <p:nvPr/>
        </p:nvSpPr>
        <p:spPr bwMode="auto">
          <a:xfrm>
            <a:off x="1905000" y="3657600"/>
            <a:ext cx="57912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Финансовое управление администрации Дальнегорского городского округа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Адрес: 692441, Приморский край, г. Дальнегорск, ул. Проспект 50 лет Октября, 125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Телефон / факс 8(42373) 3-26-80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График работы </a:t>
            </a:r>
            <a:r>
              <a:rPr lang="ru-RU" sz="20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Пн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2000" b="1" dirty="0" err="1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Пт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9.00 – 18.00 </a:t>
            </a:r>
          </a:p>
          <a:p>
            <a:pPr algn="ctr"/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(перерыв 13.00 – 14.00)  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107504" y="-228600"/>
            <a:ext cx="9036496" cy="868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Контактная информация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rgbClr val="333333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63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304800"/>
            <a:ext cx="9144000" cy="990600"/>
          </a:xfrm>
        </p:spPr>
        <p:txBody>
          <a:bodyPr>
            <a:normAutofit/>
          </a:bodyPr>
          <a:lstStyle/>
          <a:p>
            <a:r>
              <a:rPr lang="ru-RU" sz="2100" b="1" i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ОСНОВНЫЕ ПОКАЗАТЕЛИ СОЦИАЛЬНО-ЭКОНОМИЧЕСКОГО РАЗВИТИЯ ДАЛЬНЕГОРСКОГО ГОРОДСКОГО ОКРУГА</a:t>
            </a:r>
            <a:endParaRPr lang="ru-RU" sz="2100" b="1" i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52600" y="1828800"/>
            <a:ext cx="6096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216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Численность постоянного населения (среднегодовая), тыс. чел.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люди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9800" y="3581400"/>
            <a:ext cx="3588727" cy="2637651"/>
          </a:xfrm>
          <a:prstGeom prst="rect">
            <a:avLst/>
          </a:prstGeom>
        </p:spPr>
      </p:pic>
      <p:graphicFrame>
        <p:nvGraphicFramePr>
          <p:cNvPr id="8" name="Диаграмма 7"/>
          <p:cNvGraphicFramePr/>
          <p:nvPr/>
        </p:nvGraphicFramePr>
        <p:xfrm>
          <a:off x="152400" y="25146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Диаграмма 21"/>
          <p:cNvGraphicFramePr/>
          <p:nvPr/>
        </p:nvGraphicFramePr>
        <p:xfrm>
          <a:off x="251520" y="1397000"/>
          <a:ext cx="8712968" cy="5056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683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ДИНАМИКА ИЗМЕНЕНИЯ КОЛИЧЕСТВА ОБУЧАЮЩИХСЯ В ДАЛЬНЕГОРСКОМ ГОРОДСКОМ ОКРУГЕ С 20</a:t>
            </a:r>
            <a:r>
              <a:rPr lang="en-US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ПО 201</a:t>
            </a:r>
            <a:r>
              <a:rPr lang="en-US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ГОДЫ</a:t>
            </a:r>
            <a:endParaRPr lang="en-US" sz="2000" b="1" dirty="0">
              <a:solidFill>
                <a:srgbClr val="333333"/>
              </a:solidFill>
            </a:endParaRPr>
          </a:p>
        </p:txBody>
      </p:sp>
      <p:sp>
        <p:nvSpPr>
          <p:cNvPr id="24" name="Freeform 7"/>
          <p:cNvSpPr>
            <a:spLocks/>
          </p:cNvSpPr>
          <p:nvPr/>
        </p:nvSpPr>
        <p:spPr bwMode="auto">
          <a:xfrm>
            <a:off x="4952999" y="838201"/>
            <a:ext cx="2971801" cy="1524000"/>
          </a:xfrm>
          <a:custGeom>
            <a:avLst/>
            <a:gdLst/>
            <a:ahLst/>
            <a:cxnLst>
              <a:cxn ang="0">
                <a:pos x="8664" y="264"/>
              </a:cxn>
              <a:cxn ang="0">
                <a:pos x="10830" y="1278"/>
              </a:cxn>
              <a:cxn ang="0">
                <a:pos x="12450" y="2838"/>
              </a:cxn>
              <a:cxn ang="0">
                <a:pos x="13470" y="4770"/>
              </a:cxn>
              <a:cxn ang="0">
                <a:pos x="13830" y="6918"/>
              </a:cxn>
              <a:cxn ang="0">
                <a:pos x="13452" y="9114"/>
              </a:cxn>
              <a:cxn ang="0">
                <a:pos x="13110" y="9942"/>
              </a:cxn>
              <a:cxn ang="0">
                <a:pos x="12756" y="10866"/>
              </a:cxn>
              <a:cxn ang="0">
                <a:pos x="12378" y="12354"/>
              </a:cxn>
              <a:cxn ang="0">
                <a:pos x="12324" y="13680"/>
              </a:cxn>
              <a:cxn ang="0">
                <a:pos x="12702" y="14886"/>
              </a:cxn>
              <a:cxn ang="0">
                <a:pos x="13146" y="15456"/>
              </a:cxn>
              <a:cxn ang="0">
                <a:pos x="12486" y="15312"/>
              </a:cxn>
              <a:cxn ang="0">
                <a:pos x="11406" y="14892"/>
              </a:cxn>
              <a:cxn ang="0">
                <a:pos x="10266" y="14088"/>
              </a:cxn>
              <a:cxn ang="0">
                <a:pos x="9078" y="13248"/>
              </a:cxn>
              <a:cxn ang="0">
                <a:pos x="6678" y="13530"/>
              </a:cxn>
              <a:cxn ang="0">
                <a:pos x="4224" y="12942"/>
              </a:cxn>
              <a:cxn ang="0">
                <a:pos x="2292" y="11706"/>
              </a:cxn>
              <a:cxn ang="0">
                <a:pos x="912" y="9996"/>
              </a:cxn>
              <a:cxn ang="0">
                <a:pos x="204" y="8244"/>
              </a:cxn>
              <a:cxn ang="0">
                <a:pos x="144" y="7464"/>
              </a:cxn>
              <a:cxn ang="0">
                <a:pos x="216" y="7578"/>
              </a:cxn>
              <a:cxn ang="0">
                <a:pos x="768" y="7524"/>
              </a:cxn>
              <a:cxn ang="0">
                <a:pos x="348" y="7056"/>
              </a:cxn>
              <a:cxn ang="0">
                <a:pos x="300" y="7134"/>
              </a:cxn>
              <a:cxn ang="0">
                <a:pos x="270" y="7212"/>
              </a:cxn>
              <a:cxn ang="0">
                <a:pos x="30" y="7248"/>
              </a:cxn>
              <a:cxn ang="0">
                <a:pos x="324" y="5964"/>
              </a:cxn>
              <a:cxn ang="0">
                <a:pos x="636" y="6168"/>
              </a:cxn>
              <a:cxn ang="0">
                <a:pos x="558" y="6270"/>
              </a:cxn>
              <a:cxn ang="0">
                <a:pos x="678" y="5916"/>
              </a:cxn>
              <a:cxn ang="0">
                <a:pos x="354" y="5742"/>
              </a:cxn>
              <a:cxn ang="0">
                <a:pos x="576" y="5058"/>
              </a:cxn>
              <a:cxn ang="0">
                <a:pos x="864" y="5082"/>
              </a:cxn>
              <a:cxn ang="0">
                <a:pos x="1368" y="5448"/>
              </a:cxn>
              <a:cxn ang="0">
                <a:pos x="792" y="4632"/>
              </a:cxn>
              <a:cxn ang="0">
                <a:pos x="828" y="3960"/>
              </a:cxn>
              <a:cxn ang="0">
                <a:pos x="912" y="3996"/>
              </a:cxn>
              <a:cxn ang="0">
                <a:pos x="960" y="3996"/>
              </a:cxn>
              <a:cxn ang="0">
                <a:pos x="1080" y="3954"/>
              </a:cxn>
              <a:cxn ang="0">
                <a:pos x="1188" y="3996"/>
              </a:cxn>
              <a:cxn ang="0">
                <a:pos x="1218" y="4044"/>
              </a:cxn>
              <a:cxn ang="0">
                <a:pos x="1716" y="4302"/>
              </a:cxn>
              <a:cxn ang="0">
                <a:pos x="1368" y="3666"/>
              </a:cxn>
              <a:cxn ang="0">
                <a:pos x="1266" y="3636"/>
              </a:cxn>
              <a:cxn ang="0">
                <a:pos x="1104" y="3594"/>
              </a:cxn>
              <a:cxn ang="0">
                <a:pos x="1038" y="3120"/>
              </a:cxn>
              <a:cxn ang="0">
                <a:pos x="1212" y="3030"/>
              </a:cxn>
              <a:cxn ang="0">
                <a:pos x="1506" y="3102"/>
              </a:cxn>
              <a:cxn ang="0">
                <a:pos x="1710" y="3000"/>
              </a:cxn>
              <a:cxn ang="0">
                <a:pos x="2106" y="2610"/>
              </a:cxn>
              <a:cxn ang="0">
                <a:pos x="1782" y="2502"/>
              </a:cxn>
              <a:cxn ang="0">
                <a:pos x="1746" y="2532"/>
              </a:cxn>
              <a:cxn ang="0">
                <a:pos x="1632" y="2454"/>
              </a:cxn>
              <a:cxn ang="0">
                <a:pos x="1986" y="1908"/>
              </a:cxn>
              <a:cxn ang="0">
                <a:pos x="3216" y="966"/>
              </a:cxn>
              <a:cxn ang="0">
                <a:pos x="5364" y="138"/>
              </a:cxn>
            </a:cxnLst>
            <a:rect l="0" t="0" r="r" b="b"/>
            <a:pathLst>
              <a:path w="13830" h="15468">
                <a:moveTo>
                  <a:pt x="6762" y="0"/>
                </a:moveTo>
                <a:lnTo>
                  <a:pt x="7236" y="18"/>
                </a:lnTo>
                <a:lnTo>
                  <a:pt x="7710" y="66"/>
                </a:lnTo>
                <a:lnTo>
                  <a:pt x="8190" y="144"/>
                </a:lnTo>
                <a:lnTo>
                  <a:pt x="8664" y="264"/>
                </a:lnTo>
                <a:lnTo>
                  <a:pt x="9132" y="408"/>
                </a:lnTo>
                <a:lnTo>
                  <a:pt x="9600" y="594"/>
                </a:lnTo>
                <a:lnTo>
                  <a:pt x="10032" y="798"/>
                </a:lnTo>
                <a:lnTo>
                  <a:pt x="10440" y="1026"/>
                </a:lnTo>
                <a:lnTo>
                  <a:pt x="10830" y="1278"/>
                </a:lnTo>
                <a:lnTo>
                  <a:pt x="11196" y="1554"/>
                </a:lnTo>
                <a:lnTo>
                  <a:pt x="11544" y="1848"/>
                </a:lnTo>
                <a:lnTo>
                  <a:pt x="11868" y="2160"/>
                </a:lnTo>
                <a:lnTo>
                  <a:pt x="12174" y="2490"/>
                </a:lnTo>
                <a:lnTo>
                  <a:pt x="12450" y="2838"/>
                </a:lnTo>
                <a:lnTo>
                  <a:pt x="12702" y="3198"/>
                </a:lnTo>
                <a:lnTo>
                  <a:pt x="12936" y="3576"/>
                </a:lnTo>
                <a:lnTo>
                  <a:pt x="13140" y="3966"/>
                </a:lnTo>
                <a:lnTo>
                  <a:pt x="13320" y="4362"/>
                </a:lnTo>
                <a:lnTo>
                  <a:pt x="13470" y="4770"/>
                </a:lnTo>
                <a:lnTo>
                  <a:pt x="13596" y="5190"/>
                </a:lnTo>
                <a:lnTo>
                  <a:pt x="13698" y="5616"/>
                </a:lnTo>
                <a:lnTo>
                  <a:pt x="13770" y="6048"/>
                </a:lnTo>
                <a:lnTo>
                  <a:pt x="13812" y="6480"/>
                </a:lnTo>
                <a:lnTo>
                  <a:pt x="13830" y="6918"/>
                </a:lnTo>
                <a:lnTo>
                  <a:pt x="13812" y="7362"/>
                </a:lnTo>
                <a:lnTo>
                  <a:pt x="13770" y="7800"/>
                </a:lnTo>
                <a:lnTo>
                  <a:pt x="13698" y="8238"/>
                </a:lnTo>
                <a:lnTo>
                  <a:pt x="13590" y="8676"/>
                </a:lnTo>
                <a:lnTo>
                  <a:pt x="13452" y="9114"/>
                </a:lnTo>
                <a:lnTo>
                  <a:pt x="13284" y="9540"/>
                </a:lnTo>
                <a:lnTo>
                  <a:pt x="13254" y="9606"/>
                </a:lnTo>
                <a:lnTo>
                  <a:pt x="13212" y="9696"/>
                </a:lnTo>
                <a:lnTo>
                  <a:pt x="13164" y="9804"/>
                </a:lnTo>
                <a:lnTo>
                  <a:pt x="13110" y="9942"/>
                </a:lnTo>
                <a:lnTo>
                  <a:pt x="13044" y="10092"/>
                </a:lnTo>
                <a:lnTo>
                  <a:pt x="12978" y="10260"/>
                </a:lnTo>
                <a:lnTo>
                  <a:pt x="12906" y="10452"/>
                </a:lnTo>
                <a:lnTo>
                  <a:pt x="12828" y="10650"/>
                </a:lnTo>
                <a:lnTo>
                  <a:pt x="12756" y="10866"/>
                </a:lnTo>
                <a:lnTo>
                  <a:pt x="12684" y="11094"/>
                </a:lnTo>
                <a:lnTo>
                  <a:pt x="12612" y="11328"/>
                </a:lnTo>
                <a:lnTo>
                  <a:pt x="12480" y="11832"/>
                </a:lnTo>
                <a:lnTo>
                  <a:pt x="12426" y="12090"/>
                </a:lnTo>
                <a:lnTo>
                  <a:pt x="12378" y="12354"/>
                </a:lnTo>
                <a:lnTo>
                  <a:pt x="12342" y="12618"/>
                </a:lnTo>
                <a:lnTo>
                  <a:pt x="12318" y="12888"/>
                </a:lnTo>
                <a:lnTo>
                  <a:pt x="12306" y="13152"/>
                </a:lnTo>
                <a:lnTo>
                  <a:pt x="12306" y="13422"/>
                </a:lnTo>
                <a:lnTo>
                  <a:pt x="12324" y="13680"/>
                </a:lnTo>
                <a:lnTo>
                  <a:pt x="12360" y="13938"/>
                </a:lnTo>
                <a:lnTo>
                  <a:pt x="12414" y="14190"/>
                </a:lnTo>
                <a:lnTo>
                  <a:pt x="12486" y="14430"/>
                </a:lnTo>
                <a:lnTo>
                  <a:pt x="12582" y="14664"/>
                </a:lnTo>
                <a:lnTo>
                  <a:pt x="12702" y="14886"/>
                </a:lnTo>
                <a:lnTo>
                  <a:pt x="12846" y="15096"/>
                </a:lnTo>
                <a:lnTo>
                  <a:pt x="13014" y="15288"/>
                </a:lnTo>
                <a:lnTo>
                  <a:pt x="13212" y="15468"/>
                </a:lnTo>
                <a:lnTo>
                  <a:pt x="13194" y="15468"/>
                </a:lnTo>
                <a:lnTo>
                  <a:pt x="13146" y="15456"/>
                </a:lnTo>
                <a:lnTo>
                  <a:pt x="13062" y="15444"/>
                </a:lnTo>
                <a:lnTo>
                  <a:pt x="12954" y="15426"/>
                </a:lnTo>
                <a:lnTo>
                  <a:pt x="12816" y="15396"/>
                </a:lnTo>
                <a:lnTo>
                  <a:pt x="12660" y="15354"/>
                </a:lnTo>
                <a:lnTo>
                  <a:pt x="12486" y="15312"/>
                </a:lnTo>
                <a:lnTo>
                  <a:pt x="12288" y="15252"/>
                </a:lnTo>
                <a:lnTo>
                  <a:pt x="12084" y="15180"/>
                </a:lnTo>
                <a:lnTo>
                  <a:pt x="11868" y="15096"/>
                </a:lnTo>
                <a:lnTo>
                  <a:pt x="11640" y="15000"/>
                </a:lnTo>
                <a:lnTo>
                  <a:pt x="11406" y="14892"/>
                </a:lnTo>
                <a:lnTo>
                  <a:pt x="11172" y="14766"/>
                </a:lnTo>
                <a:lnTo>
                  <a:pt x="10938" y="14622"/>
                </a:lnTo>
                <a:lnTo>
                  <a:pt x="10704" y="14466"/>
                </a:lnTo>
                <a:lnTo>
                  <a:pt x="10482" y="14286"/>
                </a:lnTo>
                <a:lnTo>
                  <a:pt x="10266" y="14088"/>
                </a:lnTo>
                <a:lnTo>
                  <a:pt x="10056" y="13872"/>
                </a:lnTo>
                <a:lnTo>
                  <a:pt x="9864" y="13632"/>
                </a:lnTo>
                <a:lnTo>
                  <a:pt x="9690" y="13374"/>
                </a:lnTo>
                <a:lnTo>
                  <a:pt x="9534" y="13092"/>
                </a:lnTo>
                <a:lnTo>
                  <a:pt x="9078" y="13248"/>
                </a:lnTo>
                <a:lnTo>
                  <a:pt x="8616" y="13368"/>
                </a:lnTo>
                <a:lnTo>
                  <a:pt x="8142" y="13458"/>
                </a:lnTo>
                <a:lnTo>
                  <a:pt x="7656" y="13512"/>
                </a:lnTo>
                <a:lnTo>
                  <a:pt x="7170" y="13536"/>
                </a:lnTo>
                <a:lnTo>
                  <a:pt x="6678" y="13530"/>
                </a:lnTo>
                <a:lnTo>
                  <a:pt x="6186" y="13482"/>
                </a:lnTo>
                <a:lnTo>
                  <a:pt x="5688" y="13404"/>
                </a:lnTo>
                <a:lnTo>
                  <a:pt x="5196" y="13284"/>
                </a:lnTo>
                <a:lnTo>
                  <a:pt x="4710" y="13134"/>
                </a:lnTo>
                <a:lnTo>
                  <a:pt x="4224" y="12942"/>
                </a:lnTo>
                <a:lnTo>
                  <a:pt x="3798" y="12738"/>
                </a:lnTo>
                <a:lnTo>
                  <a:pt x="3390" y="12516"/>
                </a:lnTo>
                <a:lnTo>
                  <a:pt x="3006" y="12264"/>
                </a:lnTo>
                <a:lnTo>
                  <a:pt x="2640" y="11994"/>
                </a:lnTo>
                <a:lnTo>
                  <a:pt x="2292" y="11706"/>
                </a:lnTo>
                <a:lnTo>
                  <a:pt x="1974" y="11394"/>
                </a:lnTo>
                <a:lnTo>
                  <a:pt x="1674" y="11070"/>
                </a:lnTo>
                <a:lnTo>
                  <a:pt x="1392" y="10722"/>
                </a:lnTo>
                <a:lnTo>
                  <a:pt x="1140" y="10368"/>
                </a:lnTo>
                <a:lnTo>
                  <a:pt x="912" y="9996"/>
                </a:lnTo>
                <a:lnTo>
                  <a:pt x="708" y="9606"/>
                </a:lnTo>
                <a:lnTo>
                  <a:pt x="528" y="9216"/>
                </a:lnTo>
                <a:lnTo>
                  <a:pt x="372" y="8808"/>
                </a:lnTo>
                <a:lnTo>
                  <a:pt x="516" y="8334"/>
                </a:lnTo>
                <a:lnTo>
                  <a:pt x="204" y="8244"/>
                </a:lnTo>
                <a:lnTo>
                  <a:pt x="114" y="7836"/>
                </a:lnTo>
                <a:lnTo>
                  <a:pt x="48" y="7422"/>
                </a:lnTo>
                <a:lnTo>
                  <a:pt x="90" y="7458"/>
                </a:lnTo>
                <a:lnTo>
                  <a:pt x="108" y="7458"/>
                </a:lnTo>
                <a:lnTo>
                  <a:pt x="144" y="7464"/>
                </a:lnTo>
                <a:lnTo>
                  <a:pt x="192" y="7476"/>
                </a:lnTo>
                <a:lnTo>
                  <a:pt x="234" y="7494"/>
                </a:lnTo>
                <a:lnTo>
                  <a:pt x="234" y="7536"/>
                </a:lnTo>
                <a:lnTo>
                  <a:pt x="228" y="7554"/>
                </a:lnTo>
                <a:lnTo>
                  <a:pt x="216" y="7578"/>
                </a:lnTo>
                <a:lnTo>
                  <a:pt x="690" y="7716"/>
                </a:lnTo>
                <a:lnTo>
                  <a:pt x="696" y="7704"/>
                </a:lnTo>
                <a:lnTo>
                  <a:pt x="714" y="7662"/>
                </a:lnTo>
                <a:lnTo>
                  <a:pt x="744" y="7602"/>
                </a:lnTo>
                <a:lnTo>
                  <a:pt x="768" y="7524"/>
                </a:lnTo>
                <a:lnTo>
                  <a:pt x="798" y="7428"/>
                </a:lnTo>
                <a:lnTo>
                  <a:pt x="822" y="7320"/>
                </a:lnTo>
                <a:lnTo>
                  <a:pt x="840" y="7200"/>
                </a:lnTo>
                <a:lnTo>
                  <a:pt x="354" y="7056"/>
                </a:lnTo>
                <a:lnTo>
                  <a:pt x="348" y="7056"/>
                </a:lnTo>
                <a:lnTo>
                  <a:pt x="342" y="7062"/>
                </a:lnTo>
                <a:lnTo>
                  <a:pt x="318" y="7074"/>
                </a:lnTo>
                <a:lnTo>
                  <a:pt x="294" y="7098"/>
                </a:lnTo>
                <a:lnTo>
                  <a:pt x="294" y="7110"/>
                </a:lnTo>
                <a:lnTo>
                  <a:pt x="300" y="7134"/>
                </a:lnTo>
                <a:lnTo>
                  <a:pt x="312" y="7194"/>
                </a:lnTo>
                <a:lnTo>
                  <a:pt x="318" y="7218"/>
                </a:lnTo>
                <a:lnTo>
                  <a:pt x="312" y="7230"/>
                </a:lnTo>
                <a:lnTo>
                  <a:pt x="300" y="7224"/>
                </a:lnTo>
                <a:lnTo>
                  <a:pt x="270" y="7212"/>
                </a:lnTo>
                <a:lnTo>
                  <a:pt x="240" y="7224"/>
                </a:lnTo>
                <a:lnTo>
                  <a:pt x="198" y="7248"/>
                </a:lnTo>
                <a:lnTo>
                  <a:pt x="156" y="7254"/>
                </a:lnTo>
                <a:lnTo>
                  <a:pt x="90" y="7242"/>
                </a:lnTo>
                <a:lnTo>
                  <a:pt x="30" y="7248"/>
                </a:lnTo>
                <a:lnTo>
                  <a:pt x="6" y="6918"/>
                </a:lnTo>
                <a:lnTo>
                  <a:pt x="0" y="6594"/>
                </a:lnTo>
                <a:lnTo>
                  <a:pt x="186" y="5958"/>
                </a:lnTo>
                <a:lnTo>
                  <a:pt x="246" y="5952"/>
                </a:lnTo>
                <a:lnTo>
                  <a:pt x="324" y="5964"/>
                </a:lnTo>
                <a:lnTo>
                  <a:pt x="480" y="6012"/>
                </a:lnTo>
                <a:lnTo>
                  <a:pt x="552" y="6042"/>
                </a:lnTo>
                <a:lnTo>
                  <a:pt x="642" y="6102"/>
                </a:lnTo>
                <a:lnTo>
                  <a:pt x="648" y="6126"/>
                </a:lnTo>
                <a:lnTo>
                  <a:pt x="636" y="6168"/>
                </a:lnTo>
                <a:lnTo>
                  <a:pt x="624" y="6198"/>
                </a:lnTo>
                <a:lnTo>
                  <a:pt x="606" y="6222"/>
                </a:lnTo>
                <a:lnTo>
                  <a:pt x="588" y="6234"/>
                </a:lnTo>
                <a:lnTo>
                  <a:pt x="570" y="6252"/>
                </a:lnTo>
                <a:lnTo>
                  <a:pt x="558" y="6270"/>
                </a:lnTo>
                <a:lnTo>
                  <a:pt x="558" y="6450"/>
                </a:lnTo>
                <a:lnTo>
                  <a:pt x="1008" y="6582"/>
                </a:lnTo>
                <a:lnTo>
                  <a:pt x="1182" y="6066"/>
                </a:lnTo>
                <a:lnTo>
                  <a:pt x="714" y="5916"/>
                </a:lnTo>
                <a:lnTo>
                  <a:pt x="678" y="5916"/>
                </a:lnTo>
                <a:lnTo>
                  <a:pt x="630" y="5898"/>
                </a:lnTo>
                <a:lnTo>
                  <a:pt x="564" y="5874"/>
                </a:lnTo>
                <a:lnTo>
                  <a:pt x="480" y="5850"/>
                </a:lnTo>
                <a:lnTo>
                  <a:pt x="396" y="5820"/>
                </a:lnTo>
                <a:lnTo>
                  <a:pt x="354" y="5742"/>
                </a:lnTo>
                <a:lnTo>
                  <a:pt x="318" y="5694"/>
                </a:lnTo>
                <a:lnTo>
                  <a:pt x="288" y="5676"/>
                </a:lnTo>
                <a:lnTo>
                  <a:pt x="276" y="5670"/>
                </a:lnTo>
                <a:lnTo>
                  <a:pt x="462" y="5046"/>
                </a:lnTo>
                <a:lnTo>
                  <a:pt x="576" y="5058"/>
                </a:lnTo>
                <a:lnTo>
                  <a:pt x="702" y="5046"/>
                </a:lnTo>
                <a:lnTo>
                  <a:pt x="840" y="5004"/>
                </a:lnTo>
                <a:lnTo>
                  <a:pt x="840" y="5022"/>
                </a:lnTo>
                <a:lnTo>
                  <a:pt x="852" y="5058"/>
                </a:lnTo>
                <a:lnTo>
                  <a:pt x="864" y="5082"/>
                </a:lnTo>
                <a:lnTo>
                  <a:pt x="888" y="5142"/>
                </a:lnTo>
                <a:lnTo>
                  <a:pt x="894" y="5184"/>
                </a:lnTo>
                <a:lnTo>
                  <a:pt x="894" y="5232"/>
                </a:lnTo>
                <a:lnTo>
                  <a:pt x="888" y="5310"/>
                </a:lnTo>
                <a:lnTo>
                  <a:pt x="1368" y="5448"/>
                </a:lnTo>
                <a:lnTo>
                  <a:pt x="1524" y="4932"/>
                </a:lnTo>
                <a:lnTo>
                  <a:pt x="924" y="4740"/>
                </a:lnTo>
                <a:lnTo>
                  <a:pt x="888" y="4692"/>
                </a:lnTo>
                <a:lnTo>
                  <a:pt x="846" y="4656"/>
                </a:lnTo>
                <a:lnTo>
                  <a:pt x="792" y="4632"/>
                </a:lnTo>
                <a:lnTo>
                  <a:pt x="726" y="4632"/>
                </a:lnTo>
                <a:lnTo>
                  <a:pt x="654" y="4644"/>
                </a:lnTo>
                <a:lnTo>
                  <a:pt x="576" y="4662"/>
                </a:lnTo>
                <a:lnTo>
                  <a:pt x="786" y="3954"/>
                </a:lnTo>
                <a:lnTo>
                  <a:pt x="828" y="3960"/>
                </a:lnTo>
                <a:lnTo>
                  <a:pt x="840" y="3960"/>
                </a:lnTo>
                <a:lnTo>
                  <a:pt x="876" y="3978"/>
                </a:lnTo>
                <a:lnTo>
                  <a:pt x="888" y="3990"/>
                </a:lnTo>
                <a:lnTo>
                  <a:pt x="900" y="3990"/>
                </a:lnTo>
                <a:lnTo>
                  <a:pt x="912" y="3996"/>
                </a:lnTo>
                <a:lnTo>
                  <a:pt x="924" y="3990"/>
                </a:lnTo>
                <a:lnTo>
                  <a:pt x="930" y="3990"/>
                </a:lnTo>
                <a:lnTo>
                  <a:pt x="930" y="4002"/>
                </a:lnTo>
                <a:lnTo>
                  <a:pt x="948" y="4002"/>
                </a:lnTo>
                <a:lnTo>
                  <a:pt x="960" y="3996"/>
                </a:lnTo>
                <a:lnTo>
                  <a:pt x="1008" y="3984"/>
                </a:lnTo>
                <a:lnTo>
                  <a:pt x="1044" y="3978"/>
                </a:lnTo>
                <a:lnTo>
                  <a:pt x="1056" y="3972"/>
                </a:lnTo>
                <a:lnTo>
                  <a:pt x="1074" y="3954"/>
                </a:lnTo>
                <a:lnTo>
                  <a:pt x="1080" y="3954"/>
                </a:lnTo>
                <a:lnTo>
                  <a:pt x="1092" y="3960"/>
                </a:lnTo>
                <a:lnTo>
                  <a:pt x="1110" y="3972"/>
                </a:lnTo>
                <a:lnTo>
                  <a:pt x="1140" y="3984"/>
                </a:lnTo>
                <a:lnTo>
                  <a:pt x="1170" y="3990"/>
                </a:lnTo>
                <a:lnTo>
                  <a:pt x="1188" y="3996"/>
                </a:lnTo>
                <a:lnTo>
                  <a:pt x="1200" y="3996"/>
                </a:lnTo>
                <a:lnTo>
                  <a:pt x="1206" y="4002"/>
                </a:lnTo>
                <a:lnTo>
                  <a:pt x="1212" y="4002"/>
                </a:lnTo>
                <a:lnTo>
                  <a:pt x="1218" y="4008"/>
                </a:lnTo>
                <a:lnTo>
                  <a:pt x="1218" y="4044"/>
                </a:lnTo>
                <a:lnTo>
                  <a:pt x="1212" y="4086"/>
                </a:lnTo>
                <a:lnTo>
                  <a:pt x="1212" y="4128"/>
                </a:lnTo>
                <a:lnTo>
                  <a:pt x="1218" y="4158"/>
                </a:lnTo>
                <a:lnTo>
                  <a:pt x="1236" y="4176"/>
                </a:lnTo>
                <a:lnTo>
                  <a:pt x="1716" y="4302"/>
                </a:lnTo>
                <a:lnTo>
                  <a:pt x="1872" y="3798"/>
                </a:lnTo>
                <a:lnTo>
                  <a:pt x="1392" y="3642"/>
                </a:lnTo>
                <a:lnTo>
                  <a:pt x="1386" y="3654"/>
                </a:lnTo>
                <a:lnTo>
                  <a:pt x="1374" y="3660"/>
                </a:lnTo>
                <a:lnTo>
                  <a:pt x="1368" y="3666"/>
                </a:lnTo>
                <a:lnTo>
                  <a:pt x="1344" y="3678"/>
                </a:lnTo>
                <a:lnTo>
                  <a:pt x="1320" y="3666"/>
                </a:lnTo>
                <a:lnTo>
                  <a:pt x="1314" y="3654"/>
                </a:lnTo>
                <a:lnTo>
                  <a:pt x="1296" y="3636"/>
                </a:lnTo>
                <a:lnTo>
                  <a:pt x="1266" y="3636"/>
                </a:lnTo>
                <a:lnTo>
                  <a:pt x="1224" y="3630"/>
                </a:lnTo>
                <a:lnTo>
                  <a:pt x="1176" y="3618"/>
                </a:lnTo>
                <a:lnTo>
                  <a:pt x="1122" y="3600"/>
                </a:lnTo>
                <a:lnTo>
                  <a:pt x="1110" y="3594"/>
                </a:lnTo>
                <a:lnTo>
                  <a:pt x="1104" y="3594"/>
                </a:lnTo>
                <a:lnTo>
                  <a:pt x="1098" y="3534"/>
                </a:lnTo>
                <a:lnTo>
                  <a:pt x="1068" y="3474"/>
                </a:lnTo>
                <a:lnTo>
                  <a:pt x="1020" y="3420"/>
                </a:lnTo>
                <a:lnTo>
                  <a:pt x="960" y="3372"/>
                </a:lnTo>
                <a:lnTo>
                  <a:pt x="1038" y="3120"/>
                </a:lnTo>
                <a:lnTo>
                  <a:pt x="1044" y="3108"/>
                </a:lnTo>
                <a:lnTo>
                  <a:pt x="1062" y="3084"/>
                </a:lnTo>
                <a:lnTo>
                  <a:pt x="1122" y="2994"/>
                </a:lnTo>
                <a:lnTo>
                  <a:pt x="1140" y="2970"/>
                </a:lnTo>
                <a:lnTo>
                  <a:pt x="1212" y="3030"/>
                </a:lnTo>
                <a:lnTo>
                  <a:pt x="1422" y="2994"/>
                </a:lnTo>
                <a:lnTo>
                  <a:pt x="1428" y="3006"/>
                </a:lnTo>
                <a:lnTo>
                  <a:pt x="1446" y="3036"/>
                </a:lnTo>
                <a:lnTo>
                  <a:pt x="1476" y="3066"/>
                </a:lnTo>
                <a:lnTo>
                  <a:pt x="1506" y="3102"/>
                </a:lnTo>
                <a:lnTo>
                  <a:pt x="1542" y="3126"/>
                </a:lnTo>
                <a:lnTo>
                  <a:pt x="1578" y="3126"/>
                </a:lnTo>
                <a:lnTo>
                  <a:pt x="1614" y="3102"/>
                </a:lnTo>
                <a:lnTo>
                  <a:pt x="1662" y="3048"/>
                </a:lnTo>
                <a:lnTo>
                  <a:pt x="1710" y="3000"/>
                </a:lnTo>
                <a:lnTo>
                  <a:pt x="1896" y="3054"/>
                </a:lnTo>
                <a:lnTo>
                  <a:pt x="2106" y="3114"/>
                </a:lnTo>
                <a:lnTo>
                  <a:pt x="2244" y="2652"/>
                </a:lnTo>
                <a:lnTo>
                  <a:pt x="2184" y="2634"/>
                </a:lnTo>
                <a:lnTo>
                  <a:pt x="2106" y="2610"/>
                </a:lnTo>
                <a:lnTo>
                  <a:pt x="2022" y="2580"/>
                </a:lnTo>
                <a:lnTo>
                  <a:pt x="1938" y="2556"/>
                </a:lnTo>
                <a:lnTo>
                  <a:pt x="1812" y="2514"/>
                </a:lnTo>
                <a:lnTo>
                  <a:pt x="1788" y="2502"/>
                </a:lnTo>
                <a:lnTo>
                  <a:pt x="1782" y="2502"/>
                </a:lnTo>
                <a:lnTo>
                  <a:pt x="1770" y="2514"/>
                </a:lnTo>
                <a:lnTo>
                  <a:pt x="1770" y="2544"/>
                </a:lnTo>
                <a:lnTo>
                  <a:pt x="1764" y="2544"/>
                </a:lnTo>
                <a:lnTo>
                  <a:pt x="1758" y="2538"/>
                </a:lnTo>
                <a:lnTo>
                  <a:pt x="1746" y="2532"/>
                </a:lnTo>
                <a:lnTo>
                  <a:pt x="1710" y="2520"/>
                </a:lnTo>
                <a:lnTo>
                  <a:pt x="1698" y="2508"/>
                </a:lnTo>
                <a:lnTo>
                  <a:pt x="1686" y="2502"/>
                </a:lnTo>
                <a:lnTo>
                  <a:pt x="1668" y="2466"/>
                </a:lnTo>
                <a:lnTo>
                  <a:pt x="1632" y="2454"/>
                </a:lnTo>
                <a:lnTo>
                  <a:pt x="1572" y="2448"/>
                </a:lnTo>
                <a:lnTo>
                  <a:pt x="1518" y="2448"/>
                </a:lnTo>
                <a:lnTo>
                  <a:pt x="1506" y="2436"/>
                </a:lnTo>
                <a:lnTo>
                  <a:pt x="1740" y="2166"/>
                </a:lnTo>
                <a:lnTo>
                  <a:pt x="1986" y="1908"/>
                </a:lnTo>
                <a:lnTo>
                  <a:pt x="2424" y="2034"/>
                </a:lnTo>
                <a:lnTo>
                  <a:pt x="2568" y="1530"/>
                </a:lnTo>
                <a:lnTo>
                  <a:pt x="2460" y="1494"/>
                </a:lnTo>
                <a:lnTo>
                  <a:pt x="2832" y="1218"/>
                </a:lnTo>
                <a:lnTo>
                  <a:pt x="3216" y="966"/>
                </a:lnTo>
                <a:lnTo>
                  <a:pt x="3624" y="744"/>
                </a:lnTo>
                <a:lnTo>
                  <a:pt x="4038" y="552"/>
                </a:lnTo>
                <a:lnTo>
                  <a:pt x="4470" y="384"/>
                </a:lnTo>
                <a:lnTo>
                  <a:pt x="4914" y="246"/>
                </a:lnTo>
                <a:lnTo>
                  <a:pt x="5364" y="138"/>
                </a:lnTo>
                <a:lnTo>
                  <a:pt x="5826" y="60"/>
                </a:lnTo>
                <a:lnTo>
                  <a:pt x="6294" y="18"/>
                </a:lnTo>
                <a:lnTo>
                  <a:pt x="6762" y="0"/>
                </a:lnTo>
                <a:close/>
              </a:path>
            </a:pathLst>
          </a:custGeom>
          <a:gradFill>
            <a:gsLst>
              <a:gs pos="45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6600000" scaled="0"/>
          </a:gradFill>
          <a:ln w="0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Прямоугольник 121"/>
          <p:cNvSpPr/>
          <p:nvPr/>
        </p:nvSpPr>
        <p:spPr>
          <a:xfrm rot="10800000" flipV="1">
            <a:off x="5334000" y="1065315"/>
            <a:ext cx="2500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Образовательные учреждения,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тыс. чел.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251520" y="1397000"/>
          <a:ext cx="8640960" cy="4984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339336" cy="868363"/>
          </a:xfrm>
        </p:spPr>
        <p:txBody>
          <a:bodyPr/>
          <a:lstStyle/>
          <a:p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ДИНАМИКА ИЗМЕНЕНИЯ КОЛИЧЕСТВА ОБУЧАЮЩИХСЯ В ДАЛЬНЕГОРСКОМ ГОРОДСКОМ ОКРУГЕ С 20</a:t>
            </a:r>
            <a:r>
              <a:rPr lang="en-US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ПО 201</a:t>
            </a:r>
            <a:r>
              <a:rPr lang="en-US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ru-RU" sz="2000" b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 ГОДЫ</a:t>
            </a:r>
            <a:endParaRPr lang="en-US" sz="2000" b="1" dirty="0">
              <a:solidFill>
                <a:srgbClr val="333333"/>
              </a:solidFill>
            </a:endParaRPr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>
            <a:off x="1295399" y="1219198"/>
            <a:ext cx="2971801" cy="1524000"/>
          </a:xfrm>
          <a:custGeom>
            <a:avLst/>
            <a:gdLst/>
            <a:ahLst/>
            <a:cxnLst>
              <a:cxn ang="0">
                <a:pos x="8664" y="264"/>
              </a:cxn>
              <a:cxn ang="0">
                <a:pos x="10830" y="1278"/>
              </a:cxn>
              <a:cxn ang="0">
                <a:pos x="12450" y="2838"/>
              </a:cxn>
              <a:cxn ang="0">
                <a:pos x="13470" y="4770"/>
              </a:cxn>
              <a:cxn ang="0">
                <a:pos x="13830" y="6918"/>
              </a:cxn>
              <a:cxn ang="0">
                <a:pos x="13452" y="9114"/>
              </a:cxn>
              <a:cxn ang="0">
                <a:pos x="13110" y="9942"/>
              </a:cxn>
              <a:cxn ang="0">
                <a:pos x="12756" y="10866"/>
              </a:cxn>
              <a:cxn ang="0">
                <a:pos x="12378" y="12354"/>
              </a:cxn>
              <a:cxn ang="0">
                <a:pos x="12324" y="13680"/>
              </a:cxn>
              <a:cxn ang="0">
                <a:pos x="12702" y="14886"/>
              </a:cxn>
              <a:cxn ang="0">
                <a:pos x="13146" y="15456"/>
              </a:cxn>
              <a:cxn ang="0">
                <a:pos x="12486" y="15312"/>
              </a:cxn>
              <a:cxn ang="0">
                <a:pos x="11406" y="14892"/>
              </a:cxn>
              <a:cxn ang="0">
                <a:pos x="10266" y="14088"/>
              </a:cxn>
              <a:cxn ang="0">
                <a:pos x="9078" y="13248"/>
              </a:cxn>
              <a:cxn ang="0">
                <a:pos x="6678" y="13530"/>
              </a:cxn>
              <a:cxn ang="0">
                <a:pos x="4224" y="12942"/>
              </a:cxn>
              <a:cxn ang="0">
                <a:pos x="2292" y="11706"/>
              </a:cxn>
              <a:cxn ang="0">
                <a:pos x="912" y="9996"/>
              </a:cxn>
              <a:cxn ang="0">
                <a:pos x="204" y="8244"/>
              </a:cxn>
              <a:cxn ang="0">
                <a:pos x="144" y="7464"/>
              </a:cxn>
              <a:cxn ang="0">
                <a:pos x="216" y="7578"/>
              </a:cxn>
              <a:cxn ang="0">
                <a:pos x="768" y="7524"/>
              </a:cxn>
              <a:cxn ang="0">
                <a:pos x="348" y="7056"/>
              </a:cxn>
              <a:cxn ang="0">
                <a:pos x="300" y="7134"/>
              </a:cxn>
              <a:cxn ang="0">
                <a:pos x="270" y="7212"/>
              </a:cxn>
              <a:cxn ang="0">
                <a:pos x="30" y="7248"/>
              </a:cxn>
              <a:cxn ang="0">
                <a:pos x="324" y="5964"/>
              </a:cxn>
              <a:cxn ang="0">
                <a:pos x="636" y="6168"/>
              </a:cxn>
              <a:cxn ang="0">
                <a:pos x="558" y="6270"/>
              </a:cxn>
              <a:cxn ang="0">
                <a:pos x="678" y="5916"/>
              </a:cxn>
              <a:cxn ang="0">
                <a:pos x="354" y="5742"/>
              </a:cxn>
              <a:cxn ang="0">
                <a:pos x="576" y="5058"/>
              </a:cxn>
              <a:cxn ang="0">
                <a:pos x="864" y="5082"/>
              </a:cxn>
              <a:cxn ang="0">
                <a:pos x="1368" y="5448"/>
              </a:cxn>
              <a:cxn ang="0">
                <a:pos x="792" y="4632"/>
              </a:cxn>
              <a:cxn ang="0">
                <a:pos x="828" y="3960"/>
              </a:cxn>
              <a:cxn ang="0">
                <a:pos x="912" y="3996"/>
              </a:cxn>
              <a:cxn ang="0">
                <a:pos x="960" y="3996"/>
              </a:cxn>
              <a:cxn ang="0">
                <a:pos x="1080" y="3954"/>
              </a:cxn>
              <a:cxn ang="0">
                <a:pos x="1188" y="3996"/>
              </a:cxn>
              <a:cxn ang="0">
                <a:pos x="1218" y="4044"/>
              </a:cxn>
              <a:cxn ang="0">
                <a:pos x="1716" y="4302"/>
              </a:cxn>
              <a:cxn ang="0">
                <a:pos x="1368" y="3666"/>
              </a:cxn>
              <a:cxn ang="0">
                <a:pos x="1266" y="3636"/>
              </a:cxn>
              <a:cxn ang="0">
                <a:pos x="1104" y="3594"/>
              </a:cxn>
              <a:cxn ang="0">
                <a:pos x="1038" y="3120"/>
              </a:cxn>
              <a:cxn ang="0">
                <a:pos x="1212" y="3030"/>
              </a:cxn>
              <a:cxn ang="0">
                <a:pos x="1506" y="3102"/>
              </a:cxn>
              <a:cxn ang="0">
                <a:pos x="1710" y="3000"/>
              </a:cxn>
              <a:cxn ang="0">
                <a:pos x="2106" y="2610"/>
              </a:cxn>
              <a:cxn ang="0">
                <a:pos x="1782" y="2502"/>
              </a:cxn>
              <a:cxn ang="0">
                <a:pos x="1746" y="2532"/>
              </a:cxn>
              <a:cxn ang="0">
                <a:pos x="1632" y="2454"/>
              </a:cxn>
              <a:cxn ang="0">
                <a:pos x="1986" y="1908"/>
              </a:cxn>
              <a:cxn ang="0">
                <a:pos x="3216" y="966"/>
              </a:cxn>
              <a:cxn ang="0">
                <a:pos x="5364" y="138"/>
              </a:cxn>
            </a:cxnLst>
            <a:rect l="0" t="0" r="r" b="b"/>
            <a:pathLst>
              <a:path w="13830" h="15468">
                <a:moveTo>
                  <a:pt x="6762" y="0"/>
                </a:moveTo>
                <a:lnTo>
                  <a:pt x="7236" y="18"/>
                </a:lnTo>
                <a:lnTo>
                  <a:pt x="7710" y="66"/>
                </a:lnTo>
                <a:lnTo>
                  <a:pt x="8190" y="144"/>
                </a:lnTo>
                <a:lnTo>
                  <a:pt x="8664" y="264"/>
                </a:lnTo>
                <a:lnTo>
                  <a:pt x="9132" y="408"/>
                </a:lnTo>
                <a:lnTo>
                  <a:pt x="9600" y="594"/>
                </a:lnTo>
                <a:lnTo>
                  <a:pt x="10032" y="798"/>
                </a:lnTo>
                <a:lnTo>
                  <a:pt x="10440" y="1026"/>
                </a:lnTo>
                <a:lnTo>
                  <a:pt x="10830" y="1278"/>
                </a:lnTo>
                <a:lnTo>
                  <a:pt x="11196" y="1554"/>
                </a:lnTo>
                <a:lnTo>
                  <a:pt x="11544" y="1848"/>
                </a:lnTo>
                <a:lnTo>
                  <a:pt x="11868" y="2160"/>
                </a:lnTo>
                <a:lnTo>
                  <a:pt x="12174" y="2490"/>
                </a:lnTo>
                <a:lnTo>
                  <a:pt x="12450" y="2838"/>
                </a:lnTo>
                <a:lnTo>
                  <a:pt x="12702" y="3198"/>
                </a:lnTo>
                <a:lnTo>
                  <a:pt x="12936" y="3576"/>
                </a:lnTo>
                <a:lnTo>
                  <a:pt x="13140" y="3966"/>
                </a:lnTo>
                <a:lnTo>
                  <a:pt x="13320" y="4362"/>
                </a:lnTo>
                <a:lnTo>
                  <a:pt x="13470" y="4770"/>
                </a:lnTo>
                <a:lnTo>
                  <a:pt x="13596" y="5190"/>
                </a:lnTo>
                <a:lnTo>
                  <a:pt x="13698" y="5616"/>
                </a:lnTo>
                <a:lnTo>
                  <a:pt x="13770" y="6048"/>
                </a:lnTo>
                <a:lnTo>
                  <a:pt x="13812" y="6480"/>
                </a:lnTo>
                <a:lnTo>
                  <a:pt x="13830" y="6918"/>
                </a:lnTo>
                <a:lnTo>
                  <a:pt x="13812" y="7362"/>
                </a:lnTo>
                <a:lnTo>
                  <a:pt x="13770" y="7800"/>
                </a:lnTo>
                <a:lnTo>
                  <a:pt x="13698" y="8238"/>
                </a:lnTo>
                <a:lnTo>
                  <a:pt x="13590" y="8676"/>
                </a:lnTo>
                <a:lnTo>
                  <a:pt x="13452" y="9114"/>
                </a:lnTo>
                <a:lnTo>
                  <a:pt x="13284" y="9540"/>
                </a:lnTo>
                <a:lnTo>
                  <a:pt x="13254" y="9606"/>
                </a:lnTo>
                <a:lnTo>
                  <a:pt x="13212" y="9696"/>
                </a:lnTo>
                <a:lnTo>
                  <a:pt x="13164" y="9804"/>
                </a:lnTo>
                <a:lnTo>
                  <a:pt x="13110" y="9942"/>
                </a:lnTo>
                <a:lnTo>
                  <a:pt x="13044" y="10092"/>
                </a:lnTo>
                <a:lnTo>
                  <a:pt x="12978" y="10260"/>
                </a:lnTo>
                <a:lnTo>
                  <a:pt x="12906" y="10452"/>
                </a:lnTo>
                <a:lnTo>
                  <a:pt x="12828" y="10650"/>
                </a:lnTo>
                <a:lnTo>
                  <a:pt x="12756" y="10866"/>
                </a:lnTo>
                <a:lnTo>
                  <a:pt x="12684" y="11094"/>
                </a:lnTo>
                <a:lnTo>
                  <a:pt x="12612" y="11328"/>
                </a:lnTo>
                <a:lnTo>
                  <a:pt x="12480" y="11832"/>
                </a:lnTo>
                <a:lnTo>
                  <a:pt x="12426" y="12090"/>
                </a:lnTo>
                <a:lnTo>
                  <a:pt x="12378" y="12354"/>
                </a:lnTo>
                <a:lnTo>
                  <a:pt x="12342" y="12618"/>
                </a:lnTo>
                <a:lnTo>
                  <a:pt x="12318" y="12888"/>
                </a:lnTo>
                <a:lnTo>
                  <a:pt x="12306" y="13152"/>
                </a:lnTo>
                <a:lnTo>
                  <a:pt x="12306" y="13422"/>
                </a:lnTo>
                <a:lnTo>
                  <a:pt x="12324" y="13680"/>
                </a:lnTo>
                <a:lnTo>
                  <a:pt x="12360" y="13938"/>
                </a:lnTo>
                <a:lnTo>
                  <a:pt x="12414" y="14190"/>
                </a:lnTo>
                <a:lnTo>
                  <a:pt x="12486" y="14430"/>
                </a:lnTo>
                <a:lnTo>
                  <a:pt x="12582" y="14664"/>
                </a:lnTo>
                <a:lnTo>
                  <a:pt x="12702" y="14886"/>
                </a:lnTo>
                <a:lnTo>
                  <a:pt x="12846" y="15096"/>
                </a:lnTo>
                <a:lnTo>
                  <a:pt x="13014" y="15288"/>
                </a:lnTo>
                <a:lnTo>
                  <a:pt x="13212" y="15468"/>
                </a:lnTo>
                <a:lnTo>
                  <a:pt x="13194" y="15468"/>
                </a:lnTo>
                <a:lnTo>
                  <a:pt x="13146" y="15456"/>
                </a:lnTo>
                <a:lnTo>
                  <a:pt x="13062" y="15444"/>
                </a:lnTo>
                <a:lnTo>
                  <a:pt x="12954" y="15426"/>
                </a:lnTo>
                <a:lnTo>
                  <a:pt x="12816" y="15396"/>
                </a:lnTo>
                <a:lnTo>
                  <a:pt x="12660" y="15354"/>
                </a:lnTo>
                <a:lnTo>
                  <a:pt x="12486" y="15312"/>
                </a:lnTo>
                <a:lnTo>
                  <a:pt x="12288" y="15252"/>
                </a:lnTo>
                <a:lnTo>
                  <a:pt x="12084" y="15180"/>
                </a:lnTo>
                <a:lnTo>
                  <a:pt x="11868" y="15096"/>
                </a:lnTo>
                <a:lnTo>
                  <a:pt x="11640" y="15000"/>
                </a:lnTo>
                <a:lnTo>
                  <a:pt x="11406" y="14892"/>
                </a:lnTo>
                <a:lnTo>
                  <a:pt x="11172" y="14766"/>
                </a:lnTo>
                <a:lnTo>
                  <a:pt x="10938" y="14622"/>
                </a:lnTo>
                <a:lnTo>
                  <a:pt x="10704" y="14466"/>
                </a:lnTo>
                <a:lnTo>
                  <a:pt x="10482" y="14286"/>
                </a:lnTo>
                <a:lnTo>
                  <a:pt x="10266" y="14088"/>
                </a:lnTo>
                <a:lnTo>
                  <a:pt x="10056" y="13872"/>
                </a:lnTo>
                <a:lnTo>
                  <a:pt x="9864" y="13632"/>
                </a:lnTo>
                <a:lnTo>
                  <a:pt x="9690" y="13374"/>
                </a:lnTo>
                <a:lnTo>
                  <a:pt x="9534" y="13092"/>
                </a:lnTo>
                <a:lnTo>
                  <a:pt x="9078" y="13248"/>
                </a:lnTo>
                <a:lnTo>
                  <a:pt x="8616" y="13368"/>
                </a:lnTo>
                <a:lnTo>
                  <a:pt x="8142" y="13458"/>
                </a:lnTo>
                <a:lnTo>
                  <a:pt x="7656" y="13512"/>
                </a:lnTo>
                <a:lnTo>
                  <a:pt x="7170" y="13536"/>
                </a:lnTo>
                <a:lnTo>
                  <a:pt x="6678" y="13530"/>
                </a:lnTo>
                <a:lnTo>
                  <a:pt x="6186" y="13482"/>
                </a:lnTo>
                <a:lnTo>
                  <a:pt x="5688" y="13404"/>
                </a:lnTo>
                <a:lnTo>
                  <a:pt x="5196" y="13284"/>
                </a:lnTo>
                <a:lnTo>
                  <a:pt x="4710" y="13134"/>
                </a:lnTo>
                <a:lnTo>
                  <a:pt x="4224" y="12942"/>
                </a:lnTo>
                <a:lnTo>
                  <a:pt x="3798" y="12738"/>
                </a:lnTo>
                <a:lnTo>
                  <a:pt x="3390" y="12516"/>
                </a:lnTo>
                <a:lnTo>
                  <a:pt x="3006" y="12264"/>
                </a:lnTo>
                <a:lnTo>
                  <a:pt x="2640" y="11994"/>
                </a:lnTo>
                <a:lnTo>
                  <a:pt x="2292" y="11706"/>
                </a:lnTo>
                <a:lnTo>
                  <a:pt x="1974" y="11394"/>
                </a:lnTo>
                <a:lnTo>
                  <a:pt x="1674" y="11070"/>
                </a:lnTo>
                <a:lnTo>
                  <a:pt x="1392" y="10722"/>
                </a:lnTo>
                <a:lnTo>
                  <a:pt x="1140" y="10368"/>
                </a:lnTo>
                <a:lnTo>
                  <a:pt x="912" y="9996"/>
                </a:lnTo>
                <a:lnTo>
                  <a:pt x="708" y="9606"/>
                </a:lnTo>
                <a:lnTo>
                  <a:pt x="528" y="9216"/>
                </a:lnTo>
                <a:lnTo>
                  <a:pt x="372" y="8808"/>
                </a:lnTo>
                <a:lnTo>
                  <a:pt x="516" y="8334"/>
                </a:lnTo>
                <a:lnTo>
                  <a:pt x="204" y="8244"/>
                </a:lnTo>
                <a:lnTo>
                  <a:pt x="114" y="7836"/>
                </a:lnTo>
                <a:lnTo>
                  <a:pt x="48" y="7422"/>
                </a:lnTo>
                <a:lnTo>
                  <a:pt x="90" y="7458"/>
                </a:lnTo>
                <a:lnTo>
                  <a:pt x="108" y="7458"/>
                </a:lnTo>
                <a:lnTo>
                  <a:pt x="144" y="7464"/>
                </a:lnTo>
                <a:lnTo>
                  <a:pt x="192" y="7476"/>
                </a:lnTo>
                <a:lnTo>
                  <a:pt x="234" y="7494"/>
                </a:lnTo>
                <a:lnTo>
                  <a:pt x="234" y="7536"/>
                </a:lnTo>
                <a:lnTo>
                  <a:pt x="228" y="7554"/>
                </a:lnTo>
                <a:lnTo>
                  <a:pt x="216" y="7578"/>
                </a:lnTo>
                <a:lnTo>
                  <a:pt x="690" y="7716"/>
                </a:lnTo>
                <a:lnTo>
                  <a:pt x="696" y="7704"/>
                </a:lnTo>
                <a:lnTo>
                  <a:pt x="714" y="7662"/>
                </a:lnTo>
                <a:lnTo>
                  <a:pt x="744" y="7602"/>
                </a:lnTo>
                <a:lnTo>
                  <a:pt x="768" y="7524"/>
                </a:lnTo>
                <a:lnTo>
                  <a:pt x="798" y="7428"/>
                </a:lnTo>
                <a:lnTo>
                  <a:pt x="822" y="7320"/>
                </a:lnTo>
                <a:lnTo>
                  <a:pt x="840" y="7200"/>
                </a:lnTo>
                <a:lnTo>
                  <a:pt x="354" y="7056"/>
                </a:lnTo>
                <a:lnTo>
                  <a:pt x="348" y="7056"/>
                </a:lnTo>
                <a:lnTo>
                  <a:pt x="342" y="7062"/>
                </a:lnTo>
                <a:lnTo>
                  <a:pt x="318" y="7074"/>
                </a:lnTo>
                <a:lnTo>
                  <a:pt x="294" y="7098"/>
                </a:lnTo>
                <a:lnTo>
                  <a:pt x="294" y="7110"/>
                </a:lnTo>
                <a:lnTo>
                  <a:pt x="300" y="7134"/>
                </a:lnTo>
                <a:lnTo>
                  <a:pt x="312" y="7194"/>
                </a:lnTo>
                <a:lnTo>
                  <a:pt x="318" y="7218"/>
                </a:lnTo>
                <a:lnTo>
                  <a:pt x="312" y="7230"/>
                </a:lnTo>
                <a:lnTo>
                  <a:pt x="300" y="7224"/>
                </a:lnTo>
                <a:lnTo>
                  <a:pt x="270" y="7212"/>
                </a:lnTo>
                <a:lnTo>
                  <a:pt x="240" y="7224"/>
                </a:lnTo>
                <a:lnTo>
                  <a:pt x="198" y="7248"/>
                </a:lnTo>
                <a:lnTo>
                  <a:pt x="156" y="7254"/>
                </a:lnTo>
                <a:lnTo>
                  <a:pt x="90" y="7242"/>
                </a:lnTo>
                <a:lnTo>
                  <a:pt x="30" y="7248"/>
                </a:lnTo>
                <a:lnTo>
                  <a:pt x="6" y="6918"/>
                </a:lnTo>
                <a:lnTo>
                  <a:pt x="0" y="6594"/>
                </a:lnTo>
                <a:lnTo>
                  <a:pt x="186" y="5958"/>
                </a:lnTo>
                <a:lnTo>
                  <a:pt x="246" y="5952"/>
                </a:lnTo>
                <a:lnTo>
                  <a:pt x="324" y="5964"/>
                </a:lnTo>
                <a:lnTo>
                  <a:pt x="480" y="6012"/>
                </a:lnTo>
                <a:lnTo>
                  <a:pt x="552" y="6042"/>
                </a:lnTo>
                <a:lnTo>
                  <a:pt x="642" y="6102"/>
                </a:lnTo>
                <a:lnTo>
                  <a:pt x="648" y="6126"/>
                </a:lnTo>
                <a:lnTo>
                  <a:pt x="636" y="6168"/>
                </a:lnTo>
                <a:lnTo>
                  <a:pt x="624" y="6198"/>
                </a:lnTo>
                <a:lnTo>
                  <a:pt x="606" y="6222"/>
                </a:lnTo>
                <a:lnTo>
                  <a:pt x="588" y="6234"/>
                </a:lnTo>
                <a:lnTo>
                  <a:pt x="570" y="6252"/>
                </a:lnTo>
                <a:lnTo>
                  <a:pt x="558" y="6270"/>
                </a:lnTo>
                <a:lnTo>
                  <a:pt x="558" y="6450"/>
                </a:lnTo>
                <a:lnTo>
                  <a:pt x="1008" y="6582"/>
                </a:lnTo>
                <a:lnTo>
                  <a:pt x="1182" y="6066"/>
                </a:lnTo>
                <a:lnTo>
                  <a:pt x="714" y="5916"/>
                </a:lnTo>
                <a:lnTo>
                  <a:pt x="678" y="5916"/>
                </a:lnTo>
                <a:lnTo>
                  <a:pt x="630" y="5898"/>
                </a:lnTo>
                <a:lnTo>
                  <a:pt x="564" y="5874"/>
                </a:lnTo>
                <a:lnTo>
                  <a:pt x="480" y="5850"/>
                </a:lnTo>
                <a:lnTo>
                  <a:pt x="396" y="5820"/>
                </a:lnTo>
                <a:lnTo>
                  <a:pt x="354" y="5742"/>
                </a:lnTo>
                <a:lnTo>
                  <a:pt x="318" y="5694"/>
                </a:lnTo>
                <a:lnTo>
                  <a:pt x="288" y="5676"/>
                </a:lnTo>
                <a:lnTo>
                  <a:pt x="276" y="5670"/>
                </a:lnTo>
                <a:lnTo>
                  <a:pt x="462" y="5046"/>
                </a:lnTo>
                <a:lnTo>
                  <a:pt x="576" y="5058"/>
                </a:lnTo>
                <a:lnTo>
                  <a:pt x="702" y="5046"/>
                </a:lnTo>
                <a:lnTo>
                  <a:pt x="840" y="5004"/>
                </a:lnTo>
                <a:lnTo>
                  <a:pt x="840" y="5022"/>
                </a:lnTo>
                <a:lnTo>
                  <a:pt x="852" y="5058"/>
                </a:lnTo>
                <a:lnTo>
                  <a:pt x="864" y="5082"/>
                </a:lnTo>
                <a:lnTo>
                  <a:pt x="888" y="5142"/>
                </a:lnTo>
                <a:lnTo>
                  <a:pt x="894" y="5184"/>
                </a:lnTo>
                <a:lnTo>
                  <a:pt x="894" y="5232"/>
                </a:lnTo>
                <a:lnTo>
                  <a:pt x="888" y="5310"/>
                </a:lnTo>
                <a:lnTo>
                  <a:pt x="1368" y="5448"/>
                </a:lnTo>
                <a:lnTo>
                  <a:pt x="1524" y="4932"/>
                </a:lnTo>
                <a:lnTo>
                  <a:pt x="924" y="4740"/>
                </a:lnTo>
                <a:lnTo>
                  <a:pt x="888" y="4692"/>
                </a:lnTo>
                <a:lnTo>
                  <a:pt x="846" y="4656"/>
                </a:lnTo>
                <a:lnTo>
                  <a:pt x="792" y="4632"/>
                </a:lnTo>
                <a:lnTo>
                  <a:pt x="726" y="4632"/>
                </a:lnTo>
                <a:lnTo>
                  <a:pt x="654" y="4644"/>
                </a:lnTo>
                <a:lnTo>
                  <a:pt x="576" y="4662"/>
                </a:lnTo>
                <a:lnTo>
                  <a:pt x="786" y="3954"/>
                </a:lnTo>
                <a:lnTo>
                  <a:pt x="828" y="3960"/>
                </a:lnTo>
                <a:lnTo>
                  <a:pt x="840" y="3960"/>
                </a:lnTo>
                <a:lnTo>
                  <a:pt x="876" y="3978"/>
                </a:lnTo>
                <a:lnTo>
                  <a:pt x="888" y="3990"/>
                </a:lnTo>
                <a:lnTo>
                  <a:pt x="900" y="3990"/>
                </a:lnTo>
                <a:lnTo>
                  <a:pt x="912" y="3996"/>
                </a:lnTo>
                <a:lnTo>
                  <a:pt x="924" y="3990"/>
                </a:lnTo>
                <a:lnTo>
                  <a:pt x="930" y="3990"/>
                </a:lnTo>
                <a:lnTo>
                  <a:pt x="930" y="4002"/>
                </a:lnTo>
                <a:lnTo>
                  <a:pt x="948" y="4002"/>
                </a:lnTo>
                <a:lnTo>
                  <a:pt x="960" y="3996"/>
                </a:lnTo>
                <a:lnTo>
                  <a:pt x="1008" y="3984"/>
                </a:lnTo>
                <a:lnTo>
                  <a:pt x="1044" y="3978"/>
                </a:lnTo>
                <a:lnTo>
                  <a:pt x="1056" y="3972"/>
                </a:lnTo>
                <a:lnTo>
                  <a:pt x="1074" y="3954"/>
                </a:lnTo>
                <a:lnTo>
                  <a:pt x="1080" y="3954"/>
                </a:lnTo>
                <a:lnTo>
                  <a:pt x="1092" y="3960"/>
                </a:lnTo>
                <a:lnTo>
                  <a:pt x="1110" y="3972"/>
                </a:lnTo>
                <a:lnTo>
                  <a:pt x="1140" y="3984"/>
                </a:lnTo>
                <a:lnTo>
                  <a:pt x="1170" y="3990"/>
                </a:lnTo>
                <a:lnTo>
                  <a:pt x="1188" y="3996"/>
                </a:lnTo>
                <a:lnTo>
                  <a:pt x="1200" y="3996"/>
                </a:lnTo>
                <a:lnTo>
                  <a:pt x="1206" y="4002"/>
                </a:lnTo>
                <a:lnTo>
                  <a:pt x="1212" y="4002"/>
                </a:lnTo>
                <a:lnTo>
                  <a:pt x="1218" y="4008"/>
                </a:lnTo>
                <a:lnTo>
                  <a:pt x="1218" y="4044"/>
                </a:lnTo>
                <a:lnTo>
                  <a:pt x="1212" y="4086"/>
                </a:lnTo>
                <a:lnTo>
                  <a:pt x="1212" y="4128"/>
                </a:lnTo>
                <a:lnTo>
                  <a:pt x="1218" y="4158"/>
                </a:lnTo>
                <a:lnTo>
                  <a:pt x="1236" y="4176"/>
                </a:lnTo>
                <a:lnTo>
                  <a:pt x="1716" y="4302"/>
                </a:lnTo>
                <a:lnTo>
                  <a:pt x="1872" y="3798"/>
                </a:lnTo>
                <a:lnTo>
                  <a:pt x="1392" y="3642"/>
                </a:lnTo>
                <a:lnTo>
                  <a:pt x="1386" y="3654"/>
                </a:lnTo>
                <a:lnTo>
                  <a:pt x="1374" y="3660"/>
                </a:lnTo>
                <a:lnTo>
                  <a:pt x="1368" y="3666"/>
                </a:lnTo>
                <a:lnTo>
                  <a:pt x="1344" y="3678"/>
                </a:lnTo>
                <a:lnTo>
                  <a:pt x="1320" y="3666"/>
                </a:lnTo>
                <a:lnTo>
                  <a:pt x="1314" y="3654"/>
                </a:lnTo>
                <a:lnTo>
                  <a:pt x="1296" y="3636"/>
                </a:lnTo>
                <a:lnTo>
                  <a:pt x="1266" y="3636"/>
                </a:lnTo>
                <a:lnTo>
                  <a:pt x="1224" y="3630"/>
                </a:lnTo>
                <a:lnTo>
                  <a:pt x="1176" y="3618"/>
                </a:lnTo>
                <a:lnTo>
                  <a:pt x="1122" y="3600"/>
                </a:lnTo>
                <a:lnTo>
                  <a:pt x="1110" y="3594"/>
                </a:lnTo>
                <a:lnTo>
                  <a:pt x="1104" y="3594"/>
                </a:lnTo>
                <a:lnTo>
                  <a:pt x="1098" y="3534"/>
                </a:lnTo>
                <a:lnTo>
                  <a:pt x="1068" y="3474"/>
                </a:lnTo>
                <a:lnTo>
                  <a:pt x="1020" y="3420"/>
                </a:lnTo>
                <a:lnTo>
                  <a:pt x="960" y="3372"/>
                </a:lnTo>
                <a:lnTo>
                  <a:pt x="1038" y="3120"/>
                </a:lnTo>
                <a:lnTo>
                  <a:pt x="1044" y="3108"/>
                </a:lnTo>
                <a:lnTo>
                  <a:pt x="1062" y="3084"/>
                </a:lnTo>
                <a:lnTo>
                  <a:pt x="1122" y="2994"/>
                </a:lnTo>
                <a:lnTo>
                  <a:pt x="1140" y="2970"/>
                </a:lnTo>
                <a:lnTo>
                  <a:pt x="1212" y="3030"/>
                </a:lnTo>
                <a:lnTo>
                  <a:pt x="1422" y="2994"/>
                </a:lnTo>
                <a:lnTo>
                  <a:pt x="1428" y="3006"/>
                </a:lnTo>
                <a:lnTo>
                  <a:pt x="1446" y="3036"/>
                </a:lnTo>
                <a:lnTo>
                  <a:pt x="1476" y="3066"/>
                </a:lnTo>
                <a:lnTo>
                  <a:pt x="1506" y="3102"/>
                </a:lnTo>
                <a:lnTo>
                  <a:pt x="1542" y="3126"/>
                </a:lnTo>
                <a:lnTo>
                  <a:pt x="1578" y="3126"/>
                </a:lnTo>
                <a:lnTo>
                  <a:pt x="1614" y="3102"/>
                </a:lnTo>
                <a:lnTo>
                  <a:pt x="1662" y="3048"/>
                </a:lnTo>
                <a:lnTo>
                  <a:pt x="1710" y="3000"/>
                </a:lnTo>
                <a:lnTo>
                  <a:pt x="1896" y="3054"/>
                </a:lnTo>
                <a:lnTo>
                  <a:pt x="2106" y="3114"/>
                </a:lnTo>
                <a:lnTo>
                  <a:pt x="2244" y="2652"/>
                </a:lnTo>
                <a:lnTo>
                  <a:pt x="2184" y="2634"/>
                </a:lnTo>
                <a:lnTo>
                  <a:pt x="2106" y="2610"/>
                </a:lnTo>
                <a:lnTo>
                  <a:pt x="2022" y="2580"/>
                </a:lnTo>
                <a:lnTo>
                  <a:pt x="1938" y="2556"/>
                </a:lnTo>
                <a:lnTo>
                  <a:pt x="1812" y="2514"/>
                </a:lnTo>
                <a:lnTo>
                  <a:pt x="1788" y="2502"/>
                </a:lnTo>
                <a:lnTo>
                  <a:pt x="1782" y="2502"/>
                </a:lnTo>
                <a:lnTo>
                  <a:pt x="1770" y="2514"/>
                </a:lnTo>
                <a:lnTo>
                  <a:pt x="1770" y="2544"/>
                </a:lnTo>
                <a:lnTo>
                  <a:pt x="1764" y="2544"/>
                </a:lnTo>
                <a:lnTo>
                  <a:pt x="1758" y="2538"/>
                </a:lnTo>
                <a:lnTo>
                  <a:pt x="1746" y="2532"/>
                </a:lnTo>
                <a:lnTo>
                  <a:pt x="1710" y="2520"/>
                </a:lnTo>
                <a:lnTo>
                  <a:pt x="1698" y="2508"/>
                </a:lnTo>
                <a:lnTo>
                  <a:pt x="1686" y="2502"/>
                </a:lnTo>
                <a:lnTo>
                  <a:pt x="1668" y="2466"/>
                </a:lnTo>
                <a:lnTo>
                  <a:pt x="1632" y="2454"/>
                </a:lnTo>
                <a:lnTo>
                  <a:pt x="1572" y="2448"/>
                </a:lnTo>
                <a:lnTo>
                  <a:pt x="1518" y="2448"/>
                </a:lnTo>
                <a:lnTo>
                  <a:pt x="1506" y="2436"/>
                </a:lnTo>
                <a:lnTo>
                  <a:pt x="1740" y="2166"/>
                </a:lnTo>
                <a:lnTo>
                  <a:pt x="1986" y="1908"/>
                </a:lnTo>
                <a:lnTo>
                  <a:pt x="2424" y="2034"/>
                </a:lnTo>
                <a:lnTo>
                  <a:pt x="2568" y="1530"/>
                </a:lnTo>
                <a:lnTo>
                  <a:pt x="2460" y="1494"/>
                </a:lnTo>
                <a:lnTo>
                  <a:pt x="2832" y="1218"/>
                </a:lnTo>
                <a:lnTo>
                  <a:pt x="3216" y="966"/>
                </a:lnTo>
                <a:lnTo>
                  <a:pt x="3624" y="744"/>
                </a:lnTo>
                <a:lnTo>
                  <a:pt x="4038" y="552"/>
                </a:lnTo>
                <a:lnTo>
                  <a:pt x="4470" y="384"/>
                </a:lnTo>
                <a:lnTo>
                  <a:pt x="4914" y="246"/>
                </a:lnTo>
                <a:lnTo>
                  <a:pt x="5364" y="138"/>
                </a:lnTo>
                <a:lnTo>
                  <a:pt x="5826" y="60"/>
                </a:lnTo>
                <a:lnTo>
                  <a:pt x="6294" y="18"/>
                </a:lnTo>
                <a:lnTo>
                  <a:pt x="6762" y="0"/>
                </a:lnTo>
                <a:close/>
              </a:path>
            </a:pathLst>
          </a:custGeom>
          <a:gradFill>
            <a:gsLst>
              <a:gs pos="45000">
                <a:schemeClr val="bg1"/>
              </a:gs>
              <a:gs pos="81000">
                <a:schemeClr val="bg1">
                  <a:lumMod val="85000"/>
                </a:schemeClr>
              </a:gs>
            </a:gsLst>
            <a:lin ang="6600000" scaled="0"/>
          </a:gradFill>
          <a:ln w="0">
            <a:solidFill>
              <a:schemeClr val="bg1">
                <a:lumMod val="85000"/>
              </a:schemeClr>
            </a:solidFill>
            <a:prstDash val="solid"/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Прямоугольник 121"/>
          <p:cNvSpPr/>
          <p:nvPr/>
        </p:nvSpPr>
        <p:spPr>
          <a:xfrm rot="10800000" flipV="1">
            <a:off x="1676400" y="1446312"/>
            <a:ext cx="25003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Дошкольные учреждения,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тыс. чел.</a:t>
            </a:r>
            <a:endParaRPr lang="en-US" sz="20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5CB38-A3BF-41B1-94C4-CF3DBE8C4303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5269</TotalTime>
  <Words>4984</Words>
  <Application>Microsoft Office PowerPoint</Application>
  <PresentationFormat>Экран (4:3)</PresentationFormat>
  <Paragraphs>948</Paragraphs>
  <Slides>63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Office Theme</vt:lpstr>
      <vt:lpstr>Слайд 1</vt:lpstr>
      <vt:lpstr>Слайд 2</vt:lpstr>
      <vt:lpstr>Слайд 3</vt:lpstr>
      <vt:lpstr>СБАЛАНСИРОВАННОСТЬ БЮДЖЕТА</vt:lpstr>
      <vt:lpstr>Слайд 5</vt:lpstr>
      <vt:lpstr>АДМИНИСТРАТИВНО – ТЕРРИТОРИАЛЬНОЕ ДЕЛЕНИЕ ДАЛЬНЕГОРСКОГО ГОРОДСКОГО ОКРУГА</vt:lpstr>
      <vt:lpstr>ОСНОВНЫЕ ПОКАЗАТЕЛИ СОЦИАЛЬНО-ЭКОНОМИЧЕСКОГО РАЗВИТИЯ ДАЛЬНЕГОРСКОГО ГОРОДСКОГО ОКРУГА</vt:lpstr>
      <vt:lpstr>ДИНАМИКА ИЗМЕНЕНИЯ КОЛИЧЕСТВА ОБУЧАЮЩИХСЯ В ДАЛЬНЕГОРСКОМ ГОРОДСКОМ ОКРУГЕ С 2010 ПО 2016 ГОДЫ</vt:lpstr>
      <vt:lpstr>ДИНАМИКА ИЗМЕНЕНИЯ КОЛИЧЕСТВА ОБУЧАЮЩИХСЯ В ДАЛЬНЕГОРСКОМ ГОРОДСКОМ ОКРУГЕ С 2010 ПО 2016 ГОДЫ</vt:lpstr>
      <vt:lpstr>ОСНОВНЫЕ ПОКАЗАТЕЛИ СОЦИАЛЬНО-ЭКОНОМИЧЕСКОГО РАЗВИТИЯ ДАЛЬНЕГОРСКОГО ГОРОДСКОГО ОКРУГА</vt:lpstr>
      <vt:lpstr>ОСНОВНЫЕ ПОКАЗАТЕЛИ СОЦИАЛЬНО-ЭКОНОМИЧЕСКОГО РАЗВИТИЯ ДАЛЬНЕГОРСКОГО ГОРОДСКОГО ОКРУГА</vt:lpstr>
      <vt:lpstr>ОСНОВНЫЕ ПОКАЗАТЕЛИ СОЦИАЛЬНО-ЭКОНОМИЧЕСКОГО РАЗВИТИЯ ДАЛЬНЕГОРСКОГО ГОРОДСКОГО ОКРУГА</vt:lpstr>
      <vt:lpstr>Слайд 13</vt:lpstr>
      <vt:lpstr>Слайд 14</vt:lpstr>
      <vt:lpstr>Слайд 15</vt:lpstr>
      <vt:lpstr>Слайд 16</vt:lpstr>
      <vt:lpstr>УЧАСТНИКИ БЮДЖЕТНОГО ПРОЦЕССА В ДАЛЬНЕГОРСКОМ ГОРОДСКОМ КРУГЕ</vt:lpstr>
      <vt:lpstr>Слайд 18</vt:lpstr>
      <vt:lpstr>ОСНОВНЫЕ ПАРАМЕТРЫ БЮДЖЕТА ДАЛЬНЕГОРСКОГО ГОРОДСКОГО ОКРУГА на 2017 И ПЛАНОВЫЙ ПЕРИОД  2018-2019 годы , млн.руб.</vt:lpstr>
      <vt:lpstr>Слайд 20</vt:lpstr>
      <vt:lpstr>ДОХОДЫ БЮДЖЕТА НА 2015 – 2019 ГОДЫ, млн. руб.  </vt:lpstr>
      <vt:lpstr>БАЗА НАЛОГОВЫХ ДОХОДОВ</vt:lpstr>
      <vt:lpstr>СТРУКТУРА НАЛОГОВЫХ ДОХОДОВ НА 2017 ГОД</vt:lpstr>
      <vt:lpstr>БАЗА НЕНАЛОГОВЫХ ДОХОДОВ</vt:lpstr>
      <vt:lpstr>Структура неналоговых доходов на 2017 год</vt:lpstr>
      <vt:lpstr>ДИНАМИКА НАЛОГОВЫХ И НЕНАЛОГОВЫХ ПОСТУПЛЕНИЙ за 2014-2019 годы  , млн.руб.</vt:lpstr>
      <vt:lpstr>Слайд 27</vt:lpstr>
      <vt:lpstr>БЕЗВОЗМЕЗДНЫЕ ПОСТУПЛЕНИЯ на 2017 год</vt:lpstr>
      <vt:lpstr>БЕЗВОЗМЕЗДНЫЕ ПОСТУПЛЕНИЯ НА 2017 ГОД (СОГЛАСНО ПРОЕКТУ КРАЕВОГО ЗАКОНА НА 2017 ГОД)</vt:lpstr>
      <vt:lpstr>БЕЗВОЗМЕЗДНЫЕ ПОСТУПЛЕНИЯ НА 2017 ГОД (СОГЛАСНО ПРОЕКТУ КРАЕВОГО ЗАКОНА НА 2017 ГОД)</vt:lpstr>
      <vt:lpstr>ДИНАМИКА БЕЗВОЗМЕЗДНЫХ ПОСТУПЛЕНИЙ за 2014-2019 годы, млн.руб.</vt:lpstr>
      <vt:lpstr>Расходы бюджета Дальнегорского городского округа в 2017 году</vt:lpstr>
      <vt:lpstr>РАСХОДЫ БЮДЖЕТА ДАЛЬНЕГОРСКОГО ГОРОДСКОГО ОКРУГА СФОРМИРОВАННЫ ПО ПРОГРАММНО-ЦЕЛЕВОМУ ПРИНЦИПУ НА 2017 ГОД</vt:lpstr>
      <vt:lpstr>РАСХОДЫ БЮДЖЕТА ДАЛЬНЕГОРСКОГО ГОРОДСКОГО ОКРУГА СФОРМИРОВАННЫ ПО ПРОГРАММНО-ЦЕЛЕВОМУ ПРИНЦИПУ НА ОСНОВЕ 13 МУНИЦИПАЛЬНЫХ ПРОГРАММ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НЕПРОГРАММНЫЕ НАПРАВЛЕНИЯ РАСХОДОВ НА 2017 ГОД</vt:lpstr>
      <vt:lpstr>НЕПРОГРАММНЫЕ НАПРАВЛЕНИЯ РАСХОДОВ НА 2017 ГОД</vt:lpstr>
      <vt:lpstr>НАПРАВЛЕНИЕ РАСХОДОВ БЮДЖЕТА</vt:lpstr>
      <vt:lpstr>Структура расходов бюджета Дальнегорского городского округа по разделам классификации расходов бюджета в 2017 году</vt:lpstr>
      <vt:lpstr>ДОЛЯ РАСХОДОВ ПО ОТРАСЛЯМ ЗА 2013-2017 ГОДЫ</vt:lpstr>
      <vt:lpstr>РАСХОДЫ НА  ОБРАЗОВАНИЕ:</vt:lpstr>
      <vt:lpstr>Ежемесячные затраты на образование в 2016 году</vt:lpstr>
      <vt:lpstr>Среднемесячная начисленная заработная плата работников образования</vt:lpstr>
      <vt:lpstr>Среднемесячная начисленная заработная плата работников культуры</vt:lpstr>
      <vt:lpstr>РАЗМЕР ДЕФИЦИТА БЮДЖЕТА НА 2017 ГОД</vt:lpstr>
      <vt:lpstr>Источники покрытия дефицита бюджета муниципальных образований</vt:lpstr>
      <vt:lpstr>Перечень муниципальных внутренних заимствований</vt:lpstr>
      <vt:lpstr>Слайд 63</vt:lpstr>
    </vt:vector>
  </TitlesOfParts>
  <Company>HYATT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IS</dc:creator>
  <cp:lastModifiedBy>RePack by SPecialiST</cp:lastModifiedBy>
  <cp:revision>535</cp:revision>
  <dcterms:created xsi:type="dcterms:W3CDTF">2015-12-09T15:59:37Z</dcterms:created>
  <dcterms:modified xsi:type="dcterms:W3CDTF">2016-12-13T04:51:50Z</dcterms:modified>
</cp:coreProperties>
</file>