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charts/style14.xml" ContentType="application/vnd.ms-office.chartstyl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olors15.xml" ContentType="application/vnd.ms-office.chartcolorstyle+xml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2" r:id="rId3"/>
    <p:sldId id="282" r:id="rId4"/>
    <p:sldId id="284" r:id="rId5"/>
    <p:sldId id="285" r:id="rId6"/>
    <p:sldId id="286" r:id="rId7"/>
    <p:sldId id="287" r:id="rId8"/>
    <p:sldId id="292" r:id="rId9"/>
    <p:sldId id="293" r:id="rId10"/>
    <p:sldId id="294" r:id="rId11"/>
    <p:sldId id="295" r:id="rId12"/>
    <p:sldId id="296" r:id="rId13"/>
    <p:sldId id="297" r:id="rId14"/>
    <p:sldId id="311" r:id="rId15"/>
    <p:sldId id="299" r:id="rId16"/>
    <p:sldId id="300" r:id="rId17"/>
    <p:sldId id="301" r:id="rId18"/>
    <p:sldId id="304" r:id="rId19"/>
    <p:sldId id="310" r:id="rId20"/>
    <p:sldId id="288" r:id="rId21"/>
    <p:sldId id="305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303" r:id="rId36"/>
    <p:sldId id="309" r:id="rId37"/>
    <p:sldId id="313" r:id="rId38"/>
    <p:sldId id="307" r:id="rId39"/>
    <p:sldId id="306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SPecialiST" initials="RbS" lastIdx="1" clrIdx="0">
    <p:extLst>
      <p:ext uri="{19B8F6BF-5375-455C-9EA6-DF929625EA0E}">
        <p15:presenceInfo xmlns="" xmlns:p15="http://schemas.microsoft.com/office/powerpoint/2012/main" userId="RePack by SPecial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14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60536951833043E-2"/>
          <c:y val="3.7730244708799557E-2"/>
          <c:w val="0.89421266411011802"/>
          <c:h val="0.811444481137644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4969773473445522E-2"/>
                  <c:y val="-8.125000000000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59-4988-869C-6890FCBFD342}"/>
                </c:ext>
              </c:extLst>
            </c:dLbl>
            <c:dLbl>
              <c:idx val="1"/>
              <c:layout>
                <c:manualLayout>
                  <c:x val="-7.6021246681403773E-3"/>
                  <c:y val="-5.62500000000000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59-4988-869C-6890FCBFD342}"/>
                </c:ext>
              </c:extLst>
            </c:dLbl>
            <c:dLbl>
              <c:idx val="2"/>
              <c:layout>
                <c:manualLayout>
                  <c:x val="-4.2571898141585802E-2"/>
                  <c:y val="-8.43750000000000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1012295,31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59-4988-869C-6890FCBFD342}"/>
                </c:ext>
              </c:extLst>
            </c:dLbl>
            <c:dLbl>
              <c:idx val="3"/>
              <c:layout>
                <c:manualLayout>
                  <c:x val="-2.2806374004421034E-2"/>
                  <c:y val="-6.87500000000000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59-4988-869C-6890FCBFD342}"/>
                </c:ext>
              </c:extLst>
            </c:dLbl>
            <c:dLbl>
              <c:idx val="4"/>
              <c:layout>
                <c:manualLayout>
                  <c:x val="-1.2163399469024515E-2"/>
                  <c:y val="-6.56250000000000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59-4988-869C-6890FCBFD342}"/>
                </c:ext>
              </c:extLst>
            </c:dLbl>
            <c:dLbl>
              <c:idx val="5"/>
              <c:layout>
                <c:manualLayout>
                  <c:x val="-1.2163399469024627E-2"/>
                  <c:y val="-5.6250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59-4988-869C-6890FCBFD34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899353.82000000041</c:v>
                </c:pt>
                <c:pt idx="1">
                  <c:v>942365.03</c:v>
                </c:pt>
                <c:pt idx="2" formatCode="#,##0.00">
                  <c:v>1012295.31</c:v>
                </c:pt>
                <c:pt idx="3">
                  <c:v>864154.33000000042</c:v>
                </c:pt>
                <c:pt idx="4">
                  <c:v>869276.07</c:v>
                </c:pt>
                <c:pt idx="5">
                  <c:v>884933.76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A8-40FD-A0ED-A2F7992FABA4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642974535396461E-2"/>
                  <c:y val="-2.50000000000000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59-4988-869C-6890FCBFD342}"/>
                </c:ext>
              </c:extLst>
            </c:dLbl>
            <c:dLbl>
              <c:idx val="1"/>
              <c:layout>
                <c:manualLayout>
                  <c:x val="2.8888073738933252E-2"/>
                  <c:y val="-3.75000000000000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59-4988-869C-6890FCBFD342}"/>
                </c:ext>
              </c:extLst>
            </c:dLbl>
            <c:dLbl>
              <c:idx val="2"/>
              <c:layout>
                <c:manualLayout>
                  <c:x val="2.1285949070792894E-2"/>
                  <c:y val="-3.12500000000000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1098726,67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59-4988-869C-6890FCBFD342}"/>
                </c:ext>
              </c:extLst>
            </c:dLbl>
            <c:dLbl>
              <c:idx val="3"/>
              <c:layout>
                <c:manualLayout>
                  <c:x val="1.5204249336280663E-2"/>
                  <c:y val="-2.50000000000000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59-4988-869C-6890FCBFD342}"/>
                </c:ext>
              </c:extLst>
            </c:dLbl>
            <c:dLbl>
              <c:idx val="4"/>
              <c:layout>
                <c:manualLayout>
                  <c:x val="1.6724674269908757E-2"/>
                  <c:y val="-2.8125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59-4988-869C-6890FCBFD342}"/>
                </c:ext>
              </c:extLst>
            </c:dLbl>
            <c:dLbl>
              <c:idx val="5"/>
              <c:layout>
                <c:manualLayout>
                  <c:x val="2.5847223871677257E-2"/>
                  <c:y val="-3.75000000000000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59-4988-869C-6890FCBFD34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906313.51</c:v>
                </c:pt>
                <c:pt idx="1">
                  <c:v>882627.85000000044</c:v>
                </c:pt>
                <c:pt idx="2" formatCode="#,##0.00">
                  <c:v>1098726.6700000011</c:v>
                </c:pt>
                <c:pt idx="3">
                  <c:v>873460.14</c:v>
                </c:pt>
                <c:pt idx="4">
                  <c:v>869276.07</c:v>
                </c:pt>
                <c:pt idx="5">
                  <c:v>884933.76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A8-40FD-A0ED-A2F7992FABA4}"/>
            </c:ext>
          </c:extLst>
        </c:ser>
        <c:shape val="box"/>
        <c:axId val="108259584"/>
        <c:axId val="82055168"/>
        <c:axId val="0"/>
      </c:bar3DChart>
      <c:catAx>
        <c:axId val="108259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055168"/>
        <c:crosses val="autoZero"/>
        <c:auto val="1"/>
        <c:lblAlgn val="ctr"/>
        <c:lblOffset val="100"/>
      </c:catAx>
      <c:valAx>
        <c:axId val="82055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2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34980787575388"/>
          <c:y val="0.90099085478348251"/>
          <c:w val="0.25041231050956031"/>
          <c:h val="9.5884099093780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7B-40CF-A93C-4CBC1B95F2C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7B-40CF-A93C-4CBC1B95F2C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871310.14</c:v>
                </c:pt>
                <c:pt idx="1">
                  <c:v>2150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7B-40CF-A93C-4CBC1B95F2C9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41.8</c:v>
                </c:pt>
                <c:pt idx="1">
                  <c:v>42.3</c:v>
                </c:pt>
                <c:pt idx="2">
                  <c:v>42.9</c:v>
                </c:pt>
                <c:pt idx="3">
                  <c:v>43.4</c:v>
                </c:pt>
                <c:pt idx="4">
                  <c:v>43.9</c:v>
                </c:pt>
                <c:pt idx="5">
                  <c:v>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DB-41CA-8867-FAFBEC8C272F}"/>
            </c:ext>
          </c:extLst>
        </c:ser>
        <c:gapWidth val="219"/>
        <c:overlap val="-27"/>
        <c:axId val="142673024"/>
        <c:axId val="142674560"/>
      </c:barChart>
      <c:catAx>
        <c:axId val="142673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674560"/>
        <c:crosses val="autoZero"/>
        <c:auto val="1"/>
        <c:lblAlgn val="ctr"/>
        <c:lblOffset val="100"/>
      </c:catAx>
      <c:valAx>
        <c:axId val="14267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26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0-4C7E-8FD9-99DDEB21646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0-4C7E-8FD9-99DDEB21646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335280.13999999996</c:v>
                </c:pt>
                <c:pt idx="1">
                  <c:v>538180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D0-4C7E-8FD9-99DDEB21646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68-448A-A4CD-7874ECDA9CFF}"/>
            </c:ext>
          </c:extLst>
        </c:ser>
        <c:gapWidth val="219"/>
        <c:overlap val="-27"/>
        <c:axId val="144071296"/>
        <c:axId val="144093568"/>
      </c:barChart>
      <c:catAx>
        <c:axId val="144071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93568"/>
        <c:crosses val="autoZero"/>
        <c:auto val="1"/>
        <c:lblAlgn val="ctr"/>
        <c:lblOffset val="100"/>
      </c:catAx>
      <c:valAx>
        <c:axId val="14409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4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6-4215-9D44-B8DE461C43D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6-4215-9D44-B8DE461C43D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872260.14</c:v>
                </c:pt>
                <c:pt idx="1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76-4215-9D44-B8DE461C43DE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56</c:v>
                </c:pt>
                <c:pt idx="2">
                  <c:v>72.5</c:v>
                </c:pt>
                <c:pt idx="3">
                  <c:v>80.5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0-4244-9304-152B93CDBB2F}"/>
            </c:ext>
          </c:extLst>
        </c:ser>
        <c:gapWidth val="219"/>
        <c:overlap val="-27"/>
        <c:axId val="144261504"/>
        <c:axId val="144263040"/>
      </c:barChart>
      <c:catAx>
        <c:axId val="14426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63040"/>
        <c:crosses val="autoZero"/>
        <c:auto val="1"/>
        <c:lblAlgn val="ctr"/>
        <c:lblOffset val="100"/>
      </c:catAx>
      <c:valAx>
        <c:axId val="144263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42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3-4DA0-889C-99859CCC863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A3-4DA0-889C-99859CCC863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870460.14</c:v>
                </c:pt>
                <c:pt idx="1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A3-4DA0-889C-99859CCC863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9.9500000000000028</c:v>
                </c:pt>
                <c:pt idx="1">
                  <c:v>10.02</c:v>
                </c:pt>
                <c:pt idx="2">
                  <c:v>10.050000000000002</c:v>
                </c:pt>
                <c:pt idx="3">
                  <c:v>10.08</c:v>
                </c:pt>
                <c:pt idx="4">
                  <c:v>10.1</c:v>
                </c:pt>
                <c:pt idx="5">
                  <c:v>10.120000000000001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0-49A4-AA44-D163696B0454}"/>
            </c:ext>
          </c:extLst>
        </c:ser>
        <c:gapWidth val="219"/>
        <c:overlap val="-27"/>
        <c:axId val="144476032"/>
        <c:axId val="144477568"/>
      </c:barChart>
      <c:catAx>
        <c:axId val="144476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477568"/>
        <c:crosses val="autoZero"/>
        <c:auto val="1"/>
        <c:lblAlgn val="ctr"/>
        <c:lblOffset val="100"/>
      </c:catAx>
      <c:valAx>
        <c:axId val="144477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4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D8-4120-826F-7C198FBF798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D8-4120-826F-7C198FBF798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770946.12</c:v>
                </c:pt>
                <c:pt idx="1">
                  <c:v>102514.02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D8-4120-826F-7C198FBF798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7-4F6A-B185-CF1DB4CE9124}"/>
            </c:ext>
          </c:extLst>
        </c:ser>
        <c:gapWidth val="219"/>
        <c:overlap val="-27"/>
        <c:axId val="144117120"/>
        <c:axId val="144127104"/>
      </c:barChart>
      <c:catAx>
        <c:axId val="14411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127104"/>
        <c:crosses val="autoZero"/>
        <c:auto val="1"/>
        <c:lblAlgn val="ctr"/>
        <c:lblOffset val="100"/>
      </c:catAx>
      <c:valAx>
        <c:axId val="144127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41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6188650297963072E-2"/>
                  <c:y val="-5.31249999999999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505 038,47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22-4CB7-B064-869F8AE17EAF}"/>
                </c:ext>
              </c:extLst>
            </c:dLbl>
            <c:dLbl>
              <c:idx val="1"/>
              <c:layout>
                <c:manualLayout>
                  <c:x val="2.0369039335158177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534 409,36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2-4CB7-B064-869F8AE17EAF}"/>
                </c:ext>
              </c:extLst>
            </c:dLbl>
            <c:dLbl>
              <c:idx val="2"/>
              <c:layout>
                <c:manualLayout>
                  <c:x val="1.4549313810827299E-2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473 070,8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22-4CB7-B064-869F8AE17EAF}"/>
                </c:ext>
              </c:extLst>
            </c:dLbl>
            <c:dLbl>
              <c:idx val="3"/>
              <c:layout>
                <c:manualLayout>
                  <c:x val="1.4549313810827299E-2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488 558,18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22-4CB7-B064-869F8AE17EAF}"/>
                </c:ext>
              </c:extLst>
            </c:dLbl>
            <c:dLbl>
              <c:idx val="4"/>
              <c:layout>
                <c:manualLayout>
                  <c:x val="1.1639451048661861E-2"/>
                  <c:y val="-4.06252460629920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502 260,63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5-483B-B44B-561A80213971}"/>
                </c:ext>
              </c:extLst>
            </c:dLbl>
            <c:dLbl>
              <c:idx val="5"/>
              <c:layout>
                <c:manualLayout>
                  <c:x val="1.7459176572992868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517 918,32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22-4CB7-B064-869F8AE17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505038.4700000002</c:v>
                </c:pt>
                <c:pt idx="1">
                  <c:v>534409.36000000045</c:v>
                </c:pt>
                <c:pt idx="2">
                  <c:v>473070.8</c:v>
                </c:pt>
                <c:pt idx="3">
                  <c:v>488558.18</c:v>
                </c:pt>
                <c:pt idx="4">
                  <c:v>502260.63</c:v>
                </c:pt>
                <c:pt idx="5">
                  <c:v>517918.32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55-4A20-8A5F-9A7F96230652}"/>
            </c:ext>
          </c:extLst>
        </c:ser>
        <c:shape val="box"/>
        <c:axId val="122749312"/>
        <c:axId val="122750848"/>
        <c:axId val="0"/>
      </c:bar3DChart>
      <c:catAx>
        <c:axId val="12274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750848"/>
        <c:crosses val="autoZero"/>
        <c:auto val="1"/>
        <c:lblAlgn val="ctr"/>
        <c:lblOffset val="100"/>
      </c:catAx>
      <c:valAx>
        <c:axId val="12275084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7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C4-49B4-BD74-1E946D4CD344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C4-49B4-BD74-1E946D4CD34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819863.16</c:v>
                </c:pt>
                <c:pt idx="1">
                  <c:v>53596.98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C4-49B4-BD74-1E946D4CD344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19.22</c:v>
                </c:pt>
                <c:pt idx="1">
                  <c:v>19.3</c:v>
                </c:pt>
                <c:pt idx="2">
                  <c:v>19.38</c:v>
                </c:pt>
                <c:pt idx="3">
                  <c:v>19.459999999999987</c:v>
                </c:pt>
                <c:pt idx="4">
                  <c:v>19.54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92-4726-8B6A-09FB10A0A41C}"/>
            </c:ext>
          </c:extLst>
        </c:ser>
        <c:gapWidth val="219"/>
        <c:overlap val="-27"/>
        <c:axId val="144868480"/>
        <c:axId val="144870016"/>
      </c:barChart>
      <c:catAx>
        <c:axId val="144868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870016"/>
        <c:crosses val="autoZero"/>
        <c:auto val="1"/>
        <c:lblAlgn val="ctr"/>
        <c:lblOffset val="100"/>
      </c:catAx>
      <c:valAx>
        <c:axId val="14487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48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3-4579-9F47-4FE0C0DEBFC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33-4579-9F47-4FE0C0DEBFC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872300.14</c:v>
                </c:pt>
                <c:pt idx="1">
                  <c:v>1160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33-4579-9F47-4FE0C0DEBFC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33.5</c:v>
                </c:pt>
                <c:pt idx="1">
                  <c:v>34</c:v>
                </c:pt>
                <c:pt idx="2">
                  <c:v>34.200000000000003</c:v>
                </c:pt>
                <c:pt idx="3">
                  <c:v>34.6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7-4232-9CB5-2BF79E28E650}"/>
            </c:ext>
          </c:extLst>
        </c:ser>
        <c:gapWidth val="219"/>
        <c:overlap val="-27"/>
        <c:axId val="145058432"/>
        <c:axId val="144904576"/>
      </c:barChart>
      <c:catAx>
        <c:axId val="14505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904576"/>
        <c:crosses val="autoZero"/>
        <c:auto val="1"/>
        <c:lblAlgn val="ctr"/>
        <c:lblOffset val="100"/>
      </c:catAx>
      <c:valAx>
        <c:axId val="144904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50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3C-4F85-AEE5-DCEF0F3E1EC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3C-4F85-AEE5-DCEF0F3E1EC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856337.14</c:v>
                </c:pt>
                <c:pt idx="1">
                  <c:v>17123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3C-4F85-AEE5-DCEF0F3E1EC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33.78</c:v>
                </c:pt>
                <c:pt idx="1">
                  <c:v>21.03</c:v>
                </c:pt>
                <c:pt idx="2">
                  <c:v>24.22</c:v>
                </c:pt>
                <c:pt idx="3">
                  <c:v>27.4</c:v>
                </c:pt>
                <c:pt idx="4">
                  <c:v>27.4</c:v>
                </c:pt>
                <c:pt idx="5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5-4CAA-819D-DC80686FFE6C}"/>
            </c:ext>
          </c:extLst>
        </c:ser>
        <c:gapWidth val="219"/>
        <c:overlap val="-27"/>
        <c:axId val="145240448"/>
        <c:axId val="145241984"/>
      </c:barChart>
      <c:catAx>
        <c:axId val="145240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241984"/>
        <c:crosses val="autoZero"/>
        <c:auto val="1"/>
        <c:lblAlgn val="ctr"/>
        <c:lblOffset val="100"/>
      </c:catAx>
      <c:valAx>
        <c:axId val="14524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52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C1-494A-9CAA-C394C06A55A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C1-494A-9CAA-C394C06A55A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861737.14</c:v>
                </c:pt>
                <c:pt idx="1">
                  <c:v>11723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C1-494A-9CAA-C394C06A55A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321</c:v>
                </c:pt>
                <c:pt idx="1">
                  <c:v>366</c:v>
                </c:pt>
                <c:pt idx="2">
                  <c:v>394</c:v>
                </c:pt>
                <c:pt idx="3">
                  <c:v>414</c:v>
                </c:pt>
                <c:pt idx="4">
                  <c:v>434</c:v>
                </c:pt>
                <c:pt idx="5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42-456E-B612-0825357104C8}"/>
            </c:ext>
          </c:extLst>
        </c:ser>
        <c:gapWidth val="219"/>
        <c:overlap val="-27"/>
        <c:axId val="145422208"/>
        <c:axId val="145423744"/>
      </c:barChart>
      <c:catAx>
        <c:axId val="14542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423744"/>
        <c:crosses val="autoZero"/>
        <c:auto val="1"/>
        <c:lblAlgn val="ctr"/>
        <c:lblOffset val="100"/>
      </c:catAx>
      <c:valAx>
        <c:axId val="145423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54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C-4761-AF67-571BF600E4F6}"/>
              </c:ext>
            </c:extLst>
          </c:dPt>
          <c:dPt>
            <c:idx val="1"/>
            <c:explosion val="4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1C-4761-AF67-571BF600E4F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867760.14</c:v>
                </c:pt>
                <c:pt idx="1">
                  <c:v>5700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1C-4761-AF67-571BF600E4F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3726023018674611E-2"/>
          <c:y val="0"/>
          <c:w val="0.93254795396265056"/>
          <c:h val="0.766906580486440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5.8789764100285163E-2"/>
                  <c:y val="6.135944507870680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E-4E43-BEF2-AB0D957B0E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82</c:v>
                </c:pt>
                <c:pt idx="2">
                  <c:v>109</c:v>
                </c:pt>
                <c:pt idx="3">
                  <c:v>137</c:v>
                </c:pt>
                <c:pt idx="4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4-4479-8815-94ACFECA3F15}"/>
            </c:ext>
          </c:extLst>
        </c:ser>
        <c:gapWidth val="219"/>
        <c:overlap val="-27"/>
        <c:axId val="145604608"/>
        <c:axId val="145606144"/>
      </c:barChart>
      <c:catAx>
        <c:axId val="145604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606144"/>
        <c:crosses val="autoZero"/>
        <c:auto val="1"/>
        <c:lblAlgn val="ctr"/>
        <c:lblOffset val="100"/>
      </c:catAx>
      <c:valAx>
        <c:axId val="14560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560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0A-4F5C-8A61-E625FFFA6B5E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0A-4F5C-8A61-E625FFFA6B5E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0A-4F5C-8A61-E625FFFA6B5E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FF-4C41-A109-2E8739CA2EF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DFF-4C41-A109-2E8739CA2EF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0A-4F5C-8A61-E625FFFA6B5E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A-4F5C-8A61-E625FFFA6B5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0A-4F5C-8A61-E625FFFA6B5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Учреждения </a:t>
                    </a:r>
                    <a:r>
                      <a:rPr lang="ru-RU" dirty="0" smtClean="0"/>
                      <a:t>здравоохранения</a:t>
                    </a:r>
                    <a:r>
                      <a:rPr lang="ru-RU" dirty="0"/>
                      <a:t>
6,9%</a:t>
                    </a:r>
                  </a:p>
                </c:rich>
              </c:tx>
              <c:dLblPos val="out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F-4C41-A109-2E8739CA2EF0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</c:v>
                </c:pt>
                <c:pt idx="1">
                  <c:v>ЗАО "ГХК "БОР"</c:v>
                </c:pt>
                <c:pt idx="2">
                  <c:v>ГМК Дальполиметалл</c:v>
                </c:pt>
                <c:pt idx="3">
                  <c:v>Учреждения здаравоохранения</c:v>
                </c:pt>
                <c:pt idx="4">
                  <c:v>Учреждения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43.1</c:v>
                </c:pt>
                <c:pt idx="1">
                  <c:v>12.6</c:v>
                </c:pt>
                <c:pt idx="2">
                  <c:v>26.2</c:v>
                </c:pt>
                <c:pt idx="3">
                  <c:v>6.9</c:v>
                </c:pt>
                <c:pt idx="4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F-4C41-A109-2E8739CA2EF0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FD-4623-917F-25D4A08C0C8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FD-4623-917F-25D4A08C0C8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872460.14</c:v>
                </c:pt>
                <c:pt idx="1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FD-4623-917F-25D4A08C0C87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3435906813146454E-2"/>
          <c:y val="2.2836921007629737E-2"/>
          <c:w val="0.9148904190210827"/>
          <c:h val="0.692653404469444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4.17</c:v>
                </c:pt>
                <c:pt idx="1">
                  <c:v>5.6499999999999995</c:v>
                </c:pt>
                <c:pt idx="2">
                  <c:v>7.1199999999999966</c:v>
                </c:pt>
                <c:pt idx="3">
                  <c:v>8.59</c:v>
                </c:pt>
                <c:pt idx="4">
                  <c:v>10.06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1A-4CCF-A346-CB2F5C206395}"/>
            </c:ext>
          </c:extLst>
        </c:ser>
        <c:gapWidth val="219"/>
        <c:overlap val="-27"/>
        <c:axId val="145765888"/>
        <c:axId val="145767424"/>
      </c:barChart>
      <c:catAx>
        <c:axId val="145765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767424"/>
        <c:crosses val="autoZero"/>
        <c:auto val="1"/>
        <c:lblAlgn val="ctr"/>
        <c:lblOffset val="100"/>
      </c:catAx>
      <c:valAx>
        <c:axId val="145767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57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7.3487205125356524E-3"/>
                  <c:y val="-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0-402C-B72D-ABD3CF145A2D}"/>
                </c:ext>
              </c:extLst>
            </c:dLbl>
            <c:dLbl>
              <c:idx val="1"/>
              <c:layout>
                <c:manualLayout>
                  <c:x val="1.4697441025071278E-3"/>
                  <c:y val="-2.81250000000001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0-402C-B72D-ABD3CF145A2D}"/>
                </c:ext>
              </c:extLst>
            </c:dLbl>
            <c:dLbl>
              <c:idx val="2"/>
              <c:layout>
                <c:manualLayout>
                  <c:x val="-2.2046161537606971E-2"/>
                  <c:y val="-2.5000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70-402C-B72D-ABD3CF145A2D}"/>
                </c:ext>
              </c:extLst>
            </c:dLbl>
            <c:dLbl>
              <c:idx val="3"/>
              <c:layout>
                <c:manualLayout>
                  <c:x val="-1.9106673332592704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70-402C-B72D-ABD3CF145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Дальнегорский городской округ</c:v>
                </c:pt>
                <c:pt idx="1">
                  <c:v>Арсеньевский городской округ</c:v>
                </c:pt>
                <c:pt idx="2">
                  <c:v>Уссурийский городской округ</c:v>
                </c:pt>
                <c:pt idx="3">
                  <c:v>Партизанский городской округ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864.2</c:v>
                </c:pt>
                <c:pt idx="1">
                  <c:v>1037.5999999999999</c:v>
                </c:pt>
                <c:pt idx="2">
                  <c:v>3528.6</c:v>
                </c:pt>
                <c:pt idx="3">
                  <c:v>773.8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E7-4007-87C1-1D498447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4092323075213772E-3"/>
                  <c:y val="-6.56250000000000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0-402C-B72D-ABD3CF145A2D}"/>
                </c:ext>
              </c:extLst>
            </c:dLbl>
            <c:dLbl>
              <c:idx val="1"/>
              <c:layout>
                <c:manualLayout>
                  <c:x val="1.1757952820056978E-2"/>
                  <c:y val="-7.81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70-402C-B72D-ABD3CF145A2D}"/>
                </c:ext>
              </c:extLst>
            </c:dLbl>
            <c:dLbl>
              <c:idx val="2"/>
              <c:layout>
                <c:manualLayout>
                  <c:x val="8.8184646150427926E-3"/>
                  <c:y val="-0.249507121041132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70-402C-B72D-ABD3CF145A2D}"/>
                </c:ext>
              </c:extLst>
            </c:dLbl>
            <c:dLbl>
              <c:idx val="3"/>
              <c:layout>
                <c:manualLayout>
                  <c:x val="1.1757952820056912E-2"/>
                  <c:y val="-0.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70-402C-B72D-ABD3CF145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Дальнегорский городской округ</c:v>
                </c:pt>
                <c:pt idx="1">
                  <c:v>Арсеньевский городской округ</c:v>
                </c:pt>
                <c:pt idx="2">
                  <c:v>Уссурийский городской округ</c:v>
                </c:pt>
                <c:pt idx="3">
                  <c:v>Партизанский городской округ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488.6</c:v>
                </c:pt>
                <c:pt idx="1">
                  <c:v>656.9</c:v>
                </c:pt>
                <c:pt idx="2">
                  <c:v>2187</c:v>
                </c:pt>
                <c:pt idx="3">
                  <c:v>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E7-4007-87C1-1D498447B7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288208717549902E-2"/>
                  <c:y val="-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0-402C-B72D-ABD3CF145A2D}"/>
                </c:ext>
              </c:extLst>
            </c:dLbl>
            <c:dLbl>
              <c:idx val="1"/>
              <c:layout>
                <c:manualLayout>
                  <c:x val="2.9394882050142526E-2"/>
                  <c:y val="-2.5000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70-402C-B72D-ABD3CF145A2D}"/>
                </c:ext>
              </c:extLst>
            </c:dLbl>
            <c:dLbl>
              <c:idx val="2"/>
              <c:layout>
                <c:manualLayout>
                  <c:x val="5.2910787690256735E-2"/>
                  <c:y val="-2.5000000000000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70-402C-B72D-ABD3CF145A2D}"/>
                </c:ext>
              </c:extLst>
            </c:dLbl>
            <c:dLbl>
              <c:idx val="3"/>
              <c:layout>
                <c:manualLayout>
                  <c:x val="3.9683090767692601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70-402C-B72D-ABD3CF145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Дальнегорский городской округ</c:v>
                </c:pt>
                <c:pt idx="1">
                  <c:v>Арсеньевский городской округ</c:v>
                </c:pt>
                <c:pt idx="2">
                  <c:v>Уссурийский городской округ</c:v>
                </c:pt>
                <c:pt idx="3">
                  <c:v>Партизанский городской округ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873.5</c:v>
                </c:pt>
                <c:pt idx="1">
                  <c:v>1075.4000000000001</c:v>
                </c:pt>
                <c:pt idx="2">
                  <c:v>3528.6</c:v>
                </c:pt>
                <c:pt idx="3">
                  <c:v>773.8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E7-4007-87C1-1D498447B7F9}"/>
            </c:ext>
          </c:extLst>
        </c:ser>
        <c:shape val="box"/>
        <c:axId val="145846272"/>
        <c:axId val="145847808"/>
        <c:axId val="0"/>
      </c:bar3DChart>
      <c:catAx>
        <c:axId val="145846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847808"/>
        <c:crosses val="autoZero"/>
        <c:auto val="1"/>
        <c:lblAlgn val="ctr"/>
        <c:lblOffset val="100"/>
      </c:catAx>
      <c:valAx>
        <c:axId val="145847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584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20725280037077"/>
          <c:y val="0.8835886290412166"/>
          <c:w val="0.46958537258043481"/>
          <c:h val="0.115483001888679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139592215122376"/>
          <c:y val="0.20826813581209738"/>
          <c:w val="0.70159501418609949"/>
          <c:h val="0.68114882521210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661-48A5-A981-2E49EE7F3E85}"/>
              </c:ext>
            </c:extLst>
          </c:dPt>
          <c:dPt>
            <c:idx val="1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D661-48A5-A981-2E49EE7F3E85}"/>
              </c:ext>
            </c:extLst>
          </c:dPt>
          <c:dPt>
            <c:idx val="2"/>
            <c:explosion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61-48A5-A981-2E49EE7F3E85}"/>
              </c:ext>
            </c:extLst>
          </c:dPt>
          <c:dLbls>
            <c:dLbl>
              <c:idx val="0"/>
              <c:layout>
                <c:manualLayout>
                  <c:x val="-5.9296517589710315E-2"/>
                  <c:y val="-0.23113917469581477"/>
                </c:manualLayout>
              </c:layout>
              <c:tx>
                <c:rich>
                  <a:bodyPr/>
                  <a:lstStyle/>
                  <a:p>
                    <a:pPr>
                      <a:defRPr sz="1988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988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II  </a:t>
                    </a:r>
                    <a:r>
                      <a:rPr lang="ru-RU" sz="1988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степень    </a:t>
                    </a:r>
                    <a:endParaRPr lang="ru-R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8A5-A981-2E49EE7F3E85}"/>
                </c:ext>
              </c:extLst>
            </c:dLbl>
            <c:dLbl>
              <c:idx val="1"/>
              <c:layout>
                <c:manualLayout>
                  <c:x val="9.8322598539620651E-2"/>
                  <c:y val="6.1099007991413296E-2"/>
                </c:manualLayout>
              </c:layout>
              <c:spPr/>
              <c:txPr>
                <a:bodyPr/>
                <a:lstStyle/>
                <a:p>
                  <a:pPr>
                    <a:defRPr sz="1988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8A5-A981-2E49EE7F3E85}"/>
                </c:ext>
              </c:extLst>
            </c:dLbl>
            <c:dLbl>
              <c:idx val="2"/>
              <c:layout>
                <c:manualLayout>
                  <c:x val="-0.14144189812455701"/>
                  <c:y val="-0.10883667496834475"/>
                </c:manualLayout>
              </c:layout>
              <c:spPr/>
              <c:txPr>
                <a:bodyPr/>
                <a:lstStyle/>
                <a:p>
                  <a:pPr>
                    <a:defRPr sz="1988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8A5-A981-2E49EE7F3E85}"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II степень</c:v>
                </c:pt>
                <c:pt idx="1">
                  <c:v>III степень</c:v>
                </c:pt>
                <c:pt idx="2">
                  <c:v>I  степень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61-48A5-A981-2E49EE7F3E85}"/>
            </c:ext>
          </c:extLst>
        </c:ser>
      </c:pie3DChart>
      <c:spPr>
        <a:noFill/>
        <a:ln w="25375">
          <a:noFill/>
        </a:ln>
      </c:spPr>
    </c:plotArea>
    <c:plotVisOnly val="1"/>
    <c:dispBlanksAs val="zero"/>
  </c:chart>
  <c:txPr>
    <a:bodyPr/>
    <a:lstStyle/>
    <a:p>
      <a:pPr>
        <a:defRPr sz="179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4D-44FD-9720-B7A248B77CB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4D-44FD-9720-B7A248B77CB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863460.14</c:v>
                </c:pt>
                <c:pt idx="1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4D-44FD-9720-B7A248B77CB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82.1</c:v>
                </c:pt>
                <c:pt idx="1">
                  <c:v>84</c:v>
                </c:pt>
                <c:pt idx="2">
                  <c:v>85.9</c:v>
                </c:pt>
                <c:pt idx="3">
                  <c:v>87.8</c:v>
                </c:pt>
                <c:pt idx="4">
                  <c:v>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6-467F-820D-A5243BC187F9}"/>
            </c:ext>
          </c:extLst>
        </c:ser>
        <c:gapWidth val="219"/>
        <c:overlap val="-27"/>
        <c:axId val="143433088"/>
        <c:axId val="143447168"/>
      </c:barChart>
      <c:catAx>
        <c:axId val="14343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447168"/>
        <c:crosses val="autoZero"/>
        <c:auto val="1"/>
        <c:lblAlgn val="ctr"/>
        <c:lblOffset val="100"/>
      </c:catAx>
      <c:valAx>
        <c:axId val="143447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34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B2-480F-B530-1BF98E7E743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B2-480F-B530-1BF98E7E743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872560.14</c:v>
                </c:pt>
                <c:pt idx="1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B2-480F-B530-1BF98E7E7431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71.099999999999994</c:v>
                </c:pt>
                <c:pt idx="1">
                  <c:v>71.099999999999994</c:v>
                </c:pt>
                <c:pt idx="2">
                  <c:v>85</c:v>
                </c:pt>
                <c:pt idx="3">
                  <c:v>85</c:v>
                </c:pt>
                <c:pt idx="4">
                  <c:v>100.5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5B-48EA-BA56-FFF1BCEB461C}"/>
            </c:ext>
          </c:extLst>
        </c:ser>
        <c:gapWidth val="219"/>
        <c:overlap val="-27"/>
        <c:axId val="143549952"/>
        <c:axId val="143551488"/>
      </c:barChart>
      <c:catAx>
        <c:axId val="143549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551488"/>
        <c:crosses val="autoZero"/>
        <c:auto val="1"/>
        <c:lblAlgn val="ctr"/>
        <c:lblOffset val="100"/>
      </c:catAx>
      <c:valAx>
        <c:axId val="14355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354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2B-4E75-B91F-C6AEE971820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2B-4E75-B91F-C6AEE971820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858703.64</c:v>
                </c:pt>
                <c:pt idx="1">
                  <c:v>13816.740000000014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2B-4E75-B91F-C6AEE9718205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D1-4430-9B81-6CBD143D829E}"/>
            </c:ext>
          </c:extLst>
        </c:ser>
        <c:gapWidth val="219"/>
        <c:overlap val="-27"/>
        <c:axId val="143727616"/>
        <c:axId val="143737600"/>
      </c:barChart>
      <c:catAx>
        <c:axId val="143727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3737600"/>
        <c:crosses val="autoZero"/>
        <c:auto val="1"/>
        <c:lblAlgn val="ctr"/>
        <c:lblOffset val="100"/>
      </c:catAx>
      <c:valAx>
        <c:axId val="143737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437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0.30534</cdr:x>
      <cdr:y>0.50743</cdr:y>
    </cdr:from>
    <cdr:to>
      <cdr:x>0.47559</cdr:x>
      <cdr:y>0.62103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473672" y="2062192"/>
          <a:ext cx="137926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Дальполиметалл</a:t>
          </a:r>
        </a:p>
        <a:p xmlns:a="http://schemas.openxmlformats.org/drawingml/2006/main"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26,2%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0.40886</cdr:x>
      <cdr:y>0.92136</cdr:y>
    </cdr:from>
    <cdr:to>
      <cdr:x>0.9866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3744416"/>
          <a:ext cx="4680520" cy="319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(По данным МИФНС России №6 по Приморскому краю за 2016 год)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0.1728</cdr:y>
    </cdr:from>
    <cdr:to>
      <cdr:x>0.19793</cdr:x>
      <cdr:y>0.77946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64097"/>
          <a:ext cx="1728192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0.00177</cdr:x>
      <cdr:y>0.00195</cdr:y>
    </cdr:from>
    <cdr:to>
      <cdr:x>1</cdr:x>
      <cdr:y>0.73578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93" y="9393"/>
          <a:ext cx="8569065" cy="35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>
            <a:lnSpc>
              <a:spcPts val="2300"/>
            </a:lnSpc>
          </a:pPr>
          <a:endParaRPr lang="ru-RU" sz="1800" b="1" dirty="0" smtClean="0">
            <a:solidFill>
              <a:srgbClr val="FF0000"/>
            </a:solidFill>
            <a:latin typeface="+mj-lt"/>
            <a:cs typeface="Times New Roman" panose="02020603050405020304" pitchFamily="18" charset="0"/>
          </a:endParaRPr>
        </a:p>
        <a:p xmlns:a="http://schemas.openxmlformats.org/drawingml/2006/main">
          <a:pPr algn="l">
            <a:lnSpc>
              <a:spcPts val="2300"/>
            </a:lnSpc>
          </a:pP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>
            <a:lnSpc>
              <a:spcPts val="2300"/>
            </a:lnSpc>
          </a:pPr>
          <a:endParaRPr lang="ru-RU" sz="1800" b="1" dirty="0" smtClean="0">
            <a:latin typeface="+mj-lt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ts val="1900"/>
            </a:lnSpc>
          </a:pP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994CC-5D34-4474-B4B7-B715CE96A949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9A1B-A108-48E0-A06C-8C6D0AF2A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6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DCB3-0F56-4B51-BFDD-14CB52A60C7D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FFD6-B8F7-48AE-B65F-06F6E1F72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1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20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71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FFD6-B8F7-48AE-B65F-06F6E1F7246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54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5B26-7CE0-4AD3-8094-88110A282224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95536" y="660208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707904" y="660208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FA4-017D-44B0-B0F3-B6E772AA2A1B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46E7-4A9A-4CAC-8C27-F8D2B6AF5333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E57-5428-4FF9-B33D-E6916F01882E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95536" y="659003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707904" y="659003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B1CF-278B-48C6-8DCE-84FB139B386E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F64-9949-475D-9383-A027C8CE0E60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452-CD29-4108-941B-6D5BD7C11A94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E0A5-6F4A-4FD6-BAB3-475E07BCB7F1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81000" y="6561315"/>
            <a:ext cx="8208912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693368" y="6561315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  Финансовое управление администрации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A320-2CB7-4C07-B2C1-4CA80DBB99B5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F4E8-6EDB-428B-A441-6758BBBFC354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3828-5FEE-4480-B4DF-1925765A7DBE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680270-D854-470E-8EF0-5CBC0DEA4AA4}" type="datetime1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55F40-97F8-4A80-86EB-F2B50F598B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92696"/>
            <a:ext cx="6774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 для граждан на 2018 год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плановый период 2019-2020 годов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877272"/>
            <a:ext cx="372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Подготовлен финансовым управлением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alnegorsk-mo.ru/media/cache/de/4d/41/ba/40/f0/de4d41ba40f04587184a0bc62e162a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185537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альнегор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848535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5.1. Налоговые и неналоговые доходы,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2076412"/>
              </p:ext>
            </p:extLst>
          </p:nvPr>
        </p:nvGraphicFramePr>
        <p:xfrm>
          <a:off x="395536" y="1268760"/>
          <a:ext cx="8352930" cy="109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55">
                  <a:extLst>
                    <a:ext uri="{9D8B030D-6E8A-4147-A177-3AD203B41FA5}">
                      <a16:colId xmlns="" xmlns:a16="http://schemas.microsoft.com/office/drawing/2014/main" val="376967124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1799984825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1825919971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2090046563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704621483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223495387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2018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0798368"/>
                  </a:ext>
                </a:extLst>
              </a:tr>
              <a:tr h="2577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30444038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34084949"/>
              </p:ext>
            </p:extLst>
          </p:nvPr>
        </p:nvGraphicFramePr>
        <p:xfrm>
          <a:off x="228621" y="2405428"/>
          <a:ext cx="872893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6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5.2. Налоговые </a:t>
            </a:r>
            <a:r>
              <a:rPr lang="ru-RU" sz="1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оценка их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endParaRPr lang="ru-RU" sz="1600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4476173"/>
              </p:ext>
            </p:extLst>
          </p:nvPr>
        </p:nvGraphicFramePr>
        <p:xfrm>
          <a:off x="323528" y="2348880"/>
          <a:ext cx="8496945" cy="420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="" xmlns:a16="http://schemas.microsoft.com/office/drawing/2014/main" val="2356328049"/>
                    </a:ext>
                  </a:extLst>
                </a:gridCol>
                <a:gridCol w="4205266">
                  <a:extLst>
                    <a:ext uri="{9D8B030D-6E8A-4147-A177-3AD203B41FA5}">
                      <a16:colId xmlns="" xmlns:a16="http://schemas.microsoft.com/office/drawing/2014/main" val="110323847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987678448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359565828"/>
                    </a:ext>
                  </a:extLst>
                </a:gridCol>
                <a:gridCol w="864098">
                  <a:extLst>
                    <a:ext uri="{9D8B030D-6E8A-4147-A177-3AD203B41FA5}">
                      <a16:colId xmlns="" xmlns:a16="http://schemas.microsoft.com/office/drawing/2014/main" val="338121699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Льготная категория 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Потери 2014, тыс.руб.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Потери 2015, тыс.руб.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Потери 2016, тыс.руб.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318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казённые,</a:t>
                      </a:r>
                      <a:r>
                        <a:rPr kumimoji="0" lang="ru-RU" sz="115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и автономные учреждения Дальнегорского городского округа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14 615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14 808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12 045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8009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Ветераны и инвалиды Великой Отечественной войны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6750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 (суммарная инвентаризационная стоимость объектов налогообложения</a:t>
                      </a:r>
                      <a:r>
                        <a:rPr kumimoji="0" lang="ru-RU" sz="115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свыше 500 000 рублей до 700 000 рублей) 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2 030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866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 (в случае определения налоговой базы исходя из кадастровой стоимости объектов налогообложения, включенных в перечень, определяемый в соответствии с пунктом 7 статьи 378.2 Налогового кодекса Российской Федерации, объекты налогообложения, предусмотренные абзацем 2 пункта 10 статьи 378.2 Налогового кодекса Российской Федерации) 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15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2 053</a:t>
                      </a:r>
                      <a:endParaRPr kumimoji="0" lang="ru-RU" sz="115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5616174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1268760"/>
            <a:ext cx="8496945" cy="91429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налоговых льгот осуществляется в соответствии с Порядком </a:t>
            </a:r>
            <a:r>
              <a:rPr lang="ru-RU" sz="13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проведения оценки эффективности налоговых льгот по местным налогам в Дальнегорском городском округе, </a:t>
            </a:r>
            <a:r>
              <a:rPr lang="ru-RU" sz="13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утвержденным </a:t>
            </a:r>
            <a:r>
              <a:rPr lang="ru-RU" sz="13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Дальнегорского городского округа</a:t>
            </a:r>
          </a:p>
          <a:p>
            <a:pPr algn="ctr"/>
            <a:r>
              <a:rPr lang="ru-RU" sz="13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13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13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августа 2017 года № 464-па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3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196752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эффективность налоговых льгот по земельному налогу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установленных для муниципальных казенных учреждений, являющихся получателями средств бюджета Дальнегорского городского округа, муниципальных бюджетных и автономных учреждений Дальнегорского городского округа признается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положительной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связи с оптимизацией расходов и исключением встречных финансовых потоков 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местный бюджет (уменьшение бюджетного финансирования). Экономическая эффективность отсутствует.</a:t>
            </a:r>
          </a:p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эффективность налоговых льгот по земельному налогу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установленных для ветеранов и инвалидов Великой Отечественной войны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признается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положительной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связи с повышением социальной защищенности данной категории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граждан.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 вышеизложенного, предлагается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сохранить действующие налоговые льготы по земельному налогу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категорий налогоплательщиков, имеющих право на освобождение от уплаты земельного налога в соответствии с Решением Думы ДГО от 24.11.2011 № 212 (с учетом изменений).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Бюджетная и социальная эффективность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налоговых льгот по налогу на имущество физических лиц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отсутствует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так как не приводит к повышению социальной защищенности населения и имеются потери бюджета.</a:t>
            </a: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отсутствием бюджетной и социальной эффективности, предлагается </a:t>
            </a:r>
            <a:r>
              <a:rPr lang="ru-RU" sz="1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отменить действующие налоговые льготы по налогу на имущество физических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установленные Решением Думы Дальнегорского городского округа от 20.11.2014 № 300 (с учетом изменений).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5.3. Крупные налогоплательщики Дальнегорского городского округа</a:t>
            </a:r>
            <a:endParaRPr lang="ru-RU" sz="1600" i="1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628916689"/>
              </p:ext>
            </p:extLst>
          </p:nvPr>
        </p:nvGraphicFramePr>
        <p:xfrm>
          <a:off x="827584" y="2204864"/>
          <a:ext cx="81014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1124744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Крупнейшие налогоплательщики Дальнегорского городского округа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ООО «ДХК «БОР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ГМК Дальполиметалл,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здравоохранения, учреждения образования, доля в общем объеме доходов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уплаты НДФЛ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56,9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5024"/>
            <a:ext cx="2527798" cy="1916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0888"/>
            <a:ext cx="1889111" cy="19211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5"/>
          <p:cNvSpPr txBox="1"/>
          <p:nvPr/>
        </p:nvSpPr>
        <p:spPr>
          <a:xfrm>
            <a:off x="5004048" y="3657586"/>
            <a:ext cx="137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43,1%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213548" y="5013176"/>
            <a:ext cx="137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ООО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«ДХК «БОР»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12,6%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4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 Межбюджетные </a:t>
            </a:r>
            <a:r>
              <a:rPr lang="ru-RU" sz="1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(согласно проекту Краевого закона на 2018 год и плановый период 2019-2020 годов),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1799355"/>
              </p:ext>
            </p:extLst>
          </p:nvPr>
        </p:nvGraphicFramePr>
        <p:xfrm>
          <a:off x="323528" y="1196750"/>
          <a:ext cx="8496944" cy="537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356">
                  <a:extLst>
                    <a:ext uri="{9D8B030D-6E8A-4147-A177-3AD203B41FA5}">
                      <a16:colId xmlns=""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="" xmlns:a16="http://schemas.microsoft.com/office/drawing/2014/main" val="2037214921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8466512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бюджетам городских округов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44114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городских округов на выравнивание бюджетной обеспеченности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6 356,0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180893"/>
                  </a:ext>
                </a:extLst>
              </a:tr>
              <a:tr h="5718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(межбюджетные субсидии):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620256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из краевого бюджета бюджетам муниципальных образований Приморского края на содержание многофункциональных центров предоставления государственных и муниципальных услуг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7 309,5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8242897"/>
                  </a:ext>
                </a:extLst>
              </a:tr>
              <a:tr h="3991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8450358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городских округов на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государственную регистрацию актов гражданского состояния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3 291,0</a:t>
                      </a:r>
                    </a:p>
                    <a:p>
                      <a:pPr marL="0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2920979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дошкольного, общего и дополнительного образования в муниципальных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учреждениях 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основным общеобразовательным программам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188 071,0</a:t>
                      </a:r>
                    </a:p>
                    <a:p>
                      <a:pPr marL="0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9441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организациях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147 191,0</a:t>
                      </a:r>
                    </a:p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3088981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бесплатным питанием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обучающихся в младших классах (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включительно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 в муниципальных общеобразовательных учреждениях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6 749,0</a:t>
                      </a:r>
                    </a:p>
                    <a:p>
                      <a:pPr marL="0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780384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созданию и обеспечению деятельности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комиссий по делам несовершеннолетних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защите их прав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1 226,2</a:t>
                      </a:r>
                    </a:p>
                    <a:p>
                      <a:pPr marL="0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9494443"/>
                  </a:ext>
                </a:extLst>
              </a:tr>
              <a:tr h="451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организацию и обеспечение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оздоровления и отдыха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 Приморского края (за исключением организации отдыха детей в каникулярное время)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  <a:p>
                      <a:pPr marL="0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05204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37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818708"/>
              </p:ext>
            </p:extLst>
          </p:nvPr>
        </p:nvGraphicFramePr>
        <p:xfrm>
          <a:off x="323528" y="1196750"/>
          <a:ext cx="8496944" cy="352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356">
                  <a:extLst>
                    <a:ext uri="{9D8B030D-6E8A-4147-A177-3AD203B41FA5}">
                      <a16:colId xmlns="" xmlns:a16="http://schemas.microsoft.com/office/drawing/2014/main" val="852665316"/>
                    </a:ext>
                  </a:extLst>
                </a:gridCol>
                <a:gridCol w="1462588">
                  <a:extLst>
                    <a:ext uri="{9D8B030D-6E8A-4147-A177-3AD203B41FA5}">
                      <a16:colId xmlns="" xmlns:a16="http://schemas.microsoft.com/office/drawing/2014/main" val="2037214921"/>
                    </a:ext>
                  </a:extLst>
                </a:gridCol>
              </a:tblGrid>
              <a:tr h="44767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8466512"/>
                  </a:ext>
                </a:extLst>
              </a:tr>
              <a:tr h="5063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отдельных государственных полномочий по государственному управлению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охраной труда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</a:p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2920979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отдельных государственных полномочий по созданию административных комиссий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94411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государственных полномочий по регистрации и учёту граждан, имеющих право на получение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жилищных субсидий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связи с переселением из районов Крайнего Севера и приравненных к ним местностей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669,1</a:t>
                      </a:r>
                    </a:p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3088981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реализацию государственных полномочий Приморского края по организации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 мероприятий по предупреждению и ликвидации болезней животных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их лечению, защите населения от болезней, общих для человека и животных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532,2</a:t>
                      </a:r>
                    </a:p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780384"/>
                  </a:ext>
                </a:extLst>
              </a:tr>
              <a:tr h="708897">
                <a:tc>
                  <a:txBody>
                    <a:bodyPr/>
                    <a:lstStyle/>
                    <a:p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компенсацию части платы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8 952,0</a:t>
                      </a:r>
                    </a:p>
                    <a:p>
                      <a:pPr marL="0" algn="ctr" rtl="0" eaLnBrk="1" latinLnBrk="0" hangingPunct="1"/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949444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Расходы бюджета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56792"/>
            <a:ext cx="8496944" cy="395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300" spc="-3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300" spc="-30" dirty="0">
                <a:latin typeface="Times New Roman" pitchFamily="18" charset="0"/>
                <a:cs typeface="Times New Roman" pitchFamily="18" charset="0"/>
              </a:rPr>
              <a:t>бюджета сформирован в программной структуре расходов на основе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14 муниципальных программ </a:t>
            </a:r>
            <a:r>
              <a:rPr lang="ru-RU" sz="1300" spc="-30" dirty="0">
                <a:latin typeface="Times New Roman" pitchFamily="18" charset="0"/>
                <a:cs typeface="Times New Roman" pitchFamily="18" charset="0"/>
              </a:rPr>
              <a:t>Дальнегорского городского округа (далее – муниципальные программы), утвержденных администрацией Дальнегорского городского округа, включающих расходы по основным отраслям бюджета, таким как «Образование», «Культура, кинематография», «Жилищно-коммунальное хозяйство», «Физическая культура и спорт». </a:t>
            </a:r>
          </a:p>
          <a:p>
            <a:pPr indent="457200" algn="just">
              <a:lnSpc>
                <a:spcPct val="150000"/>
              </a:lnSpc>
            </a:pPr>
            <a:r>
              <a:rPr lang="ru-RU" sz="1300" spc="-30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самоуправления предусмотрены в составе </a:t>
            </a:r>
            <a:r>
              <a:rPr lang="ru-RU" sz="13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r>
              <a:rPr lang="ru-RU" sz="1300" spc="-30" dirty="0">
                <a:latin typeface="Times New Roman" pitchFamily="18" charset="0"/>
                <a:cs typeface="Times New Roman" pitchFamily="18" charset="0"/>
              </a:rPr>
              <a:t> деятельности (за исключением расходов на обеспечение реализации функций управления образования администрации Дальнегорского городского округа и управления культуры, спорта и молодежной политики администрации Дальнегорского городского округа, включенных в мероприятия муниципальных программ).</a:t>
            </a:r>
          </a:p>
          <a:p>
            <a:pPr indent="457200" algn="just">
              <a:lnSpc>
                <a:spcPct val="15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Планирование расходов основывалось на положениях Порядка и методики планирования бюджетных ассигнований бюджета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городского округа на очередной финансовый год и плановый период, утвержденных Приказом Финансового управления администрации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городского округа от 21.06.2016 года № 10-ос.</a:t>
            </a:r>
          </a:p>
          <a:p>
            <a:pPr indent="457200" algn="just">
              <a:lnSpc>
                <a:spcPct val="150000"/>
              </a:lnSpc>
            </a:pPr>
            <a:r>
              <a:rPr lang="ru-RU" sz="1300" spc="-30" dirty="0" smtClean="0">
                <a:latin typeface="Times New Roman" pitchFamily="18" charset="0"/>
                <a:cs typeface="Times New Roman" pitchFamily="18" charset="0"/>
              </a:rPr>
              <a:t> Доля программных расходов местного бюджета составляет 87% от общего объема расходов местного бюджета.</a:t>
            </a:r>
            <a:endParaRPr lang="ru-RU" sz="1300" spc="-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196752"/>
            <a:ext cx="5994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6.1. Принципы формирования расходной части бюджета </a:t>
            </a:r>
            <a:endParaRPr lang="ru-RU" sz="16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19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6.2. Расходы бюджета по отраслям за 2015 – 2020 годы, тыс.руб.</a:t>
            </a:r>
          </a:p>
          <a:p>
            <a:endParaRPr lang="ru-RU" sz="16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741608"/>
              </p:ext>
            </p:extLst>
          </p:nvPr>
        </p:nvGraphicFramePr>
        <p:xfrm>
          <a:off x="323527" y="1268756"/>
          <a:ext cx="8496948" cy="4680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5">
                  <a:extLst>
                    <a:ext uri="{9D8B030D-6E8A-4147-A177-3AD203B41FA5}">
                      <a16:colId xmlns="" xmlns:a16="http://schemas.microsoft.com/office/drawing/2014/main" val="195236487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7696712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79998482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82591997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90046563"/>
                    </a:ext>
                  </a:extLst>
                </a:gridCol>
                <a:gridCol w="926941">
                  <a:extLst>
                    <a:ext uri="{9D8B030D-6E8A-4147-A177-3AD203B41FA5}">
                      <a16:colId xmlns="" xmlns:a16="http://schemas.microsoft.com/office/drawing/2014/main" val="704621483"/>
                    </a:ext>
                  </a:extLst>
                </a:gridCol>
                <a:gridCol w="873262">
                  <a:extLst>
                    <a:ext uri="{9D8B030D-6E8A-4147-A177-3AD203B41FA5}">
                      <a16:colId xmlns="" xmlns:a16="http://schemas.microsoft.com/office/drawing/2014/main" val="2234953872"/>
                    </a:ext>
                  </a:extLst>
                </a:gridCol>
              </a:tblGrid>
              <a:tr h="1017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2018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0798368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100 308,29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103 007,40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125 293,64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117 061,905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113 380,54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117 654,82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4440381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342,15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819,11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34 930,60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1 140,00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2 120,00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2931333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20 715,37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60 195,98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103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006,76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23 532,217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20 132,22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19 132,22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97966826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90 672,01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38 693,23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57 178,29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34 279,015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30 397,19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30 421,60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52079479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589 526,63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541 649,61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563 278,64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548 584,470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553 954,60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559 590,60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35856854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79 243,12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78 742,72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102 010,38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84 317,550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86 804,55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90 466,55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68526020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6 711,12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10 856,06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11 475,82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9 888,000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9 888,00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9 888,00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76691001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18 794,82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48 663,74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101 552,55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53 596,980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52 578,98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54 659,98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304820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10412114"/>
                  </a:ext>
                </a:extLst>
              </a:tr>
              <a:tr h="3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906 313,51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882 627,85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1 098 726,67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873 460,137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</a:rPr>
                        <a:t>869 276,07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</a:rPr>
                        <a:t>884 933,76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2948304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00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7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6.3. Расходы бюджета  с учетом целевых групп </a:t>
            </a: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2019-2020 годы,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8051831"/>
              </p:ext>
            </p:extLst>
          </p:nvPr>
        </p:nvGraphicFramePr>
        <p:xfrm>
          <a:off x="323530" y="1124744"/>
          <a:ext cx="8424934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4">
                  <a:extLst>
                    <a:ext uri="{9D8B030D-6E8A-4147-A177-3AD203B41FA5}">
                      <a16:colId xmlns="" xmlns:a16="http://schemas.microsoft.com/office/drawing/2014/main" val="128348189"/>
                    </a:ext>
                  </a:extLst>
                </a:gridCol>
                <a:gridCol w="1200735">
                  <a:extLst>
                    <a:ext uri="{9D8B030D-6E8A-4147-A177-3AD203B41FA5}">
                      <a16:colId xmlns="" xmlns:a16="http://schemas.microsoft.com/office/drawing/2014/main" val="218910478"/>
                    </a:ext>
                  </a:extLst>
                </a:gridCol>
                <a:gridCol w="2249350">
                  <a:extLst>
                    <a:ext uri="{9D8B030D-6E8A-4147-A177-3AD203B41FA5}">
                      <a16:colId xmlns="" xmlns:a16="http://schemas.microsoft.com/office/drawing/2014/main" val="2479651650"/>
                    </a:ext>
                  </a:extLst>
                </a:gridCol>
                <a:gridCol w="1142526">
                  <a:extLst>
                    <a:ext uri="{9D8B030D-6E8A-4147-A177-3AD203B41FA5}">
                      <a16:colId xmlns="" xmlns:a16="http://schemas.microsoft.com/office/drawing/2014/main" val="1086359847"/>
                    </a:ext>
                  </a:extLst>
                </a:gridCol>
                <a:gridCol w="1096021">
                  <a:extLst>
                    <a:ext uri="{9D8B030D-6E8A-4147-A177-3AD203B41FA5}">
                      <a16:colId xmlns="" xmlns:a16="http://schemas.microsoft.com/office/drawing/2014/main" val="116374597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7348737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местного бюджета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предоставление социальной поддержки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943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83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 (семьи, возраст супругов в которой не превышает 35 лет)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стоимости приобретаемого жилья: 30 % расчетной (средней) стоимости жилья – для молодых семей не имеющих детей;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 расчетной (средней) стоимости жилья – для молодых семей,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имеющих 1 ребенка, а также для неполных молодых семей, состоящих из 1 молодого родителя и 1 ребенка или более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</a:t>
                      </a:r>
                    </a:p>
                    <a:p>
                      <a:pPr algn="ctr" font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</a:t>
                      </a:r>
                    </a:p>
                    <a:p>
                      <a:pPr algn="ctr" font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 федерального и краевого </a:t>
                      </a:r>
                    </a:p>
                    <a:p>
                      <a:pPr algn="ctr" font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бюджетов)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</a:t>
                      </a:r>
                      <a:r>
                        <a:rPr kumimoji="0" lang="ru-RU" sz="11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федерального и краевого бюджетов)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</a:t>
                      </a:r>
                    </a:p>
                    <a:p>
                      <a:pPr algn="ctr" fontAlgn="ctr"/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(ожидается привлечение средств федерального и краевого бюджетов)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866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родительской платы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размере 20% на первого ребенка, 50% на второго ребёнка, 70% на третьего и последующих детей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8 952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8 952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8 952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518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бесплатным питанием, обучающихся в младших классах (1-4 включительно)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горячим питанием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обучающихся в младших классах (1-4 включительно) в размере 21,20 руб. в день на 1 обучающегося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  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  <a:p>
                      <a:pPr marL="0" algn="ctr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rgbClr val="99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6 749</a:t>
                      </a:r>
                      <a:endParaRPr kumimoji="0" lang="ru-RU" sz="1100" b="1" kern="1200" dirty="0">
                        <a:solidFill>
                          <a:srgbClr val="99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9656878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04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Муниципальный долг Дальнегорского городского округа на 2018 год и плановый период 2019-2020 годов,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9043157"/>
              </p:ext>
            </p:extLst>
          </p:nvPr>
        </p:nvGraphicFramePr>
        <p:xfrm>
          <a:off x="395535" y="1494076"/>
          <a:ext cx="8424939" cy="416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9464">
                  <a:extLst>
                    <a:ext uri="{9D8B030D-6E8A-4147-A177-3AD203B41FA5}">
                      <a16:colId xmlns="" xmlns:a16="http://schemas.microsoft.com/office/drawing/2014/main" val="1952364871"/>
                    </a:ext>
                  </a:extLst>
                </a:gridCol>
                <a:gridCol w="1251825">
                  <a:extLst>
                    <a:ext uri="{9D8B030D-6E8A-4147-A177-3AD203B41FA5}">
                      <a16:colId xmlns="" xmlns:a16="http://schemas.microsoft.com/office/drawing/2014/main" val="376967124"/>
                    </a:ext>
                  </a:extLst>
                </a:gridCol>
                <a:gridCol w="1251825">
                  <a:extLst>
                    <a:ext uri="{9D8B030D-6E8A-4147-A177-3AD203B41FA5}">
                      <a16:colId xmlns="" xmlns:a16="http://schemas.microsoft.com/office/drawing/2014/main" val="1799984825"/>
                    </a:ext>
                  </a:extLst>
                </a:gridCol>
                <a:gridCol w="1251825">
                  <a:extLst>
                    <a:ext uri="{9D8B030D-6E8A-4147-A177-3AD203B41FA5}">
                      <a16:colId xmlns="" xmlns:a16="http://schemas.microsoft.com/office/drawing/2014/main" val="1825919971"/>
                    </a:ext>
                  </a:extLst>
                </a:gridCol>
              </a:tblGrid>
              <a:tr h="902495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Перечень муниципальных внутренних заимствований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900798368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Муниципальные ценные бумаги :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04440381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привлечение средств от размещения ценных бумаг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931333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погашение номинальной стоимости ценных бумаг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7966826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Кредиты, полученные от кредитных организаций: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52079479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кредитов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585685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68526020"/>
                  </a:ext>
                </a:extLst>
              </a:tr>
              <a:tr h="502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Бюджетные кредиты, привлеченные от других бюджетов бюджетной системы РФ: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76691001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кредитов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04820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1041211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муниципальных внутренних заимствований: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29483044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привлечение средств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4957523"/>
                  </a:ext>
                </a:extLst>
              </a:tr>
              <a:tr h="251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погашение основной суммы долга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-1 000,00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-9 305,81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13225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70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5288"/>
            <a:ext cx="828092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деление Дальнегорского городского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…………………………………………3</a:t>
            </a: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 Дальнегорского городского 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………………….…......4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и налоговой политики  на 2018 и плановый период 2019-2020 годов: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бюджетной политики в 2017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……………………………………………………………….……5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бюджетной политики на 2018 год и плановый период 2019 и 2020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………….…..7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Дальнегорского городского округа на 2015-2020 годы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……………………………..8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Дальнегорского городского округа на 2015-2020 годы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   .....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Налоговые и неналоговые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………………………………………………………………………………….........10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Налоговые льготы и оценка их эффективности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………………………………………………………………………...11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Крупные налогоплательщики Дальнегорского городского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…………………………………………………….13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Межбюджетные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трансферты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2018 год  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  ..14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6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Принципы формирования расходной части бюджета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………………………………………………………………….16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Расходы бюджета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отраслям за 2015-2020 годы 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…………….………………………………………………………17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Расходы бюджета с учетом целевых групп на  2018 год и плановый период 2019-2020 годы …………….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………..18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7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ДГО на 2018 год и плановый период 2019-2020 годов………………….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…………………………19</a:t>
            </a:r>
            <a:endParaRPr lang="en-US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Aft>
                <a:spcPts val="0"/>
              </a:spcAft>
              <a:buAutoNum type="arabicPeriod" startAt="8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8.1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Общая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…………………………………………………………………………………………………….....20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Перечень муниципальных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………………………………………………………………………………....... .21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8.3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Расходы по муниципальным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…………………………………………………………………………….... 22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Дальнегорский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округ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сопоставлении с муниципальными образованиями Приморского края</a:t>
            </a:r>
            <a:endParaRPr lang="ru-RU" sz="1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9.1. Сопоставление по основным параметрам бюджета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……………………………………………………………………. 36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9.2. Качество управления бюджетным процессом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…………………………………………………………………………... 37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Основные понятия, термины,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…………………………………………………………………………………. 38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Контактная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 39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23" y="3978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718" y="1772815"/>
            <a:ext cx="820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2018 году  в  Дальнегорском городском округе  планируется реализация </a:t>
            </a:r>
            <a:r>
              <a:rPr lang="ru-RU" sz="14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14 программ.</a:t>
            </a:r>
            <a:endParaRPr lang="ru-RU" sz="1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Муниципальные программы</a:t>
            </a: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8.1. Общая информация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34" y="1268759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718" y="1988839"/>
            <a:ext cx="8280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Порядок принятия решений о разработке, формировании, реализации и проведении оценки эффективности реализации муниципальных программ утвержден </a:t>
            </a:r>
            <a:r>
              <a:rPr lang="ru-RU" sz="14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от 10.03.2015г. №157-па.</a:t>
            </a:r>
            <a:endParaRPr lang="ru-RU" sz="1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733" y="2708920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Объем средств на реализацию муниципальных программ в проекте бюджета составляет: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2018 год – 763 003,50 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2019 год –  755 125,58 тыс. руб.,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2020 год –  766 517,02 тыс.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20688"/>
            <a:ext cx="4900644" cy="1008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Дальнегорского городского округа, реализация которых планируется в 2018 году, утвержден постановлением администрации Дальнегорского городского округа № 483-па от 14.08.2017 года</a:t>
            </a:r>
            <a:endParaRPr lang="ru-RU" sz="1300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3645024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899592" y="3933056"/>
            <a:ext cx="73448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Муниципальная программа включает в себя: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подпрограмму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взимоувязанные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целям, срокам и ресурсам мероприятия, выделенные исходя из масштаба и сложности задач, решаемых в рамках  муниципальной программы);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отдельное мероприятие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(направленное на решение конкретных задач мероприятие, расходы на которое не могут быть распределены между подпрограммами).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75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7"/>
            <a:ext cx="7992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8.2. Перечень муниципальных программ 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8332673"/>
              </p:ext>
            </p:extLst>
          </p:nvPr>
        </p:nvGraphicFramePr>
        <p:xfrm>
          <a:off x="323527" y="1196752"/>
          <a:ext cx="8568953" cy="533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06">
                  <a:extLst>
                    <a:ext uri="{9D8B030D-6E8A-4147-A177-3AD203B41FA5}">
                      <a16:colId xmlns="" xmlns:a16="http://schemas.microsoft.com/office/drawing/2014/main" val="1952364871"/>
                    </a:ext>
                  </a:extLst>
                </a:gridCol>
                <a:gridCol w="6715887">
                  <a:extLst>
                    <a:ext uri="{9D8B030D-6E8A-4147-A177-3AD203B41FA5}">
                      <a16:colId xmlns="" xmlns:a16="http://schemas.microsoft.com/office/drawing/2014/main" val="376967124"/>
                    </a:ext>
                  </a:extLst>
                </a:gridCol>
                <a:gridCol w="1428160">
                  <a:extLst>
                    <a:ext uri="{9D8B030D-6E8A-4147-A177-3AD203B41FA5}">
                      <a16:colId xmlns="" xmlns:a16="http://schemas.microsoft.com/office/drawing/2014/main" val="3865951786"/>
                    </a:ext>
                  </a:extLst>
                </a:gridCol>
              </a:tblGrid>
              <a:tr h="736817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расходов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900798368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«Ремонт автомобильных дорог и инженерных сооружений на них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304440381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градостроительной и архитектурной деятельности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222931333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доступности предоставления качественных государственных и муниципальных услуг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14 756,50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4097966826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и поддержка малого и среднего предпринимательства в Дальнегорском городском округе» на 2015-2020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2 150,00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452079479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Дальнегорского городского округа» на 2018-2022 годы 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538 180,00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135856854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Дальнегорского городского округа от чрезвычайных ситуаций» на 2017- 2021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268526020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землеустройства и землепользования на территории Дальнегорского городского округа» на 2015-2020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1276691001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на территории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514,02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5304820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Дальнегорского городского округа» на 2018–2022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53 596,98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110412114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«Молодежь 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2729483044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«Развитие, содержание улично-дорожной сети и благоустройство Дальнегорского городского округа» на 2015-2020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17 123,00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484957523"/>
                  </a:ext>
                </a:extLst>
              </a:tr>
              <a:tr h="20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доступным жильем жителей Дальнегорского городского округа» на 2015-2020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11 723,00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372132250"/>
                  </a:ext>
                </a:extLst>
              </a:tr>
              <a:tr h="56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Дальнегорского городского округа» на 2017-2021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2432246917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Дальнегорского городского округа» на 2018-2022 годы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1 000,00</a:t>
                      </a: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="" xmlns:a16="http://schemas.microsoft.com/office/drawing/2014/main" val="61028629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4172" y="76470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8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8.3. Расходы по муниципальным программам:</a:t>
            </a:r>
          </a:p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«Ремонт 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автомобильных дорог и инженерных сооружений на них на территории Дальнегорского городского округа» на 2018-2022 годы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4451811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41 784,09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83 230,17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221305226"/>
              </p:ext>
            </p:extLst>
          </p:nvPr>
        </p:nvGraphicFramePr>
        <p:xfrm>
          <a:off x="5908782" y="3006380"/>
          <a:ext cx="2974168" cy="133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3073" y="3349305"/>
            <a:ext cx="1152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дво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7543" y="3217277"/>
            <a:ext cx="4482967" cy="27320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48064" y="2855399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0864" y="422434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609329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Прирост протяженности автомобильных дорог общего пользования местного значения, соответствующих нормативным требованиям, км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46553142"/>
              </p:ext>
            </p:extLst>
          </p:nvPr>
        </p:nvGraphicFramePr>
        <p:xfrm>
          <a:off x="5050160" y="4444898"/>
          <a:ext cx="3984104" cy="164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3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градостроительной и архитектурной деятельности на территории Дальнегорского городского округа» на 2018-2022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684403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2 412,65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26412232"/>
              </p:ext>
            </p:extLst>
          </p:nvPr>
        </p:nvGraphicFramePr>
        <p:xfrm>
          <a:off x="6516216" y="3029055"/>
          <a:ext cx="1791860" cy="134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remont-do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7276"/>
            <a:ext cx="4482967" cy="2732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2855399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1064" y="3349305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409" y="42815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6092301"/>
            <a:ext cx="468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Разработка проекта планировки территорий, проекта межевания территорий, 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40818739"/>
              </p:ext>
            </p:extLst>
          </p:nvPr>
        </p:nvGraphicFramePr>
        <p:xfrm>
          <a:off x="5004048" y="4546924"/>
          <a:ext cx="3979158" cy="161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57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153" y="1886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«Повышение доступности предоставления качественных государственных и муниципальных услуг на территории Дальнегорского городского округа» на 2018-2022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0202679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11 092,90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13 816,74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14 756,50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7 743,60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8 067,60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дв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203294"/>
            <a:ext cx="4392487" cy="2745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600763802"/>
              </p:ext>
            </p:extLst>
          </p:nvPr>
        </p:nvGraphicFramePr>
        <p:xfrm>
          <a:off x="6354469" y="3095719"/>
          <a:ext cx="2321987" cy="134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52347" y="3412627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2492" y="427059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3" y="593723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населения, имеющего доступ к получению государственных и муниципальных услуг по принципу «одного окна» в МФЦ,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70880812"/>
              </p:ext>
            </p:extLst>
          </p:nvPr>
        </p:nvGraphicFramePr>
        <p:xfrm>
          <a:off x="5076056" y="4436590"/>
          <a:ext cx="3888432" cy="161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4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153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Дальнегорском городском округе» на 2015-2020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8153100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13 684,72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7 113,72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дв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77" y="3140968"/>
            <a:ext cx="4378056" cy="2808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64214083"/>
              </p:ext>
            </p:extLst>
          </p:nvPr>
        </p:nvGraphicFramePr>
        <p:xfrm>
          <a:off x="6703246" y="3116921"/>
          <a:ext cx="1639230" cy="1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52347" y="3400657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1550" y="42735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5994405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Увеличение количества субъектов малого и среднего предпринимательства (включая индивидуальных предпринимателей) в расчете на 1000 человек населения, ед.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885449460"/>
              </p:ext>
            </p:extLst>
          </p:nvPr>
        </p:nvGraphicFramePr>
        <p:xfrm>
          <a:off x="5124503" y="4447678"/>
          <a:ext cx="3840088" cy="167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80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33265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Дальнегорского городского округа» на 2018-2022 годы 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7052252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530 121,38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553 660,55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538 180,00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542 658,13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547 358,13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дв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59" y="3191096"/>
            <a:ext cx="4463681" cy="2830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697333378"/>
              </p:ext>
            </p:extLst>
          </p:nvPr>
        </p:nvGraphicFramePr>
        <p:xfrm>
          <a:off x="6804249" y="3095719"/>
          <a:ext cx="1440159" cy="134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89606" y="3412627"/>
            <a:ext cx="1440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61,6%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1550" y="42523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3" y="6118391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Удовлетворённость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Дальнегорского городского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предоставляемых образовательных услуг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%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166736941"/>
              </p:ext>
            </p:extLst>
          </p:nvPr>
        </p:nvGraphicFramePr>
        <p:xfrm>
          <a:off x="5052977" y="4499630"/>
          <a:ext cx="3953580" cy="160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31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332656"/>
            <a:ext cx="8280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«Защита 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Дальнегорского городского округа от чрезвычайных </a:t>
            </a: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ситуаций» </a:t>
            </a:r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2017- 2021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71664205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5 818,27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1026" name="Picture 2" descr="http://dalnegorsk-mo.ru/media/cache/7d/8a/64/e2/e2/46/7d8a64e2e24623c7c95fc0188d85b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96952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297222276"/>
              </p:ext>
            </p:extLst>
          </p:nvPr>
        </p:nvGraphicFramePr>
        <p:xfrm>
          <a:off x="6752280" y="3119534"/>
          <a:ext cx="1541162" cy="131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52346" y="3399980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2491" y="433223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3" y="614035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уровня безопасности жизнедеятельности населения Дальнегорского городского округа,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797931405"/>
              </p:ext>
            </p:extLst>
          </p:nvPr>
        </p:nvGraphicFramePr>
        <p:xfrm>
          <a:off x="5016194" y="4474882"/>
          <a:ext cx="3768080" cy="18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21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землеустройства и землепользования на территории Дальнегорского городского округа» на 2015-2020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6449041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1 293,81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remont-do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21" y="3212186"/>
            <a:ext cx="4379112" cy="259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489415257"/>
              </p:ext>
            </p:extLst>
          </p:nvPr>
        </p:nvGraphicFramePr>
        <p:xfrm>
          <a:off x="6372201" y="3108412"/>
          <a:ext cx="2304256" cy="133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52345" y="3395263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220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6086923"/>
            <a:ext cx="5904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Изменение доли земельных участков, являющихся объектом налогообложения,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224345183"/>
              </p:ext>
            </p:extLst>
          </p:nvPr>
        </p:nvGraphicFramePr>
        <p:xfrm>
          <a:off x="5050522" y="4595851"/>
          <a:ext cx="3995936" cy="157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47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культуры на территории Дальнегорского городского округа» на 2018-2022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9588614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92 601,22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119 996,46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102 514,02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105 893,02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110 491,02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дв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921" y="3211192"/>
            <a:ext cx="4379112" cy="2810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578511568"/>
              </p:ext>
            </p:extLst>
          </p:nvPr>
        </p:nvGraphicFramePr>
        <p:xfrm>
          <a:off x="6698243" y="3108412"/>
          <a:ext cx="1618173" cy="133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652120" y="3389633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11,7%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1550" y="426065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6081793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уровня удовлетворенности населения качеством предоставления услуг в сфере культуры,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65544037"/>
              </p:ext>
            </p:extLst>
          </p:nvPr>
        </p:nvGraphicFramePr>
        <p:xfrm>
          <a:off x="5076056" y="4519406"/>
          <a:ext cx="4018837" cy="161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49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Административно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территориальное деление Дальнегорского городского округа </a:t>
            </a:r>
          </a:p>
          <a:p>
            <a:pPr lvl="0" algn="ctr">
              <a:spcBef>
                <a:spcPct val="0"/>
              </a:spcBef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0336" y="109420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   Администрации </a:t>
            </a:r>
            <a:r>
              <a:rPr lang="ru-RU" sz="13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</a:t>
            </a:r>
          </a:p>
          <a:p>
            <a:pPr algn="r"/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округа от 30.08.2017г. №506-па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8368" y="1094202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закреплено в статье 2 Устава Дальнегорского городского округа</a:t>
            </a:r>
          </a:p>
        </p:txBody>
      </p:sp>
      <p:pic>
        <p:nvPicPr>
          <p:cNvPr id="7" name="Рисунок 6" descr="Населен пункты ДГ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6336704" cy="34721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364947"/>
              </p:ext>
            </p:extLst>
          </p:nvPr>
        </p:nvGraphicFramePr>
        <p:xfrm>
          <a:off x="286200" y="3733166"/>
          <a:ext cx="2680007" cy="2447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05">
                  <a:extLst>
                    <a:ext uri="{9D8B030D-6E8A-4147-A177-3AD203B41FA5}">
                      <a16:colId xmlns="" xmlns:a16="http://schemas.microsoft.com/office/drawing/2014/main" val="4106685617"/>
                    </a:ext>
                  </a:extLst>
                </a:gridCol>
                <a:gridCol w="2403702">
                  <a:extLst>
                    <a:ext uri="{9D8B030D-6E8A-4147-A177-3AD203B41FA5}">
                      <a16:colId xmlns="" xmlns:a16="http://schemas.microsoft.com/office/drawing/2014/main" val="1811910715"/>
                    </a:ext>
                  </a:extLst>
                </a:gridCol>
              </a:tblGrid>
              <a:tr h="4614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effectLst/>
                        </a:rPr>
                        <a:t>В состав округа входят</a:t>
                      </a:r>
                      <a:br>
                        <a:rPr lang="ru-RU" sz="1300" kern="1200" dirty="0">
                          <a:effectLst/>
                        </a:rPr>
                      </a:br>
                      <a:r>
                        <a:rPr lang="ru-RU" sz="1300" kern="1200" dirty="0">
                          <a:effectLst/>
                        </a:rPr>
                        <a:t> 8 населенных пунктов: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2538735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г. Дальнегорск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6584261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Краснореченский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96480159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Рудная Пристань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2101962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Сержантово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71650149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с.  Каменка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65145037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д. Мономахово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2636744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д. </a:t>
                      </a:r>
                      <a:r>
                        <a:rPr lang="ru-RU" sz="1300" kern="1200" dirty="0" err="1">
                          <a:effectLst/>
                        </a:rPr>
                        <a:t>Лидовка</a:t>
                      </a:r>
                      <a:r>
                        <a:rPr lang="ru-RU" sz="1300" kern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6599514"/>
                  </a:ext>
                </a:extLst>
              </a:tr>
              <a:tr h="248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19600" algn="l"/>
                        </a:tabLs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д. Черемшаны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350077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9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Дальнегорского городского округа» на 2018–2022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53941713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47 930,74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101 552,55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53 596,98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52 578,98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54 659,98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9" name="Рисунок 8" descr="remont-do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84" y="3203970"/>
            <a:ext cx="4462426" cy="2745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708232005"/>
              </p:ext>
            </p:extLst>
          </p:nvPr>
        </p:nvGraphicFramePr>
        <p:xfrm>
          <a:off x="6534217" y="3107371"/>
          <a:ext cx="1946223" cy="133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35178" y="339792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2810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1" y="6089184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населения, систематически занимающегося физической культурой и спортом,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994466267"/>
              </p:ext>
            </p:extLst>
          </p:nvPr>
        </p:nvGraphicFramePr>
        <p:xfrm>
          <a:off x="4934578" y="4514782"/>
          <a:ext cx="4193490" cy="16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04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«Молодежь  Дальнегорского городского округа» на 2018-2022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4838701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10" name="Рисунок 9" descr="дв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371850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250282355"/>
              </p:ext>
            </p:extLst>
          </p:nvPr>
        </p:nvGraphicFramePr>
        <p:xfrm>
          <a:off x="6676176" y="3107371"/>
          <a:ext cx="1630016" cy="133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540" y="3401788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003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5" y="597397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Удельный вес численности молодежи, участвующей в деятельности детских и молодежных общественных объединений, в общей численности молодежи, %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971589171"/>
              </p:ext>
            </p:extLst>
          </p:nvPr>
        </p:nvGraphicFramePr>
        <p:xfrm>
          <a:off x="4968457" y="4577393"/>
          <a:ext cx="4104456" cy="151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46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«Развитие, содержание улично-дорожной сети и благоустройство Дальнегорского городского округа» на 2015-2020 годы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3956116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15 012,04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27 332,20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17 123,00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17 123,00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17 123,00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10" name="Рисунок 9" descr="remont-do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996952"/>
            <a:ext cx="4320479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436053303"/>
              </p:ext>
            </p:extLst>
          </p:nvPr>
        </p:nvGraphicFramePr>
        <p:xfrm>
          <a:off x="6732240" y="3212976"/>
          <a:ext cx="1584176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724540" y="3412806"/>
            <a:ext cx="1296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2,0%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42915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612130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доли эксплуатируемых муниципальных светильников на территории Дальнегорского городского округа,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05649233"/>
              </p:ext>
            </p:extLst>
          </p:nvPr>
        </p:nvGraphicFramePr>
        <p:xfrm>
          <a:off x="4932040" y="4221088"/>
          <a:ext cx="4085988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78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«Обеспечение доступным жильем жителей Дальнегорского городского округа» на 2015-2020 годы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7165869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19 782,08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29 203,92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9 888,86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9 617,30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10" name="Рисунок 9" descr="remont-do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4371852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175859354"/>
              </p:ext>
            </p:extLst>
          </p:nvPr>
        </p:nvGraphicFramePr>
        <p:xfrm>
          <a:off x="6660232" y="3212976"/>
          <a:ext cx="158417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4539" y="341280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1,3%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1550" y="43069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5" y="6128311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количества граждан, улучшивших жилищные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условия, чел.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856657880"/>
              </p:ext>
            </p:extLst>
          </p:nvPr>
        </p:nvGraphicFramePr>
        <p:xfrm>
          <a:off x="4986003" y="4581128"/>
          <a:ext cx="4157997" cy="168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60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-9939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на территории Дальнегорского городского округа» на 2017-2021 годы</a:t>
            </a: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6854676"/>
              </p:ext>
            </p:extLst>
          </p:nvPr>
        </p:nvGraphicFramePr>
        <p:xfrm>
          <a:off x="251520" y="1196753"/>
          <a:ext cx="8640961" cy="104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2119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2825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403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3 045,00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1026" name="Picture 2" descr="Картинки по запросу дорожной инфраструктурой земельных участ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25264" y="2726994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659123537"/>
              </p:ext>
            </p:extLst>
          </p:nvPr>
        </p:nvGraphicFramePr>
        <p:xfrm>
          <a:off x="6526148" y="2943018"/>
          <a:ext cx="158417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99625" y="3151651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3786" y="37064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65104" y="587727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Доведение уровня обеспеченности автомобильными дорогами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земельных участков, выделяемых семьям, имеющих трех и более детей, ед.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743895885"/>
              </p:ext>
            </p:extLst>
          </p:nvPr>
        </p:nvGraphicFramePr>
        <p:xfrm>
          <a:off x="4788025" y="4038334"/>
          <a:ext cx="4104456" cy="206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377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Дальнегорского городского округа» на 2018-2022 годы</a:t>
            </a: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9560149"/>
              </p:ext>
            </p:extLst>
          </p:nvPr>
        </p:nvGraphicFramePr>
        <p:xfrm>
          <a:off x="251518" y="1340768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="" xmlns:a16="http://schemas.microsoft.com/office/drawing/2014/main" val="419118585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23451427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53639363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725369036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44426712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в 2016 году,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на 2017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на 2018 год,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41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80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01447247"/>
                  </a:ext>
                </a:extLst>
              </a:tr>
            </a:tbl>
          </a:graphicData>
        </a:graphic>
      </p:graphicFrame>
      <p:pic>
        <p:nvPicPr>
          <p:cNvPr id="2052" name="Picture 4" descr="Картинки по запросу Формирование современной городской сре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4" y="2996953"/>
            <a:ext cx="4387007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9348" y="2918721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Доля в расходах бюджета на 2018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339890728"/>
              </p:ext>
            </p:extLst>
          </p:nvPr>
        </p:nvGraphicFramePr>
        <p:xfrm>
          <a:off x="6804248" y="3156595"/>
          <a:ext cx="1440160" cy="113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724538" y="3412806"/>
            <a:ext cx="1296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2488" y="43069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09329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Увеличение доли благоустроенных дворовых территорий многоквартирных домов от общего количества дворовых территорий многоквартирных домов,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500404966"/>
              </p:ext>
            </p:extLst>
          </p:nvPr>
        </p:nvGraphicFramePr>
        <p:xfrm>
          <a:off x="4930361" y="4614776"/>
          <a:ext cx="4178143" cy="16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82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Дальнегорский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городской округ в сопоставлении с муниципальными образованиями Приморского 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726099330"/>
              </p:ext>
            </p:extLst>
          </p:nvPr>
        </p:nvGraphicFramePr>
        <p:xfrm>
          <a:off x="467544" y="1628800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196752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9.1. Сопоставление по основным параметрам  бюджета,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endParaRPr lang="ru-RU" sz="1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150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936441"/>
              </p:ext>
            </p:extLst>
          </p:nvPr>
        </p:nvGraphicFramePr>
        <p:xfrm>
          <a:off x="323528" y="1700808"/>
          <a:ext cx="9056687" cy="526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34599" y="2812291"/>
            <a:ext cx="2190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ГО Дальнегорск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Арсеньев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Лесозаводск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Ханкайский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Красноармейский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Кавалеровский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Хасанский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Дальнереченский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Черниговский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Пограничный МР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24" y="40466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9.1. Качество  управления бюджетным процессом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870225"/>
            <a:ext cx="2190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Артем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Большой Камень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Уссурийск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Находка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Владивосток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Дальнереченский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08518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управления бюджетным процессом в городских округах и муниципальных районах Приморского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края за 2016 год:</a:t>
            </a:r>
          </a:p>
          <a:p>
            <a:endParaRPr lang="ru-RU" b="1" dirty="0"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Дальнегорский городской округ </a:t>
            </a:r>
            <a:r>
              <a:rPr lang="en-US" b="1" dirty="0" smtClean="0">
                <a:latin typeface="Times New Roman" panose="02020603050405020304" pitchFamily="18" charset="0"/>
              </a:rPr>
              <a:t>II </a:t>
            </a:r>
            <a:r>
              <a:rPr lang="ru-RU" b="1" dirty="0" smtClean="0">
                <a:latin typeface="Times New Roman" panose="02020603050405020304" pitchFamily="18" charset="0"/>
              </a:rPr>
              <a:t>степень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96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10.Основные понятия, термины, определения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96" y="1052736"/>
            <a:ext cx="878497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- форма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algn="just"/>
            <a:r>
              <a:rPr lang="ru-RU" sz="135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источников финансирования дефицита бюджета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выплачиваемые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из бюджета денежные средства, за исключением источников финансирования дефицита бюджета</a:t>
            </a:r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5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превышение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доходов бюджета над его расходами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превышение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расходов бюджета над его доходами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– поступления, поступающие в бюджет денежные средства на безвозвратной и без возмездной основе в виде дотации, субсидий, субвенций из других бюджетов бюджетной системы Российской Федерации, а также перечисления от физических и юридических лиц, международных организаций и правительств иностранных государств в том числе добровольных пожертвований.</a:t>
            </a: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</a:t>
            </a: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35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отации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установления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направлений их использования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субъектов Российской Федерации в целях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5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территориальных фондов обязательного медицинского страхования в целях финансового обеспечения расходных обязательств субъектов Российской Федерации, возникающих при выполнении полномочий Российской Федерации в сфере обязательного медицинского страхования, переданных для осуществления органам государственной власти субъектов Российской Федерации федеральными законами.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020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24" y="404664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11.Контактная информация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619672" y="2204864"/>
            <a:ext cx="5791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Дальнегорского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Адрес: 692441, Приморский край, г. Дальнегорск, ул. Проспект 50 лет Октября, 125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 / факс 8(42373) 3-26-80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График работы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9.00 – 18.00 </a:t>
            </a: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(перерыв 13.00 – 14.00)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57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Основные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Дальнегорского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0336" y="109420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   Администрации </a:t>
            </a:r>
            <a:r>
              <a:rPr lang="ru-RU" sz="13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</a:t>
            </a:r>
          </a:p>
          <a:p>
            <a:pPr algn="r"/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округа от 30.08.2017г. №506-па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8368" y="1094202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172 БК РФ определено, что  составление проектов бюджетов основывается … на прогнозе социально-экономического развития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8638858"/>
              </p:ext>
            </p:extLst>
          </p:nvPr>
        </p:nvGraphicFramePr>
        <p:xfrm>
          <a:off x="251520" y="2505504"/>
          <a:ext cx="8645860" cy="403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841">
                  <a:extLst>
                    <a:ext uri="{9D8B030D-6E8A-4147-A177-3AD203B41FA5}">
                      <a16:colId xmlns="" xmlns:a16="http://schemas.microsoft.com/office/drawing/2014/main" val="177400160"/>
                    </a:ext>
                  </a:extLst>
                </a:gridCol>
                <a:gridCol w="834773">
                  <a:extLst>
                    <a:ext uri="{9D8B030D-6E8A-4147-A177-3AD203B41FA5}">
                      <a16:colId xmlns="" xmlns:a16="http://schemas.microsoft.com/office/drawing/2014/main" val="3181946671"/>
                    </a:ext>
                  </a:extLst>
                </a:gridCol>
                <a:gridCol w="834773">
                  <a:extLst>
                    <a:ext uri="{9D8B030D-6E8A-4147-A177-3AD203B41FA5}">
                      <a16:colId xmlns="" xmlns:a16="http://schemas.microsoft.com/office/drawing/2014/main" val="2340529198"/>
                    </a:ext>
                  </a:extLst>
                </a:gridCol>
                <a:gridCol w="834773">
                  <a:extLst>
                    <a:ext uri="{9D8B030D-6E8A-4147-A177-3AD203B41FA5}">
                      <a16:colId xmlns="" xmlns:a16="http://schemas.microsoft.com/office/drawing/2014/main" val="939347512"/>
                    </a:ext>
                  </a:extLst>
                </a:gridCol>
                <a:gridCol w="775146">
                  <a:extLst>
                    <a:ext uri="{9D8B030D-6E8A-4147-A177-3AD203B41FA5}">
                      <a16:colId xmlns="" xmlns:a16="http://schemas.microsoft.com/office/drawing/2014/main" val="2642067099"/>
                    </a:ext>
                  </a:extLst>
                </a:gridCol>
                <a:gridCol w="715518">
                  <a:extLst>
                    <a:ext uri="{9D8B030D-6E8A-4147-A177-3AD203B41FA5}">
                      <a16:colId xmlns="" xmlns:a16="http://schemas.microsoft.com/office/drawing/2014/main" val="1531332871"/>
                    </a:ext>
                  </a:extLst>
                </a:gridCol>
                <a:gridCol w="715518">
                  <a:extLst>
                    <a:ext uri="{9D8B030D-6E8A-4147-A177-3AD203B41FA5}">
                      <a16:colId xmlns="" xmlns:a16="http://schemas.microsoft.com/office/drawing/2014/main" val="4112997004"/>
                    </a:ext>
                  </a:extLst>
                </a:gridCol>
                <a:gridCol w="715518">
                  <a:extLst>
                    <a:ext uri="{9D8B030D-6E8A-4147-A177-3AD203B41FA5}">
                      <a16:colId xmlns="" xmlns:a16="http://schemas.microsoft.com/office/drawing/2014/main" val="3271701612"/>
                    </a:ext>
                  </a:extLst>
                </a:gridCol>
              </a:tblGrid>
              <a:tr h="563456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8773799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(школьники), 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6918159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(дошкольники), чел.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7379018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44685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43455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1793755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родившихся,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2919025"/>
                  </a:ext>
                </a:extLst>
              </a:tr>
              <a:tr h="4269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общей безработицы,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1318272"/>
                  </a:ext>
                </a:extLst>
              </a:tr>
              <a:tr h="666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в расчете на душу населения в месяц,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17763.58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18543.50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20148,68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23036,63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24120,38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25226,73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25397,09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58416772"/>
                  </a:ext>
                </a:extLst>
              </a:tr>
              <a:tr h="666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работника по крупным и средним предприятиям,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23674,70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25329,90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27545,00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29433,90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29824,30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31852,35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31852,35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88313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844824"/>
            <a:ext cx="895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Прогноз социально-экономического развития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на 2018 год и на период до 2020 года утвержден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от</a:t>
            </a:r>
            <a:endParaRPr lang="ru-RU" sz="14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6781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№507-па от 30.08.2017 года,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уточнен </a:t>
            </a:r>
            <a:r>
              <a:rPr lang="ru-RU" sz="1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 от 20.10.2017г. №607-па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2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на 2018 и плановый период 2019-2020 годов: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860" y="1123873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   Администрации </a:t>
            </a:r>
            <a:r>
              <a:rPr lang="ru-RU" sz="13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</a:t>
            </a:r>
          </a:p>
          <a:p>
            <a:pPr algn="r"/>
            <a:r>
              <a:rPr lang="ru-RU" sz="13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округа от 30.08.2017г. №506-па</a:t>
            </a:r>
            <a:endParaRPr lang="ru-RU" sz="13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3.1. Итоги реализации бюджетной политики в 2016-2017 годах: </a:t>
            </a:r>
            <a:endParaRPr lang="ru-RU" sz="16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892" y="1123873"/>
            <a:ext cx="3456384" cy="7920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от 30.08.2017г.  №506-па</a:t>
            </a:r>
            <a:endParaRPr lang="ru-RU" sz="13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132856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 2016 году поступило налоговых и неналоговых доходов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29 370,89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руб. больше, чем в 2015 году;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Для обеспечения сбалансированности и устойчивости местного бюджета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r>
              <a:rPr lang="ru-RU" sz="1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 округа от 12.05.2017 года № 274-па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утверждена Программа мероприятий по росту доходов, оптимизации расходов и совершенствованию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на период с 2017 по 2019 год;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результате принятого решения о замене 100% дотации на дополнительный норматив отчислений от НДФЛ   дополнительные налоговые доходы  в 2016 году составили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36 071,25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целях совершенствования правовой основы вносились изменения в муниципальные правовые акты о местных налогах и сборах;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исполнение Федерального закона от 28.06.2014 № 172-ФЗ «О стратегическом планировании в Российской Федерации», разработана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Дальнегорского городского округа до 2030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утвержденная постановлением Главы Дальнегорского городского округа от 20.12.2016 № 15-пг;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1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Утвержден Порядок принятия решений о разработке, реализации и проведении оценки эффективности реализации муниципальных программ администрации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r>
              <a:rPr lang="ru-RU" sz="1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 округа от 14.06.2017 № 357-па,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предусматривающий увязку муниципальной программы с приоритетами социально-экономического развития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округа, определенными Стратегией социально-экономического развития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до 2030 года;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Ежегодно проводятся публичные слушания по проекту местного бюджета и отчету об исполнении местного бюджета в доступной для граждан форме (Бюджет для граждан), в 2017 году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впервые разработан буклет отчета об исполнении бюджета в печатном виде;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рамках проведения внутреннего муниципального финансового контроля, осуществляемого в соответствии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 постановлением администрации </a:t>
            </a:r>
            <a:r>
              <a:rPr lang="ru-RU" sz="1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городского округа от 18.02.2015 № 108-па «Об утверждении Порядка осуществления внутреннего муниципального финансового контроля и контроля в сфере закупок»</a:t>
            </a:r>
            <a:r>
              <a:rPr lang="ru-RU" sz="1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 году финансовым управлением администрации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проведено 11 контрольных мероприятий;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Для совершенствования механизмов проведения оценки качества финансового менеджмента ГРБС разработан новый </a:t>
            </a:r>
            <a:r>
              <a:rPr lang="ru-RU" sz="1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Порядок проведения мониторинга и оценки качества финансового менеджмента главных распорядителей бюджетных средств Дальнегорского городского округа, утвержденный приказом финансового управления администрации Дальнегорского городского округа от 03.02.2017 № 9-ос.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6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6" y="1412776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качестве «базовых» объемов бюджетных ассигнований местного бюджета на 2018-2020 годы принять бюджетные ассигнования, утвержденные на 2017-2019 годы решением Думы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от 05.12.2016 № 537 «О бюджете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на 2017 год и плановый период 2018 и 2019 годов»;</a:t>
            </a: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Увеличить   расходы  на содержание и обеспечение деятельности муниципальных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Дальнегорского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округа на 5%;</a:t>
            </a:r>
          </a:p>
          <a:p>
            <a:pPr lvl="0"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Продолжить политику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непривлечения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коммерческих заимствований и бюджетных кредитов;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Оптимизировать  бюджетные расходы за счет повышения их эффективности, перераспределения средств на самые важные направления, снижения неэффективных затрат;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Продолжить реализацию приоритетных направлений социально-экономического развития, установленных «майскими указами»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Создать условия для повышения качества предоставления муниципальных услуг;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Повысить эффективность и результативность имеющихся инструментов программно-целевого управления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7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бюджетной политики на 2018 год и плановый период 2019 и 2020 годов.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Основные характеристики бюджета Дальнегорского городского округа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2015 -2020 годы,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002723535"/>
              </p:ext>
            </p:extLst>
          </p:nvPr>
        </p:nvGraphicFramePr>
        <p:xfrm>
          <a:off x="395536" y="1397000"/>
          <a:ext cx="835292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Доходы бюджета Дальнегорского городского округа на 2015 -2020 годы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2112394"/>
              </p:ext>
            </p:extLst>
          </p:nvPr>
        </p:nvGraphicFramePr>
        <p:xfrm>
          <a:off x="235554" y="1484786"/>
          <a:ext cx="8656923" cy="4674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294">
                  <a:extLst>
                    <a:ext uri="{9D8B030D-6E8A-4147-A177-3AD203B41FA5}">
                      <a16:colId xmlns="" xmlns:a16="http://schemas.microsoft.com/office/drawing/2014/main" val="195236487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7696712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79998482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182591997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9004656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704621483"/>
                    </a:ext>
                  </a:extLst>
                </a:gridCol>
                <a:gridCol w="936101">
                  <a:extLst>
                    <a:ext uri="{9D8B030D-6E8A-4147-A177-3AD203B41FA5}">
                      <a16:colId xmlns="" xmlns:a16="http://schemas.microsoft.com/office/drawing/2014/main" val="2234953872"/>
                    </a:ext>
                  </a:extLst>
                </a:gridCol>
              </a:tblGrid>
              <a:tr h="93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год, тыс. руб.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год,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2017 год,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2018 год,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2019 год,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2020 год, тыс. руб.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0798368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505 038,47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534 409,36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473 070,80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488 558,18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502 260,63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517 918,32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304440381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371 920,47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400 650,74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348 368,41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371 959,00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387 677,00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404 023,00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22931333"/>
                  </a:ext>
                </a:extLst>
              </a:tr>
              <a:tr h="50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товары (работы, услуги), реализуемые на территории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6 743,04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10 586,24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8 467,57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7 886,48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8 877,92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8 877,92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4097966826"/>
                  </a:ext>
                </a:extLst>
              </a:tr>
              <a:tr h="50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(ЕНВД, ЕСХН, патент)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40 284,24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45 760,11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39 630,90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37 120,00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37 120,00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37 120,00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452079479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22 551,04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23 377,36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26 403,00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26 665,00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26 898,00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27 201,00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13585685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8 276,33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6 812,41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268526020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Отменённые налоги и сборы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276691001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24 240,32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23 111,27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21 793,10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22 444,00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22 102,00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22 119,10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5304820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2 612,68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2 693,44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11041211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1 046,36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1 151,93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943,82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033,70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1 077,71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1 099,30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729483044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21 359,35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14 414,26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13 512,00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9 782,00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6 804,00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5 795,00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749410378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6 112,26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5 776,99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6 450,00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535483225"/>
                  </a:ext>
                </a:extLst>
              </a:tr>
              <a:tr h="247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-103,39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37882373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5F40-97F8-4A80-86EB-F2B50F598B1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0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3190</TotalTime>
  <Words>4772</Words>
  <Application>Microsoft Office PowerPoint</Application>
  <PresentationFormat>Экран (4:3)</PresentationFormat>
  <Paragraphs>940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384</cp:revision>
  <cp:lastPrinted>2017-11-09T01:41:02Z</cp:lastPrinted>
  <dcterms:created xsi:type="dcterms:W3CDTF">2017-09-22T05:55:05Z</dcterms:created>
  <dcterms:modified xsi:type="dcterms:W3CDTF">2017-11-23T02:59:43Z</dcterms:modified>
</cp:coreProperties>
</file>