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21" r:id="rId46"/>
    <p:sldId id="302" r:id="rId47"/>
    <p:sldId id="303" r:id="rId48"/>
    <p:sldId id="304" r:id="rId49"/>
    <p:sldId id="305" r:id="rId50"/>
    <p:sldId id="306" r:id="rId51"/>
    <p:sldId id="307" r:id="rId52"/>
    <p:sldId id="319" r:id="rId53"/>
    <p:sldId id="320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49" autoAdjust="0"/>
  </p:normalViewPr>
  <p:slideViewPr>
    <p:cSldViewPr snapToGrid="0">
      <p:cViewPr varScale="1">
        <p:scale>
          <a:sx n="104" d="100"/>
          <a:sy n="104" d="100"/>
        </p:scale>
        <p:origin x="1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7089530475357"/>
          <c:y val="4.4057617797775277E-2"/>
          <c:w val="0.51875510352872556"/>
          <c:h val="0.85653105861767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fld id="{B81B5E6F-9041-4852-BD22-41D1A3D7B704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7A-416A-B470-C70A58FECE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1B4F0E-AD1D-44A0-90B9-726C9A1E9744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7A-416A-B470-C70A58FEC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473070.8</c:v>
                </c:pt>
                <c:pt idx="1">
                  <c:v>491333.84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95C-8CB0-74DCBA3258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C53F59-0405-4E37-AEA0-4E4843BF3276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47A-416A-B470-C70A58FECEE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DEB1E471-029A-402C-9284-17E16017C347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7A-416A-B470-C70A58FEC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546433.77</c:v>
                </c:pt>
                <c:pt idx="1">
                  <c:v>485111.68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95C-8CB0-74DCBA325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618496"/>
        <c:axId val="90866048"/>
      </c:barChart>
      <c:catAx>
        <c:axId val="9061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66048"/>
        <c:crosses val="autoZero"/>
        <c:auto val="1"/>
        <c:lblAlgn val="ctr"/>
        <c:lblOffset val="100"/>
        <c:noMultiLvlLbl val="0"/>
      </c:catAx>
      <c:valAx>
        <c:axId val="9086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18496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50085820929064"/>
          <c:y val="0.39140152375835285"/>
          <c:w val="0.28534392245135515"/>
          <c:h val="0.1661787911617496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080516758502786E-2"/>
          <c:w val="1"/>
          <c:h val="0.66156618978757042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effectLst>
              <a:outerShdw blurRad="101600"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explosion val="25"/>
          <c:dLbls>
            <c:dLbl>
              <c:idx val="0"/>
              <c:layout>
                <c:manualLayout>
                  <c:x val="8.1758539124949603E-4"/>
                  <c:y val="1.8219969256521946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Налог на доходы физических лиц </a:t>
                    </a:r>
                  </a:p>
                  <a:p>
                    <a:r>
                      <a:rPr lang="ru-RU" sz="1400" baseline="0" dirty="0" smtClean="0"/>
                      <a:t>362 962,691 тыс.руб. 73,9%</a:t>
                    </a:r>
                    <a:endParaRPr lang="ru-RU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73615296764579"/>
                      <c:h val="0.18817082108529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42-4ECD-B9FF-D171460690F5}"/>
                </c:ext>
              </c:extLst>
            </c:dLbl>
            <c:dLbl>
              <c:idx val="1"/>
              <c:layout>
                <c:manualLayout>
                  <c:x val="-2.5711288901059694E-2"/>
                  <c:y val="-0.2505340069019050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Налог на товары, работы, услуги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8 606,84 тыс.руб. 1,7%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2-4ECD-B9FF-D171460690F5}"/>
                </c:ext>
              </c:extLst>
            </c:dLbl>
            <c:dLbl>
              <c:idx val="2"/>
              <c:layout>
                <c:manualLayout>
                  <c:x val="-6.9444452038992257E-4"/>
                  <c:y val="0.1552781623237845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Налог на совокупный доход 39 237,62 тыс.руб. 8,0%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4168542669351"/>
                      <c:h val="0.19406651260755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E42-4ECD-B9FF-D171460690F5}"/>
                </c:ext>
              </c:extLst>
            </c:dLbl>
            <c:dLbl>
              <c:idx val="3"/>
              <c:layout>
                <c:manualLayout>
                  <c:x val="-1.9378720404497084E-2"/>
                  <c:y val="0.2803358764628248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Налог на имущество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28 618,57 тыс.руб. 5,8%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42-4ECD-B9FF-D171460690F5}"/>
                </c:ext>
              </c:extLst>
            </c:dLbl>
            <c:dLbl>
              <c:idx val="4"/>
              <c:layout>
                <c:manualLayout>
                  <c:x val="-0.11607066011271436"/>
                  <c:y val="0.2227733851308261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Государственная пошлина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5 438,87тыс.руб. 1,1%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42-4ECD-B9FF-D171460690F5}"/>
                </c:ext>
              </c:extLst>
            </c:dLbl>
            <c:dLbl>
              <c:idx val="5"/>
              <c:layout>
                <c:manualLayout>
                  <c:x val="-0.23876118096688337"/>
                  <c:y val="0.120610026118609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Доходы от использования имущества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20 865,80 тыс.руб. 4,3%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42-4ECD-B9FF-D171460690F5}"/>
                </c:ext>
              </c:extLst>
            </c:dLbl>
            <c:dLbl>
              <c:idx val="6"/>
              <c:layout>
                <c:manualLayout>
                  <c:x val="-0.29186245536553534"/>
                  <c:y val="0.1329693143569953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Доходы от продажи имущества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13 919,88 тыс.руб. 2,8%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42-4ECD-B9FF-D171460690F5}"/>
                </c:ext>
              </c:extLst>
            </c:dLbl>
            <c:dLbl>
              <c:idx val="7"/>
              <c:layout>
                <c:manualLayout>
                  <c:x val="-0.28432297510093779"/>
                  <c:y val="-1.275910432685351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Штрафы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8 557,31 тыс.руб. 1,8%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42-4ECD-B9FF-D171460690F5}"/>
                </c:ext>
              </c:extLst>
            </c:dLbl>
            <c:dLbl>
              <c:idx val="8"/>
              <c:layout>
                <c:manualLayout>
                  <c:x val="-0.13179660233996091"/>
                  <c:y val="-0.1888977242592039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Прочие </a:t>
                    </a:r>
                  </a:p>
                  <a:p>
                    <a:pPr algn="ctr" rtl="0">
                      <a:def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3 126,26 тыс.руб. 0,6%</a:t>
                    </a:r>
                    <a:endParaRPr lang="ru-RU" sz="1400" b="0" i="0" u="none" strike="noStrike" kern="1200" baseline="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42-4ECD-B9FF-D171460690F5}"/>
                </c:ext>
              </c:extLst>
            </c:dLbl>
            <c:spPr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Налог на товары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Аренда</c:v>
                </c:pt>
                <c:pt idx="6">
                  <c:v>Приватизация</c:v>
                </c:pt>
                <c:pt idx="7">
                  <c:v>Штрафы</c:v>
                </c:pt>
                <c:pt idx="8">
                  <c:v>Прочие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73.872927213806392</c:v>
                </c:pt>
                <c:pt idx="1">
                  <c:v>1.7517295368867734</c:v>
                </c:pt>
                <c:pt idx="2">
                  <c:v>7.9859388476071587</c:v>
                </c:pt>
                <c:pt idx="3">
                  <c:v>5.8246690274783433</c:v>
                </c:pt>
                <c:pt idx="4">
                  <c:v>1.1069601882093039</c:v>
                </c:pt>
                <c:pt idx="5">
                  <c:v>4.2467663126968818</c:v>
                </c:pt>
                <c:pt idx="6">
                  <c:v>2.8330798464848255</c:v>
                </c:pt>
                <c:pt idx="7">
                  <c:v>1.7416488145819549</c:v>
                </c:pt>
                <c:pt idx="8">
                  <c:v>0.63628021224835651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42-4ECD-B9FF-D17146069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3285961206068753E-2"/>
          <c:w val="1"/>
          <c:h val="0.66156618978756976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9"/>
          <c:dPt>
            <c:idx val="2"/>
            <c:bubble3D val="0"/>
            <c:spPr>
              <a:effectLst>
                <a:outerShdw blurRad="63500" dir="3960000" algn="ctr" rotWithShape="0">
                  <a:srgbClr val="000000">
                    <a:alpha val="8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8D-43A5-843A-54C5B88C8F6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98D-43A5-843A-54C5B88C8F60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98D-43A5-843A-54C5B88C8F60}"/>
              </c:ext>
            </c:extLst>
          </c:dPt>
          <c:dLbls>
            <c:dLbl>
              <c:idx val="0"/>
              <c:layout>
                <c:manualLayout>
                  <c:x val="0.39106766646717595"/>
                  <c:y val="1.5684015107867615E-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Иные межбюджетные трансферты 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(52 916,50 тыс.руб.) 10,8%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8D-43A5-843A-54C5B88C8F6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8D-43A5-843A-54C5B88C8F60}"/>
                </c:ext>
              </c:extLst>
            </c:dLbl>
            <c:dLbl>
              <c:idx val="2"/>
              <c:layout>
                <c:manualLayout>
                  <c:x val="0.18108612893976489"/>
                  <c:y val="8.449225536948726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Субвенции бюджету Дальнегорского  ГО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(353 141,74 тыс.руб.)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72,4%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8D-43A5-843A-54C5B88C8F60}"/>
                </c:ext>
              </c:extLst>
            </c:dLbl>
            <c:dLbl>
              <c:idx val="3"/>
              <c:layout>
                <c:manualLayout>
                  <c:x val="-0.29031327864940881"/>
                  <c:y val="-5.9560847576980453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Дотации</a:t>
                    </a:r>
                    <a:r>
                      <a:rPr lang="ru-RU" sz="1400" baseline="0" dirty="0" smtClean="0"/>
                      <a:t> бюджету Дальнегорского ГО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aseline="0" dirty="0" smtClean="0"/>
                      <a:t>(5 641,00 тыс.руб.)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aseline="0" dirty="0" smtClean="0"/>
                      <a:t>1,2%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8D-43A5-843A-54C5B88C8F6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8D-43A5-843A-54C5B88C8F6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8D-43A5-843A-54C5B88C8F6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8D-43A5-843A-54C5B88C8F6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8D-43A5-843A-54C5B88C8F6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8D-43A5-843A-54C5B88C8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Субсидия</c:v>
                </c:pt>
                <c:pt idx="2">
                  <c:v>Субвенция 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1.1566859121622848</c:v>
                </c:pt>
                <c:pt idx="1">
                  <c:v>15.581153881241022</c:v>
                </c:pt>
                <c:pt idx="2">
                  <c:v>72.411642555305164</c:v>
                </c:pt>
                <c:pt idx="3">
                  <c:v>10.850517651291534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8D-43A5-843A-54C5B88C8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5074693203458"/>
          <c:y val="8.6572686478706279E-2"/>
          <c:w val="0.50069439181064934"/>
          <c:h val="0.80562272457878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0C-43C2-BFE0-2517FE412669}"/>
              </c:ext>
            </c:extLst>
          </c:dPt>
          <c:dLbls>
            <c:dLbl>
              <c:idx val="0"/>
              <c:layout>
                <c:manualLayout>
                  <c:x val="-1.6284604624545917E-3"/>
                  <c:y val="0"/>
                </c:manualLayout>
              </c:layout>
              <c:tx>
                <c:rich>
                  <a:bodyPr/>
                  <a:lstStyle/>
                  <a:p>
                    <a:fld id="{523FC437-4058-4B04-ADA4-8F1504622268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C-43C2-BFE0-2517FE412669}"/>
                </c:ext>
              </c:extLst>
            </c:dLbl>
            <c:dLbl>
              <c:idx val="1"/>
              <c:layout>
                <c:manualLayout>
                  <c:x val="-5.9709527187113987E-17"/>
                  <c:y val="-4.289968061694469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fld id="{7F91F387-5A94-40AA-89D5-688C40FA3BB2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10C-43C2-BFE0-2517FE412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147761.9</c:v>
                </c:pt>
                <c:pt idx="1">
                  <c:v>125843.5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C-43C2-BFE0-2517FE412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0C-43C2-BFE0-2517FE4126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10C-43C2-BFE0-2517FE412669}"/>
              </c:ext>
            </c:extLst>
          </c:dPt>
          <c:dLbls>
            <c:dLbl>
              <c:idx val="0"/>
              <c:layout>
                <c:manualLayout>
                  <c:x val="-1.6284604624545917E-3"/>
                  <c:y val="-7.8648505910147004E-17"/>
                </c:manualLayout>
              </c:layout>
              <c:tx>
                <c:rich>
                  <a:bodyPr/>
                  <a:lstStyle/>
                  <a:p>
                    <a:fld id="{BE5224E5-79FF-428F-8308-2D0FC774D2A5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0C-43C2-BFE0-2517FE4126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6D2313-FF37-4587-A755-FC8851C7AB4F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C-43C2-BFE0-2517FE412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915216.5</c:v>
                </c:pt>
                <c:pt idx="1">
                  <c:v>899329.2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0C-43C2-BFE0-2517FE412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625920"/>
        <c:axId val="101872384"/>
      </c:barChart>
      <c:catAx>
        <c:axId val="926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1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872384"/>
        <c:crosses val="autoZero"/>
        <c:auto val="1"/>
        <c:lblAlgn val="ctr"/>
        <c:lblOffset val="100"/>
        <c:noMultiLvlLbl val="0"/>
      </c:catAx>
      <c:valAx>
        <c:axId val="1018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625920"/>
        <c:crosses val="autoZero"/>
        <c:crossBetween val="between"/>
      </c:valAx>
      <c:spPr>
        <a:noFill/>
      </c:spPr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46550194987751E-2"/>
          <c:y val="3.7304386814163842E-2"/>
          <c:w val="0.84211758957102656"/>
          <c:h val="0.82880804249263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Pt>
            <c:idx val="0"/>
            <c:bubble3D val="0"/>
            <c:explosion val="21"/>
            <c:extLst>
              <c:ext xmlns:c16="http://schemas.microsoft.com/office/drawing/2014/chart" uri="{C3380CC4-5D6E-409C-BE32-E72D297353CC}">
                <c16:uniqueId val="{00000001-8EF9-4DCE-AF14-3E5C54BDDEAE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3-8EF9-4DCE-AF14-3E5C54BDDEAE}"/>
              </c:ext>
            </c:extLst>
          </c:dPt>
          <c:dPt>
            <c:idx val="2"/>
            <c:bubble3D val="0"/>
            <c:explosion val="24"/>
            <c:extLst>
              <c:ext xmlns:c16="http://schemas.microsoft.com/office/drawing/2014/chart" uri="{C3380CC4-5D6E-409C-BE32-E72D297353CC}">
                <c16:uniqueId val="{00000005-8EF9-4DCE-AF14-3E5C54BDDEAE}"/>
              </c:ext>
            </c:extLst>
          </c:dPt>
          <c:dPt>
            <c:idx val="3"/>
            <c:bubble3D val="0"/>
            <c:explosion val="15"/>
            <c:extLst>
              <c:ext xmlns:c16="http://schemas.microsoft.com/office/drawing/2014/chart" uri="{C3380CC4-5D6E-409C-BE32-E72D297353CC}">
                <c16:uniqueId val="{00000007-8EF9-4DCE-AF14-3E5C54BDDEAE}"/>
              </c:ext>
            </c:extLst>
          </c:dPt>
          <c:dPt>
            <c:idx val="5"/>
            <c:bubble3D val="0"/>
            <c:explosion val="28"/>
            <c:extLst>
              <c:ext xmlns:c16="http://schemas.microsoft.com/office/drawing/2014/chart" uri="{C3380CC4-5D6E-409C-BE32-E72D297353CC}">
                <c16:uniqueId val="{00000009-8EF9-4DCE-AF14-3E5C54BDDEAE}"/>
              </c:ext>
            </c:extLst>
          </c:dPt>
          <c:dPt>
            <c:idx val="6"/>
            <c:bubble3D val="0"/>
            <c:explosion val="31"/>
            <c:extLst>
              <c:ext xmlns:c16="http://schemas.microsoft.com/office/drawing/2014/chart" uri="{C3380CC4-5D6E-409C-BE32-E72D297353CC}">
                <c16:uniqueId val="{0000000B-8EF9-4DCE-AF14-3E5C54BDDEAE}"/>
              </c:ext>
            </c:extLst>
          </c:dPt>
          <c:dPt>
            <c:idx val="7"/>
            <c:bubble3D val="0"/>
            <c:explosion val="30"/>
            <c:extLst>
              <c:ext xmlns:c16="http://schemas.microsoft.com/office/drawing/2014/chart" uri="{C3380CC4-5D6E-409C-BE32-E72D297353CC}">
                <c16:uniqueId val="{0000000D-8EF9-4DCE-AF14-3E5C54BDDEAE}"/>
              </c:ext>
            </c:extLst>
          </c:dPt>
          <c:dLbls>
            <c:dLbl>
              <c:idx val="0"/>
              <c:layout>
                <c:manualLayout>
                  <c:x val="-1.7363374132689013E-2"/>
                  <c:y val="3.52942031830508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Общегосударственные </a:t>
                    </a:r>
                    <a:r>
                      <a:rPr lang="ru-RU" sz="1200" dirty="0" smtClean="0"/>
                      <a:t>вопросы 119 890,92 тыс.руб. 11,70%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32539249425503"/>
                      <c:h val="0.15972313710093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9-4DCE-AF14-3E5C54BDDEAE}"/>
                </c:ext>
              </c:extLst>
            </c:dLbl>
            <c:dLbl>
              <c:idx val="1"/>
              <c:layout>
                <c:manualLayout>
                  <c:x val="0.10779574053977552"/>
                  <c:y val="-6.161009772524664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Национальная безопасность и правоохранительная </a:t>
                    </a:r>
                    <a:r>
                      <a:rPr lang="ru-RU" sz="1200" dirty="0" smtClean="0"/>
                      <a:t>деятельность</a:t>
                    </a:r>
                  </a:p>
                  <a:p>
                    <a:r>
                      <a:rPr lang="ru-RU" sz="1200" dirty="0" smtClean="0"/>
                      <a:t>14 520,30тыс.руб. 1,42%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66404199474"/>
                      <c:h val="0.17583660035066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9-4DCE-AF14-3E5C54BDDEAE}"/>
                </c:ext>
              </c:extLst>
            </c:dLbl>
            <c:dLbl>
              <c:idx val="2"/>
              <c:layout>
                <c:manualLayout>
                  <c:x val="-0.16454092200678266"/>
                  <c:y val="5.7676792525698323E-2"/>
                </c:manualLayout>
              </c:layout>
              <c:tx>
                <c:rich>
                  <a:bodyPr/>
                  <a:lstStyle/>
                  <a:p>
                    <a:r>
                      <a:rPr lang="ru-RU" sz="1210" baseline="0" dirty="0"/>
                      <a:t>Национальная </a:t>
                    </a:r>
                    <a:r>
                      <a:rPr lang="ru-RU" sz="1210" baseline="0" dirty="0" smtClean="0"/>
                      <a:t>экономика </a:t>
                    </a:r>
                  </a:p>
                  <a:p>
                    <a:r>
                      <a:rPr lang="ru-RU" sz="1210" baseline="0" dirty="0" smtClean="0"/>
                      <a:t>59 488,01 тыс. руб. 5,80%</a:t>
                    </a:r>
                    <a:endParaRPr lang="ru-RU" sz="121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F9-4DCE-AF14-3E5C54BDDEAE}"/>
                </c:ext>
              </c:extLst>
            </c:dLbl>
            <c:dLbl>
              <c:idx val="3"/>
              <c:layout>
                <c:manualLayout>
                  <c:x val="-1.8430319972379688E-2"/>
                  <c:y val="-0.1388365650969528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Жилищно-коммунальное хозяйство </a:t>
                    </a:r>
                  </a:p>
                  <a:p>
                    <a:r>
                      <a:rPr lang="ru-RU" sz="1200" dirty="0" smtClean="0"/>
                      <a:t>54 058,78 тыс.руб. 5,27%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F9-4DCE-AF14-3E5C54BDDEAE}"/>
                </c:ext>
              </c:extLst>
            </c:dLbl>
            <c:dLbl>
              <c:idx val="4"/>
              <c:layout>
                <c:manualLayout>
                  <c:x val="-0.21658857584562174"/>
                  <c:y val="0.1020134667576618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Образование </a:t>
                    </a:r>
                  </a:p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568  149,16 тыс.руб. 55,42%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F9-4DCE-AF14-3E5C54BDDEAE}"/>
                </c:ext>
              </c:extLst>
            </c:dLbl>
            <c:dLbl>
              <c:idx val="5"/>
              <c:layout>
                <c:manualLayout>
                  <c:x val="-3.543711723534558E-2"/>
                  <c:y val="-0.2273177546510409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Культура, </a:t>
                    </a:r>
                    <a:r>
                      <a:rPr lang="ru-RU" sz="1200" dirty="0" smtClean="0"/>
                      <a:t>кинематография </a:t>
                    </a:r>
                  </a:p>
                  <a:p>
                    <a:r>
                      <a:rPr lang="ru-RU" sz="1200" dirty="0" smtClean="0"/>
                      <a:t>103</a:t>
                    </a:r>
                    <a:r>
                      <a:rPr lang="ru-RU" sz="1200" baseline="0" dirty="0" smtClean="0"/>
                      <a:t> 133,65</a:t>
                    </a:r>
                    <a:r>
                      <a:rPr lang="ru-RU" sz="1200" dirty="0" smtClean="0"/>
                      <a:t> тыс.руб. 10,06%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F9-4DCE-AF14-3E5C54BDDEAE}"/>
                </c:ext>
              </c:extLst>
            </c:dLbl>
            <c:dLbl>
              <c:idx val="6"/>
              <c:layout>
                <c:manualLayout>
                  <c:x val="1.1311704848775153E-2"/>
                  <c:y val="1.695145447539280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Социальная </a:t>
                    </a:r>
                    <a:r>
                      <a:rPr lang="ru-RU" sz="1200" dirty="0" smtClean="0"/>
                      <a:t>политика</a:t>
                    </a:r>
                  </a:p>
                  <a:p>
                    <a:r>
                      <a:rPr lang="ru-RU" sz="1200" dirty="0" smtClean="0"/>
                      <a:t>9 770,13 тыс.руб. 0,95%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F9-4DCE-AF14-3E5C54BDDEAE}"/>
                </c:ext>
              </c:extLst>
            </c:dLbl>
            <c:dLbl>
              <c:idx val="7"/>
              <c:layout>
                <c:manualLayout>
                  <c:x val="1.0398385584275938E-2"/>
                  <c:y val="0.1579181347575183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Физическая </a:t>
                    </a:r>
                    <a:r>
                      <a:rPr lang="ru-RU" sz="1200" dirty="0"/>
                      <a:t>культура и </a:t>
                    </a:r>
                    <a:r>
                      <a:rPr lang="ru-RU" sz="1200" dirty="0" smtClean="0"/>
                      <a:t>спорт </a:t>
                    </a:r>
                  </a:p>
                  <a:p>
                    <a:r>
                      <a:rPr lang="ru-RU" sz="1200" dirty="0" smtClean="0"/>
                      <a:t>96 161,74 тыс.руб. 9,38%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F9-4DCE-AF14-3E5C54BDD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1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119890.92</c:v>
                </c:pt>
                <c:pt idx="1">
                  <c:v>14520.3</c:v>
                </c:pt>
                <c:pt idx="2">
                  <c:v>59488.01</c:v>
                </c:pt>
                <c:pt idx="3">
                  <c:v>54058.78</c:v>
                </c:pt>
                <c:pt idx="4">
                  <c:v>568149.16</c:v>
                </c:pt>
                <c:pt idx="5">
                  <c:v>103133.65</c:v>
                </c:pt>
                <c:pt idx="6">
                  <c:v>9770.1299999999992</c:v>
                </c:pt>
                <c:pt idx="7">
                  <c:v>96161.74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F9-4DCE-AF14-3E5C54BDD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0.82304</cdr:x>
      <cdr:y>0.16667</cdr:y>
    </cdr:from>
    <cdr:to>
      <cdr:x>0.88462</cdr:x>
      <cdr:y>0.21642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>
          <a:off x="7525877" y="861646"/>
          <a:ext cx="563046" cy="2572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0.05812</cdr:x>
      <cdr:y>0.14634</cdr:y>
    </cdr:from>
    <cdr:to>
      <cdr:x>0.23994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1475" y="228600"/>
          <a:ext cx="116205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0.01865</cdr:x>
      <cdr:y>0.14361</cdr:y>
    </cdr:from>
    <cdr:to>
      <cdr:x>0.28156</cdr:x>
      <cdr:y>0.55214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1192" y="347022"/>
          <a:ext cx="2272285" cy="987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Субсидии бюджету</a:t>
          </a:r>
        </a:p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Дальнегорского</a:t>
          </a:r>
          <a:r>
            <a:rPr lang="ru-RU" sz="1400" baseline="0" dirty="0">
              <a:latin typeface="Times New Roman" pitchFamily="18" charset="0"/>
              <a:cs typeface="Times New Roman" pitchFamily="18" charset="0"/>
            </a:rPr>
            <a:t> ГО</a:t>
          </a:r>
        </a:p>
        <a:p xmlns:a="http://schemas.openxmlformats.org/drawingml/2006/main">
          <a:pPr algn="ctr"/>
          <a:r>
            <a:rPr lang="ru-RU" sz="1400" baseline="0" dirty="0">
              <a:latin typeface="Times New Roman" pitchFamily="18" charset="0"/>
              <a:cs typeface="Times New Roman" pitchFamily="18" charset="0"/>
            </a:rPr>
            <a:t>(75 987,17 </a:t>
          </a:r>
          <a:r>
            <a:rPr lang="ru-RU" sz="1400" baseline="0" dirty="0" err="1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aseline="0" dirty="0">
              <a:latin typeface="Times New Roman" pitchFamily="18" charset="0"/>
              <a:cs typeface="Times New Roman" pitchFamily="18" charset="0"/>
            </a:rPr>
            <a:t>.) </a:t>
          </a:r>
        </a:p>
        <a:p xmlns:a="http://schemas.openxmlformats.org/drawingml/2006/main">
          <a:pPr algn="ctr"/>
          <a:r>
            <a:rPr lang="ru-RU" sz="1400" baseline="0" dirty="0">
              <a:latin typeface="Times New Roman" pitchFamily="18" charset="0"/>
              <a:cs typeface="Times New Roman" pitchFamily="18" charset="0"/>
            </a:rPr>
            <a:t>15,6%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C:\Users\Stoliyarova\Desktop\герб Дальнег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3817515" y="6538913"/>
            <a:ext cx="4697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Финансовое управление администрации Дальнегорского городского округа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7246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C:\Users\Stoliyarova\Desktop\герб Дальнег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97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9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87CE-BA86-4026-9867-3790AEC0E87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DA77-90A4-4FE6-9F29-3B09726A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57745" y="575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98" descr="Обложка вид сверх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"/>
            <a:ext cx="9144000" cy="68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46895" y="688712"/>
            <a:ext cx="575977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Дальнегорского городского округа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lang="ru-RU" altLang="ru-RU" sz="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045" y="0"/>
            <a:ext cx="7869117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Дальнегорского городского округа на 2017 год и плановый период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и 2019 годов  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419838" y="710119"/>
            <a:ext cx="370576" cy="275953"/>
          </a:xfrm>
          <a:prstGeom prst="downArrow">
            <a:avLst>
              <a:gd name="adj1" fmla="val 50000"/>
              <a:gd name="adj2" fmla="val 26288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2203" y="949775"/>
            <a:ext cx="86658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постановлением администрации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от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29.08.2016г. №496-па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451" y="1669745"/>
            <a:ext cx="8743625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применения мер по поддержанию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безопасного уровня дефицита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бюджета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пересмотр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налоговых льгот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освобождений по сборам и взносам, являющимися скрытыми расходами.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операционной эффективности расходования бюджетных средств (уменьшение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дебиторской задолженности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обеспечение равномерного использования бюджетных средств в течение финансового года).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451" y="4093598"/>
            <a:ext cx="8739555" cy="926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сохранение консервативного подхода к формированию бюджетных расходов на 2017-2019 годы принципиально важно для долгосрочной устойчивости муниципальных финансов.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451" y="5122087"/>
            <a:ext cx="8739555" cy="944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условием успешной реализации вышеперечисленных задач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является согласованная работа органов местного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Дальнегорского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683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915" y="0"/>
            <a:ext cx="8132886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бюджета Дальнегорского городского округа</a:t>
            </a:r>
            <a:r>
              <a:rPr lang="en-US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 год, в тыс. руб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7215" y="1384789"/>
            <a:ext cx="8623703" cy="4330211"/>
            <a:chOff x="1043608" y="1484784"/>
            <a:chExt cx="7015162" cy="4752528"/>
          </a:xfrm>
        </p:grpSpPr>
        <p:sp>
          <p:nvSpPr>
            <p:cNvPr id="6" name="Freeform 29"/>
            <p:cNvSpPr>
              <a:spLocks/>
            </p:cNvSpPr>
            <p:nvPr/>
          </p:nvSpPr>
          <p:spPr bwMode="gray">
            <a:xfrm>
              <a:off x="1043608" y="3789040"/>
              <a:ext cx="7015162" cy="1785937"/>
            </a:xfrm>
            <a:custGeom>
              <a:avLst/>
              <a:gdLst/>
              <a:ahLst/>
              <a:cxnLst>
                <a:cxn ang="0">
                  <a:pos x="2216" y="584"/>
                </a:cxn>
                <a:cxn ang="0">
                  <a:pos x="963" y="122"/>
                </a:cxn>
                <a:cxn ang="0">
                  <a:pos x="1" y="550"/>
                </a:cxn>
                <a:cxn ang="0">
                  <a:pos x="888" y="1038"/>
                </a:cxn>
                <a:cxn ang="0">
                  <a:pos x="2216" y="645"/>
                </a:cxn>
                <a:cxn ang="0">
                  <a:pos x="3443" y="1057"/>
                </a:cxn>
                <a:cxn ang="0">
                  <a:pos x="4405" y="590"/>
                </a:cxn>
                <a:cxn ang="0">
                  <a:pos x="3497" y="129"/>
                </a:cxn>
                <a:cxn ang="0">
                  <a:pos x="2216" y="584"/>
                </a:cxn>
              </a:cxnLst>
              <a:rect l="0" t="0" r="r" b="b"/>
              <a:pathLst>
                <a:path w="4419" h="1125">
                  <a:moveTo>
                    <a:pt x="2216" y="584"/>
                  </a:moveTo>
                  <a:cubicBezTo>
                    <a:pt x="1769" y="582"/>
                    <a:pt x="1490" y="244"/>
                    <a:pt x="963" y="122"/>
                  </a:cubicBezTo>
                  <a:cubicBezTo>
                    <a:pt x="437" y="0"/>
                    <a:pt x="0" y="204"/>
                    <a:pt x="1" y="550"/>
                  </a:cubicBezTo>
                  <a:cubicBezTo>
                    <a:pt x="2" y="896"/>
                    <a:pt x="389" y="1066"/>
                    <a:pt x="888" y="1038"/>
                  </a:cubicBezTo>
                  <a:cubicBezTo>
                    <a:pt x="1387" y="1010"/>
                    <a:pt x="1756" y="644"/>
                    <a:pt x="2216" y="645"/>
                  </a:cubicBezTo>
                  <a:cubicBezTo>
                    <a:pt x="2676" y="646"/>
                    <a:pt x="2908" y="989"/>
                    <a:pt x="3443" y="1057"/>
                  </a:cubicBezTo>
                  <a:cubicBezTo>
                    <a:pt x="3978" y="1125"/>
                    <a:pt x="4391" y="936"/>
                    <a:pt x="4405" y="590"/>
                  </a:cubicBezTo>
                  <a:cubicBezTo>
                    <a:pt x="4419" y="244"/>
                    <a:pt x="3937" y="34"/>
                    <a:pt x="3497" y="129"/>
                  </a:cubicBezTo>
                  <a:cubicBezTo>
                    <a:pt x="3057" y="224"/>
                    <a:pt x="2663" y="586"/>
                    <a:pt x="2216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>
                    <a:gamma/>
                    <a:shade val="76078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">
                <a:rot lat="18900000" lon="0" rev="0"/>
              </a:camera>
              <a:lightRig rig="legacyNormal2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" name="Oval 32"/>
            <p:cNvSpPr>
              <a:spLocks noChangeArrowheads="1"/>
            </p:cNvSpPr>
            <p:nvPr/>
          </p:nvSpPr>
          <p:spPr bwMode="gray">
            <a:xfrm>
              <a:off x="2339752" y="4653136"/>
              <a:ext cx="671885" cy="218529"/>
            </a:xfrm>
            <a:prstGeom prst="ellipse">
              <a:avLst/>
            </a:prstGeom>
            <a:solidFill>
              <a:srgbClr val="161614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1475656" y="4640536"/>
              <a:ext cx="792087" cy="249237"/>
            </a:xfrm>
            <a:prstGeom prst="ellipse">
              <a:avLst/>
            </a:prstGeom>
            <a:solidFill>
              <a:srgbClr val="161614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gray">
            <a:xfrm>
              <a:off x="6804249" y="4659437"/>
              <a:ext cx="792088" cy="249237"/>
            </a:xfrm>
            <a:prstGeom prst="ellipse">
              <a:avLst/>
            </a:prstGeom>
            <a:solidFill>
              <a:srgbClr val="161614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38"/>
            <p:cNvSpPr>
              <a:spLocks noChangeArrowheads="1"/>
            </p:cNvSpPr>
            <p:nvPr/>
          </p:nvSpPr>
          <p:spPr bwMode="gray">
            <a:xfrm>
              <a:off x="5940152" y="4653136"/>
              <a:ext cx="769044" cy="249238"/>
            </a:xfrm>
            <a:prstGeom prst="ellipse">
              <a:avLst/>
            </a:prstGeom>
            <a:solidFill>
              <a:srgbClr val="161614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42"/>
            <p:cNvSpPr txBox="1">
              <a:spLocks noChangeArrowheads="1"/>
            </p:cNvSpPr>
            <p:nvPr/>
          </p:nvSpPr>
          <p:spPr bwMode="gray">
            <a:xfrm>
              <a:off x="1983677" y="5015354"/>
              <a:ext cx="1576245" cy="40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1080"/>
                </a:spcBef>
              </a:pPr>
              <a:r>
                <a:rPr lang="ru-RU" b="1">
                  <a:solidFill>
                    <a:srgbClr val="F8F8F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План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gray">
            <a:xfrm>
              <a:off x="6107083" y="5016504"/>
              <a:ext cx="1577977" cy="40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b="1" dirty="0">
                  <a:solidFill>
                    <a:srgbClr val="F8F8F8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Факт</a:t>
              </a:r>
              <a:r>
                <a:rPr lang="ru-RU" dirty="0">
                  <a:solidFill>
                    <a:srgbClr val="F8F8F8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Цилиндр 12"/>
            <p:cNvSpPr/>
            <p:nvPr/>
          </p:nvSpPr>
          <p:spPr>
            <a:xfrm>
              <a:off x="1547664" y="2276872"/>
              <a:ext cx="720080" cy="2592288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Цилиндр 13"/>
            <p:cNvSpPr/>
            <p:nvPr/>
          </p:nvSpPr>
          <p:spPr>
            <a:xfrm>
              <a:off x="2411760" y="1916832"/>
              <a:ext cx="720080" cy="2952328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5" name="Цилиндр 14"/>
            <p:cNvSpPr/>
            <p:nvPr/>
          </p:nvSpPr>
          <p:spPr>
            <a:xfrm>
              <a:off x="6012160" y="1484784"/>
              <a:ext cx="720080" cy="338437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Цилиндр 15"/>
            <p:cNvSpPr/>
            <p:nvPr/>
          </p:nvSpPr>
          <p:spPr>
            <a:xfrm>
              <a:off x="6876256" y="2204864"/>
              <a:ext cx="720080" cy="2664296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7" name="TextBox 64"/>
            <p:cNvSpPr txBox="1"/>
            <p:nvPr/>
          </p:nvSpPr>
          <p:spPr>
            <a:xfrm rot="16200000">
              <a:off x="689187" y="3426239"/>
              <a:ext cx="2376265" cy="47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1 019 504,57 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тыс. руб.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Box 65"/>
            <p:cNvSpPr txBox="1"/>
            <p:nvPr/>
          </p:nvSpPr>
          <p:spPr>
            <a:xfrm rot="16200000">
              <a:off x="1602204" y="3391396"/>
              <a:ext cx="2376265" cy="47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1 094 141,43 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тыс. руб.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66"/>
            <p:cNvSpPr txBox="1"/>
            <p:nvPr/>
          </p:nvSpPr>
          <p:spPr>
            <a:xfrm rot="16200000">
              <a:off x="5134922" y="3427594"/>
              <a:ext cx="2448659" cy="47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976 445,52 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тыс. руб.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67"/>
            <p:cNvSpPr txBox="1"/>
            <p:nvPr/>
          </p:nvSpPr>
          <p:spPr>
            <a:xfrm rot="16200000">
              <a:off x="6024976" y="3335516"/>
              <a:ext cx="2448659" cy="47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025 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172,69 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тыс. руб.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gray">
            <a:xfrm>
              <a:off x="3359348" y="5381649"/>
              <a:ext cx="2097088" cy="855663"/>
            </a:xfrm>
            <a:custGeom>
              <a:avLst/>
              <a:gdLst/>
              <a:ahLst/>
              <a:cxnLst>
                <a:cxn ang="0">
                  <a:pos x="4" y="391"/>
                </a:cxn>
                <a:cxn ang="0">
                  <a:pos x="6" y="788"/>
                </a:cxn>
                <a:cxn ang="0">
                  <a:pos x="1098" y="782"/>
                </a:cxn>
                <a:cxn ang="0">
                  <a:pos x="1314" y="388"/>
                </a:cxn>
                <a:cxn ang="0">
                  <a:pos x="1315" y="0"/>
                </a:cxn>
                <a:cxn ang="0">
                  <a:pos x="244" y="3"/>
                </a:cxn>
                <a:cxn ang="0">
                  <a:pos x="4" y="391"/>
                </a:cxn>
              </a:cxnLst>
              <a:rect l="0" t="0" r="r" b="b"/>
              <a:pathLst>
                <a:path w="1321" h="788">
                  <a:moveTo>
                    <a:pt x="4" y="391"/>
                  </a:moveTo>
                  <a:cubicBezTo>
                    <a:pt x="5" y="589"/>
                    <a:pt x="6" y="788"/>
                    <a:pt x="6" y="788"/>
                  </a:cubicBezTo>
                  <a:lnTo>
                    <a:pt x="1098" y="782"/>
                  </a:lnTo>
                  <a:cubicBezTo>
                    <a:pt x="1321" y="782"/>
                    <a:pt x="1315" y="667"/>
                    <a:pt x="1314" y="388"/>
                  </a:cubicBezTo>
                  <a:cubicBezTo>
                    <a:pt x="1314" y="193"/>
                    <a:pt x="1315" y="0"/>
                    <a:pt x="1315" y="0"/>
                  </a:cubicBezTo>
                  <a:lnTo>
                    <a:pt x="244" y="3"/>
                  </a:lnTo>
                  <a:cubicBezTo>
                    <a:pt x="0" y="3"/>
                    <a:pt x="5" y="138"/>
                    <a:pt x="4" y="39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52"/>
            <p:cNvSpPr>
              <a:spLocks noChangeArrowheads="1"/>
            </p:cNvSpPr>
            <p:nvPr/>
          </p:nvSpPr>
          <p:spPr bwMode="gray">
            <a:xfrm>
              <a:off x="3684786" y="5494362"/>
              <a:ext cx="225425" cy="2254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3"/>
            <p:cNvSpPr>
              <a:spLocks noChangeArrowheads="1"/>
            </p:cNvSpPr>
            <p:nvPr/>
          </p:nvSpPr>
          <p:spPr bwMode="gray">
            <a:xfrm>
              <a:off x="3684786" y="5876949"/>
              <a:ext cx="225425" cy="225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3954672" y="5455992"/>
              <a:ext cx="1501763" cy="337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ts val="840"/>
                </a:spcBef>
              </a:pPr>
              <a:r>
                <a:rPr lang="ru-RU" sz="1400" b="1" dirty="0">
                  <a:solidFill>
                    <a:srgbClr val="16161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3954672" y="5831826"/>
              <a:ext cx="1501763" cy="337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ts val="840"/>
                </a:spcBef>
              </a:pPr>
              <a:r>
                <a:rPr lang="ru-RU" sz="1400" b="1" dirty="0">
                  <a:solidFill>
                    <a:srgbClr val="16161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6" name="Рисунок 25" descr="class_300x24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0" y="2266950"/>
              <a:ext cx="2857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" y="0"/>
            <a:ext cx="8335109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по доходам в 2017 году, в тыс. 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7831991"/>
              </p:ext>
            </p:extLst>
          </p:nvPr>
        </p:nvGraphicFramePr>
        <p:xfrm>
          <a:off x="893885" y="1424356"/>
          <a:ext cx="7898423" cy="3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68024" y="176722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40"/>
              </a:spcBef>
            </a:pPr>
            <a:r>
              <a:rPr lang="ru-RU" b="1" dirty="0">
                <a:solidFill>
                  <a:srgbClr val="1616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1 019 504,57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2967" y="185514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40"/>
              </a:spcBef>
            </a:pPr>
            <a:r>
              <a:rPr lang="ru-RU" b="1" dirty="0">
                <a:solidFill>
                  <a:srgbClr val="1616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976 445,52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9657" y="5348052"/>
            <a:ext cx="38922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14192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по доходам исполнен на 95,78%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764" y="0"/>
            <a:ext cx="8480612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 налоговых и неналоговых доходов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 год, в тыс. руб.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11524"/>
              </p:ext>
            </p:extLst>
          </p:nvPr>
        </p:nvGraphicFramePr>
        <p:xfrm>
          <a:off x="313764" y="986117"/>
          <a:ext cx="8480612" cy="48517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2284">
                  <a:extLst>
                    <a:ext uri="{9D8B030D-6E8A-4147-A177-3AD203B41FA5}">
                      <a16:colId xmlns:a16="http://schemas.microsoft.com/office/drawing/2014/main" val="227079787"/>
                    </a:ext>
                  </a:extLst>
                </a:gridCol>
                <a:gridCol w="1981605">
                  <a:extLst>
                    <a:ext uri="{9D8B030D-6E8A-4147-A177-3AD203B41FA5}">
                      <a16:colId xmlns:a16="http://schemas.microsoft.com/office/drawing/2014/main" val="344770112"/>
                    </a:ext>
                  </a:extLst>
                </a:gridCol>
                <a:gridCol w="1776044">
                  <a:extLst>
                    <a:ext uri="{9D8B030D-6E8A-4147-A177-3AD203B41FA5}">
                      <a16:colId xmlns:a16="http://schemas.microsoft.com/office/drawing/2014/main" val="309370466"/>
                    </a:ext>
                  </a:extLst>
                </a:gridCol>
                <a:gridCol w="1370679">
                  <a:extLst>
                    <a:ext uri="{9D8B030D-6E8A-4147-A177-3AD203B41FA5}">
                      <a16:colId xmlns:a16="http://schemas.microsoft.com/office/drawing/2014/main" val="168563779"/>
                    </a:ext>
                  </a:extLst>
                </a:gridCol>
              </a:tblGrid>
              <a:tr h="793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2017 год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884796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473 070,80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491 333,84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103,86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676039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348 368,41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362 962,69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095144"/>
                  </a:ext>
                </a:extLst>
              </a:tr>
              <a:tr h="269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товары, работы, услуги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8 467,57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8 606,84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101,64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898192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 defTabSz="623888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896938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630,90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39 237,62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053621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26 403,00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28 618,57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3255559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6 500,00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5 438,87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924376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21 793,10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20 865,80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393517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13 512,00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13 919,88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983911"/>
                  </a:ext>
                </a:extLst>
              </a:tr>
              <a:tr h="2813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6 450,00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8 557,31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132,67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108213"/>
                  </a:ext>
                </a:extLst>
              </a:tr>
              <a:tr h="11292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 в том числе отменённые налоги и сборы, плата за негативное воздействие на окружающую среду, доходы от оказания платных услуг 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1 945,82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3 126,26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160,67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40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2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254" y="0"/>
            <a:ext cx="8124092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собственных доходов за 2017 год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(всего 491 333,84 </a:t>
            </a:r>
            <a:r>
              <a:rPr lang="ru-RU" sz="1600" b="1" dirty="0" err="1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6961814"/>
              </p:ext>
            </p:extLst>
          </p:nvPr>
        </p:nvGraphicFramePr>
        <p:xfrm>
          <a:off x="0" y="870438"/>
          <a:ext cx="9143999" cy="51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242038" y="3833446"/>
            <a:ext cx="1459524" cy="61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408" y="0"/>
            <a:ext cx="8335107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 по безвозмездным поступлениям</a:t>
            </a:r>
            <a:r>
              <a:rPr lang="en-US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 год, в </a:t>
            </a:r>
            <a:r>
              <a:rPr lang="ru-RU" b="1" dirty="0" err="1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25248"/>
              </p:ext>
            </p:extLst>
          </p:nvPr>
        </p:nvGraphicFramePr>
        <p:xfrm>
          <a:off x="237392" y="1009243"/>
          <a:ext cx="8642839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8143">
                  <a:extLst>
                    <a:ext uri="{9D8B030D-6E8A-4147-A177-3AD203B41FA5}">
                      <a16:colId xmlns:a16="http://schemas.microsoft.com/office/drawing/2014/main" val="3932042927"/>
                    </a:ext>
                  </a:extLst>
                </a:gridCol>
                <a:gridCol w="1833946">
                  <a:extLst>
                    <a:ext uri="{9D8B030D-6E8A-4147-A177-3AD203B41FA5}">
                      <a16:colId xmlns:a16="http://schemas.microsoft.com/office/drawing/2014/main" val="2190604384"/>
                    </a:ext>
                  </a:extLst>
                </a:gridCol>
                <a:gridCol w="1566803">
                  <a:extLst>
                    <a:ext uri="{9D8B030D-6E8A-4147-A177-3AD203B41FA5}">
                      <a16:colId xmlns:a16="http://schemas.microsoft.com/office/drawing/2014/main" val="1185418567"/>
                    </a:ext>
                  </a:extLst>
                </a:gridCol>
                <a:gridCol w="1283947">
                  <a:extLst>
                    <a:ext uri="{9D8B030D-6E8A-4147-A177-3AD203B41FA5}">
                      <a16:colId xmlns:a16="http://schemas.microsoft.com/office/drawing/2014/main" val="3659240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2017 год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164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433,77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111,68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595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5 641,00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5 641,00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115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82 738,86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75 987,17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492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354 462,11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353 141,74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8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103 591,80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52 916,50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6555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межбюджетных трансфертов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-2 574,73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61314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8073032"/>
              </p:ext>
            </p:extLst>
          </p:nvPr>
        </p:nvGraphicFramePr>
        <p:xfrm>
          <a:off x="76200" y="3284660"/>
          <a:ext cx="8642838" cy="241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080847" y="3938954"/>
            <a:ext cx="501161" cy="123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5733" y="4818186"/>
            <a:ext cx="448407" cy="193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342793" y="4721470"/>
            <a:ext cx="712177" cy="193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276" y="0"/>
            <a:ext cx="8414239" cy="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безвозмездных поступлений за 2017 год (план и поступление)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00555"/>
              </p:ext>
            </p:extLst>
          </p:nvPr>
        </p:nvGraphicFramePr>
        <p:xfrm>
          <a:off x="237391" y="984740"/>
          <a:ext cx="8695594" cy="56134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07865">
                  <a:extLst>
                    <a:ext uri="{9D8B030D-6E8A-4147-A177-3AD203B41FA5}">
                      <a16:colId xmlns:a16="http://schemas.microsoft.com/office/drawing/2014/main" val="890318508"/>
                    </a:ext>
                  </a:extLst>
                </a:gridCol>
                <a:gridCol w="1046507">
                  <a:extLst>
                    <a:ext uri="{9D8B030D-6E8A-4147-A177-3AD203B41FA5}">
                      <a16:colId xmlns:a16="http://schemas.microsoft.com/office/drawing/2014/main" val="2597281342"/>
                    </a:ext>
                  </a:extLst>
                </a:gridCol>
                <a:gridCol w="1141222">
                  <a:extLst>
                    <a:ext uri="{9D8B030D-6E8A-4147-A177-3AD203B41FA5}">
                      <a16:colId xmlns:a16="http://schemas.microsoft.com/office/drawing/2014/main" val="2065956582"/>
                    </a:ext>
                  </a:extLst>
                </a:gridCol>
              </a:tblGrid>
              <a:tr h="437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Поступление,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14980"/>
                  </a:ext>
                </a:extLst>
              </a:tr>
              <a:tr h="32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ДОТАЦИИ: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143615"/>
                  </a:ext>
                </a:extLst>
              </a:tr>
              <a:tr h="218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 поселений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481957"/>
                  </a:ext>
                </a:extLst>
              </a:tr>
              <a:tr h="218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поддержку мер по обеспечению сбалансированности бюджетов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65095"/>
                  </a:ext>
                </a:extLst>
              </a:tr>
              <a:tr h="32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СУБСИДИИ: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9518034"/>
                  </a:ext>
                </a:extLst>
              </a:tr>
              <a:tr h="218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государственную поддержку малого и среднего предпринимательства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660481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модернизацию библиотек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Приморского края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171527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создание в общеобразовательных организациях, расположенных в сельской местности,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занятий физической культурой и спортом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529398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поддержку обустройства мест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массового отдыха населения (городских парков)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111388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поддержку государственных программ субъектов Российской Федерации и муниципальных программ формирования современной городской среды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145442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содержание многофункциональных центров предоставления государственных и муниципальных услуг (с созданием дополнительных окон)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724105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школьных автобусов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муниципальных общеобразовательных организаций Приморского края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130520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проектирование, строительство подъездных автомобильных дорог, проездов к земельным участкам, предоставляемым многодетным семьям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0237142"/>
                  </a:ext>
                </a:extLst>
              </a:tr>
              <a:tr h="503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реконструкцию, ремонт спортивных объектов муниципальной собственности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приобретение спортивных объектов для муниципальных нужд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999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1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615" y="0"/>
            <a:ext cx="8291147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безвозмездных поступлений за 2017 год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(план и поступление) (продолжение)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91099"/>
              </p:ext>
            </p:extLst>
          </p:nvPr>
        </p:nvGraphicFramePr>
        <p:xfrm>
          <a:off x="250580" y="896814"/>
          <a:ext cx="8669216" cy="57060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39150">
                  <a:extLst>
                    <a:ext uri="{9D8B030D-6E8A-4147-A177-3AD203B41FA5}">
                      <a16:colId xmlns:a16="http://schemas.microsoft.com/office/drawing/2014/main" val="3093899929"/>
                    </a:ext>
                  </a:extLst>
                </a:gridCol>
                <a:gridCol w="1143104">
                  <a:extLst>
                    <a:ext uri="{9D8B030D-6E8A-4147-A177-3AD203B41FA5}">
                      <a16:colId xmlns:a16="http://schemas.microsoft.com/office/drawing/2014/main" val="189293232"/>
                    </a:ext>
                  </a:extLst>
                </a:gridCol>
                <a:gridCol w="1186962">
                  <a:extLst>
                    <a:ext uri="{9D8B030D-6E8A-4147-A177-3AD203B41FA5}">
                      <a16:colId xmlns:a16="http://schemas.microsoft.com/office/drawing/2014/main" val="1495974437"/>
                    </a:ext>
                  </a:extLst>
                </a:gridCol>
              </a:tblGrid>
              <a:tr h="51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Поступление,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57842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капитальный ремонт и ремонт дворовых территорий многоквартирных домов и проездов к дворовым территориям многоквартирных домов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493573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молодым семьям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приобретения (строительства) жилья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экономкласса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060973"/>
                  </a:ext>
                </a:extLst>
              </a:tr>
              <a:tr h="28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648921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государственную регистрацию актов гражданского состояния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4356003"/>
                  </a:ext>
                </a:extLst>
              </a:tr>
              <a:tr h="257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составление (изменение) списков кандидатов в присяжные заседатели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655077"/>
                  </a:ext>
                </a:extLst>
              </a:tr>
              <a:tr h="59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общего и дополнительного образования в муниципальных общеобразовательных учреждениях (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школах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645407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государственных гарантий реализации прав на получение  образования в муниципальных дошкольных образовательных организациях (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садах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189720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бесплатным питанием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обучающихся в младших классах (1-4 )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584471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созданию и обеспечению деятельности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комиссий по делам несовершеннолетних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защите их прав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265676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организацию и обеспечение оздоровления и отдыха детей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Приморского края (за исключением организации отдыха детей в каникулярное время)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094573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государственному управлению охраной труда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013790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отдельных государственных полномочий по созданию административных комиссий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3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862" y="0"/>
            <a:ext cx="8396654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безвозмездных поступлений за 2017 год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(план и поступление) (продолжение)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44087"/>
              </p:ext>
            </p:extLst>
          </p:nvPr>
        </p:nvGraphicFramePr>
        <p:xfrm>
          <a:off x="268165" y="861647"/>
          <a:ext cx="8634047" cy="38457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5969">
                  <a:extLst>
                    <a:ext uri="{9D8B030D-6E8A-4147-A177-3AD203B41FA5}">
                      <a16:colId xmlns:a16="http://schemas.microsoft.com/office/drawing/2014/main" val="1911757630"/>
                    </a:ext>
                  </a:extLst>
                </a:gridCol>
                <a:gridCol w="1072661">
                  <a:extLst>
                    <a:ext uri="{9D8B030D-6E8A-4147-A177-3AD203B41FA5}">
                      <a16:colId xmlns:a16="http://schemas.microsoft.com/office/drawing/2014/main" val="3252220929"/>
                    </a:ext>
                  </a:extLst>
                </a:gridCol>
                <a:gridCol w="1125417">
                  <a:extLst>
                    <a:ext uri="{9D8B030D-6E8A-4147-A177-3AD203B41FA5}">
                      <a16:colId xmlns:a16="http://schemas.microsoft.com/office/drawing/2014/main" val="3714156904"/>
                    </a:ext>
                  </a:extLst>
                </a:gridCol>
              </a:tblGrid>
              <a:tr h="500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425406"/>
                  </a:ext>
                </a:extLst>
              </a:tr>
              <a:tr h="500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жилищных субсидий в связи с переселением из районов Крайнего Севера и приравненных к ним местностей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397532"/>
                  </a:ext>
                </a:extLst>
              </a:tr>
              <a:tr h="500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649125"/>
                  </a:ext>
                </a:extLst>
              </a:tr>
              <a:tr h="500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компенсацию части платы, взимаемой с родителей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(законных представителей) за присмотр и уход за детьми, посещающими образовательные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29045"/>
                  </a:ext>
                </a:extLst>
              </a:tr>
              <a:tr h="28489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42833"/>
                  </a:ext>
                </a:extLst>
              </a:tr>
              <a:tr h="500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проведение мероприятий по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восстановлению автомобильных дорог и мостов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поврежденных в результате паводка произошедшего в 2016 году на территориях Приморского края и Магаданской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35,03*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995255"/>
                  </a:ext>
                </a:extLst>
              </a:tr>
              <a:tr h="500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финансовое обеспечение проведения неотложных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восстановительных работ на пострадавших объектах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17,89**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18397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412" y="4513080"/>
            <a:ext cx="86868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работ «по факту» на основании актов выполненных работ.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В поступлении (и соответственно, в решении о бюджете) не уточнена сумма иных межбюджетных трансфертов на проведение мероприятий по восстановлению автомобильных дорог и мостов, поврежденных в результате паводка, произошедшего в 2016 году на территориях Приморского края и Магаданской области в размере -29,86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(уведомление по расчетам между бюджетами № 2/5-1 от 29.12.2017 года).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046" y="0"/>
            <a:ext cx="7957039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исполнения бюджета по доходам Дальнегорского городского округа за 2013-2017 годы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56768"/>
              </p:ext>
            </p:extLst>
          </p:nvPr>
        </p:nvGraphicFramePr>
        <p:xfrm>
          <a:off x="246186" y="1063867"/>
          <a:ext cx="8634045" cy="48533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39428">
                  <a:extLst>
                    <a:ext uri="{9D8B030D-6E8A-4147-A177-3AD203B41FA5}">
                      <a16:colId xmlns:a16="http://schemas.microsoft.com/office/drawing/2014/main" val="2758912516"/>
                    </a:ext>
                  </a:extLst>
                </a:gridCol>
                <a:gridCol w="931731">
                  <a:extLst>
                    <a:ext uri="{9D8B030D-6E8A-4147-A177-3AD203B41FA5}">
                      <a16:colId xmlns:a16="http://schemas.microsoft.com/office/drawing/2014/main" val="2069594107"/>
                    </a:ext>
                  </a:extLst>
                </a:gridCol>
                <a:gridCol w="931731">
                  <a:extLst>
                    <a:ext uri="{9D8B030D-6E8A-4147-A177-3AD203B41FA5}">
                      <a16:colId xmlns:a16="http://schemas.microsoft.com/office/drawing/2014/main" val="858023693"/>
                    </a:ext>
                  </a:extLst>
                </a:gridCol>
                <a:gridCol w="931731">
                  <a:extLst>
                    <a:ext uri="{9D8B030D-6E8A-4147-A177-3AD203B41FA5}">
                      <a16:colId xmlns:a16="http://schemas.microsoft.com/office/drawing/2014/main" val="1655451138"/>
                    </a:ext>
                  </a:extLst>
                </a:gridCol>
                <a:gridCol w="949712">
                  <a:extLst>
                    <a:ext uri="{9D8B030D-6E8A-4147-A177-3AD203B41FA5}">
                      <a16:colId xmlns:a16="http://schemas.microsoft.com/office/drawing/2014/main" val="539008172"/>
                    </a:ext>
                  </a:extLst>
                </a:gridCol>
                <a:gridCol w="949712">
                  <a:extLst>
                    <a:ext uri="{9D8B030D-6E8A-4147-A177-3AD203B41FA5}">
                      <a16:colId xmlns:a16="http://schemas.microsoft.com/office/drawing/2014/main" val="1175392589"/>
                    </a:ext>
                  </a:extLst>
                </a:gridCol>
              </a:tblGrid>
              <a:tr h="2726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kern="12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по годам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305"/>
                  </a:ext>
                </a:extLst>
              </a:tr>
              <a:tr h="61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 млн.руб.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lang="ru-RU" sz="12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2015, млн.руб.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2017,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8962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480,2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466,4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534,4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492073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11883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товары, работы, услуги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55658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00829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29773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61611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34886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32972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091976"/>
                  </a:ext>
                </a:extLst>
              </a:tr>
              <a:tr h="122151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 в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отмененные налоги и сборы, плата за негативное воздействие на окружающую среду, доходы от оказания платных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288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4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2708" y="0"/>
            <a:ext cx="8194430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округ – муниципальное образование в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Приморском крае Российской Федерации, образованное в границах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административно-территориальной единицы города краевого подчинения –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568347"/>
            <a:ext cx="8660423" cy="392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Дальнегорского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(далее - ДГО) определяется следующими границами: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юго-западе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граничит с Кавалеровским муниципальным районом;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западе  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Чугуевским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муниципальным районом;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востоке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Тернейским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муниципальным районом;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севере   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Дальнереченским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Красноармейским муниципальными районами;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юго-востоке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береговой линии Японского моря от мыса Грозного на юго-запад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скалы «Щель».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(п.2 статья 2 Устава Дальнегорского городского округа, далее-Устава)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территории Дальнегорского городского округа входят город Дальнегорск, села: Каменка, Краснореченский, Рудная Пристань,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Сержантово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деревни: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Лидовка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Мономахово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Черемшаны. Административным центром Дальнегорского городского округа является исторически сложившийся центр – город Дальнегорск. (п.4,5 статьи 2 Устава).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Численность населения округа на 01.01.2018г. составляет 42 718 человек.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668" y="0"/>
            <a:ext cx="8071340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исполнения бюджета по доходам Дальнегорского городского округа за 2013-2017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04317"/>
              </p:ext>
            </p:extLst>
          </p:nvPr>
        </p:nvGraphicFramePr>
        <p:xfrm>
          <a:off x="246182" y="940774"/>
          <a:ext cx="8598880" cy="4288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39790">
                  <a:extLst>
                    <a:ext uri="{9D8B030D-6E8A-4147-A177-3AD203B41FA5}">
                      <a16:colId xmlns:a16="http://schemas.microsoft.com/office/drawing/2014/main" val="2518738369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1030668057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2944493582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2812052509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2682461121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662967785"/>
                    </a:ext>
                  </a:extLst>
                </a:gridCol>
              </a:tblGrid>
              <a:tr h="3298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по годам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78982"/>
                  </a:ext>
                </a:extLst>
              </a:tr>
              <a:tr h="659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 </a:t>
                      </a:r>
                      <a:r>
                        <a:rPr lang="ru-RU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2014, </a:t>
                      </a:r>
                      <a:r>
                        <a:rPr lang="ru-RU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2015, </a:t>
                      </a:r>
                      <a:r>
                        <a:rPr lang="ru-RU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2016,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2017, </a:t>
                      </a:r>
                      <a:r>
                        <a:rPr lang="ru-RU" sz="13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71729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506,7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689034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373765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2365343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9655267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022359"/>
                  </a:ext>
                </a:extLst>
              </a:tr>
              <a:tr h="659696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бюджетными учреждениями субсидий прошлых лет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866458"/>
                  </a:ext>
                </a:extLst>
              </a:tr>
              <a:tr h="659696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субсидий прошлых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726589"/>
                  </a:ext>
                </a:extLst>
              </a:tr>
              <a:tr h="32984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986,9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936,8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899,4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942,4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976,4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3360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6182" y="5383205"/>
            <a:ext cx="8897817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80340" algn="l"/>
                <a:tab pos="116205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году - изменение норматива отчислений по НДФЛ в местный бюджет с 84,8% до 73,3%.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80340" algn="l"/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году – оплата задолженности по НДФЛ АО «ГМК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Дальполиметалл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763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6" y="0"/>
            <a:ext cx="8238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 по собственным доходам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808" y="817183"/>
            <a:ext cx="8660423" cy="12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Администрации Дальнегорского городского округа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12.05.2017г. № 274-па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утверждена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мероприятий по росту доходов, оптимизации расходов и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совершенствованию долговой политики Дальнегорского городского округа на период с 2017 по 2019 год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42186" y="2450758"/>
            <a:ext cx="10136107" cy="3228157"/>
            <a:chOff x="1117357" y="1628800"/>
            <a:chExt cx="6997596" cy="3884756"/>
          </a:xfrm>
        </p:grpSpPr>
        <p:pic>
          <p:nvPicPr>
            <p:cNvPr id="7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672" y="1628800"/>
              <a:ext cx="5840474" cy="3359187"/>
            </a:xfrm>
            <a:prstGeom prst="rect">
              <a:avLst/>
            </a:prstGeom>
          </p:spPr>
        </p:pic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950573" y="4930083"/>
              <a:ext cx="6164380" cy="583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>
                <a:spcBef>
                  <a:spcPts val="840"/>
                </a:spcBef>
              </a:pP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 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2014              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2015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  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2016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</a:t>
              </a:r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2017</a:t>
              </a:r>
              <a:r>
                <a:rPr 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53"/>
            <p:cNvSpPr>
              <a:spLocks noChangeArrowheads="1"/>
            </p:cNvSpPr>
            <p:nvPr/>
          </p:nvSpPr>
          <p:spPr bwMode="gray">
            <a:xfrm rot="16200000">
              <a:off x="1336576" y="3328748"/>
              <a:ext cx="2425037" cy="5760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0" name="Rectangle 53"/>
            <p:cNvSpPr>
              <a:spLocks noChangeArrowheads="1"/>
            </p:cNvSpPr>
            <p:nvPr/>
          </p:nvSpPr>
          <p:spPr bwMode="gray">
            <a:xfrm rot="16200000">
              <a:off x="2393146" y="3377155"/>
              <a:ext cx="2327992" cy="576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gray">
            <a:xfrm rot="16200000">
              <a:off x="3145059" y="3193097"/>
              <a:ext cx="2696566" cy="5760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gray">
            <a:xfrm rot="16200000">
              <a:off x="4009155" y="3121089"/>
              <a:ext cx="2840581" cy="5760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1117357" y="4217450"/>
              <a:ext cx="576542" cy="9057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100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1127139" y="3670633"/>
              <a:ext cx="576542" cy="896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200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1132659" y="3154515"/>
              <a:ext cx="576542" cy="896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300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1132659" y="2628136"/>
              <a:ext cx="576542" cy="896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400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1126738" y="2122280"/>
              <a:ext cx="576542" cy="896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500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 rot="16200000">
              <a:off x="1804555" y="3031332"/>
              <a:ext cx="2065148" cy="8110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480,2 </a:t>
              </a:r>
              <a:r>
                <a:rPr lang="ru-RU" sz="14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 rot="16200000">
              <a:off x="2863154" y="3079795"/>
              <a:ext cx="1968217" cy="8110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466,4 </a:t>
              </a:r>
              <a:r>
                <a:rPr lang="ru-RU" sz="14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 rot="16200000">
              <a:off x="3750014" y="3031330"/>
              <a:ext cx="2065147" cy="8110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505,0 </a:t>
              </a:r>
              <a:r>
                <a:rPr lang="ru-RU" sz="14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 rot="16200000">
              <a:off x="4682681" y="3031329"/>
              <a:ext cx="2065149" cy="8110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534,4</a:t>
              </a:r>
              <a:r>
                <a:rPr lang="en-US" sz="1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" name="Rectangle 53"/>
          <p:cNvSpPr>
            <a:spLocks noChangeArrowheads="1"/>
          </p:cNvSpPr>
          <p:nvPr/>
        </p:nvSpPr>
        <p:spPr bwMode="gray">
          <a:xfrm rot="16200000">
            <a:off x="6377305" y="3700464"/>
            <a:ext cx="1991607" cy="8278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 rot="16200000">
            <a:off x="7093887" y="3510562"/>
            <a:ext cx="1479408" cy="116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491,3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538" y="0"/>
            <a:ext cx="8150470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поступления доходов в бюджеты других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образований Приморского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Z:\ДЛЯ ГРАЖДАН БЮДЖЕТ и ОТЧЕТЫ\Фото для Исполнения  2017 для граждан\Арсеньев гор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" y="1159345"/>
            <a:ext cx="1924377" cy="182252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Z:\ДЛЯ ГРАЖДАН БЮДЖЕТ и ОТЧЕТЫ\Фото для Исполнения  2017 для граждан\partizansk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97" y="1144898"/>
            <a:ext cx="1932310" cy="182252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Lesozavods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87" y="1144898"/>
            <a:ext cx="1938439" cy="182252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Z:\ДЛЯ ГРАЖДАН БЮДЖЕТ и ОТЧЕТЫ\Фото для Исполнения  2017 для граждан\Большой КАмень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21" y="1144898"/>
            <a:ext cx="1932310" cy="182252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28657"/>
              </p:ext>
            </p:extLst>
          </p:nvPr>
        </p:nvGraphicFramePr>
        <p:xfrm>
          <a:off x="211017" y="3246913"/>
          <a:ext cx="8695591" cy="2362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7659">
                  <a:extLst>
                    <a:ext uri="{9D8B030D-6E8A-4147-A177-3AD203B41FA5}">
                      <a16:colId xmlns:a16="http://schemas.microsoft.com/office/drawing/2014/main" val="1369973658"/>
                    </a:ext>
                  </a:extLst>
                </a:gridCol>
                <a:gridCol w="1859322">
                  <a:extLst>
                    <a:ext uri="{9D8B030D-6E8A-4147-A177-3AD203B41FA5}">
                      <a16:colId xmlns:a16="http://schemas.microsoft.com/office/drawing/2014/main" val="1079332031"/>
                    </a:ext>
                  </a:extLst>
                </a:gridCol>
                <a:gridCol w="1691378">
                  <a:extLst>
                    <a:ext uri="{9D8B030D-6E8A-4147-A177-3AD203B41FA5}">
                      <a16:colId xmlns:a16="http://schemas.microsoft.com/office/drawing/2014/main" val="207829736"/>
                    </a:ext>
                  </a:extLst>
                </a:gridCol>
                <a:gridCol w="1692230">
                  <a:extLst>
                    <a:ext uri="{9D8B030D-6E8A-4147-A177-3AD203B41FA5}">
                      <a16:colId xmlns:a16="http://schemas.microsoft.com/office/drawing/2014/main" val="436920663"/>
                    </a:ext>
                  </a:extLst>
                </a:gridCol>
                <a:gridCol w="1445002">
                  <a:extLst>
                    <a:ext uri="{9D8B030D-6E8A-4147-A177-3AD203B41FA5}">
                      <a16:colId xmlns:a16="http://schemas.microsoft.com/office/drawing/2014/main" val="1801208996"/>
                    </a:ext>
                  </a:extLst>
                </a:gridCol>
              </a:tblGrid>
              <a:tr h="885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населения, человек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размер доходов, млн. руб.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доходы, млн. руб.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доходов на 1 жителя, в 2017 году, в </a:t>
                      </a:r>
                      <a:r>
                        <a:rPr lang="ru-RU" sz="12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411478"/>
                  </a:ext>
                </a:extLst>
              </a:tr>
              <a:tr h="29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Арсеньевский ГО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1 214,4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19785"/>
                  </a:ext>
                </a:extLst>
              </a:tr>
              <a:tr h="29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ГО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05979"/>
                  </a:ext>
                </a:extLst>
              </a:tr>
              <a:tr h="29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Лесозаводский ГО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4769837"/>
                  </a:ext>
                </a:extLst>
              </a:tr>
              <a:tr h="29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Дальнегорский ГО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3349675"/>
                  </a:ext>
                </a:extLst>
              </a:tr>
              <a:tr h="29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Большой Камень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1 161,0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61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8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992" y="0"/>
            <a:ext cx="81680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по расходам, </a:t>
            </a:r>
            <a:r>
              <a:rPr lang="ru-RU" b="1" dirty="0" err="1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4492038"/>
              </p:ext>
            </p:extLst>
          </p:nvPr>
        </p:nvGraphicFramePr>
        <p:xfrm>
          <a:off x="603739" y="1075275"/>
          <a:ext cx="7798777" cy="29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7731" y="4212556"/>
            <a:ext cx="850216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расходам в размере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96,44 %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связано со следующими причинами: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за счет проведения закупок конкурентными способами;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Расторжение муниципальных контрактов по причине нарушения исполнителями сроков их исполнения;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Осуществлением расходов по фактической потребности.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8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615" y="0"/>
            <a:ext cx="813288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Дальнегорского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 округа за 2017 год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60111"/>
              </p:ext>
            </p:extLst>
          </p:nvPr>
        </p:nvGraphicFramePr>
        <p:xfrm>
          <a:off x="272563" y="1011113"/>
          <a:ext cx="8607667" cy="34365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9034">
                  <a:extLst>
                    <a:ext uri="{9D8B030D-6E8A-4147-A177-3AD203B41FA5}">
                      <a16:colId xmlns:a16="http://schemas.microsoft.com/office/drawing/2014/main" val="62361939"/>
                    </a:ext>
                  </a:extLst>
                </a:gridCol>
                <a:gridCol w="1390185">
                  <a:extLst>
                    <a:ext uri="{9D8B030D-6E8A-4147-A177-3AD203B41FA5}">
                      <a16:colId xmlns:a16="http://schemas.microsoft.com/office/drawing/2014/main" val="125522387"/>
                    </a:ext>
                  </a:extLst>
                </a:gridCol>
                <a:gridCol w="1390185">
                  <a:extLst>
                    <a:ext uri="{9D8B030D-6E8A-4147-A177-3AD203B41FA5}">
                      <a16:colId xmlns:a16="http://schemas.microsoft.com/office/drawing/2014/main" val="1201474579"/>
                    </a:ext>
                  </a:extLst>
                </a:gridCol>
                <a:gridCol w="1390185">
                  <a:extLst>
                    <a:ext uri="{9D8B030D-6E8A-4147-A177-3AD203B41FA5}">
                      <a16:colId xmlns:a16="http://schemas.microsoft.com/office/drawing/2014/main" val="2374899226"/>
                    </a:ext>
                  </a:extLst>
                </a:gridCol>
                <a:gridCol w="1158078">
                  <a:extLst>
                    <a:ext uri="{9D8B030D-6E8A-4147-A177-3AD203B41FA5}">
                      <a16:colId xmlns:a16="http://schemas.microsoft.com/office/drawing/2014/main" val="2435283825"/>
                    </a:ext>
                  </a:extLst>
                </a:gridCol>
              </a:tblGrid>
              <a:tr h="75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2017 год, 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год,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расходов, %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1006072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121 567,26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119 890,92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693298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34 930,60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14 520,30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41,57*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918223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65 560,41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59 488,01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352214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57 101,23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54 058,78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41721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570 505,81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568 149,16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019506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103 133,65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103 133,65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28345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11 457,10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9 770,13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424301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98 722,33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96 161,74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454936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1 062 978,39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1 025 172,69 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567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2563" y="4696617"/>
            <a:ext cx="860766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разделу низкое исполнение связано с тем, что расходы на проведение неотложных аварийно-восстановительных работ  за счет средств, поступивших из резервного фонда Правительства РФ, осуществлялись по «факту», на основании актов выполненных работ.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1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084" y="0"/>
            <a:ext cx="8484577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расходов бюджета Дальнегорского городского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за 2017 год (в графическом виде)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761973"/>
              </p:ext>
            </p:extLst>
          </p:nvPr>
        </p:nvGraphicFramePr>
        <p:xfrm>
          <a:off x="1" y="844063"/>
          <a:ext cx="9144000" cy="490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00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6" y="0"/>
            <a:ext cx="8071339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исполнения бюджета по расходам Дальнегорского городского округа за 2013 – 2017 годы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92765"/>
              </p:ext>
            </p:extLst>
          </p:nvPr>
        </p:nvGraphicFramePr>
        <p:xfrm>
          <a:off x="246183" y="1011113"/>
          <a:ext cx="8634047" cy="459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5426">
                  <a:extLst>
                    <a:ext uri="{9D8B030D-6E8A-4147-A177-3AD203B41FA5}">
                      <a16:colId xmlns:a16="http://schemas.microsoft.com/office/drawing/2014/main" val="3367867019"/>
                    </a:ext>
                  </a:extLst>
                </a:gridCol>
                <a:gridCol w="1058473">
                  <a:extLst>
                    <a:ext uri="{9D8B030D-6E8A-4147-A177-3AD203B41FA5}">
                      <a16:colId xmlns:a16="http://schemas.microsoft.com/office/drawing/2014/main" val="1635579082"/>
                    </a:ext>
                  </a:extLst>
                </a:gridCol>
                <a:gridCol w="1050243">
                  <a:extLst>
                    <a:ext uri="{9D8B030D-6E8A-4147-A177-3AD203B41FA5}">
                      <a16:colId xmlns:a16="http://schemas.microsoft.com/office/drawing/2014/main" val="3674519924"/>
                    </a:ext>
                  </a:extLst>
                </a:gridCol>
                <a:gridCol w="1049419">
                  <a:extLst>
                    <a:ext uri="{9D8B030D-6E8A-4147-A177-3AD203B41FA5}">
                      <a16:colId xmlns:a16="http://schemas.microsoft.com/office/drawing/2014/main" val="443093253"/>
                    </a:ext>
                  </a:extLst>
                </a:gridCol>
                <a:gridCol w="1050243">
                  <a:extLst>
                    <a:ext uri="{9D8B030D-6E8A-4147-A177-3AD203B41FA5}">
                      <a16:colId xmlns:a16="http://schemas.microsoft.com/office/drawing/2014/main" val="1221369306"/>
                    </a:ext>
                  </a:extLst>
                </a:gridCol>
                <a:gridCol w="1050243">
                  <a:extLst>
                    <a:ext uri="{9D8B030D-6E8A-4147-A177-3AD203B41FA5}">
                      <a16:colId xmlns:a16="http://schemas.microsoft.com/office/drawing/2014/main" val="370648776"/>
                    </a:ext>
                  </a:extLst>
                </a:gridCol>
              </a:tblGrid>
              <a:tr h="108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2013 год,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2014 год,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2015 год,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2016 год,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2017 год,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239921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7975847"/>
                  </a:ext>
                </a:extLst>
              </a:tr>
              <a:tr h="58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6348724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444719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6628792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627,8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317747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656777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387601"/>
                  </a:ext>
                </a:extLst>
              </a:tr>
              <a:tr h="29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271594"/>
                  </a:ext>
                </a:extLst>
              </a:tr>
              <a:tr h="594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5203889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940,6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1 025,2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470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905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615" y="0"/>
            <a:ext cx="8212016" cy="7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по расходам за 2013 – 2017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4462" y="1044036"/>
            <a:ext cx="6268314" cy="3588928"/>
            <a:chOff x="1043608" y="1628800"/>
            <a:chExt cx="5746274" cy="3862865"/>
          </a:xfrm>
        </p:grpSpPr>
        <p:pic>
          <p:nvPicPr>
            <p:cNvPr id="6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576" y="1628800"/>
              <a:ext cx="4476031" cy="3359187"/>
            </a:xfrm>
            <a:prstGeom prst="rect">
              <a:avLst/>
            </a:prstGeom>
          </p:spPr>
        </p:pic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1768855" y="4915793"/>
              <a:ext cx="5021027" cy="575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>
                <a:spcBef>
                  <a:spcPts val="840"/>
                </a:spcBef>
              </a:pPr>
              <a:r>
                <a:rPr 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2014             2015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2016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2017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53"/>
            <p:cNvSpPr>
              <a:spLocks noChangeArrowheads="1"/>
            </p:cNvSpPr>
            <p:nvPr/>
          </p:nvSpPr>
          <p:spPr bwMode="gray">
            <a:xfrm rot="16200000">
              <a:off x="698685" y="3107667"/>
              <a:ext cx="2912590" cy="5760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9" name="Rectangle 53"/>
            <p:cNvSpPr>
              <a:spLocks noChangeArrowheads="1"/>
            </p:cNvSpPr>
            <p:nvPr/>
          </p:nvSpPr>
          <p:spPr bwMode="gray">
            <a:xfrm rot="16200000">
              <a:off x="1594525" y="3143670"/>
              <a:ext cx="2840581" cy="5760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0" name="Rectangle 53"/>
            <p:cNvSpPr>
              <a:spLocks noChangeArrowheads="1"/>
            </p:cNvSpPr>
            <p:nvPr/>
          </p:nvSpPr>
          <p:spPr bwMode="gray">
            <a:xfrm rot="16200000">
              <a:off x="2517909" y="3215681"/>
              <a:ext cx="2696565" cy="5760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gray">
            <a:xfrm rot="16200000">
              <a:off x="3451883" y="3287673"/>
              <a:ext cx="2552549" cy="5760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2" name="Text Box 47"/>
            <p:cNvSpPr txBox="1">
              <a:spLocks noChangeArrowheads="1"/>
            </p:cNvSpPr>
            <p:nvPr/>
          </p:nvSpPr>
          <p:spPr bwMode="auto">
            <a:xfrm>
              <a:off x="1043608" y="4148217"/>
              <a:ext cx="576522" cy="640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1043608" y="3572555"/>
              <a:ext cx="576522" cy="5756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1043608" y="3068619"/>
              <a:ext cx="576522" cy="60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1043608" y="2564681"/>
              <a:ext cx="576522" cy="565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1043608" y="2060745"/>
              <a:ext cx="576522" cy="606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r>
                <a:rPr lang="en-US" sz="1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 rot="16200000">
              <a:off x="1471790" y="3163619"/>
              <a:ext cx="2086424" cy="11259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940,6 </a:t>
              </a:r>
              <a:r>
                <a:rPr lang="ru-RU" sz="14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 rot="16200000">
              <a:off x="2000609" y="3348302"/>
              <a:ext cx="2458779" cy="836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930,8 </a:t>
              </a:r>
              <a:r>
                <a:rPr lang="ru-RU" sz="14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 rot="16200000">
              <a:off x="2778680" y="3474480"/>
              <a:ext cx="2439586" cy="6199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906,3 </a:t>
              </a:r>
              <a:r>
                <a:rPr lang="ru-RU" sz="14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 rot="16200000">
              <a:off x="3567027" y="3477690"/>
              <a:ext cx="2549136" cy="599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ts val="1080"/>
                </a:spcBef>
              </a:pP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882,6 </a:t>
              </a:r>
              <a:r>
                <a:rPr lang="ru-RU" sz="14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млн.руб</a:t>
              </a:r>
              <a:r>
                <a:rPr lang="ru-RU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ectangle 53"/>
          <p:cNvSpPr>
            <a:spLocks noChangeArrowheads="1"/>
          </p:cNvSpPr>
          <p:nvPr/>
        </p:nvSpPr>
        <p:spPr bwMode="gray">
          <a:xfrm rot="16200000">
            <a:off x="3637757" y="2250371"/>
            <a:ext cx="2990504" cy="57783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 rot="16200000">
            <a:off x="4155805" y="2689201"/>
            <a:ext cx="2138045" cy="586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1 025,2 </a:t>
            </a:r>
            <a:r>
              <a:rPr lang="ru-RU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47050"/>
              </p:ext>
            </p:extLst>
          </p:nvPr>
        </p:nvGraphicFramePr>
        <p:xfrm>
          <a:off x="6426652" y="2023811"/>
          <a:ext cx="2122632" cy="20803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8307">
                  <a:extLst>
                    <a:ext uri="{9D8B030D-6E8A-4147-A177-3AD203B41FA5}">
                      <a16:colId xmlns:a16="http://schemas.microsoft.com/office/drawing/2014/main" val="13036088"/>
                    </a:ext>
                  </a:extLst>
                </a:gridCol>
                <a:gridCol w="1384325">
                  <a:extLst>
                    <a:ext uri="{9D8B030D-6E8A-4147-A177-3AD203B41FA5}">
                      <a16:colId xmlns:a16="http://schemas.microsoft.com/office/drawing/2014/main" val="585663898"/>
                    </a:ext>
                  </a:extLst>
                </a:gridCol>
              </a:tblGrid>
              <a:tr h="811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МБТ,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987176"/>
                  </a:ext>
                </a:extLst>
              </a:tr>
              <a:tr h="2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2279080"/>
                  </a:ext>
                </a:extLst>
              </a:tr>
              <a:tr h="2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535966"/>
                  </a:ext>
                </a:extLst>
              </a:tr>
              <a:tr h="2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3207762"/>
                  </a:ext>
                </a:extLst>
              </a:tr>
              <a:tr h="2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298387"/>
                  </a:ext>
                </a:extLst>
              </a:tr>
              <a:tr h="2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062977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34462" y="4602503"/>
            <a:ext cx="8636976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объема расходов с 2013 по 2016 год связано с уменьшением поступлений межбюджетных трансфертов из бюджета Приморского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64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785" y="0"/>
            <a:ext cx="8449407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Дальнегорского городского округа по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муниципальным программам, </a:t>
            </a:r>
            <a:r>
              <a:rPr lang="ru-RU" sz="1600" b="1" dirty="0" err="1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66122"/>
              </p:ext>
            </p:extLst>
          </p:nvPr>
        </p:nvGraphicFramePr>
        <p:xfrm>
          <a:off x="237393" y="1037497"/>
          <a:ext cx="8686800" cy="4815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60606">
                  <a:extLst>
                    <a:ext uri="{9D8B030D-6E8A-4147-A177-3AD203B41FA5}">
                      <a16:colId xmlns:a16="http://schemas.microsoft.com/office/drawing/2014/main" val="2946850176"/>
                    </a:ext>
                  </a:extLst>
                </a:gridCol>
                <a:gridCol w="821479">
                  <a:extLst>
                    <a:ext uri="{9D8B030D-6E8A-4147-A177-3AD203B41FA5}">
                      <a16:colId xmlns:a16="http://schemas.microsoft.com/office/drawing/2014/main" val="1780860451"/>
                    </a:ext>
                  </a:extLst>
                </a:gridCol>
                <a:gridCol w="704715">
                  <a:extLst>
                    <a:ext uri="{9D8B030D-6E8A-4147-A177-3AD203B41FA5}">
                      <a16:colId xmlns:a16="http://schemas.microsoft.com/office/drawing/2014/main" val="2353021404"/>
                    </a:ext>
                  </a:extLst>
                </a:gridCol>
              </a:tblGrid>
              <a:tr h="296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970881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образования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445030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на территории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24037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799579"/>
                  </a:ext>
                </a:extLst>
              </a:tr>
              <a:tr h="50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и инженерных сооружений на них на территории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11889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жильем жителей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670053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Развитие, содержание улично-дорожной сети и благоустройство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456566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поддержка малого и среднего предпринимательства в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991916"/>
                  </a:ext>
                </a:extLst>
              </a:tr>
              <a:tr h="50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предоставления и доступности предоставления государственных и муниципальных услуг на территории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355638"/>
                  </a:ext>
                </a:extLst>
              </a:tr>
              <a:tr h="50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ситуаций, обеспечение пожарной безопасности и профилактика терроризма и экстремизма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120596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землеустройства и землепользования на территории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22111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602637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градостроительной и архитектурной деятельности на территории ДГО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98257"/>
                  </a:ext>
                </a:extLst>
              </a:tr>
              <a:tr h="77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4125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833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0"/>
            <a:ext cx="8203223" cy="12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"Ремонт автомобильных дорог и инженерных сооружений на них на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Дальнегорского городского округа" на 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0" y="1477108"/>
            <a:ext cx="3208972" cy="2029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20" y="3868632"/>
            <a:ext cx="3208972" cy="19953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7177648" y="5863996"/>
            <a:ext cx="1966352" cy="657299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47,7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47,7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716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1077" y="1318753"/>
            <a:ext cx="5556738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программы: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съезда с пр.50 лет Октября №52 на сумму 699,5 тыс. руб.; ремонт тротуара вдоль пр.50 лет Октября №129 на сумму 477,6 тыс. руб.; ремонт дворовых территорий (Осипенко №27,38,40,40а,42; проезд к Набережной №6).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проектно-сметной документация на ремонт дворовых территорий (пр.50 лет Октября №40,46,48,54;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ул.Набережная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№11; ул. 8 Марта №4; ул.1-ая Советская №22) многоквартирных домов на сумму 597,0 тыс. руб.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проектно-сметной документации на ремонт улично-дорожной сети на сумму 689,5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автомобильных дорог и мостов, поврежденных в результате паводка, произошедшего в 2016 году на территории Приморского края на сумму 35 029,3 тыс. руб.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проездов к территориям многоквартирных домов (Первомайская №2,16;ул.Горького №40,42,44,46,48; Индустриальная №8) на сумму 6 556,2 тыс. руб.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1880" y="0"/>
            <a:ext cx="8006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утвержден решением Думы Дальнегорского городского округа от 05.12.2016 г. №537 «О бюджете Дальнегорского городского округа на 2017 год и плановый период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2019 годов»</a:t>
            </a:r>
          </a:p>
        </p:txBody>
      </p:sp>
      <p:pic>
        <p:nvPicPr>
          <p:cNvPr id="4097" name="Рисунок 97" descr="Значок дене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3" y="4744949"/>
            <a:ext cx="2318746" cy="21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93431" y="3070102"/>
            <a:ext cx="3039963" cy="1542931"/>
          </a:xfrm>
          <a:prstGeom prst="roundRect">
            <a:avLst>
              <a:gd name="adj" fmla="val 16667"/>
            </a:avLst>
          </a:prstGeom>
          <a:solidFill>
            <a:srgbClr val="B1E389"/>
          </a:solidFill>
          <a:ln w="9525">
            <a:solidFill>
              <a:srgbClr val="5EA2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на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год, тыс. руб.: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821 704,92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расходов: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831 264,55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дефицита:    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9 559,63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00109" y="4744948"/>
            <a:ext cx="2990540" cy="1564849"/>
          </a:xfrm>
          <a:prstGeom prst="roundRect">
            <a:avLst>
              <a:gd name="adj" fmla="val 16667"/>
            </a:avLst>
          </a:prstGeom>
          <a:solidFill>
            <a:srgbClr val="B1E389"/>
          </a:solidFill>
          <a:ln w="9525">
            <a:solidFill>
              <a:srgbClr val="5EA2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на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год, тыс. руб.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829 813,42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расходов: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829 813,42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910607" y="3072231"/>
            <a:ext cx="2946964" cy="1538673"/>
          </a:xfrm>
          <a:prstGeom prst="roundRect">
            <a:avLst>
              <a:gd name="adj" fmla="val 16667"/>
            </a:avLst>
          </a:prstGeom>
          <a:solidFill>
            <a:srgbClr val="B1E389"/>
          </a:solidFill>
          <a:ln w="9525">
            <a:solidFill>
              <a:srgbClr val="5EA2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на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год, тыс. руб.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839 879,92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расходов: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839 879,92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8" name="Горизонтальный свиток 307"/>
          <p:cNvSpPr>
            <a:spLocks noChangeArrowheads="1"/>
          </p:cNvSpPr>
          <p:nvPr/>
        </p:nvSpPr>
        <p:spPr bwMode="auto">
          <a:xfrm>
            <a:off x="193431" y="1103314"/>
            <a:ext cx="8739554" cy="1834873"/>
          </a:xfrm>
          <a:prstGeom prst="horizontalScroll">
            <a:avLst>
              <a:gd name="adj" fmla="val 12500"/>
            </a:avLst>
          </a:prstGeom>
          <a:solidFill>
            <a:srgbClr val="FEF0CD"/>
          </a:solidFill>
          <a:ln w="25400">
            <a:solidFill>
              <a:srgbClr val="B1E38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исключительном ведении Думы находятся: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Дальнегорского городского округа и отчета о его исполнении (</a:t>
            </a:r>
            <a:r>
              <a:rPr lang="ru-RU" alt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пп.2 п.7 статья 21 Устава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24000" y="378025"/>
            <a:ext cx="26981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5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altLang="ru-RU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-1524000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707" y="0"/>
            <a:ext cx="8431823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градостроительной и архитектурной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7284865" y="6000259"/>
            <a:ext cx="1859135" cy="618964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2,4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1587584"/>
            <a:ext cx="3209192" cy="20788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значок  адресный реестр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7" y="4991875"/>
            <a:ext cx="1910862" cy="1690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67054" y="709233"/>
            <a:ext cx="9161585" cy="560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документов территориального планирования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7388" indent="271463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9213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проектной документации «Проект межевания линейного объекта – автомобильной дороги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г.Дальнегорск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районе ул. Заводской», для строительства линейного объекта –автомобильной дороги для подъезда к земельным участкам, предоставленным многодетным семьям на сумму 100,0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9213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межевания территории в районе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ул.Лесной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112,6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9213" indent="-342900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проектной документации «Внесение изменений в Правила землепользования и застройки Дальнегорского городского округа» на сумму 133,0 тыс.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>
              <a:lnSpc>
                <a:spcPct val="115000"/>
              </a:lnSpc>
              <a:tabLst>
                <a:tab pos="1162050" algn="l"/>
                <a:tab pos="2610485" algn="l"/>
              </a:tabLst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>
              <a:lnSpc>
                <a:spcPct val="115000"/>
              </a:lnSpc>
              <a:tabLst>
                <a:tab pos="1162050" algn="l"/>
                <a:tab pos="261048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информационной системы обеспечения градостроительной деятельности  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263525">
              <a:lnSpc>
                <a:spcPct val="115000"/>
              </a:lnSpc>
              <a:tabLst>
                <a:tab pos="1162050" algn="l"/>
                <a:tab pos="261048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263525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геоинформационной системы адресного реестра на сумму 99,0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762375" indent="-263525">
              <a:lnSpc>
                <a:spcPct val="115000"/>
              </a:lnSpc>
              <a:buFont typeface="+mj-lt"/>
              <a:buAutoNum type="arabicPeriod"/>
              <a:tabLst>
                <a:tab pos="4089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нормативы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градостроительства на сумму 61,5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384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785" y="1"/>
            <a:ext cx="8124092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"Повышение качества предоставления и доступности предоставления государственных и муниципальных услуг на территории Дальнегорского городского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округа“</a:t>
            </a:r>
            <a:r>
              <a:rPr lang="en-US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7171592" y="5937501"/>
            <a:ext cx="1972408" cy="615462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2" y="1232661"/>
            <a:ext cx="3182816" cy="20660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2" y="3826004"/>
            <a:ext cx="3182816" cy="211149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490546" y="1433268"/>
            <a:ext cx="553036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снижение организационных, временных и финансовых затрат юридических и физических лиц при получении услуг.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программы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субсидии  МАУ ДГО МФЦ на предоставление государственных и муниципальных услуг на территории Дальнегорского городского округа: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0485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162050" algn="l"/>
              </a:tabLst>
            </a:pP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году учреждением оказано 41 481  различных услуг (муниципальное задание выполнено); действует 9 окон.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162050" algn="l"/>
              </a:tabLst>
            </a:pP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31 декабря 2017 г.   МАУ ДГО МФЦ оказывает  221 услугу (111 – региональную, 81 – федеральную, 18 муниципальных, 11 - иных услуг).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162050" algn="l"/>
              </a:tabLst>
            </a:pP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 в 2017 году оказано 172 вида услуг.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162050" algn="l"/>
              </a:tabLst>
            </a:pP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ожидания в очереди на прием документов составило - 9 минут (при плановом показателе – </a:t>
            </a:r>
            <a:r>
              <a:rPr lang="ru-RU" sz="14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23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1"/>
            <a:ext cx="823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Муниципальная программа "Развитие и поддержка малого и среднего предпринимательства в Дальнегорском городском округе" на 2015-2019 годы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03" y="3848763"/>
            <a:ext cx="3166697" cy="221935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Z:\ДЛЯ ГРАЖДАН БЮДЖЕТ и ОТЧЕТЫ\Фото для Исполнения  2017 для граждан\МП Развитие МСП\росточе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" y="1282851"/>
            <a:ext cx="3166697" cy="215853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Прямоугольник 6"/>
          <p:cNvSpPr/>
          <p:nvPr/>
        </p:nvSpPr>
        <p:spPr>
          <a:xfrm>
            <a:off x="3499338" y="1282851"/>
            <a:ext cx="5486400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оказание финансовой поддержки субъектам малого и среднего предпринимательства</a:t>
            </a:r>
          </a:p>
          <a:p>
            <a:pPr marL="360363">
              <a:lnSpc>
                <a:spcPct val="115000"/>
              </a:lnSpc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программы: 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 1 грант начинающему субъекту малого предпринимательства (далее-МСП) на сумму 500,0 тыс. руб. (создано 3 рабочих места).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5 субъектам малого и среднего предпринимательства субсидии на возмещение части затрат при заключении договора лизинга оборудования на сумму 5 413,7 тыс. руб. (создано 8 рабочих мест).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Заключено 25 договоров аренды с субъектами МСП и приватизировано 8 объектов недвижимого имущества в рамках имущественной поддержки МСП.</a:t>
            </a:r>
          </a:p>
        </p:txBody>
      </p:sp>
    </p:spTree>
    <p:extLst>
      <p:ext uri="{BB962C8B-B14F-4D97-AF65-F5344CB8AC3E}">
        <p14:creationId xmlns:p14="http://schemas.microsoft.com/office/powerpoint/2010/main" val="2266096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1"/>
            <a:ext cx="8203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Муниципальная программа "Развитие и поддержка малого и среднего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предпринимательства в Дальнегорском городском округе" на 2015-2019 годы</a:t>
            </a:r>
            <a:endParaRPr lang="ru-RU" sz="1600" dirty="0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7293365" y="5908431"/>
            <a:ext cx="1850635" cy="615462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7.1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7.1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9" y="1399178"/>
            <a:ext cx="3217986" cy="21807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14" y="3829386"/>
            <a:ext cx="3217986" cy="215817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675184" y="1399178"/>
            <a:ext cx="5310553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программы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МАУ МК «ЦРП» на выполнение муниципального задания в сумме 1 200,00 тыс. руб.</a:t>
            </a:r>
          </a:p>
          <a:p>
            <a:pPr marL="2610485">
              <a:lnSpc>
                <a:spcPct val="115000"/>
              </a:lnSpc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году учреждением: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171069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40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микрозаймов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23 967,3 тыс. руб.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4 семинара с субъектами МСП, 1 круглый стол, 26 ярмарок, 1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–промышленная ярмарка.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обучение и повышение квалификации субъектов МСП в количестве 138 субъектов.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Осуществлена пропаганда и популяризация предпринимательской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53062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708" y="0"/>
            <a:ext cx="8168054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образования Дальнегорского городского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r>
              <a:rPr lang="en-US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59545"/>
              </p:ext>
            </p:extLst>
          </p:nvPr>
        </p:nvGraphicFramePr>
        <p:xfrm>
          <a:off x="3490547" y="2496535"/>
          <a:ext cx="5503984" cy="1088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8287">
                  <a:extLst>
                    <a:ext uri="{9D8B030D-6E8A-4147-A177-3AD203B41FA5}">
                      <a16:colId xmlns:a16="http://schemas.microsoft.com/office/drawing/2014/main" val="1130024204"/>
                    </a:ext>
                  </a:extLst>
                </a:gridCol>
                <a:gridCol w="2030484">
                  <a:extLst>
                    <a:ext uri="{9D8B030D-6E8A-4147-A177-3AD203B41FA5}">
                      <a16:colId xmlns:a16="http://schemas.microsoft.com/office/drawing/2014/main" val="670795575"/>
                    </a:ext>
                  </a:extLst>
                </a:gridCol>
                <a:gridCol w="1835213">
                  <a:extLst>
                    <a:ext uri="{9D8B030D-6E8A-4147-A177-3AD203B41FA5}">
                      <a16:colId xmlns:a16="http://schemas.microsoft.com/office/drawing/2014/main" val="2474847368"/>
                    </a:ext>
                  </a:extLst>
                </a:gridCol>
              </a:tblGrid>
              <a:tr h="8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2017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«факту» в 2017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586784"/>
                  </a:ext>
                </a:extLst>
              </a:tr>
              <a:tr h="26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от 07.05.12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29 977,60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29 998,52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456352"/>
                  </a:ext>
                </a:extLst>
              </a:tr>
            </a:tbl>
          </a:graphicData>
        </a:graphic>
      </p:graphicFrame>
      <p:pic>
        <p:nvPicPr>
          <p:cNvPr id="6" name="Рисунок 5" descr="Z:\ДЛЯ ГРАЖДАН БЮДЖЕТ и ОТЧЕТЫ\Фото для Исполнения  2017 для граждан\МП Дошкольное образование\Ребятня в брошюру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506478"/>
            <a:ext cx="3209192" cy="22214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МП Дошкольное образование\Ребяня в брошюру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848467"/>
            <a:ext cx="3209192" cy="21742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980845"/>
            <a:ext cx="8994531" cy="103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дошкольного образования</a:t>
            </a:r>
            <a:r>
              <a:rPr lang="ru-RU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субсидии 15 дошкольным учреждениям на выполнение муниципального задания и иные цели.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0547" y="4025835"/>
            <a:ext cx="5503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Дальнегорском городском округе достигнут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 процентный показатель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доступности дошкольного образования для детей в возрасте от трёх до семи лет - при проектной мощности в 2 714 мест, детские сады посещают 2 288 воспитанников.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>
              <a:latin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группа  для детей первого раннего возраста (от 1 года до 1,5 лет), которую посещали  около 20 детей.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0297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045" y="0"/>
            <a:ext cx="8132885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системы образования Дальнегорского городского округа"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7082204" y="5908432"/>
            <a:ext cx="2061796" cy="633046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243,8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243,8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3" y="3871655"/>
            <a:ext cx="3244362" cy="203677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МП Дошкольное образование\дс8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1226892"/>
            <a:ext cx="3244362" cy="22021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499338" y="1131822"/>
            <a:ext cx="5503986" cy="31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образования (приобретение технологического оборудования, водонагревателей, обогревателей, установка/ремонт павильонов) на сумму 1 415,9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Текущий ремонт зданий и территорий на сумму 5 488,5 тыс. руб.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пожарной безопасности (установка ФЭС) на сумму 806,8 тыс. руб.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антитеррористической защищенности (установка видеонаблюдения, установка ограждений, освещение территории) на сумму 2 666,5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5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877" y="0"/>
            <a:ext cx="8182708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системы образования Дальнегорского городского округа" на 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61" y="1358878"/>
            <a:ext cx="3185137" cy="22692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61" y="4124407"/>
            <a:ext cx="3185137" cy="22664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53766"/>
              </p:ext>
            </p:extLst>
          </p:nvPr>
        </p:nvGraphicFramePr>
        <p:xfrm>
          <a:off x="3508132" y="2295651"/>
          <a:ext cx="5495191" cy="1237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5670">
                  <a:extLst>
                    <a:ext uri="{9D8B030D-6E8A-4147-A177-3AD203B41FA5}">
                      <a16:colId xmlns:a16="http://schemas.microsoft.com/office/drawing/2014/main" val="2631405168"/>
                    </a:ext>
                  </a:extLst>
                </a:gridCol>
                <a:gridCol w="2027240">
                  <a:extLst>
                    <a:ext uri="{9D8B030D-6E8A-4147-A177-3AD203B41FA5}">
                      <a16:colId xmlns:a16="http://schemas.microsoft.com/office/drawing/2014/main" val="3230738127"/>
                    </a:ext>
                  </a:extLst>
                </a:gridCol>
                <a:gridCol w="1832281">
                  <a:extLst>
                    <a:ext uri="{9D8B030D-6E8A-4147-A177-3AD203B41FA5}">
                      <a16:colId xmlns:a16="http://schemas.microsoft.com/office/drawing/2014/main" val="3665890476"/>
                    </a:ext>
                  </a:extLst>
                </a:gridCol>
              </a:tblGrid>
              <a:tr h="93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2017 году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«факту» в 2017 году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622751"/>
                  </a:ext>
                </a:extLst>
              </a:tr>
              <a:tr h="30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от 07.05.12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33 874,0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33 602,0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08269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862559"/>
            <a:ext cx="9003323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7388" indent="-3227388">
              <a:lnSpc>
                <a:spcPct val="115000"/>
              </a:lnSpc>
              <a:tabLst>
                <a:tab pos="1162050" algn="l"/>
                <a:tab pos="3227388" algn="l"/>
                <a:tab pos="5653088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2: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общего образования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400" b="1" dirty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  <a:tabLst>
                <a:tab pos="1162050" algn="l"/>
                <a:tab pos="3227388" algn="l"/>
                <a:tab pos="5653088" algn="l"/>
              </a:tabLst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12 общеобразовательным учреждениям Дальнегорского городского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на выполнение муниципального задания и иные цели.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8132" y="3533282"/>
            <a:ext cx="5495192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Аварийно-восстановительные работы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МОБУ СОШ №3 (после тайфуна в 2016г.) на сумму 3 871,4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общего образования (приобретение технологического оборудования, водонагревателей, обогревателей) на сумму 413,3 тыс. руб.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Текущий ремонт зданий школ (ремонт классов, кровли, утепление стен, монтаж освещения в подвале, установка пластиковых окон в МОБУ СОШ №1, ремонты систем отопления и водоснабжения, подготовка к новому учебному году  на сумму 6 143,6 тыс. руб.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43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7076955" y="5917224"/>
            <a:ext cx="2067045" cy="606669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274,5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272,5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8" y="1004411"/>
            <a:ext cx="3217985" cy="234892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8" y="3891328"/>
            <a:ext cx="3217985" cy="232923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Прямоугольник 6"/>
          <p:cNvSpPr/>
          <p:nvPr/>
        </p:nvSpPr>
        <p:spPr>
          <a:xfrm>
            <a:off x="3490546" y="1115248"/>
            <a:ext cx="548639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МОБУ СОШ №21 на сумму 1 500,0 тыс. руб.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пожарной безопасности (установка ФЭС, установка дверей) на сумму 1 164,3 тыс. руб.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антитеррористической защищенности (видеонаблюдение, установка ограждения, освещение территории) на сумму 1 086,8 тыс. руб.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доступной среде на сумму 677,1 тыс. руб.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подвоза детей в МОБУ СОШ №12 на сумму 72,2 тыс. руб.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автобуса в МОБУ СОШ №12 на сумму 5 150,0 тыс. руб.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спортзала МОБУ СОШ №7 на сумму 3 460,2 тыс. руб.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бесплатным питанием, обучающихся в младших классах (1-4 включительно) в сумме 6 167,0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08176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291" y="0"/>
            <a:ext cx="8080131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системы образования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97" y="4106255"/>
            <a:ext cx="3182818" cy="16527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7191254" y="5961185"/>
            <a:ext cx="1952746" cy="589085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11,4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11,4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729431"/>
            <a:ext cx="8994531" cy="323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дополнительного образования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муниципальному образовательному бюджетному учреждению дополнительного образования «Центр детского творчества» на выполнение муниципального задания и иные цели.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/>
            <a:r>
              <a:rPr lang="ru-RU" sz="1400" dirty="0">
                <a:latin typeface="Times New Roman" panose="02020603050405020304" pitchFamily="18" charset="0"/>
              </a:rPr>
              <a:t>В рамках данной подпрограммы реализованы следующие</a:t>
            </a:r>
            <a:r>
              <a:rPr lang="ru-RU" sz="1400" i="1" dirty="0">
                <a:solidFill>
                  <a:srgbClr val="835D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отдельные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мероприятия </a:t>
            </a:r>
            <a:r>
              <a:rPr lang="ru-RU" sz="1400" dirty="0">
                <a:latin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МОБУ ДО «ЦДТ»</a:t>
            </a:r>
            <a:r>
              <a:rPr lang="ru-RU" sz="1400" dirty="0">
                <a:latin typeface="Times New Roman" panose="02020603050405020304" pitchFamily="18" charset="0"/>
              </a:rPr>
              <a:t>):</a:t>
            </a:r>
            <a:endParaRPr lang="ru-RU" sz="1400" dirty="0"/>
          </a:p>
          <a:p>
            <a:pPr marL="3762375" indent="-342900" algn="just">
              <a:lnSpc>
                <a:spcPct val="115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инфракрасных обогревателей на сумму 58,7 тыс. руб. </a:t>
            </a:r>
          </a:p>
          <a:p>
            <a:pPr marL="3762375" indent="-342900" algn="just">
              <a:lnSpc>
                <a:spcPct val="115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видеонаблюдения на сумму 80,0 тыс. руб.</a:t>
            </a:r>
          </a:p>
          <a:p>
            <a:pPr marL="3762375" indent="-342900" algn="just">
              <a:lnSpc>
                <a:spcPct val="115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интерактивной песочницы на сумму 317,0 тыс. руб.</a:t>
            </a:r>
          </a:p>
        </p:txBody>
      </p:sp>
      <p:pic>
        <p:nvPicPr>
          <p:cNvPr id="9" name="Рисунок 8" descr="Z:\ДЛЯ ГРАЖДАН БЮДЖЕТ и ОТЧЕТЫ\Фото для Исполнения  2017 для граждан\МП Дополнительное -ЦДТ\IMG-20180511-WA00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291369"/>
            <a:ext cx="2854038" cy="446759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60038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123" y="0"/>
            <a:ext cx="8150470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системы образования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7191255" y="5961185"/>
            <a:ext cx="1952745" cy="571500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31,1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29,1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7" y="1267142"/>
            <a:ext cx="3197470" cy="21442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C:\Documents and Settings\Пользователь.PC2009\Рабочий стол\Новая папка\IMG_37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7" y="3780010"/>
            <a:ext cx="3197470" cy="209591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481754" y="1267142"/>
            <a:ext cx="5583115" cy="400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муниципальной 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Премия Главы Дальнегорского городского округа на сумму 60,0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функций Управления образования администрации ДГО на сумму 16 850,9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работникам в оздоровительных лагерях на сумму 837,7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оздоровления и отдыха детей (за исключением организации отдыха детей в каникулярное время) на сумму 3 627,1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Единого выпускного в июне 2017 года на сумму 104,0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части платы, взимаемая с родителей (законных представителей) за присмотр и уход за детьми на сумму 7 651,0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0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566" y="0"/>
            <a:ext cx="7893086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года в решение Думы Дальнегорского городского округа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05.12.2016г. №537 «О бюджете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  городского округа на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 и плановый период 2018 и 2019 годов» вносились изменения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56" y="1040905"/>
            <a:ext cx="8444247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62050" algn="l"/>
              </a:tabLst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tabLst>
                <a:tab pos="1162050" algn="l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Основания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для внесения изменений:        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"/>
              <a:tabLst>
                <a:tab pos="457200" algn="l"/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</a:rPr>
              <a:t>уточнение безвозмездных поступлений из краевого и федерального бюджетов;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"/>
              <a:tabLst>
                <a:tab pos="457200" algn="l"/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</a:rPr>
              <a:t>увеличение расходной части за счет остатков средств на едином счете бюджета;</a:t>
            </a:r>
            <a:endParaRPr lang="ru-RU" dirty="0"/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457200" algn="l"/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ассигнований по направлениям расходов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118" y="2296633"/>
            <a:ext cx="8852784" cy="3177902"/>
            <a:chOff x="611560" y="1119408"/>
            <a:chExt cx="7755186" cy="4588450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gray">
            <a:xfrm rot="16200000" flipV="1">
              <a:off x="-70498" y="3751017"/>
              <a:ext cx="2710587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gray">
            <a:xfrm>
              <a:off x="611560" y="3644569"/>
              <a:ext cx="1008136" cy="2017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821 704,92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831 264,55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9 559,63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gray">
            <a:xfrm rot="16200000" flipV="1">
              <a:off x="1039945" y="3565238"/>
              <a:ext cx="3081987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gray">
            <a:xfrm>
              <a:off x="1907703" y="3644569"/>
              <a:ext cx="1008136" cy="2017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831 472,23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888 707,29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57 235,06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 rot="16200000" flipV="1">
              <a:off x="2166483" y="3395523"/>
              <a:ext cx="3421196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gray">
            <a:xfrm>
              <a:off x="3203848" y="3337842"/>
              <a:ext cx="1008136" cy="22790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900 810,94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981 133,75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80 322,81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gray">
            <a:xfrm rot="16200000" flipV="1">
              <a:off x="3232326" y="3165271"/>
              <a:ext cx="3881806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gray">
            <a:xfrm>
              <a:off x="4499993" y="2951782"/>
              <a:ext cx="1113166" cy="23597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927 870,44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1 020 540,68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92 670,24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 rot="16200000" flipV="1">
              <a:off x="4328889" y="2965699"/>
              <a:ext cx="4280964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 rot="16200000" flipV="1">
              <a:off x="5471292" y="2812403"/>
              <a:ext cx="4588450" cy="1202459"/>
            </a:xfrm>
            <a:prstGeom prst="cube">
              <a:avLst>
                <a:gd name="adj" fmla="val 23792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gray">
            <a:xfrm>
              <a:off x="7092278" y="1825598"/>
              <a:ext cx="1136834" cy="23388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1 019 504,57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1 094 141,43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74 636,86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gray">
            <a:xfrm flipH="1">
              <a:off x="683568" y="2996952"/>
              <a:ext cx="7344816" cy="2665735"/>
            </a:xfrm>
            <a:custGeom>
              <a:avLst/>
              <a:gdLst>
                <a:gd name="T0" fmla="*/ 206673 w 1755"/>
                <a:gd name="T1" fmla="*/ 495704 h 1413"/>
                <a:gd name="T2" fmla="*/ 940365 w 1755"/>
                <a:gd name="T3" fmla="*/ 1626530 h 1413"/>
                <a:gd name="T4" fmla="*/ 2164905 w 1755"/>
                <a:gd name="T5" fmla="*/ 1673002 h 1413"/>
                <a:gd name="T6" fmla="*/ 3022600 w 1755"/>
                <a:gd name="T7" fmla="*/ 2432050 h 1413"/>
                <a:gd name="T8" fmla="*/ 2216574 w 1755"/>
                <a:gd name="T9" fmla="*/ 1590385 h 1413"/>
                <a:gd name="T10" fmla="*/ 1033368 w 1755"/>
                <a:gd name="T11" fmla="*/ 1492277 h 1413"/>
                <a:gd name="T12" fmla="*/ 408180 w 1755"/>
                <a:gd name="T13" fmla="*/ 361451 h 1413"/>
                <a:gd name="T14" fmla="*/ 609687 w 1755"/>
                <a:gd name="T15" fmla="*/ 222034 h 1413"/>
                <a:gd name="T16" fmla="*/ 10334 w 1755"/>
                <a:gd name="T17" fmla="*/ 0 h 1413"/>
                <a:gd name="T18" fmla="*/ 0 w 1755"/>
                <a:gd name="T19" fmla="*/ 676430 h 1413"/>
                <a:gd name="T20" fmla="*/ 206673 w 1755"/>
                <a:gd name="T21" fmla="*/ 495704 h 1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5"/>
                <a:gd name="T34" fmla="*/ 0 h 1413"/>
                <a:gd name="T35" fmla="*/ 1755 w 1755"/>
                <a:gd name="T36" fmla="*/ 1413 h 1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5" h="1413">
                  <a:moveTo>
                    <a:pt x="120" y="288"/>
                  </a:moveTo>
                  <a:lnTo>
                    <a:pt x="546" y="945"/>
                  </a:lnTo>
                  <a:lnTo>
                    <a:pt x="1257" y="972"/>
                  </a:lnTo>
                  <a:lnTo>
                    <a:pt x="1755" y="1413"/>
                  </a:lnTo>
                  <a:lnTo>
                    <a:pt x="1287" y="924"/>
                  </a:lnTo>
                  <a:lnTo>
                    <a:pt x="600" y="867"/>
                  </a:lnTo>
                  <a:lnTo>
                    <a:pt x="237" y="210"/>
                  </a:lnTo>
                  <a:lnTo>
                    <a:pt x="354" y="129"/>
                  </a:lnTo>
                  <a:lnTo>
                    <a:pt x="6" y="0"/>
                  </a:lnTo>
                  <a:lnTo>
                    <a:pt x="0" y="393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gray">
            <a:xfrm>
              <a:off x="5796136" y="2625475"/>
              <a:ext cx="1078402" cy="24727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1 012 295,31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Расходы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EAEAE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1 098 726,67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Дефицит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86 431,36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27315" y="5442808"/>
            <a:ext cx="86134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Решение Думы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Решение Думы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</a:t>
            </a:r>
            <a:endParaRPr lang="ru-RU" altLang="ru-RU" sz="1000" dirty="0">
              <a:ea typeface="Times New Roman" panose="02020603050405020304" pitchFamily="18" charset="0"/>
            </a:endParaRPr>
          </a:p>
          <a:p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05.12.2016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31.03.2017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от 25.05.2017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28.07.2017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от 27.10.2017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18.12.2017</a:t>
            </a:r>
            <a:endParaRPr lang="ru-RU" altLang="ru-RU" sz="1000" dirty="0">
              <a:ea typeface="Times New Roman" panose="02020603050405020304" pitchFamily="18" charset="0"/>
            </a:endParaRPr>
          </a:p>
          <a:p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№537             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№572           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№578            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№597            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№16                         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№48</a:t>
            </a: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val="3630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0"/>
            <a:ext cx="8273562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"Защита населения и территории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от чрезвычайных ситуаций« на 2017- 2021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7287970" y="5908429"/>
            <a:ext cx="1856030" cy="615463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0,4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4" y="1528621"/>
            <a:ext cx="3179885" cy="22531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5" y="4097532"/>
            <a:ext cx="3179885" cy="204829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951655"/>
            <a:ext cx="9003324" cy="381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пожарной безопасности Дальнегорского городского округа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tabLst>
                <a:tab pos="457200" algn="l"/>
                <a:tab pos="3138488" algn="l"/>
              </a:tabLst>
            </a:pPr>
            <a:endParaRPr lang="ru-RU" sz="1400" dirty="0" smtClean="0">
              <a:latin typeface="Times New Roman" panose="02020603050405020304" pitchFamily="18" charset="0"/>
            </a:endParaRPr>
          </a:p>
          <a:p>
            <a:pPr marL="3411538" algn="just">
              <a:tabLst>
                <a:tab pos="457200" algn="l"/>
                <a:tab pos="3138488" algn="l"/>
              </a:tabLst>
            </a:pPr>
            <a:r>
              <a:rPr lang="ru-RU" sz="1400" dirty="0" smtClean="0">
                <a:latin typeface="Times New Roman" panose="02020603050405020304" pitchFamily="18" charset="0"/>
              </a:rPr>
              <a:t>Обустройство источников наружного противопожарного водоснабжения (в </a:t>
            </a:r>
            <a:r>
              <a:rPr lang="ru-RU" sz="1400" dirty="0" err="1" smtClean="0">
                <a:latin typeface="Times New Roman" panose="02020603050405020304" pitchFamily="18" charset="0"/>
              </a:rPr>
              <a:t>д.Черемшаны</a:t>
            </a:r>
            <a:r>
              <a:rPr lang="ru-RU" sz="1400" dirty="0" smtClean="0">
                <a:latin typeface="Times New Roman" panose="02020603050405020304" pitchFamily="18" charset="0"/>
              </a:rPr>
              <a:t> район дома по </a:t>
            </a:r>
            <a:r>
              <a:rPr lang="ru-RU" sz="1400" dirty="0" err="1" smtClean="0">
                <a:latin typeface="Times New Roman" panose="02020603050405020304" pitchFamily="18" charset="0"/>
              </a:rPr>
              <a:t>ул.Набережной</a:t>
            </a:r>
            <a:r>
              <a:rPr lang="ru-RU" sz="1400" dirty="0" smtClean="0">
                <a:latin typeface="Times New Roman" panose="02020603050405020304" pitchFamily="18" charset="0"/>
              </a:rPr>
              <a:t> 14 - благоустройство пирса пожарного </a:t>
            </a:r>
            <a:r>
              <a:rPr lang="ru-RU" sz="1400" dirty="0" err="1" smtClean="0">
                <a:latin typeface="Times New Roman" panose="02020603050405020304" pitchFamily="18" charset="0"/>
              </a:rPr>
              <a:t>водоисточника</a:t>
            </a:r>
            <a:r>
              <a:rPr lang="ru-RU" sz="1400" dirty="0" smtClean="0">
                <a:latin typeface="Times New Roman" panose="02020603050405020304" pitchFamily="18" charset="0"/>
              </a:rPr>
              <a:t>; в </a:t>
            </a:r>
            <a:r>
              <a:rPr lang="ru-RU" sz="1400" dirty="0" err="1" smtClean="0">
                <a:latin typeface="Times New Roman" panose="02020603050405020304" pitchFamily="18" charset="0"/>
              </a:rPr>
              <a:t>с.Рудная</a:t>
            </a:r>
            <a:r>
              <a:rPr lang="ru-RU" sz="1400" dirty="0" smtClean="0">
                <a:latin typeface="Times New Roman" panose="02020603050405020304" pitchFamily="18" charset="0"/>
              </a:rPr>
              <a:t> Пристань, район дома по </a:t>
            </a:r>
            <a:r>
              <a:rPr lang="ru-RU" sz="1400" dirty="0" err="1" smtClean="0">
                <a:latin typeface="Times New Roman" panose="02020603050405020304" pitchFamily="18" charset="0"/>
              </a:rPr>
              <a:t>ул.Портовая</a:t>
            </a:r>
            <a:r>
              <a:rPr lang="ru-RU" sz="1400" dirty="0" smtClean="0">
                <a:latin typeface="Times New Roman" panose="02020603050405020304" pitchFamily="18" charset="0"/>
              </a:rPr>
              <a:t> 26) на сумму 129,5 тыс. руб.</a:t>
            </a:r>
          </a:p>
          <a:p>
            <a:pPr marL="3411538" algn="just">
              <a:tabLst>
                <a:tab pos="457200" algn="l"/>
                <a:tab pos="3138488" algn="l"/>
              </a:tabLst>
            </a:pPr>
            <a:endParaRPr lang="ru-RU" sz="1400" dirty="0" smtClean="0"/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11,5 километров противопожарных полос в населенных пунктах, подверженных лесным пожарам и обустройство дополнительной полосы протяженностью 1 км. в д.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Лидовка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290,0 тыс.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указательных знаков пожарной безопасности о месте нахождения пожарных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водоисточников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5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992" y="0"/>
            <a:ext cx="8238393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«Защита населения и территории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от чрезвычайных ситуаций» на 2017- 2021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7281888" y="3093993"/>
            <a:ext cx="1862112" cy="584484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0,1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183315" y="5914781"/>
            <a:ext cx="1960685" cy="600320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" y="1600200"/>
            <a:ext cx="3490547" cy="22091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-1" y="834881"/>
            <a:ext cx="8994531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2: Обеспечение общественного порядка на территории Дальнегорского городского округа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 пропуска в здании администрации ДГО на сумму 115,0 тыс. 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2375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агитационных материалов (баннеры, памятки)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4123592"/>
            <a:ext cx="3490546" cy="25145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Прямоугольник 9"/>
          <p:cNvSpPr/>
          <p:nvPr/>
        </p:nvSpPr>
        <p:spPr>
          <a:xfrm>
            <a:off x="-1" y="3809372"/>
            <a:ext cx="8994531" cy="111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ПОДПРОГРАММА 3: Предупреждение чрезвычайных ситуаций мирного и военного времени  </a:t>
            </a:r>
            <a:endParaRPr lang="ru-RU" sz="1600" dirty="0"/>
          </a:p>
          <a:p>
            <a:pPr marL="3411538" indent="-179388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Результаты   подпрограммы: 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pPr marL="3762375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агитационных материалов (баннеры, памятки, знаки безопасности) на сумму 85,0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0659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938" y="0"/>
            <a:ext cx="869559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землеустройства и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землепользования на территории Дальнегорского 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274341" y="5926015"/>
            <a:ext cx="1869659" cy="615461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2,0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1,9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74" y="1084223"/>
            <a:ext cx="3182218" cy="206229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74" y="3572094"/>
            <a:ext cx="3182218" cy="21429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490546" y="1224809"/>
            <a:ext cx="5503986" cy="301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земельных участков для строительства линейных объектов автомобильных дорог для подъезда к земельным участкам, предоставленным многодетным семьям на сумму 25,0 тыс. руб.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Кадастровые работы в отношении земельных участков под МКД на сумму 400,0 тыс. руб.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Кадастровые работы в отношении земельных участков для муниципальных нужд на сумму 694,2 тыс. руб.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Топографические работы на сумму 745,7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74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0"/>
            <a:ext cx="8238392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культуры на территории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181044" y="5917223"/>
            <a:ext cx="1962956" cy="624254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53,8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53,8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1561785"/>
            <a:ext cx="3209192" cy="21541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4198055"/>
            <a:ext cx="3209192" cy="213862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68118" y="831275"/>
            <a:ext cx="8994531" cy="425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народного творчества и развитие культурно-досуговой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2514600" algn="l"/>
              </a:tabLst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5 учреждениям клубного типа Дальнегорского городского округа на выполнение муниципального задания и иные цели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  <a:tabLst>
                <a:tab pos="25146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2514600" algn="l"/>
              </a:tabLst>
            </a:pPr>
            <a:r>
              <a:rPr lang="ru-RU" sz="1400" dirty="0">
                <a:latin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мероприятия:</a:t>
            </a:r>
            <a:endParaRPr lang="ru-RU" sz="1400" dirty="0"/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учреждений культуры на сумму 1 055,1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в учреждениях культуры на сумму 1 540,0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общегородских окружных мероприятий, фестивалей, конкурсов на сумму 2 095,2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общественного порядка, в том числе защита от проявлений терроризма на сумму 666,0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материально технической базы на сумму 92,1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31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7" y="1"/>
            <a:ext cx="8299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</a:rPr>
              <a:t>культуры на территории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 на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2015-2019 годы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4" y="1168977"/>
            <a:ext cx="3235568" cy="210566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27137"/>
            <a:ext cx="9003323" cy="411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2: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библиотечного дела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центральной библиотечной системе Дальнегорского городского округа на выполнение муниципального задания и иные цели.</a:t>
            </a: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здания библиотеки на сумму 2 734,4 тыс. руб.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книжной продукции на сумму 395,8 тыс. руб. 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доступа лиц с ограниченными возможностями на сумму 689,4 тыс. руб.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охрана труда на сумму 45,0 тыс. руб. 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общегородских окружных мероприятий, фестивалей, конкурсов на сумму 240,3 тыс. руб.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сумму 48,5 тыс. руб.</a:t>
            </a:r>
          </a:p>
          <a:p>
            <a:pPr marL="3762375" indent="-342900" algn="just">
              <a:buSzPts val="1100"/>
              <a:buFont typeface="+mj-lt"/>
              <a:buAutoNum type="arabicPeriod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порядка, в том числе защита от проявлений терроризма и экстремизма на сумму 224,1 тыс. 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13" algn="just">
              <a:spcAft>
                <a:spcPts val="1000"/>
              </a:spcAft>
              <a:tabLst>
                <a:tab pos="445960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Z:\ДЛЯ ГРАЖДАН БЮДЖЕТ и ОТЧЕТЫ\Фото для Исполнения  2017 для граждан\МП Библиотечные услуги\рулонный ламинатор. брошюрощик часть мини- типографи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" y="3456636"/>
            <a:ext cx="3235568" cy="22583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46029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7154670" y="5879331"/>
            <a:ext cx="1989330" cy="641839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31,4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31,4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26486"/>
            <a:ext cx="89945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75" indent="-342900" algn="just">
              <a:buSzPts val="1100"/>
              <a:buFont typeface="+mj-lt"/>
              <a:buAutoNum type="arabicPeriod" startAt="8"/>
              <a:tabLst>
                <a:tab pos="445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муниципальных библиотек на сумму 10 000,0 тыс. руб. (поставка информационно-технического оборудования на сумму 2 288,8 тыс. руб., приобретение офисной, мягкой мебели, специализированного библиотечного оборудования на сумму 7 711,2 тыс. руб.).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68" y="1170391"/>
            <a:ext cx="3156439" cy="227619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500" y="2850125"/>
            <a:ext cx="3016977" cy="238529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Рисунок 8" descr="Z:\ДЛЯ ГРАЖДАН БЮДЖЕТ и ОТЧЕТЫ\Фото для Исполнения  2017 для граждан\МП Библиотечные услуги\Детская -в брошюр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5" y="2850125"/>
            <a:ext cx="3182816" cy="243864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Рисунок 9" descr="Z:\ДЛЯ ГРАЖДАН БЮДЖЕТ и ОТЧЕТЫ\Фото для Исполнения  2017 для граждан\МП Библиотечные услуги\Стеллажи Волна в брошюру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29" y="4321084"/>
            <a:ext cx="3091134" cy="22000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89119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6" y="0"/>
            <a:ext cx="8220809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культуры на территории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257245" y="5873261"/>
            <a:ext cx="1886755" cy="615462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7,8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7,8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92" y="1486621"/>
            <a:ext cx="3153508" cy="226769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959704"/>
            <a:ext cx="8994531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3: Развитие музейного дела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музейно-выставочному центру Дальнегорского городского округа на выполнение муниципального задания и иные цели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также: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здания музея на сумму 1 010,8 тыс. руб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общегородских окружных мероприятий, фестивалей, конкурсов на сумму 60,0 тыс. руб.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сумму 28,7 тыс. 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 технической базы на сумму 150,0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3" y="4091709"/>
            <a:ext cx="3153508" cy="22640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74362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6" y="0"/>
            <a:ext cx="8176847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культуры на территории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181044" y="5908431"/>
            <a:ext cx="1962956" cy="615462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18,0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18,0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23" y="1716292"/>
            <a:ext cx="3206262" cy="207319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23" y="4217907"/>
            <a:ext cx="3206262" cy="199825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801820"/>
            <a:ext cx="8976946" cy="46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4: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дополнительного образования в сфере культуры и искусства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  детской школе искусств Дальнегорского городского округа на выполнение муниципального задания и иные цели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также: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детской школы искусств (замена электропроводки, ремонт крыльца здания и площадки около здания, изготовление и установка логотипа) на сумму 1 408,6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общегородских окружных мероприятий, фестивалей, конкурсов 47,0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видеокамер на сумму 5,0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30317"/>
              </p:ext>
            </p:extLst>
          </p:nvPr>
        </p:nvGraphicFramePr>
        <p:xfrm>
          <a:off x="3458308" y="2378619"/>
          <a:ext cx="5448300" cy="971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1713">
                  <a:extLst>
                    <a:ext uri="{9D8B030D-6E8A-4147-A177-3AD203B41FA5}">
                      <a16:colId xmlns:a16="http://schemas.microsoft.com/office/drawing/2014/main" val="2843185985"/>
                    </a:ext>
                  </a:extLst>
                </a:gridCol>
                <a:gridCol w="2009941">
                  <a:extLst>
                    <a:ext uri="{9D8B030D-6E8A-4147-A177-3AD203B41FA5}">
                      <a16:colId xmlns:a16="http://schemas.microsoft.com/office/drawing/2014/main" val="1946866002"/>
                    </a:ext>
                  </a:extLst>
                </a:gridCol>
                <a:gridCol w="1816646">
                  <a:extLst>
                    <a:ext uri="{9D8B030D-6E8A-4147-A177-3AD203B41FA5}">
                      <a16:colId xmlns:a16="http://schemas.microsoft.com/office/drawing/2014/main" val="3199298609"/>
                    </a:ext>
                  </a:extLst>
                </a:gridCol>
              </a:tblGrid>
              <a:tr h="73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2017 году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«факту» в 2017 году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406288"/>
                  </a:ext>
                </a:extLst>
              </a:tr>
              <a:tr h="23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№621 от 01.06.12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32 532,0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33 065,66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9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51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954" y="0"/>
            <a:ext cx="8176846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искусств г. Дальнегорска вошла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100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в номинации «Лучшая Детская школа искусств – 2017»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48" y="1258766"/>
            <a:ext cx="2702270" cy="438589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1142478"/>
            <a:ext cx="9003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538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1538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1538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1538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Санкт-Петербурге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 27 по 30 октября 2017 года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состоялся очередной ежегодный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форум «Школа будущего», XXV Всероссийская конференция «Проблемы и перспективы развития современной школы в России»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и награждение лауреатов конкурса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«100 лучших школ России-2017»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Это самая престижная общественная награда в области образования.</a:t>
            </a:r>
            <a:endParaRPr lang="ru-RU" sz="1400" dirty="0"/>
          </a:p>
          <a:p>
            <a:pPr marL="3411538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Детская школа искусств стала лауреатом, и директор Кравченко Е.В. была приглашена на всероссийский форум для награждения: золотой медалью «100 лучших школ России-2017» и почетным знаком «Директор года -2017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3411538"/>
            <a:endParaRPr lang="ru-RU" sz="1400" dirty="0"/>
          </a:p>
          <a:p>
            <a:pPr marL="3411538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Учитывая, что только в Приморском крае 57 детских школ искусств, это очень почетная и значимая награда.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7805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7" y="0"/>
            <a:ext cx="8176846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культуры на территории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160529" y="5864469"/>
            <a:ext cx="1983471" cy="624253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10,2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10,2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Z:\ДЛЯ ГРАЖДАН БЮДЖЕТ и ОТЧЕТЫ\Фото для Исполнения  2017 для граждан\МП Культура -УК\Борцам в брошюру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6" y="857350"/>
            <a:ext cx="2383166" cy="313435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МП Культура -УК\Женщ. с реб. в брошюр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01" y="3266081"/>
            <a:ext cx="2331472" cy="34202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4267200" y="1248148"/>
            <a:ext cx="4488873" cy="432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программы реализованы следующие</a:t>
            </a:r>
            <a:r>
              <a:rPr lang="ru-RU" i="1" dirty="0">
                <a:solidFill>
                  <a:srgbClr val="835D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сметной документации на сумму 20,6 тыс. руб.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объектов культурного наследия (памятников) на сумму 739,7 тыс. 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определения границ территорий, предмета охраны и режима использования территорий объектов культурного наследия (памятников) на сумму 204,7 тыс.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функций Управления культуры, спорта и молодежной политики администрации ДГО в сумме 9 209,3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1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669" y="1"/>
            <a:ext cx="7921870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Думы Дальнегорского городского округа от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05.12.2016г. №537 «О бюджете Дальнегорского</a:t>
            </a:r>
            <a:r>
              <a:rPr lang="en-US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2017 год и плановый период 2018 и 2019 годов» утверждено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(семь)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(ГРБС)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9860" y="1047978"/>
            <a:ext cx="8052176" cy="95828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главного распорядителя бюджетных средств представлена в соответствии со статьей 6 БК РФ.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860" y="2006264"/>
            <a:ext cx="8367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F6C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распорядитель</a:t>
            </a:r>
            <a:r>
              <a:rPr lang="en-US" b="1" dirty="0">
                <a:solidFill>
                  <a:srgbClr val="3F6C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F6C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бюджетных средств: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государственной власти (государственный орган),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управления государственным внебюджетным фондом,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местного самоуправления,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местной администрации,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значимое учреждение науки, образования, культуры и здравоохранения,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указанное в ведомственной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структуре расходов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D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имеющие права распределять бюджетные ассигнования и лимиты бюджетных обязательств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подведомственными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распорядителями и (или) получателями бюджетных средств, если иное не установлено Бюджетным кодексом Российской Федерации (далее - БК РФ).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9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123" y="0"/>
            <a:ext cx="8132885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физической культуры 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7181044" y="5934808"/>
            <a:ext cx="1962956" cy="606669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50,2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50,2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37" y="1576171"/>
            <a:ext cx="3223848" cy="22833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37" y="4184323"/>
            <a:ext cx="3223848" cy="228335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948757"/>
            <a:ext cx="8994531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162050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1: «Развитие детско-юношеского спорта на территории Дальнегорского городского округа».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solidFill>
                  <a:srgbClr val="AF0F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подпрограммы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3 спортивным школам Дальнегорского городского округа на выполнение муниципального задания и иные цели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indent="-6350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соревнований, игр, турниров на сумму 220,0 тыс. руб.</a:t>
            </a: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на сумму 1 270,1 тыс. руб.</a:t>
            </a: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пожарной безопасности в МБУ СШ «Гранит» на сумму 10,0 тыс. руб. </a:t>
            </a: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общественного порядка, в том числе защита от проявлений терроризма и экстремизма на сумму 596,0 тыс. руб. </a:t>
            </a:r>
          </a:p>
          <a:p>
            <a:pPr marL="3411538" indent="-635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материально-технической базы в МБУ СШ «Вертикаль» на сумму 121,5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2419628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0"/>
            <a:ext cx="8132884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физической культуры и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181387" y="5932365"/>
            <a:ext cx="1962613" cy="600320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48,5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45,9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" y="1087591"/>
            <a:ext cx="3217986" cy="216737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" y="3706615"/>
            <a:ext cx="3217986" cy="22257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3393832" y="1305583"/>
            <a:ext cx="5574322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программы</a:t>
            </a:r>
            <a:r>
              <a:rPr lang="ru-RU" sz="1600" b="1" i="1" dirty="0">
                <a:solidFill>
                  <a:srgbClr val="835D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реализованы следующие</a:t>
            </a:r>
            <a:r>
              <a:rPr lang="ru-RU" sz="1600" i="1" dirty="0">
                <a:solidFill>
                  <a:srgbClr val="835D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ПСД на сумму 658,8 тыс. руб. </a:t>
            </a: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мероприятиях краевого уровня на сумму 440,0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и печать грамот, вымпелов, наклеек на медали, полиграфической продукции, фото на сумму 83,9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призов на сумму 127,6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Транспортные услуг по перевозке участников спортивных мероприятий на сумму 84,6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инвентаря для проведения соревнований на сумму 251,1 тыс. руб.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соревнований в ДГО на сумму 12,7 тыс. руб.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66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9339" y="896575"/>
            <a:ext cx="545123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300"/>
              <a:buFont typeface="+mj-lt"/>
              <a:buAutoNum type="arabicPeriod" startAt="8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Реконструкция МБУ СШ "Гранит" на сумму 25 000,0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ремонту внутренних электромонтажных и сантехнических систем, надземной прокладке трубопроводов, работы по благоустройству территории; устройству шатровой крыши здания касс, утеплению и облицовке наружных стен фасада спорткомплекса и здания касс, монтаж автоматической пожарной сигнализации и систем оповещения людей при пожаре).</a:t>
            </a:r>
          </a:p>
        </p:txBody>
      </p:sp>
      <p:pic>
        <p:nvPicPr>
          <p:cNvPr id="5" name="Рисунок 4" descr="Z:\ДЛЯ ГРАЖДАН БЮДЖЕТ и ОТЧЕТЫ\Фото для Исполнения  2017 для граждан\Мподпрограмма - спорт\IMG-20180411-WA0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7" y="860716"/>
            <a:ext cx="3177467" cy="239441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Z:\ДЛЯ ГРАЖДАН БЮДЖЕТ и ОТЧЕТЫ\Фото для Исполнения  2017 для граждан\Мподпрограмма - спорт\IMG_20180110_095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4" y="3371273"/>
            <a:ext cx="2454847" cy="30822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Z:\ДЛЯ ГРАЖДАН БЮДЖЕТ и ОТЧЕТЫ\Фото для Исполнения  2017 для граждан\Мподпрограмма - спорт\коридор после в брошюру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8" y="3371273"/>
            <a:ext cx="2412892" cy="30822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Z:\ДЛЯ ГРАЖДАН БЮДЖЕТ и ОТЧЕТЫ\Фото для Исполнения  2017 для граждан\Мподпрограмма - спорт\IMG-20180411-WA003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91" y="3371273"/>
            <a:ext cx="2475878" cy="30822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836034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6922" y="771195"/>
            <a:ext cx="540727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SzPts val="1300"/>
              <a:buFont typeface="+mj-lt"/>
              <a:buAutoNum type="arabicPeriod" startAt="9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Реконструкция МБУ СШ "Вертикаль" 19 253,2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приобретение электронного табло, материалов для устройства искусственного футбольного поля: искусственной травы, резиновой крошки, клея, кварцевого песка; работы по ограждению спортивной площадки, трибун и ремонту главного входа; приобретение уличных тренажеров).</a:t>
            </a:r>
          </a:p>
        </p:txBody>
      </p:sp>
      <p:pic>
        <p:nvPicPr>
          <p:cNvPr id="5" name="Объект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8" y="912622"/>
            <a:ext cx="3179128" cy="219072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Объект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2457576"/>
            <a:ext cx="3150704" cy="22251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Объект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10" y="2457576"/>
            <a:ext cx="3150704" cy="22251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Объект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36" y="3987488"/>
            <a:ext cx="3150704" cy="22251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527517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331" y="0"/>
            <a:ext cx="8255977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"Молодежь - Дальнегорского </a:t>
            </a: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округа" на 2015-2019 годы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280910" y="5923574"/>
            <a:ext cx="1863090" cy="591526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0,7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" y="1733244"/>
            <a:ext cx="3217986" cy="222329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" y="4047086"/>
            <a:ext cx="3217986" cy="211632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97497"/>
            <a:ext cx="8994531" cy="395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1: Социально-правовая защита, профилактика правонарушений, преступности и социально-вредных явлений в молодежной среде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делегации Дальнегорского городского округа в форуме волонтеров Приморского края на сумму 16,7 тыс.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 для проведения мероприятий на сумму 20,0 тыс.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форуме активной молодежи ПК "Открытое молодежное правительство" на сумму 3,4 тыс. руб</a:t>
            </a:r>
            <a:r>
              <a:rPr lang="ru-RU" sz="1400" spc="-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труда подростков на сумму 660,0 тыс. руб. За 2017 год трудоустроено 224 подростка.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57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0"/>
            <a:ext cx="8159262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"Молодежь - Дальнегорского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округа" на 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127630" y="3605057"/>
            <a:ext cx="2016370" cy="561227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0,06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0,06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7157647" y="5876919"/>
            <a:ext cx="1986353" cy="638492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0,14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0,14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1421130"/>
            <a:ext cx="3209191" cy="209579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1" y="3975455"/>
            <a:ext cx="3209190" cy="2059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Прямоугольник 8"/>
          <p:cNvSpPr/>
          <p:nvPr/>
        </p:nvSpPr>
        <p:spPr>
          <a:xfrm>
            <a:off x="0" y="844747"/>
            <a:ext cx="8985738" cy="283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2: Жизнь без наркотиков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  <a:tabLst>
                <a:tab pos="277812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полиграфической продукции на сумму 10,0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призов для проведения мероприятий на сумму 30,0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делегации ДГО в форуме волонтеров ПК, среди лидеров и руководителей "Лидер 21 века"  на сумму 16,7 тыс. руб., 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форуме активной молодежи ПК "Открытое молодежное правительство" на сумму 3,3 тыс. руб.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0107" y="4333557"/>
            <a:ext cx="6365631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программы: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3150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полиграфической продукции на сумму 20,0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3150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Выдача именных стипендий Главы ДГО на сумму 120,0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268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0"/>
            <a:ext cx="8107534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"Развитие, содержание улично-дорожной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и благоустройство Дальнегорского городского округа" на 2015-2019 годы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281057" y="5923572"/>
            <a:ext cx="1862943" cy="600320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8,6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8,6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8471"/>
            <a:ext cx="8994531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ПОДПРОГРАММА: Формирование современной городской среды Дальнегорского городского округа на 2017 год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дворовых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территорий (ул. Пионерская д.7,9  ул. Менделеева д.1)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сумму 4 898,5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общественных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территорий (сквер «Звезда» и территория центральной библиотеки)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сумму 2 245,9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обустройству мест массового отдыха населения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(обустройство спортивной и детской площадок в парке «Березка»)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сумму 1 407,9 тыс. руб.</a:t>
            </a:r>
          </a:p>
        </p:txBody>
      </p:sp>
      <p:pic>
        <p:nvPicPr>
          <p:cNvPr id="7" name="Рисунок 6" descr="photo_2018-04-23_10-12-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9" y="1637357"/>
            <a:ext cx="3143201" cy="209213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Z:\ДЛЯ ГРАЖДАН БЮДЖЕТ и ОТЧЕТЫ\Фото для Исполнения  2017 для граждан\МП Развитие улично-дорожной сети и благоустройство\Общ. территория библиоте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8" y="4179799"/>
            <a:ext cx="3143201" cy="213138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566583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7" y="0"/>
            <a:ext cx="8194432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spc="-30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«Развитие, содержание улично-дорожной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spc="-30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и благоустройство Дальнегорского городского округа»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30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2015-2019 годы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7167076" y="5967534"/>
            <a:ext cx="1976924" cy="606481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18,4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16,0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5475" y="568444"/>
            <a:ext cx="7423638" cy="570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algn="ctr" defTabSz="984250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программы: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Текущее содержание, техническое обслуживание и эксплуатация муниципальных объектов наружного освещения на сумму 5 554,6 тыс.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проектированию, созданию, реконструкции, капитальному ремонту, ремонту и содержанию объектов благоустройства (ремонт подпорной стены в районе здания администрации ДГО, ремонт стелы, подготовка технического задания на строительство моста через р. Рудная, ремонт и обслуживанию ливнестоков) на сумму 3 733,7 тыс.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территорий на сумму 1 990,7 тыс.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мест захоронения (кладбищ) на сумму 0,01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содержанию территории муниципального образования (за исключением дорог местного значения) (очистка территории г. Дальнегорска от снега, мусора, очистка от мусора прибрежных зон, уборка несанкционированных свалок мусора) на сумму 1 822,1 тыс.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поселений в городских округах (уборка территории поселений от снега, мусора, </a:t>
            </a: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окос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травы) на сумму 600,0 тыс. руб. 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содержанию автомобильных дорог (очистка дорог от снега, мусора и сломанных ветвей деревьев) на сумму 495,0 тыс. руб.</a:t>
            </a:r>
          </a:p>
          <a:p>
            <a:pPr marL="206692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безопасности дорожного движения на сумму 1 818,0 тыс. руб.</a:t>
            </a:r>
          </a:p>
        </p:txBody>
      </p:sp>
      <p:pic>
        <p:nvPicPr>
          <p:cNvPr id="8" name="Рисунок 7" descr="Z:\ДЛЯ ГРАЖДАН БЮДЖЕТ и ОТЧЕТЫ\Фото для Исполнения  2017 для граждан\МП Развитие улично-дорожной сети и благоустройство\стела после ремонт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" y="1091552"/>
            <a:ext cx="3202597" cy="233744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" y="3879863"/>
            <a:ext cx="3202597" cy="217919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258889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77" y="0"/>
            <a:ext cx="8116646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"Обеспечение доступным жильем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жителей Дальнегорского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округа" на 2015-2019 годы 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228621" y="2454772"/>
            <a:ext cx="1915379" cy="640120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2,0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2,0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7167076" y="5877162"/>
            <a:ext cx="1976924" cy="629146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14,1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13,5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2" y="4017593"/>
            <a:ext cx="3200400" cy="232166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2" y="1310054"/>
            <a:ext cx="3200400" cy="215411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853821"/>
            <a:ext cx="8994531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1: Обеспечение жильем молодых семей	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субсидий для приобретения жилья 2 молодым семьям общей численностью 9 человек. Приобретены молодыми семьями жилые помещения общей площадью 197 кв. м. на сумму 1 961,8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548255"/>
            <a:ext cx="8994531" cy="209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ПОДПРОГРАММА 2: Переселение граждан из аварийного жилищного фонда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подпрограммы: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риобретение жилых помещений, выплата выкупной стоимости на сумму 11 832,1 тыс. руб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1538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аварийных домов на сумму 1 700,0 тыс. руб.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1538">
              <a:lnSpc>
                <a:spcPct val="115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Расселено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человек из 8 аварийных жилых помещений общей площадью 0,34 тыс. кв. 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50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992" y="0"/>
            <a:ext cx="8097716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"Обеспечение доступным жильем жителей Дальнегорского городского округа" на 2015-2019 годы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7184660" y="5915712"/>
            <a:ext cx="1959340" cy="595337"/>
          </a:xfrm>
          <a:prstGeom prst="roundRect">
            <a:avLst>
              <a:gd name="adj" fmla="val 16667"/>
            </a:avLst>
          </a:prstGeom>
          <a:solidFill>
            <a:srgbClr val="94EF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13,1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12,6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67" y="1263724"/>
            <a:ext cx="3182817" cy="227957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1144892"/>
            <a:ext cx="8985738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538" algn="ctr">
              <a:lnSpc>
                <a:spcPct val="115000"/>
              </a:lnSpc>
              <a:tabLst>
                <a:tab pos="11620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данной подпрограммы реализованы также следующие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жилых помещений муниципального жилищного фонда на сумму 2 683,7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Взносы на капитальный ремонт общего имущества в многоквартирных домах за муниципальные помещения на сумму 6 130,7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Капитальный ремонт общего имущества многоквартирного дома по адресу: ул. Набережная, 29 на сумму 1 131,0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Услуги, связанные с получением платы за социальный наем жилья муниципального жилищного фонда (подготовка и доставка квитанций) на сумму 576,1 тыс. руб.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Оплата энергоснабжения за нежилые муниципальные помещения в многоквартирных домах на сумму 0,6 тыс. руб. 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Устройство пожарной сигнализации в муниципальном общежитии на сумму 1 840,0 тыс. руб. </a:t>
            </a:r>
          </a:p>
          <a:p>
            <a:pPr marL="3762375" indent="-342900" algn="just">
              <a:lnSpc>
                <a:spcPct val="115000"/>
              </a:lnSpc>
              <a:buSzPts val="1300"/>
              <a:buFont typeface="+mj-lt"/>
              <a:buAutoNum type="arabicPeriod"/>
              <a:tabLst>
                <a:tab pos="277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Экспертное исследование жилых домов на сумму 200,0 тыс.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7" y="3964992"/>
            <a:ext cx="3182817" cy="21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792" y="0"/>
            <a:ext cx="8100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  <a:tab pos="1162050" algn="l"/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</a:t>
            </a:r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распорядители бюджетных средств Дальнегорского городского округа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10424" y="1409732"/>
            <a:ext cx="209550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0"/>
            <a:endCxn id="11" idx="0"/>
          </p:cNvCxnSpPr>
          <p:nvPr/>
        </p:nvCxnSpPr>
        <p:spPr>
          <a:xfrm flipV="1">
            <a:off x="615199" y="1398254"/>
            <a:ext cx="7738958" cy="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1792440" y="1399442"/>
            <a:ext cx="228600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07895" y="1386778"/>
            <a:ext cx="219075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33577" y="1404657"/>
            <a:ext cx="219075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10410" y="1399705"/>
            <a:ext cx="238125" cy="35242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244619" y="1398254"/>
            <a:ext cx="219075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76318" y="1398255"/>
            <a:ext cx="228600" cy="333375"/>
          </a:xfrm>
          <a:prstGeom prst="down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53"/>
          <p:cNvSpPr>
            <a:spLocks noChangeArrowheads="1"/>
          </p:cNvSpPr>
          <p:nvPr/>
        </p:nvSpPr>
        <p:spPr bwMode="auto">
          <a:xfrm>
            <a:off x="103389" y="1752814"/>
            <a:ext cx="1055030" cy="1751329"/>
          </a:xfrm>
          <a:prstGeom prst="roundRect">
            <a:avLst>
              <a:gd name="adj" fmla="val 16667"/>
            </a:avLst>
          </a:prstGeom>
          <a:solidFill>
            <a:srgbClr val="FEF0CD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4" name="Скругленный прямоугольник 163"/>
          <p:cNvSpPr>
            <a:spLocks noChangeArrowheads="1"/>
          </p:cNvSpPr>
          <p:nvPr/>
        </p:nvSpPr>
        <p:spPr bwMode="auto">
          <a:xfrm>
            <a:off x="1290474" y="1746046"/>
            <a:ext cx="1214764" cy="2096192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культуры, спорта и молодежной политики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91"/>
          <p:cNvSpPr>
            <a:spLocks noChangeArrowheads="1"/>
          </p:cNvSpPr>
          <p:nvPr/>
        </p:nvSpPr>
        <p:spPr bwMode="auto">
          <a:xfrm>
            <a:off x="2639605" y="1752814"/>
            <a:ext cx="1262026" cy="2089424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</a:t>
            </a:r>
            <a:endParaRPr lang="ru-RU" altLang="ru-RU" sz="1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endParaRPr lang="ru-RU" altLang="ru-RU" sz="1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6" name="Скругленный прямоугольник 103"/>
          <p:cNvSpPr>
            <a:spLocks noChangeArrowheads="1"/>
          </p:cNvSpPr>
          <p:nvPr/>
        </p:nvSpPr>
        <p:spPr bwMode="auto">
          <a:xfrm>
            <a:off x="4026232" y="1752814"/>
            <a:ext cx="1270002" cy="2089424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 </a:t>
            </a: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endParaRPr lang="ru-RU" altLang="ru-RU" sz="1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7" name="Скругленный прямоугольник 104"/>
          <p:cNvSpPr>
            <a:spLocks noChangeArrowheads="1"/>
          </p:cNvSpPr>
          <p:nvPr/>
        </p:nvSpPr>
        <p:spPr bwMode="auto">
          <a:xfrm>
            <a:off x="5427478" y="1752814"/>
            <a:ext cx="1031275" cy="2089424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</a:t>
            </a:r>
            <a:r>
              <a:rPr lang="en-US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счетная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палата  ДГО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18" name="Скругленный прямоугольник 105"/>
          <p:cNvSpPr>
            <a:spLocks noChangeArrowheads="1"/>
          </p:cNvSpPr>
          <p:nvPr/>
        </p:nvSpPr>
        <p:spPr bwMode="auto">
          <a:xfrm>
            <a:off x="6577080" y="1756774"/>
            <a:ext cx="1106805" cy="2085464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 администрации ДГО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19" name="Скругленный прямоугольник 107"/>
          <p:cNvSpPr>
            <a:spLocks noChangeArrowheads="1"/>
          </p:cNvSpPr>
          <p:nvPr/>
        </p:nvSpPr>
        <p:spPr bwMode="auto">
          <a:xfrm>
            <a:off x="7800193" y="1752814"/>
            <a:ext cx="1180621" cy="2089424"/>
          </a:xfrm>
          <a:prstGeom prst="roundRect">
            <a:avLst>
              <a:gd name="adj" fmla="val 16667"/>
            </a:avLst>
          </a:prstGeom>
          <a:solidFill>
            <a:srgbClr val="FFF1CE"/>
          </a:solidFill>
          <a:ln w="25400">
            <a:solidFill>
              <a:srgbClr val="1AB39F"/>
            </a:solidFill>
            <a:round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муниципального имущества администрации ДГО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20" name="Скругленный прямоугольник 110"/>
          <p:cNvSpPr>
            <a:spLocks noChangeArrowheads="1"/>
          </p:cNvSpPr>
          <p:nvPr/>
        </p:nvSpPr>
        <p:spPr bwMode="auto">
          <a:xfrm>
            <a:off x="320184" y="3668810"/>
            <a:ext cx="762000" cy="310530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дошкольных учреждений</a:t>
            </a:r>
            <a:endParaRPr lang="ru-RU" altLang="ru-RU" sz="1400" dirty="0"/>
          </a:p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общеобразовательных учреждений</a:t>
            </a:r>
            <a:endParaRPr lang="ru-RU" altLang="ru-RU" sz="1400" dirty="0"/>
          </a:p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Учреждение дополнительного образования</a:t>
            </a:r>
            <a:endParaRPr lang="ru-RU" altLang="ru-RU" sz="1400" dirty="0"/>
          </a:p>
          <a:p>
            <a:endParaRPr lang="ru-RU" altLang="ru-RU" dirty="0"/>
          </a:p>
        </p:txBody>
      </p:sp>
      <p:sp>
        <p:nvSpPr>
          <p:cNvPr id="21" name="Скругленный прямоугольник 119"/>
          <p:cNvSpPr>
            <a:spLocks noChangeArrowheads="1"/>
          </p:cNvSpPr>
          <p:nvPr/>
        </p:nvSpPr>
        <p:spPr bwMode="auto">
          <a:xfrm>
            <a:off x="1583015" y="4177881"/>
            <a:ext cx="700789" cy="21720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учреждений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 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школы</a:t>
            </a:r>
            <a:endParaRPr lang="ru-RU" altLang="ru-RU" sz="1400" dirty="0"/>
          </a:p>
          <a:p>
            <a:endParaRPr lang="ru-RU" altLang="ru-RU" dirty="0"/>
          </a:p>
        </p:txBody>
      </p:sp>
      <p:sp>
        <p:nvSpPr>
          <p:cNvPr id="22" name="Скругленный прямоугольник 122"/>
          <p:cNvSpPr>
            <a:spLocks noChangeArrowheads="1"/>
          </p:cNvSpPr>
          <p:nvPr/>
        </p:nvSpPr>
        <p:spPr bwMode="auto">
          <a:xfrm>
            <a:off x="2969048" y="4360985"/>
            <a:ext cx="723900" cy="19889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МКУ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ОУ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400" dirty="0"/>
          </a:p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ДГО МФЦ</a:t>
            </a:r>
            <a:endParaRPr lang="ru-RU" altLang="ru-RU" sz="1400" dirty="0"/>
          </a:p>
          <a:p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МФО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ЦРП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400" dirty="0"/>
          </a:p>
          <a:p>
            <a:endParaRPr lang="ru-RU" alt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62356" y="3513850"/>
            <a:ext cx="17007" cy="996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5872" y="3504143"/>
            <a:ext cx="2257" cy="303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717545" y="3835713"/>
            <a:ext cx="9526" cy="58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949449" y="3855467"/>
            <a:ext cx="9637" cy="751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02315" y="3823711"/>
            <a:ext cx="9526" cy="1108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46346" y="3823711"/>
            <a:ext cx="1286" cy="941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-1371600" y="-302349"/>
            <a:ext cx="184731" cy="136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-1371600" y="163324"/>
            <a:ext cx="6014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alt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800"/>
          </a:p>
          <a:p>
            <a:endParaRPr lang="ru-RU" altLang="ru-RU"/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-914400" y="86380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-1371600" y="324908"/>
            <a:ext cx="135806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-914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006069" y="3816977"/>
            <a:ext cx="2378" cy="1404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88831" y="3471391"/>
            <a:ext cx="9525" cy="791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614" y="0"/>
            <a:ext cx="8212017" cy="7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Непрограммные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расходов за 2017 год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62" y="925773"/>
            <a:ext cx="882747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и обеспечение деятельности органов местного самоуправления (за исключением расходов на обеспечение реализации функций управления образования администрации Дальнегорского городского округа и управления культуры, спорта и молодежной политики администрации Дальнегорского городского округа, включенных в мероприятия муниципальных программ) (без учета расходов по переданным полномочиям) в сумме 69 737,0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переданных органам местного самоуправления полномочий Российской Федерации и Приморского края в сумме 6 106,0 тыс. руб. (за счет средств федерального бюджета 2 954,4 тыс. руб., за счет средств краевого бюджета 3 151,6 тыс. руб.).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решений, принятых судебными органами 3 327,7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освещение деятельности органов местного самоуправления в средствах массовой информации в сумме 1 686,5 тыс. руб.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расходы, связанные с реализацией других обязанностей муниципального образования (в том числе на оплату ежемесячных взносов Совету муниципальных образований Приморского края) в сумме 159,2 тыс. руб.,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Доплаты к пенсиям муниципальных служащих в сумме 157,3 тыс. руб.,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недвижимости, признание прав и регулирование отношений по государственной и муниципальной собственности, обеспечение приватизации и проведение предпродажной подготовки объектов приватизации в сумме 707,1 тыс. руб.,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46" y="961211"/>
            <a:ext cx="8818685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муниципального казенного учреждения «Обслуживающее учреждение», а также расходы на ремонт муниципального имущества в сумме 27 146,8 тыс. руб.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выборов депутатов Думы Дальнегорского городского округа в сумме 2 800,0 тыс. руб.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неотложных аварийно-восстановительных работ на пострадавших объектов в связи с наводнением, произошедшим на территории Приморского края в августе – сентябре 2016 года в сумме 14 015,8 тыс. руб.</a:t>
            </a:r>
          </a:p>
          <a:p>
            <a:pPr marL="453390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по непрограммным направлениям деятельности органов местного самоуправления на 2017 год осуществлено расходов на сумму 125 843,5 тыс. руб., в том числе: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за счет средств федерального бюджета в сумме 16 970,2 тыс. руб.,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-за счет средств краевого бюджета в сумме 3 151,6 тыс. руб.,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-за счет средств местного бюджета в сумме 105 721,7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56749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0"/>
            <a:ext cx="8326315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endParaRPr lang="ru-RU" sz="1600" b="1" dirty="0" smtClean="0">
              <a:solidFill>
                <a:srgbClr val="425EA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по источникам финансирования </a:t>
            </a:r>
            <a:r>
              <a:rPr lang="ru-RU" sz="1600" b="1" dirty="0" smtClean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дефицита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55" y="766618"/>
            <a:ext cx="7583054" cy="166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По плану: дефицит – 74,6 млн. руб.</a:t>
            </a:r>
            <a:endParaRPr lang="ru-RU" sz="1600" dirty="0"/>
          </a:p>
          <a:p>
            <a:pPr algn="ctr"/>
            <a:r>
              <a:rPr lang="ru-RU" sz="1600" dirty="0">
                <a:latin typeface="Times New Roman" panose="02020603050405020304" pitchFamily="18" charset="0"/>
              </a:rPr>
              <a:t>По факту: дефицит – 48,7 млн. руб.</a:t>
            </a:r>
            <a:endParaRPr lang="ru-RU" sz="1600" dirty="0"/>
          </a:p>
          <a:p>
            <a:pPr algn="ctr"/>
            <a:r>
              <a:rPr lang="ru-RU" sz="1600" dirty="0">
                <a:latin typeface="Times New Roman" panose="02020603050405020304" pitchFamily="18" charset="0"/>
              </a:rPr>
              <a:t> </a:t>
            </a:r>
            <a:endParaRPr lang="ru-RU" sz="1600" dirty="0"/>
          </a:p>
          <a:p>
            <a:pPr algn="ctr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бюджета с дефицитом связано с наличием остатков денежных средств на едином счете бюджета Дальнегорского городского округа по состоянию на 01.01.2017 года.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1349" y="2429124"/>
            <a:ext cx="2904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9090" y="2798456"/>
            <a:ext cx="3916220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представленная информация показалась Вам интересной,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возникли вопросы или есть предложения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просим направлять их по адресу: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5725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692446 Приморский край,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г.Дальнегорск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 50 лет Октября, д.125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 администрации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электронной почте: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findept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730@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yandex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8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485" y="0"/>
            <a:ext cx="8431823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60074"/>
              </p:ext>
            </p:extLst>
          </p:nvPr>
        </p:nvGraphicFramePr>
        <p:xfrm>
          <a:off x="184639" y="1125415"/>
          <a:ext cx="8783514" cy="49517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6049">
                  <a:extLst>
                    <a:ext uri="{9D8B030D-6E8A-4147-A177-3AD203B41FA5}">
                      <a16:colId xmlns:a16="http://schemas.microsoft.com/office/drawing/2014/main" val="3684317138"/>
                    </a:ext>
                  </a:extLst>
                </a:gridCol>
                <a:gridCol w="1172128">
                  <a:extLst>
                    <a:ext uri="{9D8B030D-6E8A-4147-A177-3AD203B41FA5}">
                      <a16:colId xmlns:a16="http://schemas.microsoft.com/office/drawing/2014/main" val="110300709"/>
                    </a:ext>
                  </a:extLst>
                </a:gridCol>
                <a:gridCol w="1054748">
                  <a:extLst>
                    <a:ext uri="{9D8B030D-6E8A-4147-A177-3AD203B41FA5}">
                      <a16:colId xmlns:a16="http://schemas.microsoft.com/office/drawing/2014/main" val="1360725971"/>
                    </a:ext>
                  </a:extLst>
                </a:gridCol>
                <a:gridCol w="1171301">
                  <a:extLst>
                    <a:ext uri="{9D8B030D-6E8A-4147-A177-3AD203B41FA5}">
                      <a16:colId xmlns:a16="http://schemas.microsoft.com/office/drawing/2014/main" val="3915773892"/>
                    </a:ext>
                  </a:extLst>
                </a:gridCol>
                <a:gridCol w="1172128">
                  <a:extLst>
                    <a:ext uri="{9D8B030D-6E8A-4147-A177-3AD203B41FA5}">
                      <a16:colId xmlns:a16="http://schemas.microsoft.com/office/drawing/2014/main" val="479949296"/>
                    </a:ext>
                  </a:extLst>
                </a:gridCol>
                <a:gridCol w="1048137">
                  <a:extLst>
                    <a:ext uri="{9D8B030D-6E8A-4147-A177-3AD203B41FA5}">
                      <a16:colId xmlns:a16="http://schemas.microsoft.com/office/drawing/2014/main" val="2698302876"/>
                    </a:ext>
                  </a:extLst>
                </a:gridCol>
                <a:gridCol w="939023">
                  <a:extLst>
                    <a:ext uri="{9D8B030D-6E8A-4147-A177-3AD203B41FA5}">
                      <a16:colId xmlns:a16="http://schemas.microsoft.com/office/drawing/2014/main" val="1217321607"/>
                    </a:ext>
                  </a:extLst>
                </a:gridCol>
              </a:tblGrid>
              <a:tr h="6352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extLst>
                  <a:ext uri="{0D108BD9-81ED-4DB2-BD59-A6C34878D82A}">
                    <a16:rowId xmlns:a16="http://schemas.microsoft.com/office/drawing/2014/main" val="1180792063"/>
                  </a:ext>
                </a:extLst>
              </a:tr>
              <a:tr h="11268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44446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01.01.2014).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43961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01.01.2015).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43700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01.01.2016).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43211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01.01.2017).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42718</a:t>
                      </a:r>
                      <a:endParaRPr lang="en-US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983821778"/>
                  </a:ext>
                </a:extLst>
              </a:tr>
              <a:tr h="45458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 прирост, убыль (-) населения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890650591"/>
                  </a:ext>
                </a:extLst>
              </a:tr>
              <a:tr h="6654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год; тыс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4171428419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службе занятости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2033785490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плата, работающих в организациях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21340,0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22841,5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27210,6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29374,6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30710,6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1438019141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по крупным и средним организациям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4531,7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5217,7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6250,9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5945,8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6343,5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4" marR="29664" marT="0" marB="0" anchor="ctr"/>
                </a:tc>
                <a:extLst>
                  <a:ext uri="{0D108BD9-81ED-4DB2-BD59-A6C34878D82A}">
                    <a16:rowId xmlns:a16="http://schemas.microsoft.com/office/drawing/2014/main" val="361126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1839" y="0"/>
            <a:ext cx="7939454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(продолжение)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22305"/>
              </p:ext>
            </p:extLst>
          </p:nvPr>
        </p:nvGraphicFramePr>
        <p:xfrm>
          <a:off x="202224" y="1103107"/>
          <a:ext cx="8686800" cy="50782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1539">
                  <a:extLst>
                    <a:ext uri="{9D8B030D-6E8A-4147-A177-3AD203B41FA5}">
                      <a16:colId xmlns:a16="http://schemas.microsoft.com/office/drawing/2014/main" val="3077196892"/>
                    </a:ext>
                  </a:extLst>
                </a:gridCol>
                <a:gridCol w="1159221">
                  <a:extLst>
                    <a:ext uri="{9D8B030D-6E8A-4147-A177-3AD203B41FA5}">
                      <a16:colId xmlns:a16="http://schemas.microsoft.com/office/drawing/2014/main" val="3945169178"/>
                    </a:ext>
                  </a:extLst>
                </a:gridCol>
                <a:gridCol w="1043136">
                  <a:extLst>
                    <a:ext uri="{9D8B030D-6E8A-4147-A177-3AD203B41FA5}">
                      <a16:colId xmlns:a16="http://schemas.microsoft.com/office/drawing/2014/main" val="3525203930"/>
                    </a:ext>
                  </a:extLst>
                </a:gridCol>
                <a:gridCol w="1158404">
                  <a:extLst>
                    <a:ext uri="{9D8B030D-6E8A-4147-A177-3AD203B41FA5}">
                      <a16:colId xmlns:a16="http://schemas.microsoft.com/office/drawing/2014/main" val="1023991407"/>
                    </a:ext>
                  </a:extLst>
                </a:gridCol>
                <a:gridCol w="1159221">
                  <a:extLst>
                    <a:ext uri="{9D8B030D-6E8A-4147-A177-3AD203B41FA5}">
                      <a16:colId xmlns:a16="http://schemas.microsoft.com/office/drawing/2014/main" val="507333632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221127331"/>
                    </a:ext>
                  </a:extLst>
                </a:gridCol>
                <a:gridCol w="922962">
                  <a:extLst>
                    <a:ext uri="{9D8B030D-6E8A-4147-A177-3AD203B41FA5}">
                      <a16:colId xmlns:a16="http://schemas.microsoft.com/office/drawing/2014/main" val="2161545448"/>
                    </a:ext>
                  </a:extLst>
                </a:gridCol>
              </a:tblGrid>
              <a:tr h="81770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2058299965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предприятий и организаций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063" algn="l"/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297873780"/>
                  </a:ext>
                </a:extLst>
              </a:tr>
              <a:tr h="428320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246749441"/>
                  </a:ext>
                </a:extLst>
              </a:tr>
              <a:tr h="4283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1431691184"/>
                  </a:ext>
                </a:extLst>
              </a:tr>
              <a:tr h="5353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ыс.кв.м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общ.площ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1516375982"/>
                  </a:ext>
                </a:extLst>
              </a:tr>
              <a:tr h="5353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 населению по крупным и средним организациям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2961130239"/>
                  </a:ext>
                </a:extLst>
              </a:tr>
              <a:tr h="4283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ДГО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901269295"/>
                  </a:ext>
                </a:extLst>
              </a:tr>
              <a:tr h="5353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ДГО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063" algn="l"/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2131628612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 (-) бюджета ДГО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11620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/>
                </a:tc>
                <a:extLst>
                  <a:ext uri="{0D108BD9-81ED-4DB2-BD59-A6C34878D82A}">
                    <a16:rowId xmlns:a16="http://schemas.microsoft.com/office/drawing/2014/main" val="51663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3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668" y="0"/>
            <a:ext cx="7948247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25E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 городского округа (продолжение)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846" y="840510"/>
            <a:ext cx="8765931" cy="2124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на 01.01.2017г. составила 43211 человек, уменьшившись на 489 человек 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01.01.2016г.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убыль - 329 человек и миграционная убыль - 160 человек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Отрицательная динамика численности населения наблюдается на протяжении многих лет: за последние четыре года снижение численности составило 1728 человек (с 01.01.2018г. по 01.01.2014г.).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 составляют </a:t>
            </a:r>
            <a:r>
              <a:rPr lang="ru-RU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населения городского округа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218" y="3169440"/>
            <a:ext cx="8303492" cy="1103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01.01.2018г. численность официально зарегистрированных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безработных составила 342 человека (на 17% меньше, чем на 01.01.2017).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общей безработицы составил 1,5%.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5845" y="4477628"/>
            <a:ext cx="8765931" cy="8517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промышленного производства крупными 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средними  организациями на 01.01.2018 года составил  6343,5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на  6,6% больше, чем на 01.01.2017г. и на  1,5% больше, чем на 01.01.2016г.)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81735"/>
            <a:ext cx="91440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pc="-2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в 2017 году -  в среднем 4 565 человек, в 2016 году – 4 454 человека.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20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дошкольников в 2017 году – 2 288 человек, в 2016 году – 2 218 человек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1711</TotalTime>
  <Words>5367</Words>
  <Application>Microsoft Office PowerPoint</Application>
  <PresentationFormat>Экран (4:3)</PresentationFormat>
  <Paragraphs>1285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msv</dc:creator>
  <cp:lastModifiedBy>RePack by SPecialiST</cp:lastModifiedBy>
  <cp:revision>160</cp:revision>
  <dcterms:created xsi:type="dcterms:W3CDTF">2018-05-21T02:09:11Z</dcterms:created>
  <dcterms:modified xsi:type="dcterms:W3CDTF">2018-05-30T05:11:54Z</dcterms:modified>
</cp:coreProperties>
</file>