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2" r:id="rId6"/>
    <p:sldId id="32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28" r:id="rId32"/>
    <p:sldId id="290" r:id="rId33"/>
    <p:sldId id="330" r:id="rId34"/>
    <p:sldId id="329" r:id="rId35"/>
    <p:sldId id="331" r:id="rId36"/>
    <p:sldId id="326" r:id="rId37"/>
    <p:sldId id="332" r:id="rId38"/>
    <p:sldId id="296" r:id="rId39"/>
    <p:sldId id="298" r:id="rId40"/>
    <p:sldId id="299" r:id="rId41"/>
    <p:sldId id="335" r:id="rId42"/>
    <p:sldId id="333" r:id="rId43"/>
    <p:sldId id="337" r:id="rId44"/>
    <p:sldId id="338" r:id="rId45"/>
    <p:sldId id="336" r:id="rId46"/>
    <p:sldId id="341" r:id="rId47"/>
    <p:sldId id="339" r:id="rId48"/>
    <p:sldId id="340" r:id="rId49"/>
    <p:sldId id="327" r:id="rId50"/>
    <p:sldId id="306" r:id="rId51"/>
    <p:sldId id="342" r:id="rId52"/>
    <p:sldId id="343" r:id="rId53"/>
    <p:sldId id="309" r:id="rId54"/>
    <p:sldId id="344" r:id="rId55"/>
    <p:sldId id="311" r:id="rId56"/>
    <p:sldId id="313" r:id="rId57"/>
    <p:sldId id="324" r:id="rId58"/>
    <p:sldId id="315" r:id="rId59"/>
    <p:sldId id="345" r:id="rId60"/>
    <p:sldId id="317" r:id="rId61"/>
  </p:sldIdLst>
  <p:sldSz cx="7559675" cy="5327650"/>
  <p:notesSz cx="6735763" cy="9866313"/>
  <p:defaultTextStyle>
    <a:defPPr>
      <a:defRPr lang="ru-RU"/>
    </a:defPPr>
    <a:lvl1pPr marL="0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1pPr>
    <a:lvl2pPr marL="368183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2pPr>
    <a:lvl3pPr marL="736366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3pPr>
    <a:lvl4pPr marL="1104549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4pPr>
    <a:lvl5pPr marL="1472733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5pPr>
    <a:lvl6pPr marL="1840916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6pPr>
    <a:lvl7pPr marL="2209099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7pPr>
    <a:lvl8pPr marL="2577282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8pPr>
    <a:lvl9pPr marL="2945465" algn="l" defTabSz="736366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C0BB"/>
    <a:srgbClr val="ABE58B"/>
    <a:srgbClr val="0C60E8"/>
    <a:srgbClr val="FA7268"/>
    <a:srgbClr val="00F4EE"/>
    <a:srgbClr val="0DFFF9"/>
    <a:srgbClr val="B1E389"/>
    <a:srgbClr val="FFFF7D"/>
    <a:srgbClr val="00C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4" autoAdjust="0"/>
    <p:restoredTop sz="96144" autoAdjust="0"/>
  </p:normalViewPr>
  <p:slideViewPr>
    <p:cSldViewPr snapToGrid="0">
      <p:cViewPr varScale="1">
        <p:scale>
          <a:sx n="132" d="100"/>
          <a:sy n="132" d="100"/>
        </p:scale>
        <p:origin x="25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67089530475357"/>
          <c:y val="4.4057617797775277E-2"/>
          <c:w val="0.51875510352872556"/>
          <c:h val="0.856531058617672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CCC7"/>
            </a:solidFill>
          </c:spPr>
          <c:invertIfNegative val="0"/>
          <c:dLbls>
            <c:dLbl>
              <c:idx val="0"/>
              <c:layout>
                <c:manualLayout>
                  <c:x val="-1.6079159092897404E-3"/>
                  <c:y val="6.3772387811439615E-3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100" b="0" i="0" u="none" strike="noStrike" kern="12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634 863,19</a:t>
                    </a:r>
                    <a:endParaRPr lang="en-US" sz="11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47A-416A-B470-C70A58FECEEC}"/>
                </c:ext>
              </c:extLst>
            </c:dLbl>
            <c:dLbl>
              <c:idx val="1"/>
              <c:layout>
                <c:manualLayout>
                  <c:x val="3.2158318185794808E-3"/>
                  <c:y val="1.275447756228792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kern="12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666 406,57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47A-416A-B470-C70A58FECE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634863.18999999994</c:v>
                </c:pt>
                <c:pt idx="1">
                  <c:v>666406.56999999995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7B-495C-8CB0-74DCBA3258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-1.6079159092897404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490 484,08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47A-416A-B470-C70A58FECEEC}"/>
                </c:ext>
              </c:extLst>
            </c:dLbl>
            <c:dLbl>
              <c:idx val="1"/>
              <c:layout>
                <c:manualLayout>
                  <c:x val="0"/>
                  <c:y val="-6.3772387811439615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kern="1200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474 486,47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47A-416A-B470-C70A58FECE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490484.08</c:v>
                </c:pt>
                <c:pt idx="1">
                  <c:v>474486.47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7B-495C-8CB0-74DCBA325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618496"/>
        <c:axId val="90866048"/>
      </c:barChart>
      <c:catAx>
        <c:axId val="90618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0866048"/>
        <c:crosses val="autoZero"/>
        <c:auto val="1"/>
        <c:lblAlgn val="ctr"/>
        <c:lblOffset val="100"/>
        <c:noMultiLvlLbl val="0"/>
      </c:catAx>
      <c:valAx>
        <c:axId val="9086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0618496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25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5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069194572131682"/>
          <c:y val="0.40096738193006887"/>
          <c:w val="0.28534392245135515"/>
          <c:h val="0.28734632800348486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6616436247446531E-3"/>
          <c:w val="1"/>
          <c:h val="0.66156618978757042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effectLst>
              <a:outerShdw blurRad="101600" dist="50800" dir="5400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matte"/>
          </c:spPr>
          <c:explosion val="25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42-4ECD-B9FF-D171460690F5}"/>
                </c:ext>
              </c:extLst>
            </c:dLbl>
            <c:dLbl>
              <c:idx val="1"/>
              <c:layout>
                <c:manualLayout>
                  <c:x val="-6.30796526452314E-3"/>
                  <c:y val="-0.36692712941883471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Налог на товары, работы, услуги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9 512,99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1,4%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42-4ECD-B9FF-D171460690F5}"/>
                </c:ext>
              </c:extLst>
            </c:dLbl>
            <c:dLbl>
              <c:idx val="2"/>
              <c:layout>
                <c:manualLayout>
                  <c:x val="-6.9444452038992257E-4"/>
                  <c:y val="0.1552781623237845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Налог на совокупный доход </a:t>
                    </a:r>
                    <a:r>
                      <a:rPr lang="ru-RU" dirty="0" smtClean="0"/>
                      <a:t>31 267,44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4,7%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54168542669351"/>
                      <c:h val="0.194066512607553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E42-4ECD-B9FF-D171460690F5}"/>
                </c:ext>
              </c:extLst>
            </c:dLbl>
            <c:dLbl>
              <c:idx val="3"/>
              <c:layout>
                <c:manualLayout>
                  <c:x val="-1.9378720404497084E-2"/>
                  <c:y val="0.28033587646282487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Налог на имущество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29 442,26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4,4%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E42-4ECD-B9FF-D171460690F5}"/>
                </c:ext>
              </c:extLst>
            </c:dLbl>
            <c:dLbl>
              <c:idx val="4"/>
              <c:layout>
                <c:manualLayout>
                  <c:x val="-0.11607066011271436"/>
                  <c:y val="0.22277338513082612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Государственная пошлина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8</a:t>
                    </a:r>
                    <a:r>
                      <a:rPr lang="ru-RU" baseline="0" dirty="0" smtClean="0"/>
                      <a:t> 975,41 </a:t>
                    </a:r>
                    <a:r>
                      <a:rPr lang="ru-RU" dirty="0" smtClean="0"/>
                      <a:t>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1,3%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E42-4ECD-B9FF-D171460690F5}"/>
                </c:ext>
              </c:extLst>
            </c:dLbl>
            <c:dLbl>
              <c:idx val="5"/>
              <c:layout>
                <c:manualLayout>
                  <c:x val="-0.22448378159093493"/>
                  <c:y val="0.13828691209077232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Доходы от использования имущества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23 962,83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3,6%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E42-4ECD-B9FF-D171460690F5}"/>
                </c:ext>
              </c:extLst>
            </c:dLbl>
            <c:dLbl>
              <c:idx val="6"/>
              <c:layout>
                <c:manualLayout>
                  <c:x val="-0.25658359845695411"/>
                  <c:y val="0.22442114882774294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Доходы от продажи имущества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17 888,87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2,7%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E42-4ECD-B9FF-D171460690F5}"/>
                </c:ext>
              </c:extLst>
            </c:dLbl>
            <c:dLbl>
              <c:idx val="7"/>
              <c:layout>
                <c:manualLayout>
                  <c:x val="-0.14082678457746312"/>
                  <c:y val="3.7796555674173962E-2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Штрафы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7 008,45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1,1%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17834500471204"/>
                      <c:h val="0.132575783936964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E42-4ECD-B9FF-D171460690F5}"/>
                </c:ext>
              </c:extLst>
            </c:dLbl>
            <c:dLbl>
              <c:idx val="8"/>
              <c:layout>
                <c:manualLayout>
                  <c:x val="-0.19000661964119489"/>
                  <c:y val="-0.1029883643871648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ru-RU" dirty="0"/>
                      <a:t>Прочие </a:t>
                    </a:r>
                  </a:p>
                  <a:p>
                    <a:pPr algn="ctr" rtl="0">
                      <a:defRPr/>
                    </a:pPr>
                    <a:r>
                      <a:rPr lang="ru-RU" dirty="0" smtClean="0"/>
                      <a:t>4 533,83 тыс. руб</a:t>
                    </a:r>
                    <a:r>
                      <a:rPr lang="ru-RU" dirty="0"/>
                      <a:t>. </a:t>
                    </a:r>
                    <a:r>
                      <a:rPr lang="ru-RU" dirty="0" smtClean="0"/>
                      <a:t>0,7%</a:t>
                    </a:r>
                    <a:endParaRPr lang="ru-RU" dirty="0"/>
                  </a:p>
                </c:rich>
              </c:tx>
              <c:spPr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E42-4ECD-B9FF-D171460690F5}"/>
                </c:ext>
              </c:extLst>
            </c:dLbl>
            <c:spPr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Налог на товары</c:v>
                </c:pt>
                <c:pt idx="2">
                  <c:v>Налог на совокупный доход</c:v>
                </c:pt>
                <c:pt idx="3">
                  <c:v>Налог на имущество</c:v>
                </c:pt>
                <c:pt idx="4">
                  <c:v>Государственная пошлина</c:v>
                </c:pt>
                <c:pt idx="5">
                  <c:v>Аренда</c:v>
                </c:pt>
                <c:pt idx="6">
                  <c:v>Приватизация</c:v>
                </c:pt>
                <c:pt idx="7">
                  <c:v>Штрафы</c:v>
                </c:pt>
                <c:pt idx="8">
                  <c:v>Прочие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80.103425450922543</c:v>
                </c:pt>
                <c:pt idx="1">
                  <c:v>1.4275054341075899</c:v>
                </c:pt>
                <c:pt idx="2">
                  <c:v>4.6919465394826467</c:v>
                </c:pt>
                <c:pt idx="3">
                  <c:v>4.418062685066265</c:v>
                </c:pt>
                <c:pt idx="4">
                  <c:v>1.3468369617064249</c:v>
                </c:pt>
                <c:pt idx="5">
                  <c:v>3.5958273940786634</c:v>
                </c:pt>
                <c:pt idx="6">
                  <c:v>2.6843777965754452</c:v>
                </c:pt>
                <c:pt idx="7">
                  <c:v>1.0516778068379489</c:v>
                </c:pt>
                <c:pt idx="8">
                  <c:v>0.68033993122246683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E42-4ECD-B9FF-D17146069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flat"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explosion val="25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DB8-4265-B184-C1CC2888C9AB}"/>
              </c:ext>
            </c:extLst>
          </c:dPt>
          <c:dPt>
            <c:idx val="1"/>
            <c:bubble3D val="0"/>
            <c:explosion val="14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DB8-4265-B184-C1CC2888C9AB}"/>
              </c:ext>
            </c:extLst>
          </c:dPt>
          <c:dPt>
            <c:idx val="2"/>
            <c:bubble3D val="0"/>
            <c:explosion val="2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DB8-4265-B184-C1CC2888C9AB}"/>
              </c:ext>
            </c:extLst>
          </c:dPt>
          <c:dPt>
            <c:idx val="3"/>
            <c:bubble3D val="0"/>
            <c:explosion val="18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0DB8-4265-B184-C1CC2888C9AB}"/>
              </c:ext>
            </c:extLst>
          </c:dPt>
          <c:dPt>
            <c:idx val="4"/>
            <c:bubble3D val="0"/>
            <c:explosion val="15"/>
            <c:spPr>
              <a:solidFill>
                <a:srgbClr val="00CCC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DB8-4265-B184-C1CC2888C9AB}"/>
              </c:ext>
            </c:extLst>
          </c:dPt>
          <c:cat>
            <c:strRef>
              <c:f>Лист1!$A$2:$A$6</c:f>
              <c:strCache>
                <c:ptCount val="5"/>
                <c:pt idx="0">
                  <c:v>субвенция</c:v>
                </c:pt>
                <c:pt idx="1">
                  <c:v>субсидия</c:v>
                </c:pt>
                <c:pt idx="2">
                  <c:v>дотация</c:v>
                </c:pt>
                <c:pt idx="3">
                  <c:v>иные МБТ</c:v>
                </c:pt>
                <c:pt idx="4">
                  <c:v>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383986.11</c:v>
                </c:pt>
                <c:pt idx="1">
                  <c:v>68467.95</c:v>
                </c:pt>
                <c:pt idx="2">
                  <c:v>27169.01</c:v>
                </c:pt>
                <c:pt idx="3">
                  <c:v>5500</c:v>
                </c:pt>
                <c:pt idx="4">
                  <c:v>4300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8-4265-B184-C1CC2888C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5405852101773923E-2"/>
          <c:y val="0.1069855938717436"/>
          <c:w val="0.91382292750204741"/>
          <c:h val="0.8391686393596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CA9-42C0-814E-5ED3232F39D5}"/>
              </c:ext>
            </c:extLst>
          </c:dPt>
          <c:dPt>
            <c:idx val="1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CA9-42C0-814E-5ED3232F39D5}"/>
              </c:ext>
            </c:extLst>
          </c:dPt>
          <c:dPt>
            <c:idx val="2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CA9-42C0-814E-5ED3232F39D5}"/>
              </c:ext>
            </c:extLst>
          </c:dPt>
          <c:dPt>
            <c:idx val="3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CA9-42C0-814E-5ED3232F39D5}"/>
              </c:ext>
            </c:extLst>
          </c:dPt>
          <c:dPt>
            <c:idx val="4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CA9-42C0-814E-5ED3232F39D5}"/>
              </c:ext>
            </c:extLst>
          </c:dPt>
          <c:val>
            <c:numRef>
              <c:f>Лист1!$A$2:$A$6</c:f>
              <c:numCache>
                <c:formatCode>General</c:formatCode>
                <c:ptCount val="5"/>
                <c:pt idx="0">
                  <c:v>466.2</c:v>
                </c:pt>
                <c:pt idx="1">
                  <c:v>505</c:v>
                </c:pt>
                <c:pt idx="2">
                  <c:v>534.4</c:v>
                </c:pt>
                <c:pt idx="3">
                  <c:v>499.3</c:v>
                </c:pt>
                <c:pt idx="4">
                  <c:v>666.4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9-42C0-814E-5ED3232F3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65154144"/>
        <c:axId val="665150864"/>
      </c:barChart>
      <c:catAx>
        <c:axId val="665154144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150864"/>
        <c:crosses val="autoZero"/>
        <c:auto val="1"/>
        <c:lblAlgn val="ctr"/>
        <c:lblOffset val="100"/>
        <c:noMultiLvlLbl val="0"/>
      </c:catAx>
      <c:valAx>
        <c:axId val="66515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515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43852407630629"/>
          <c:y val="2.9492236292956765E-2"/>
          <c:w val="0.50069439181064934"/>
          <c:h val="0.805622724578782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Непрограммные направления деятельности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10C-43C2-BFE0-2517FE412669}"/>
              </c:ext>
            </c:extLst>
          </c:dPt>
          <c:dLbls>
            <c:dLbl>
              <c:idx val="0"/>
              <c:layout>
                <c:manualLayout>
                  <c:x val="-1.6284604624545917E-3"/>
                  <c:y val="0"/>
                </c:manualLayout>
              </c:layout>
              <c:tx>
                <c:rich>
                  <a:bodyPr/>
                  <a:lstStyle/>
                  <a:p>
                    <a:fld id="{523FC437-4058-4B04-ADA4-8F1504622268}" type="VALUE">
                      <a:rPr lang="en-US" sz="100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10C-43C2-BFE0-2517FE412669}"/>
                </c:ext>
              </c:extLst>
            </c:dLbl>
            <c:dLbl>
              <c:idx val="1"/>
              <c:layout>
                <c:manualLayout>
                  <c:x val="-5.9709527187113987E-17"/>
                  <c:y val="-4.2899680616944698E-3"/>
                </c:manualLayout>
              </c:layout>
              <c:tx>
                <c:rich>
                  <a:bodyPr/>
                  <a:lstStyle/>
                  <a:p>
                    <a:fld id="{7F91F387-5A94-40AA-89D5-688C40FA3BB2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10C-43C2-BFE0-2517FE412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112819.5</c:v>
                </c:pt>
                <c:pt idx="1">
                  <c:v>109924.5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0C-43C2-BFE0-2517FE412669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Муниципальные программы</c:v>
                </c:pt>
              </c:strCache>
            </c:strRef>
          </c:tx>
          <c:spPr>
            <a:solidFill>
              <a:srgbClr val="00C0BB"/>
            </a:solidFill>
            <a:ln>
              <a:solidFill>
                <a:srgbClr val="00C0BB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10C-43C2-BFE0-2517FE412669}"/>
              </c:ext>
            </c:extLst>
          </c:dPt>
          <c:dPt>
            <c:idx val="1"/>
            <c:invertIfNegative val="0"/>
            <c:bubble3D val="0"/>
            <c:spPr>
              <a:solidFill>
                <a:srgbClr val="00C0BB"/>
              </a:solidFill>
              <a:ln>
                <a:solidFill>
                  <a:srgbClr val="00C0BB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0C-43C2-BFE0-2517FE412669}"/>
              </c:ext>
            </c:extLst>
          </c:dPt>
          <c:dLbls>
            <c:dLbl>
              <c:idx val="0"/>
              <c:layout>
                <c:manualLayout>
                  <c:x val="-1.6284604624545917E-3"/>
                  <c:y val="-7.8648505910147004E-17"/>
                </c:manualLayout>
              </c:layout>
              <c:tx>
                <c:rich>
                  <a:bodyPr/>
                  <a:lstStyle/>
                  <a:p>
                    <a:fld id="{BE5224E5-79FF-428F-8308-2D0FC774D2A5}" type="VALUE">
                      <a:rPr lang="en-US" sz="100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10C-43C2-BFE0-2517FE41266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46D2313-FF37-4587-A755-FC8851C7AB4F}" type="VALUE">
                      <a:rPr lang="en-US" sz="100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10C-43C2-BFE0-2517FE412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943849.7</c:v>
                </c:pt>
                <c:pt idx="1">
                  <c:v>926539.6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0C-43C2-BFE0-2517FE412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625920"/>
        <c:axId val="101872384"/>
      </c:barChart>
      <c:catAx>
        <c:axId val="92625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1872384"/>
        <c:crosses val="autoZero"/>
        <c:auto val="1"/>
        <c:lblAlgn val="ctr"/>
        <c:lblOffset val="100"/>
        <c:noMultiLvlLbl val="0"/>
      </c:catAx>
      <c:valAx>
        <c:axId val="10187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262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46550194987751E-2"/>
          <c:y val="3.7304386814163842E-2"/>
          <c:w val="0.84211758957102656"/>
          <c:h val="0.828808042492633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2"/>
          <c:dPt>
            <c:idx val="0"/>
            <c:bubble3D val="0"/>
            <c:explosion val="21"/>
            <c:extLst>
              <c:ext xmlns:c16="http://schemas.microsoft.com/office/drawing/2014/chart" uri="{C3380CC4-5D6E-409C-BE32-E72D297353CC}">
                <c16:uniqueId val="{00000001-8EF9-4DCE-AF14-3E5C54BDDEAE}"/>
              </c:ext>
            </c:extLst>
          </c:dPt>
          <c:dPt>
            <c:idx val="1"/>
            <c:bubble3D val="0"/>
            <c:explosion val="23"/>
            <c:extLst>
              <c:ext xmlns:c16="http://schemas.microsoft.com/office/drawing/2014/chart" uri="{C3380CC4-5D6E-409C-BE32-E72D297353CC}">
                <c16:uniqueId val="{00000003-8EF9-4DCE-AF14-3E5C54BDDEAE}"/>
              </c:ext>
            </c:extLst>
          </c:dPt>
          <c:dPt>
            <c:idx val="2"/>
            <c:bubble3D val="0"/>
            <c:explosion val="24"/>
            <c:extLst>
              <c:ext xmlns:c16="http://schemas.microsoft.com/office/drawing/2014/chart" uri="{C3380CC4-5D6E-409C-BE32-E72D297353CC}">
                <c16:uniqueId val="{00000005-8EF9-4DCE-AF14-3E5C54BDDEAE}"/>
              </c:ext>
            </c:extLst>
          </c:dPt>
          <c:dPt>
            <c:idx val="3"/>
            <c:bubble3D val="0"/>
            <c:explosion val="15"/>
            <c:extLst>
              <c:ext xmlns:c16="http://schemas.microsoft.com/office/drawing/2014/chart" uri="{C3380CC4-5D6E-409C-BE32-E72D297353CC}">
                <c16:uniqueId val="{00000007-8EF9-4DCE-AF14-3E5C54BDDEAE}"/>
              </c:ext>
            </c:extLst>
          </c:dPt>
          <c:dPt>
            <c:idx val="5"/>
            <c:bubble3D val="0"/>
            <c:explosion val="28"/>
            <c:extLst>
              <c:ext xmlns:c16="http://schemas.microsoft.com/office/drawing/2014/chart" uri="{C3380CC4-5D6E-409C-BE32-E72D297353CC}">
                <c16:uniqueId val="{00000009-8EF9-4DCE-AF14-3E5C54BDDEAE}"/>
              </c:ext>
            </c:extLst>
          </c:dPt>
          <c:dPt>
            <c:idx val="6"/>
            <c:bubble3D val="0"/>
            <c:explosion val="31"/>
            <c:extLst>
              <c:ext xmlns:c16="http://schemas.microsoft.com/office/drawing/2014/chart" uri="{C3380CC4-5D6E-409C-BE32-E72D297353CC}">
                <c16:uniqueId val="{0000000B-8EF9-4DCE-AF14-3E5C54BDDEAE}"/>
              </c:ext>
            </c:extLst>
          </c:dPt>
          <c:dPt>
            <c:idx val="7"/>
            <c:bubble3D val="0"/>
            <c:explosion val="30"/>
            <c:extLst>
              <c:ext xmlns:c16="http://schemas.microsoft.com/office/drawing/2014/chart" uri="{C3380CC4-5D6E-409C-BE32-E72D297353CC}">
                <c16:uniqueId val="{0000000D-8EF9-4DCE-AF14-3E5C54BDDEAE}"/>
              </c:ext>
            </c:extLst>
          </c:dPt>
          <c:dLbls>
            <c:dLbl>
              <c:idx val="0"/>
              <c:layout>
                <c:manualLayout>
                  <c:x val="-1.9530131024929662E-2"/>
                  <c:y val="8.2524703954432191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Общегосударственные </a:t>
                    </a:r>
                    <a:r>
                      <a:rPr lang="ru-RU" sz="1000" dirty="0" smtClean="0"/>
                      <a:t>вопросы 121 942,75тыс. руб. 11,8%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6602276544717"/>
                      <c:h val="0.187147345577041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F9-4DCE-AF14-3E5C54BDDEAE}"/>
                </c:ext>
              </c:extLst>
            </c:dLbl>
            <c:dLbl>
              <c:idx val="1"/>
              <c:layout>
                <c:manualLayout>
                  <c:x val="0.13429812765688962"/>
                  <c:y val="2.7741488127586013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Национальная безопасность и правоохранительная </a:t>
                    </a:r>
                    <a:r>
                      <a:rPr lang="ru-RU" sz="1000" dirty="0" smtClean="0"/>
                      <a:t>деятельность</a:t>
                    </a:r>
                  </a:p>
                  <a:p>
                    <a:r>
                      <a:rPr lang="ru-RU" sz="1000" dirty="0" smtClean="0"/>
                      <a:t>467,00</a:t>
                    </a:r>
                    <a:r>
                      <a:rPr lang="ru-RU" sz="1000" baseline="0" dirty="0" smtClean="0"/>
                      <a:t> </a:t>
                    </a:r>
                    <a:r>
                      <a:rPr lang="ru-RU" sz="1000" dirty="0" smtClean="0"/>
                      <a:t>тыс. руб. 0,04%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3130420451191"/>
                      <c:h val="0.20343342078839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F9-4DCE-AF14-3E5C54BDDEAE}"/>
                </c:ext>
              </c:extLst>
            </c:dLbl>
            <c:dLbl>
              <c:idx val="2"/>
              <c:layout>
                <c:manualLayout>
                  <c:x val="-0.16454092200678266"/>
                  <c:y val="5.7676792525698323E-2"/>
                </c:manualLayout>
              </c:layout>
              <c:tx>
                <c:rich>
                  <a:bodyPr/>
                  <a:lstStyle/>
                  <a:p>
                    <a:r>
                      <a:rPr lang="ru-RU" sz="1000" baseline="0" dirty="0"/>
                      <a:t>Национальная </a:t>
                    </a:r>
                    <a:r>
                      <a:rPr lang="ru-RU" sz="1000" baseline="0" dirty="0" smtClean="0"/>
                      <a:t>экономика </a:t>
                    </a:r>
                  </a:p>
                  <a:p>
                    <a:r>
                      <a:rPr lang="ru-RU" sz="1000" baseline="0" dirty="0" smtClean="0"/>
                      <a:t>40 711,00 тыс. руб. 3,9%</a:t>
                    </a:r>
                    <a:endParaRPr lang="ru-RU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EF9-4DCE-AF14-3E5C54BDDEAE}"/>
                </c:ext>
              </c:extLst>
            </c:dLbl>
            <c:dLbl>
              <c:idx val="3"/>
              <c:layout>
                <c:manualLayout>
                  <c:x val="-6.804186463651103E-3"/>
                  <c:y val="-0.13274238187268991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Жилищно-коммунальное хозяйство </a:t>
                    </a:r>
                  </a:p>
                  <a:p>
                    <a:r>
                      <a:rPr lang="ru-RU" sz="1000" dirty="0" smtClean="0"/>
                      <a:t>58</a:t>
                    </a:r>
                    <a:r>
                      <a:rPr lang="ru-RU" sz="1000" baseline="0" dirty="0" smtClean="0"/>
                      <a:t> 261,74</a:t>
                    </a:r>
                    <a:r>
                      <a:rPr lang="ru-RU" sz="1000" dirty="0" smtClean="0"/>
                      <a:t> тыс. руб. 5,6%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21302888510066"/>
                      <c:h val="0.149309416954284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EF9-4DCE-AF14-3E5C54BDDEAE}"/>
                </c:ext>
              </c:extLst>
            </c:dLbl>
            <c:dLbl>
              <c:idx val="4"/>
              <c:layout>
                <c:manualLayout>
                  <c:x val="-3.3394348606446279E-2"/>
                  <c:y val="1.6693718951355067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latin typeface="Times New Roman" pitchFamily="18" charset="0"/>
                        <a:cs typeface="Times New Roman" pitchFamily="18" charset="0"/>
                      </a:rPr>
                      <a:t>Образование </a:t>
                    </a:r>
                  </a:p>
                  <a:p>
                    <a:r>
                      <a:rPr lang="ru-RU" sz="1000" dirty="0" smtClean="0">
                        <a:latin typeface="Times New Roman" pitchFamily="18" charset="0"/>
                        <a:cs typeface="Times New Roman" pitchFamily="18" charset="0"/>
                      </a:rPr>
                      <a:t>615</a:t>
                    </a:r>
                    <a:r>
                      <a:rPr lang="ru-RU" sz="1000" baseline="0" dirty="0" smtClean="0">
                        <a:latin typeface="Times New Roman" pitchFamily="18" charset="0"/>
                        <a:cs typeface="Times New Roman" pitchFamily="18" charset="0"/>
                      </a:rPr>
                      <a:t> 221,50</a:t>
                    </a:r>
                    <a:r>
                      <a:rPr lang="ru-RU" sz="1000" dirty="0" smtClean="0">
                        <a:latin typeface="Times New Roman" pitchFamily="18" charset="0"/>
                        <a:cs typeface="Times New Roman" pitchFamily="18" charset="0"/>
                      </a:rPr>
                      <a:t> тыс. руб. 59,4%</a:t>
                    </a:r>
                    <a:endParaRPr lang="ru-RU" sz="10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85838228050638"/>
                      <c:h val="0.11426741093440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EF9-4DCE-AF14-3E5C54BDDEAE}"/>
                </c:ext>
              </c:extLst>
            </c:dLbl>
            <c:dLbl>
              <c:idx val="5"/>
              <c:layout>
                <c:manualLayout>
                  <c:x val="-1.4225098050703697E-2"/>
                  <c:y val="-0.27607174433851467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Культура, </a:t>
                    </a:r>
                    <a:r>
                      <a:rPr lang="ru-RU" sz="1000" dirty="0" smtClean="0"/>
                      <a:t>кинематография </a:t>
                    </a:r>
                  </a:p>
                  <a:p>
                    <a:r>
                      <a:rPr lang="ru-RU" sz="1000" dirty="0" smtClean="0"/>
                      <a:t>112</a:t>
                    </a:r>
                    <a:r>
                      <a:rPr lang="ru-RU" sz="1000" baseline="0" dirty="0" smtClean="0"/>
                      <a:t> 839,64</a:t>
                    </a:r>
                    <a:r>
                      <a:rPr lang="ru-RU" sz="1000" dirty="0" smtClean="0"/>
                      <a:t> тыс. руб. 10,9%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55834875967691"/>
                      <c:h val="0.149309416954284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EF9-4DCE-AF14-3E5C54BDDEAE}"/>
                </c:ext>
              </c:extLst>
            </c:dLbl>
            <c:dLbl>
              <c:idx val="6"/>
              <c:layout>
                <c:manualLayout>
                  <c:x val="-8.942443870831085E-4"/>
                  <c:y val="-1.199633864421866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Социальная </a:t>
                    </a:r>
                    <a:r>
                      <a:rPr lang="ru-RU" sz="1000" dirty="0" smtClean="0"/>
                      <a:t>политика</a:t>
                    </a:r>
                  </a:p>
                  <a:p>
                    <a:r>
                      <a:rPr lang="ru-RU" sz="1000" dirty="0" smtClean="0"/>
                      <a:t>12</a:t>
                    </a:r>
                    <a:r>
                      <a:rPr lang="ru-RU" sz="1000" baseline="0" dirty="0" smtClean="0"/>
                      <a:t> 844,81</a:t>
                    </a:r>
                    <a:r>
                      <a:rPr lang="ru-RU" sz="1000" dirty="0" smtClean="0"/>
                      <a:t> тыс. руб. 1,2%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20428910564011"/>
                      <c:h val="0.191969250369794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EF9-4DCE-AF14-3E5C54BDDEAE}"/>
                </c:ext>
              </c:extLst>
            </c:dLbl>
            <c:dLbl>
              <c:idx val="7"/>
              <c:layout>
                <c:manualLayout>
                  <c:x val="1.0398385584275938E-2"/>
                  <c:y val="0.15791813475751837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Физическая </a:t>
                    </a:r>
                    <a:r>
                      <a:rPr lang="ru-RU" sz="1000" dirty="0"/>
                      <a:t>культура и </a:t>
                    </a:r>
                    <a:r>
                      <a:rPr lang="ru-RU" sz="1000" dirty="0" smtClean="0"/>
                      <a:t>спорт </a:t>
                    </a:r>
                  </a:p>
                  <a:p>
                    <a:r>
                      <a:rPr lang="ru-RU" sz="1000" dirty="0" smtClean="0"/>
                      <a:t>74</a:t>
                    </a:r>
                    <a:r>
                      <a:rPr lang="ru-RU" sz="1000" baseline="0" dirty="0" smtClean="0"/>
                      <a:t> 175,62</a:t>
                    </a:r>
                    <a:r>
                      <a:rPr lang="ru-RU" sz="1000" dirty="0" smtClean="0"/>
                      <a:t> тыс. руб.</a:t>
                    </a:r>
                    <a:r>
                      <a:rPr lang="ru-RU" sz="1000" baseline="0" dirty="0" smtClean="0"/>
                      <a:t> 7,2</a:t>
                    </a:r>
                    <a:r>
                      <a:rPr lang="ru-RU" sz="1000" dirty="0" smtClean="0"/>
                      <a:t>%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68090509728455"/>
                      <c:h val="0.149309416954284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EF9-4DCE-AF14-3E5C54BDDE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121942.75</c:v>
                </c:pt>
                <c:pt idx="1">
                  <c:v>467</c:v>
                </c:pt>
                <c:pt idx="2">
                  <c:v>40711</c:v>
                </c:pt>
                <c:pt idx="3">
                  <c:v>58261.74</c:v>
                </c:pt>
                <c:pt idx="4">
                  <c:v>615221.5</c:v>
                </c:pt>
                <c:pt idx="5">
                  <c:v>112839.64</c:v>
                </c:pt>
                <c:pt idx="6">
                  <c:v>12844.81</c:v>
                </c:pt>
                <c:pt idx="7">
                  <c:v>74175.62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F9-4DCE-AF14-3E5C54BDD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0E3-45A5-8B7B-27B4BEA19F84}"/>
              </c:ext>
            </c:extLst>
          </c:dPt>
          <c:dPt>
            <c:idx val="1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E3-45A5-8B7B-27B4BEA19F84}"/>
              </c:ext>
            </c:extLst>
          </c:dPt>
          <c:dPt>
            <c:idx val="2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0E3-45A5-8B7B-27B4BEA19F84}"/>
              </c:ext>
            </c:extLst>
          </c:dPt>
          <c:dPt>
            <c:idx val="3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0E3-45A5-8B7B-27B4BEA19F84}"/>
              </c:ext>
            </c:extLst>
          </c:dPt>
          <c:dPt>
            <c:idx val="4"/>
            <c:invertIfNegative val="0"/>
            <c:bubble3D val="0"/>
            <c:spPr>
              <a:solidFill>
                <a:srgbClr val="00CC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0E3-45A5-8B7B-27B4BEA19F84}"/>
              </c:ext>
            </c:extLst>
          </c:dPt>
          <c:val>
            <c:numRef>
              <c:f>Лист1!$A$2:$A$6</c:f>
              <c:numCache>
                <c:formatCode>General</c:formatCode>
                <c:ptCount val="5"/>
                <c:pt idx="0">
                  <c:v>930.8</c:v>
                </c:pt>
                <c:pt idx="1">
                  <c:v>906.3</c:v>
                </c:pt>
                <c:pt idx="2">
                  <c:v>882.6</c:v>
                </c:pt>
                <c:pt idx="3">
                  <c:v>1025.2</c:v>
                </c:pt>
                <c:pt idx="4">
                  <c:v>1036.5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E3-45A5-8B7B-27B4BEA19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65154144"/>
        <c:axId val="665150864"/>
      </c:barChart>
      <c:catAx>
        <c:axId val="665154144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150864"/>
        <c:crosses val="autoZero"/>
        <c:auto val="1"/>
        <c:lblAlgn val="ctr"/>
        <c:lblOffset val="100"/>
        <c:noMultiLvlLbl val="0"/>
      </c:catAx>
      <c:valAx>
        <c:axId val="665150864"/>
        <c:scaling>
          <c:orientation val="minMax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515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0.85143</cdr:x>
      <cdr:y>0.16667</cdr:y>
    </cdr:from>
    <cdr:to>
      <cdr:x>0.88462</cdr:x>
      <cdr:y>0.28665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H="1">
          <a:off x="6130140" y="763804"/>
          <a:ext cx="238933" cy="54984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4418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4418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r">
              <a:defRPr sz="1200"/>
            </a:lvl1pPr>
          </a:lstStyle>
          <a:p>
            <a:fld id="{9A2E7522-0D55-4667-B28D-68ECC41295B8}" type="datetimeFigureOut">
              <a:rPr lang="ru-RU" smtClean="0"/>
              <a:t>09.07.2019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1233488"/>
            <a:ext cx="47228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4" tIns="45167" rIns="90334" bIns="4516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931"/>
            <a:ext cx="5388610" cy="3884487"/>
          </a:xfrm>
          <a:prstGeom prst="rect">
            <a:avLst/>
          </a:prstGeom>
        </p:spPr>
        <p:txBody>
          <a:bodyPr vert="horz" lIns="90334" tIns="45167" rIns="90334" bIns="4516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896"/>
            <a:ext cx="2918831" cy="494418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896"/>
            <a:ext cx="2918831" cy="494418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r">
              <a:defRPr sz="1200"/>
            </a:lvl1pPr>
          </a:lstStyle>
          <a:p>
            <a:fld id="{7F6509A3-959E-4FD6-91C6-BC1F5D1F3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7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71910"/>
            <a:ext cx="6425724" cy="1854811"/>
          </a:xfrm>
        </p:spPr>
        <p:txBody>
          <a:bodyPr anchor="b"/>
          <a:lstStyle>
            <a:lvl1pPr algn="ctr">
              <a:defRPr sz="466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798250"/>
            <a:ext cx="5669756" cy="1286282"/>
          </a:xfrm>
        </p:spPr>
        <p:txBody>
          <a:bodyPr/>
          <a:lstStyle>
            <a:lvl1pPr marL="0" indent="0" algn="ctr">
              <a:buNone/>
              <a:defRPr sz="1865"/>
            </a:lvl1pPr>
            <a:lvl2pPr marL="355199" indent="0" algn="ctr">
              <a:buNone/>
              <a:defRPr sz="1554"/>
            </a:lvl2pPr>
            <a:lvl3pPr marL="710397" indent="0" algn="ctr">
              <a:buNone/>
              <a:defRPr sz="1398"/>
            </a:lvl3pPr>
            <a:lvl4pPr marL="1065596" indent="0" algn="ctr">
              <a:buNone/>
              <a:defRPr sz="1243"/>
            </a:lvl4pPr>
            <a:lvl5pPr marL="1420795" indent="0" algn="ctr">
              <a:buNone/>
              <a:defRPr sz="1243"/>
            </a:lvl5pPr>
            <a:lvl6pPr marL="1775993" indent="0" algn="ctr">
              <a:buNone/>
              <a:defRPr sz="1243"/>
            </a:lvl6pPr>
            <a:lvl7pPr marL="2131192" indent="0" algn="ctr">
              <a:buNone/>
              <a:defRPr sz="1243"/>
            </a:lvl7pPr>
            <a:lvl8pPr marL="2486391" indent="0" algn="ctr">
              <a:buNone/>
              <a:defRPr sz="1243"/>
            </a:lvl8pPr>
            <a:lvl9pPr marL="2841589" indent="0" algn="ctr">
              <a:buNone/>
              <a:defRPr sz="12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98CD2-3075-4345-8074-DBAFF5A5869C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0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99CA9-2B80-4682-A762-E5CF1A40F7F4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7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3648"/>
            <a:ext cx="1630055" cy="4514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3648"/>
            <a:ext cx="4795669" cy="4514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DF2DE-3EDF-4194-A0E6-2FFB7CAA22E1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0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C409-2852-4ADB-8C60-B18C16167177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683659" y="4937560"/>
            <a:ext cx="48192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Финансовое управление администрации Дальнегорского городского округа</a:t>
            </a:r>
            <a:endParaRPr lang="ru-RU" sz="11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08369778"/>
              </p:ext>
            </p:extLst>
          </p:nvPr>
        </p:nvGraphicFramePr>
        <p:xfrm>
          <a:off x="198470" y="178824"/>
          <a:ext cx="7162736" cy="4974021"/>
        </p:xfrm>
        <a:graphic>
          <a:graphicData uri="http://schemas.openxmlformats.org/drawingml/2006/table">
            <a:tbl>
              <a:tblPr/>
              <a:tblGrid>
                <a:gridCol w="7162736">
                  <a:extLst>
                    <a:ext uri="{9D8B030D-6E8A-4147-A177-3AD203B41FA5}">
                      <a16:colId xmlns:a16="http://schemas.microsoft.com/office/drawing/2014/main" val="3728145276"/>
                    </a:ext>
                  </a:extLst>
                </a:gridCol>
              </a:tblGrid>
              <a:tr h="49740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mpd="sng">
                      <a:solidFill>
                        <a:srgbClr val="0C60E8"/>
                      </a:solidFill>
                      <a:prstDash val="solid"/>
                    </a:lnL>
                    <a:lnR w="9525" cmpd="sng">
                      <a:solidFill>
                        <a:srgbClr val="0C60E8"/>
                      </a:solidFill>
                      <a:prstDash val="solid"/>
                    </a:lnR>
                    <a:lnT w="9525" cmpd="sng">
                      <a:solidFill>
                        <a:srgbClr val="0C60E8"/>
                      </a:solidFill>
                      <a:prstDash val="solid"/>
                    </a:lnT>
                    <a:lnB w="9525" cmpd="sng">
                      <a:solidFill>
                        <a:srgbClr val="0C60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40529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6" y="169255"/>
            <a:ext cx="689270" cy="89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28214"/>
            <a:ext cx="6520220" cy="2216154"/>
          </a:xfrm>
        </p:spPr>
        <p:txBody>
          <a:bodyPr anchor="b"/>
          <a:lstStyle>
            <a:lvl1pPr>
              <a:defRPr sz="466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65334"/>
            <a:ext cx="6520220" cy="1165423"/>
          </a:xfrm>
        </p:spPr>
        <p:txBody>
          <a:bodyPr/>
          <a:lstStyle>
            <a:lvl1pPr marL="0" indent="0">
              <a:buNone/>
              <a:defRPr sz="1865">
                <a:solidFill>
                  <a:schemeClr val="tx1"/>
                </a:solidFill>
              </a:defRPr>
            </a:lvl1pPr>
            <a:lvl2pPr marL="355199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2pPr>
            <a:lvl3pPr marL="71039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5596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4pPr>
            <a:lvl5pPr marL="1420795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5pPr>
            <a:lvl6pPr marL="1775993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6pPr>
            <a:lvl7pPr marL="2131192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7pPr>
            <a:lvl8pPr marL="2486391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8pPr>
            <a:lvl9pPr marL="2841589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5FA6-321A-4C33-9C18-94270A80292E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C:\Users\Stoliyarova\Desktop\герб Дальнег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7514" cy="62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2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18240"/>
            <a:ext cx="3212862" cy="338034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18240"/>
            <a:ext cx="3212862" cy="338034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3580-B33D-4BF6-8277-7A1DD3F3A0C7}" type="datetime1">
              <a:rPr lang="ru-RU" smtClean="0"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3649"/>
            <a:ext cx="6520220" cy="10297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06014"/>
            <a:ext cx="3198096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46072"/>
            <a:ext cx="3198096" cy="2862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06014"/>
            <a:ext cx="3213847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46072"/>
            <a:ext cx="3213847" cy="2862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D279-8181-4B84-8831-B98372494C83}" type="datetime1">
              <a:rPr lang="ru-RU" smtClean="0"/>
              <a:t>09.07.2019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4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D7E8-8D60-407D-90B0-4952D042B12C}" type="datetime1">
              <a:rPr lang="ru-RU" smtClean="0"/>
              <a:t>09.07.2019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94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E44-47FC-49CD-B3F5-71F95F6394A9}" type="datetime1">
              <a:rPr lang="ru-RU" smtClean="0"/>
              <a:t>09.07.2019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2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67084"/>
            <a:ext cx="3827085" cy="3786085"/>
          </a:xfrm>
        </p:spPr>
        <p:txBody>
          <a:bodyPr/>
          <a:lstStyle>
            <a:lvl1pPr>
              <a:defRPr sz="2486"/>
            </a:lvl1pPr>
            <a:lvl2pPr>
              <a:defRPr sz="2175"/>
            </a:lvl2pPr>
            <a:lvl3pPr>
              <a:defRPr sz="1865"/>
            </a:lvl3pPr>
            <a:lvl4pPr>
              <a:defRPr sz="1554"/>
            </a:lvl4pPr>
            <a:lvl5pPr>
              <a:defRPr sz="1554"/>
            </a:lvl5pPr>
            <a:lvl6pPr>
              <a:defRPr sz="1554"/>
            </a:lvl6pPr>
            <a:lvl7pPr>
              <a:defRPr sz="1554"/>
            </a:lvl7pPr>
            <a:lvl8pPr>
              <a:defRPr sz="1554"/>
            </a:lvl8pPr>
            <a:lvl9pPr>
              <a:defRPr sz="15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3360-6F86-4C60-A66E-613760DC4174}" type="datetime1">
              <a:rPr lang="ru-RU" smtClean="0"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7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67084"/>
            <a:ext cx="3827085" cy="3786085"/>
          </a:xfrm>
        </p:spPr>
        <p:txBody>
          <a:bodyPr anchor="t"/>
          <a:lstStyle>
            <a:lvl1pPr marL="0" indent="0">
              <a:buNone/>
              <a:defRPr sz="2486"/>
            </a:lvl1pPr>
            <a:lvl2pPr marL="355199" indent="0">
              <a:buNone/>
              <a:defRPr sz="2175"/>
            </a:lvl2pPr>
            <a:lvl3pPr marL="710397" indent="0">
              <a:buNone/>
              <a:defRPr sz="1865"/>
            </a:lvl3pPr>
            <a:lvl4pPr marL="1065596" indent="0">
              <a:buNone/>
              <a:defRPr sz="1554"/>
            </a:lvl4pPr>
            <a:lvl5pPr marL="1420795" indent="0">
              <a:buNone/>
              <a:defRPr sz="1554"/>
            </a:lvl5pPr>
            <a:lvl6pPr marL="1775993" indent="0">
              <a:buNone/>
              <a:defRPr sz="1554"/>
            </a:lvl6pPr>
            <a:lvl7pPr marL="2131192" indent="0">
              <a:buNone/>
              <a:defRPr sz="1554"/>
            </a:lvl7pPr>
            <a:lvl8pPr marL="2486391" indent="0">
              <a:buNone/>
              <a:defRPr sz="1554"/>
            </a:lvl8pPr>
            <a:lvl9pPr marL="2841589" indent="0">
              <a:buNone/>
              <a:defRPr sz="155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642-23EC-40A5-B7CB-4AEFE71A8C9E}" type="datetime1">
              <a:rPr lang="ru-RU" smtClean="0"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9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18240"/>
            <a:ext cx="6520220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ED7E3-01FC-4E7C-B346-CC44E3DF8E8A}" type="datetime1">
              <a:rPr lang="ru-RU" smtClean="0"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37943"/>
            <a:ext cx="2551390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DA77-90A4-4FE6-9F29-3B09726A1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+mn-lt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57745" y="-162296"/>
            <a:ext cx="18473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2" y="221226"/>
            <a:ext cx="7108722" cy="4896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4472" y="383458"/>
            <a:ext cx="3443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  </a:t>
            </a:r>
            <a:r>
              <a:rPr lang="ru-RU" sz="2000" dirty="0" smtClean="0">
                <a:solidFill>
                  <a:srgbClr val="7030A0"/>
                </a:solidFill>
              </a:rPr>
              <a:t>Отчет об исполнении бюджета </a:t>
            </a:r>
            <a:r>
              <a:rPr lang="ru-RU" sz="2000" dirty="0" err="1" smtClean="0">
                <a:solidFill>
                  <a:srgbClr val="7030A0"/>
                </a:solidFill>
              </a:rPr>
              <a:t>Дальнегорского</a:t>
            </a:r>
            <a:r>
              <a:rPr lang="ru-RU" sz="2000" dirty="0" smtClean="0">
                <a:solidFill>
                  <a:srgbClr val="7030A0"/>
                </a:solidFill>
              </a:rPr>
              <a:t> городского округа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    за 2018 год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835" y="85196"/>
            <a:ext cx="7186324" cy="57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по доходам в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году, в 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92001812"/>
              </p:ext>
            </p:extLst>
          </p:nvPr>
        </p:nvGraphicFramePr>
        <p:xfrm>
          <a:off x="763717" y="765074"/>
          <a:ext cx="6306459" cy="398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63131" y="871063"/>
            <a:ext cx="992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40"/>
              </a:spcBef>
            </a:pP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1 125 347,27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9268" y="871063"/>
            <a:ext cx="992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40"/>
              </a:spcBef>
            </a:pP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1 140 893,04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021" y="4600890"/>
            <a:ext cx="2656369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1419235" algn="l"/>
              </a:tabLst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по доходам исполнен на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101,4%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5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192461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166"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6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исполнения налоговых и неналоговых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доходов</a:t>
            </a:r>
          </a:p>
          <a:p>
            <a:pPr marL="899166"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год, в тыс. руб.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20368"/>
              </p:ext>
            </p:extLst>
          </p:nvPr>
        </p:nvGraphicFramePr>
        <p:xfrm>
          <a:off x="567280" y="1094873"/>
          <a:ext cx="6494751" cy="34587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7297">
                  <a:extLst>
                    <a:ext uri="{9D8B030D-6E8A-4147-A177-3AD203B41FA5}">
                      <a16:colId xmlns:a16="http://schemas.microsoft.com/office/drawing/2014/main" val="227079787"/>
                    </a:ext>
                  </a:extLst>
                </a:gridCol>
                <a:gridCol w="1517583">
                  <a:extLst>
                    <a:ext uri="{9D8B030D-6E8A-4147-A177-3AD203B41FA5}">
                      <a16:colId xmlns:a16="http://schemas.microsoft.com/office/drawing/2014/main" val="344770112"/>
                    </a:ext>
                  </a:extLst>
                </a:gridCol>
                <a:gridCol w="1360157">
                  <a:extLst>
                    <a:ext uri="{9D8B030D-6E8A-4147-A177-3AD203B41FA5}">
                      <a16:colId xmlns:a16="http://schemas.microsoft.com/office/drawing/2014/main" val="309370466"/>
                    </a:ext>
                  </a:extLst>
                </a:gridCol>
                <a:gridCol w="1049714">
                  <a:extLst>
                    <a:ext uri="{9D8B030D-6E8A-4147-A177-3AD203B41FA5}">
                      <a16:colId xmlns:a16="http://schemas.microsoft.com/office/drawing/2014/main" val="168563779"/>
                    </a:ext>
                  </a:extLst>
                </a:gridCol>
              </a:tblGrid>
              <a:tr h="633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Наименование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План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</a:t>
                      </a:r>
                      <a:r>
                        <a:rPr lang="ru-RU" sz="1000" kern="1200" dirty="0" smtClean="0">
                          <a:effectLst/>
                        </a:rPr>
                        <a:t>2018 </a:t>
                      </a:r>
                      <a:r>
                        <a:rPr lang="ru-RU" sz="1000" kern="1200" dirty="0">
                          <a:effectLst/>
                        </a:rPr>
                        <a:t>год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за </a:t>
                      </a:r>
                      <a:r>
                        <a:rPr lang="ru-RU" sz="1000" kern="1200" dirty="0" smtClean="0">
                          <a:effectLst/>
                        </a:rPr>
                        <a:t>2018 </a:t>
                      </a:r>
                      <a:r>
                        <a:rPr lang="ru-RU" sz="1000" kern="1200" dirty="0">
                          <a:effectLst/>
                        </a:rPr>
                        <a:t>год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% исполнения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884796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Налоговые и неналоговые доходы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634 863,19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666 406,57</a:t>
                      </a:r>
                      <a:endParaRPr lang="ru-RU" sz="1000" b="1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104,97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676039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НДФЛ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507 000,00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533 814,49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105,29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95144"/>
                  </a:ext>
                </a:extLst>
              </a:tr>
              <a:tr h="2283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 на товары, работы, услуги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9 396,21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9 512,99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101,24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98192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Налоги на совокупный доход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31 570,00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31 267,44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99,04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053621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Налоги на имущество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28 290,00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29 442,26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104,07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255559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Государственная пошлина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8 848,00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8 975,41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101,44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924376"/>
                  </a:ext>
                </a:extLst>
              </a:tr>
              <a:tr h="324299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Доходы от использования имущества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23 100,50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23 962,83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103,73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393517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Доходы от продажи имущества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17 410,00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17 888,87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102,75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983911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Штрафы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6 005,00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7 008,45</a:t>
                      </a:r>
                      <a:endParaRPr lang="ru-RU" sz="10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116,71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108213"/>
                  </a:ext>
                </a:extLst>
              </a:tr>
              <a:tr h="701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Прочие ( в том числе отменённые налоги и сборы, плата за негативное воздействие на окружающую среду, доходы от оказания платных услуг 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3 243,48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4 533,83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139,78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40778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34604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7486" y="223491"/>
            <a:ext cx="6379028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собственных доходов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год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(всего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666 406,57 тыс. руб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9426299"/>
              </p:ext>
            </p:extLst>
          </p:nvPr>
        </p:nvGraphicFramePr>
        <p:xfrm>
          <a:off x="653143" y="969593"/>
          <a:ext cx="6226628" cy="359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089908"/>
            <a:ext cx="1538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dirty="0"/>
              <a:t>Налог на доходы физических лиц 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dirty="0"/>
              <a:t>533 814,49 тыс. руб. 80,1%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19025" y="1593258"/>
            <a:ext cx="684922" cy="109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2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9543" y="-40243"/>
            <a:ext cx="5949844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200" b="1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исполнения по безвозмездным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поступлениям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год, в тыс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82782"/>
              </p:ext>
            </p:extLst>
          </p:nvPr>
        </p:nvGraphicFramePr>
        <p:xfrm>
          <a:off x="914399" y="740078"/>
          <a:ext cx="6094987" cy="2384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91308">
                  <a:extLst>
                    <a:ext uri="{9D8B030D-6E8A-4147-A177-3AD203B41FA5}">
                      <a16:colId xmlns:a16="http://schemas.microsoft.com/office/drawing/2014/main" val="3932042927"/>
                    </a:ext>
                  </a:extLst>
                </a:gridCol>
                <a:gridCol w="1293311">
                  <a:extLst>
                    <a:ext uri="{9D8B030D-6E8A-4147-A177-3AD203B41FA5}">
                      <a16:colId xmlns:a16="http://schemas.microsoft.com/office/drawing/2014/main" val="2190604384"/>
                    </a:ext>
                  </a:extLst>
                </a:gridCol>
                <a:gridCol w="1104919">
                  <a:extLst>
                    <a:ext uri="{9D8B030D-6E8A-4147-A177-3AD203B41FA5}">
                      <a16:colId xmlns:a16="http://schemas.microsoft.com/office/drawing/2014/main" val="1185418567"/>
                    </a:ext>
                  </a:extLst>
                </a:gridCol>
                <a:gridCol w="905449">
                  <a:extLst>
                    <a:ext uri="{9D8B030D-6E8A-4147-A177-3AD203B41FA5}">
                      <a16:colId xmlns:a16="http://schemas.microsoft.com/office/drawing/2014/main" val="3659240555"/>
                    </a:ext>
                  </a:extLst>
                </a:gridCol>
              </a:tblGrid>
              <a:tr h="39929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Наименование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План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</a:t>
                      </a:r>
                      <a:r>
                        <a:rPr lang="en-US" sz="1000" kern="1200" dirty="0" smtClean="0">
                          <a:effectLst/>
                        </a:rPr>
                        <a:t>2018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% исполнения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164103"/>
                  </a:ext>
                </a:extLst>
              </a:tr>
              <a:tr h="37257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Безвозмездные </a:t>
                      </a:r>
                      <a:r>
                        <a:rPr lang="ru-RU" sz="1000" b="1" dirty="0">
                          <a:effectLst/>
                        </a:rPr>
                        <a:t>поступления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490 484,08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474 486,47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96,74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595934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Дотация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27 169,01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27 169,01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115024"/>
                  </a:ext>
                </a:extLst>
              </a:tr>
              <a:tr h="21045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Субсидия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77 943,68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68 467,95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87,84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4928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Субвенция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385 271,39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383 986,11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8136"/>
                  </a:ext>
                </a:extLst>
              </a:tr>
              <a:tr h="21045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Иные межбюджетные трансферты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555321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 smtClean="0">
                          <a:effectLst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0,00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10,00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635391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0363" algn="l"/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Возврат остатков межбюджетных трансфертов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-5 246,60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613146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01557549"/>
              </p:ext>
            </p:extLst>
          </p:nvPr>
        </p:nvGraphicFramePr>
        <p:xfrm>
          <a:off x="1757037" y="3345544"/>
          <a:ext cx="3987114" cy="181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2469" y="4204741"/>
            <a:ext cx="236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Субсидии бюджету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Дальнегорского ГО</a:t>
            </a:r>
          </a:p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68 467,95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14,4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5771" y="3310099"/>
            <a:ext cx="2314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/>
              <a:t>Дотации бюджету Дальнегорского ГО</a:t>
            </a:r>
          </a:p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 smtClean="0"/>
              <a:t>(</a:t>
            </a:r>
            <a:r>
              <a:rPr lang="en-US" sz="1000" dirty="0" smtClean="0"/>
              <a:t>27 169,01 </a:t>
            </a:r>
            <a:r>
              <a:rPr lang="ru-RU" sz="1000" dirty="0" smtClean="0"/>
              <a:t>тыс. руб</a:t>
            </a:r>
            <a:r>
              <a:rPr lang="ru-RU" sz="1000" dirty="0"/>
              <a:t>.) </a:t>
            </a:r>
            <a:r>
              <a:rPr lang="en-US" sz="1000" dirty="0" smtClean="0"/>
              <a:t>5,7</a:t>
            </a:r>
            <a:r>
              <a:rPr lang="ru-RU" sz="1000" dirty="0" smtClean="0"/>
              <a:t>%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3609" y="4701979"/>
            <a:ext cx="2479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/>
              <a:t>Субвенции бюджету Дальнегорского  ГО</a:t>
            </a:r>
          </a:p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 smtClean="0"/>
              <a:t>(</a:t>
            </a:r>
            <a:r>
              <a:rPr lang="en-US" sz="1000" dirty="0" smtClean="0"/>
              <a:t>383 986,11 </a:t>
            </a:r>
            <a:r>
              <a:rPr lang="ru-RU" sz="1000" dirty="0" smtClean="0"/>
              <a:t>тыс. руб.)</a:t>
            </a:r>
            <a:r>
              <a:rPr lang="en-US" sz="1000" dirty="0" smtClean="0"/>
              <a:t> 80,9</a:t>
            </a:r>
            <a:r>
              <a:rPr lang="ru-RU" sz="1000" dirty="0" smtClean="0"/>
              <a:t>%</a:t>
            </a:r>
            <a:endParaRPr lang="ru-RU" sz="10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485449" y="4620286"/>
            <a:ext cx="478680" cy="1480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273968" y="4070003"/>
            <a:ext cx="432410" cy="185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85449" y="3424151"/>
            <a:ext cx="865346" cy="128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771838" y="3118526"/>
            <a:ext cx="2086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/>
              <a:t>Иные межбюджетные трансферты </a:t>
            </a:r>
          </a:p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 smtClean="0"/>
              <a:t>(</a:t>
            </a:r>
            <a:r>
              <a:rPr lang="en-US" sz="1000" dirty="0" smtClean="0"/>
              <a:t>100,00 </a:t>
            </a:r>
            <a:r>
              <a:rPr lang="ru-RU" sz="1000" dirty="0" smtClean="0"/>
              <a:t>тыс. руб</a:t>
            </a:r>
            <a:r>
              <a:rPr lang="ru-RU" sz="1000" dirty="0"/>
              <a:t>.) </a:t>
            </a:r>
            <a:r>
              <a:rPr lang="en-US" sz="1000" dirty="0" smtClean="0"/>
              <a:t>0,02</a:t>
            </a:r>
            <a:r>
              <a:rPr lang="ru-RU" sz="1000" dirty="0" smtClean="0"/>
              <a:t>%</a:t>
            </a:r>
            <a:endParaRPr lang="ru-RU" sz="10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691983" y="3268571"/>
            <a:ext cx="1148546" cy="8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50594" y="3552915"/>
            <a:ext cx="1021244" cy="770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771838" y="3629964"/>
            <a:ext cx="720588" cy="488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902994" y="4047064"/>
            <a:ext cx="2557526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0" algn="l"/>
              </a:tabLst>
            </a:pP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бюджетов городских округов от возврата бюджетными учреждениями остатков субсидий прошлых лет</a:t>
            </a:r>
          </a:p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000" dirty="0" smtClean="0"/>
              <a:t>(</a:t>
            </a:r>
            <a:r>
              <a:rPr lang="en-US" sz="1000" dirty="0" smtClean="0"/>
              <a:t>10,00 </a:t>
            </a:r>
            <a:r>
              <a:rPr lang="ru-RU" sz="1000" dirty="0" smtClean="0"/>
              <a:t>тыс. руб</a:t>
            </a:r>
            <a:r>
              <a:rPr lang="ru-RU" sz="1000" dirty="0"/>
              <a:t>.) </a:t>
            </a:r>
            <a:r>
              <a:rPr lang="en-US" sz="1000" dirty="0" smtClean="0"/>
              <a:t>0,002</a:t>
            </a:r>
            <a:r>
              <a:rPr lang="ru-RU" sz="1000" dirty="0" smtClean="0"/>
              <a:t>%</a:t>
            </a:r>
            <a:endParaRPr lang="ru-RU" sz="1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13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663617" y="3277070"/>
            <a:ext cx="28366" cy="219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0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714" y="-86593"/>
            <a:ext cx="6582228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безвозмездных поступлений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и поступление)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9171"/>
              </p:ext>
            </p:extLst>
          </p:nvPr>
        </p:nvGraphicFramePr>
        <p:xfrm>
          <a:off x="605103" y="1017343"/>
          <a:ext cx="6458483" cy="39196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856620">
                  <a:extLst>
                    <a:ext uri="{9D8B030D-6E8A-4147-A177-3AD203B41FA5}">
                      <a16:colId xmlns:a16="http://schemas.microsoft.com/office/drawing/2014/main" val="890318508"/>
                    </a:ext>
                  </a:extLst>
                </a:gridCol>
                <a:gridCol w="851991">
                  <a:extLst>
                    <a:ext uri="{9D8B030D-6E8A-4147-A177-3AD203B41FA5}">
                      <a16:colId xmlns:a16="http://schemas.microsoft.com/office/drawing/2014/main" val="2597281342"/>
                    </a:ext>
                  </a:extLst>
                </a:gridCol>
                <a:gridCol w="749872">
                  <a:extLst>
                    <a:ext uri="{9D8B030D-6E8A-4147-A177-3AD203B41FA5}">
                      <a16:colId xmlns:a16="http://schemas.microsoft.com/office/drawing/2014/main" val="2065956582"/>
                    </a:ext>
                  </a:extLst>
                </a:gridCol>
              </a:tblGrid>
              <a:tr h="462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Наименование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План,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млн. руб.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Поступление,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млн. руб.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14980"/>
                  </a:ext>
                </a:extLst>
              </a:tr>
              <a:tr h="168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b="1" dirty="0">
                          <a:solidFill>
                            <a:srgbClr val="0066FF"/>
                          </a:solidFill>
                          <a:effectLst/>
                        </a:rPr>
                        <a:t>ДОТАЦИИ:</a:t>
                      </a:r>
                      <a:endParaRPr lang="ru-RU" sz="1000" b="1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solidFill>
                            <a:srgbClr val="0066FF"/>
                          </a:solidFill>
                          <a:effectLst/>
                        </a:rPr>
                        <a:t>27,2</a:t>
                      </a:r>
                      <a:r>
                        <a:rPr lang="ru-RU" sz="1000" dirty="0">
                          <a:solidFill>
                            <a:srgbClr val="0066FF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solidFill>
                            <a:srgbClr val="0066FF"/>
                          </a:solidFill>
                          <a:effectLst/>
                        </a:rPr>
                        <a:t>27,2</a:t>
                      </a:r>
                      <a:r>
                        <a:rPr lang="ru-RU" sz="1000" dirty="0">
                          <a:solidFill>
                            <a:srgbClr val="0066FF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143615"/>
                  </a:ext>
                </a:extLst>
              </a:tr>
              <a:tr h="152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выравнивание бюджетной обеспеченности поселений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6,4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6,4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481957"/>
                  </a:ext>
                </a:extLst>
              </a:tr>
              <a:tr h="152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поддержку мер по обеспечению сбалансированности бюджетов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65095"/>
                  </a:ext>
                </a:extLst>
              </a:tr>
              <a:tr h="173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b="1" dirty="0">
                          <a:solidFill>
                            <a:srgbClr val="0066FF"/>
                          </a:solidFill>
                          <a:effectLst/>
                        </a:rPr>
                        <a:t>СУБСИДИИ: </a:t>
                      </a:r>
                      <a:endParaRPr lang="ru-RU" sz="1000" b="1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solidFill>
                            <a:srgbClr val="0066FF"/>
                          </a:solidFill>
                          <a:effectLst/>
                        </a:rPr>
                        <a:t>77,9</a:t>
                      </a:r>
                      <a:r>
                        <a:rPr lang="en-US" sz="1000" dirty="0">
                          <a:solidFill>
                            <a:srgbClr val="0066FF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solidFill>
                            <a:srgbClr val="0066FF"/>
                          </a:solidFill>
                          <a:effectLst/>
                        </a:rPr>
                        <a:t>68,5</a:t>
                      </a:r>
                      <a:r>
                        <a:rPr lang="en-US" sz="1000" dirty="0">
                          <a:solidFill>
                            <a:srgbClr val="0066FF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518034"/>
                  </a:ext>
                </a:extLst>
              </a:tr>
              <a:tr h="152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государственную поддержку малого и среднего предпринимательства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660481"/>
                  </a:ext>
                </a:extLst>
              </a:tr>
              <a:tr h="350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smtClean="0">
                          <a:effectLst/>
                        </a:rPr>
                        <a:t>3,7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529398"/>
                  </a:ext>
                </a:extLst>
              </a:tr>
              <a:tr h="209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поддержку обустройства мест массового отдыха населения (городских парков)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111388"/>
                  </a:ext>
                </a:extLst>
              </a:tr>
              <a:tr h="350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17,7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17,7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145442"/>
                  </a:ext>
                </a:extLst>
              </a:tr>
              <a:tr h="350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 содержание многофункциональных центров предоставления государственных и муниципальных </a:t>
                      </a:r>
                      <a:r>
                        <a:rPr lang="ru-RU" sz="1000" kern="1200" dirty="0" smtClean="0">
                          <a:effectLst/>
                        </a:rPr>
                        <a:t>услуг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11,7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11,7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24105"/>
                  </a:ext>
                </a:extLst>
              </a:tr>
              <a:tr h="350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проектирование, строительство подъездных автомобильных дорог, проездов к земельным участкам, предоставляемым многодетным семьям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237142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строительство, реконструкцию, ремонт спортивных объектов муниципальной собственности и приобретение спортивных объектов для муниципальных нужд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994583"/>
                  </a:ext>
                </a:extLst>
              </a:tr>
              <a:tr h="325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на капитальный ремонт и ремонт автомобильных дорог общего пользования населенных пунктов за счет дорожного фонда Приморского края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960723"/>
                  </a:ext>
                </a:extLst>
              </a:tr>
              <a:tr h="325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капитальный ремонт и ремонт дворовых территорий многоквартирных домов и проездов к дворовым территориям многоквартирных домов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02819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1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1473" y="0"/>
            <a:ext cx="653868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безвозмездных поступлений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и поступление) (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9707"/>
              </p:ext>
            </p:extLst>
          </p:nvPr>
        </p:nvGraphicFramePr>
        <p:xfrm>
          <a:off x="581473" y="1076825"/>
          <a:ext cx="6432938" cy="38581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08457">
                  <a:extLst>
                    <a:ext uri="{9D8B030D-6E8A-4147-A177-3AD203B41FA5}">
                      <a16:colId xmlns:a16="http://schemas.microsoft.com/office/drawing/2014/main" val="3093899929"/>
                    </a:ext>
                  </a:extLst>
                </a:gridCol>
                <a:gridCol w="807481">
                  <a:extLst>
                    <a:ext uri="{9D8B030D-6E8A-4147-A177-3AD203B41FA5}">
                      <a16:colId xmlns:a16="http://schemas.microsoft.com/office/drawing/2014/main" val="189293232"/>
                    </a:ext>
                  </a:extLst>
                </a:gridCol>
                <a:gridCol w="917000">
                  <a:extLst>
                    <a:ext uri="{9D8B030D-6E8A-4147-A177-3AD203B41FA5}">
                      <a16:colId xmlns:a16="http://schemas.microsoft.com/office/drawing/2014/main" val="1495974437"/>
                    </a:ext>
                  </a:extLst>
                </a:gridCol>
              </a:tblGrid>
              <a:tr h="467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Наименование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План,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млн. руб.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Поступление,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млн. руб.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57842"/>
                  </a:ext>
                </a:extLst>
              </a:tr>
              <a:tr h="1768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на реализацию мероприятий по обеспечению жильем молодых семей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493573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effectLst/>
                        </a:rPr>
                        <a:t>на капитальный ремонт зданий муниципальных общеобразовательных учреждений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8,4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60973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effectLst/>
                        </a:rPr>
                        <a:t>на </a:t>
                      </a:r>
                      <a:r>
                        <a:rPr lang="ru-RU" sz="1000" kern="1200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1000" kern="1200" dirty="0" smtClean="0">
                          <a:effectLst/>
                        </a:rPr>
                        <a:t> строительства бетонных оснований и установки оборудования универсальных спортивных площадок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6,0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755258"/>
                  </a:ext>
                </a:extLst>
              </a:tr>
              <a:tr h="158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b="1" kern="1200" dirty="0">
                          <a:solidFill>
                            <a:srgbClr val="0066FF"/>
                          </a:solidFill>
                          <a:effectLst/>
                        </a:rPr>
                        <a:t>СУБВЕНЦИИ:</a:t>
                      </a:r>
                      <a:endParaRPr lang="ru-RU" sz="1000" b="1" kern="12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385,3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648921"/>
                  </a:ext>
                </a:extLst>
              </a:tr>
              <a:tr h="170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государственную регистрацию актов гражданского состояния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356003"/>
                  </a:ext>
                </a:extLst>
              </a:tr>
              <a:tr h="170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составление (изменение) списков кандидатов в присяжные заседатели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655077"/>
                  </a:ext>
                </a:extLst>
              </a:tr>
              <a:tr h="333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 реализацию дошкольного, общего и дополнительного образования в муниципальных общеобразовательных учреждениях (школах)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193,5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194,1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645407"/>
                  </a:ext>
                </a:extLst>
              </a:tr>
              <a:tr h="445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обеспечение государственных гарантий реализации прав на получение  образования в муниципальных дошкольных образовательных организациях (детских садах)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161,7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161,7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189720"/>
                  </a:ext>
                </a:extLst>
              </a:tr>
              <a:tr h="498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 smtClean="0">
                          <a:effectLst/>
                        </a:rPr>
                        <a:t>на обеспечение отдельных государственных полномочий по обеспечению бесплатным питанием детей, обучающихся в муниципальных образовательных организациях Приморского края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584471"/>
                  </a:ext>
                </a:extLst>
              </a:tr>
              <a:tr h="445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осуществление отдельных государственных полномочий по созданию и обеспечению деятельности комиссий по делам несовершеннолетних и защите их прав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265676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организацию и обеспечение оздоровления и отдыха детей Приморского края (за исключением организации отдыха детей в каникулярное время)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09457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6176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4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7658" y="0"/>
            <a:ext cx="645885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безвозмездных поступлений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(план и поступление) (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94713"/>
              </p:ext>
            </p:extLst>
          </p:nvPr>
        </p:nvGraphicFramePr>
        <p:xfrm>
          <a:off x="565131" y="1184031"/>
          <a:ext cx="6369701" cy="36470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48087">
                  <a:extLst>
                    <a:ext uri="{9D8B030D-6E8A-4147-A177-3AD203B41FA5}">
                      <a16:colId xmlns:a16="http://schemas.microsoft.com/office/drawing/2014/main" val="1911757630"/>
                    </a:ext>
                  </a:extLst>
                </a:gridCol>
                <a:gridCol w="791347">
                  <a:extLst>
                    <a:ext uri="{9D8B030D-6E8A-4147-A177-3AD203B41FA5}">
                      <a16:colId xmlns:a16="http://schemas.microsoft.com/office/drawing/2014/main" val="3252220929"/>
                    </a:ext>
                  </a:extLst>
                </a:gridCol>
                <a:gridCol w="830267">
                  <a:extLst>
                    <a:ext uri="{9D8B030D-6E8A-4147-A177-3AD203B41FA5}">
                      <a16:colId xmlns:a16="http://schemas.microsoft.com/office/drawing/2014/main" val="3714156904"/>
                    </a:ext>
                  </a:extLst>
                </a:gridCol>
              </a:tblGrid>
              <a:tr h="441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Наименование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План,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млн. руб.</a:t>
                      </a:r>
                      <a:endParaRPr lang="ru-RU" sz="9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Поступление,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млн. руб.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425406"/>
                  </a:ext>
                </a:extLst>
              </a:tr>
              <a:tr h="327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осуществление отдельных государственных полномочий по государственному управлению охраной труда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821456"/>
                  </a:ext>
                </a:extLst>
              </a:tr>
              <a:tr h="327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реализацию отдельных государственных полномочий по созданию административных комиссий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325378"/>
                  </a:ext>
                </a:extLst>
              </a:tr>
              <a:tr h="497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осуществление государственных полномочий по регистрации и учёту граждан, имеющих право на получение жилищных субсидий в связи с переселением из районов Крайнего Севера и приравненных к ним местностей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397532"/>
                  </a:ext>
                </a:extLst>
              </a:tr>
              <a:tr h="565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реализацию государственных полномочий Приморского края по организации проведения мероприятий по предупреждению и ликвидации болезней животных, их лечению, защите населения от болезней, общих для человека и животных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649125"/>
                  </a:ext>
                </a:extLst>
              </a:tr>
              <a:tr h="507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на осуществление отдельных государственных полномочий по обеспечению мер социальной поддержки педагогическим работникам муниципальных образовательных организаций Приморского края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566415"/>
                  </a:ext>
                </a:extLst>
              </a:tr>
              <a:tr h="475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компенсацию части платы, взимаемой с родителей (законных представителей) за присмотр и уход за детьми, посещающими образовательные организации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9045"/>
                  </a:ext>
                </a:extLst>
              </a:tr>
              <a:tr h="18848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b="1" kern="1200" dirty="0">
                          <a:solidFill>
                            <a:srgbClr val="0066FF"/>
                          </a:solidFill>
                          <a:effectLst/>
                        </a:rPr>
                        <a:t>ИНЫЕ МЕЖБЮДЖЕТНЫЕ ТРАНСФЕРТЫ:</a:t>
                      </a:r>
                      <a:endParaRPr lang="ru-RU" sz="1000" b="1" kern="12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42833"/>
                  </a:ext>
                </a:extLst>
              </a:tr>
              <a:tr h="317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на выплату гранта победителям конкурса "Лучший муниципальный многофункциональный центр Приморского края"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18397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7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2531" y="260650"/>
            <a:ext cx="68700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Сравнительный анализ исполнения бюджета по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доходам</a:t>
            </a:r>
          </a:p>
          <a:p>
            <a:pPr algn="ctr"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за 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255263"/>
              </p:ext>
            </p:extLst>
          </p:nvPr>
        </p:nvGraphicFramePr>
        <p:xfrm>
          <a:off x="552531" y="1106901"/>
          <a:ext cx="6449686" cy="3618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42777">
                  <a:extLst>
                    <a:ext uri="{9D8B030D-6E8A-4147-A177-3AD203B41FA5}">
                      <a16:colId xmlns:a16="http://schemas.microsoft.com/office/drawing/2014/main" val="2758912516"/>
                    </a:ext>
                  </a:extLst>
                </a:gridCol>
                <a:gridCol w="696009">
                  <a:extLst>
                    <a:ext uri="{9D8B030D-6E8A-4147-A177-3AD203B41FA5}">
                      <a16:colId xmlns:a16="http://schemas.microsoft.com/office/drawing/2014/main" val="2069594107"/>
                    </a:ext>
                  </a:extLst>
                </a:gridCol>
                <a:gridCol w="696009">
                  <a:extLst>
                    <a:ext uri="{9D8B030D-6E8A-4147-A177-3AD203B41FA5}">
                      <a16:colId xmlns:a16="http://schemas.microsoft.com/office/drawing/2014/main" val="858023693"/>
                    </a:ext>
                  </a:extLst>
                </a:gridCol>
                <a:gridCol w="696009">
                  <a:extLst>
                    <a:ext uri="{9D8B030D-6E8A-4147-A177-3AD203B41FA5}">
                      <a16:colId xmlns:a16="http://schemas.microsoft.com/office/drawing/2014/main" val="1655451138"/>
                    </a:ext>
                  </a:extLst>
                </a:gridCol>
                <a:gridCol w="709441">
                  <a:extLst>
                    <a:ext uri="{9D8B030D-6E8A-4147-A177-3AD203B41FA5}">
                      <a16:colId xmlns:a16="http://schemas.microsoft.com/office/drawing/2014/main" val="539008172"/>
                    </a:ext>
                  </a:extLst>
                </a:gridCol>
                <a:gridCol w="709441">
                  <a:extLst>
                    <a:ext uri="{9D8B030D-6E8A-4147-A177-3AD203B41FA5}">
                      <a16:colId xmlns:a16="http://schemas.microsoft.com/office/drawing/2014/main" val="1175392589"/>
                    </a:ext>
                  </a:extLst>
                </a:gridCol>
              </a:tblGrid>
              <a:tr h="2033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Наименование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Исполнение по годам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305"/>
                  </a:ext>
                </a:extLst>
              </a:tr>
              <a:tr h="455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2014</a:t>
                      </a:r>
                      <a:r>
                        <a:rPr lang="ru-RU" sz="1000" kern="1200" dirty="0" smtClean="0">
                          <a:effectLst/>
                        </a:rPr>
                        <a:t>* </a:t>
                      </a:r>
                      <a:r>
                        <a:rPr lang="ru-RU" sz="1000" kern="1200" dirty="0">
                          <a:effectLst/>
                        </a:rPr>
                        <a:t>млн</a:t>
                      </a:r>
                      <a:r>
                        <a:rPr lang="ru-RU" sz="1000" kern="1200" dirty="0" smtClean="0">
                          <a:effectLst/>
                        </a:rPr>
                        <a:t>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2015 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млн.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2016</a:t>
                      </a:r>
                      <a:r>
                        <a:rPr lang="ru-RU" sz="1000" kern="1200" dirty="0" smtClean="0">
                          <a:effectLst/>
                        </a:rPr>
                        <a:t>**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</a:t>
                      </a:r>
                      <a:r>
                        <a:rPr lang="ru-RU" sz="1000" kern="1200" dirty="0" smtClean="0">
                          <a:effectLst/>
                        </a:rPr>
                        <a:t>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2017 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млн.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10397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effectLst/>
                        </a:rPr>
                        <a:t>2</a:t>
                      </a:r>
                      <a:r>
                        <a:rPr lang="ru-RU" sz="1000" kern="1200" dirty="0" smtClean="0">
                          <a:effectLst/>
                        </a:rPr>
                        <a:t>01</a:t>
                      </a:r>
                      <a:r>
                        <a:rPr lang="en-US" sz="1000" kern="1200" dirty="0" smtClean="0">
                          <a:effectLst/>
                        </a:rPr>
                        <a:t>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ctr" defTabSz="710397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effectLst/>
                        </a:rPr>
                        <a:t>млн. руб.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9629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</a:rPr>
                        <a:t>Налоговые и неналоговые доходы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466,4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505,0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534,4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491,3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666,4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920733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НДФЛ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339,5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371,9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400,6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363,0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533,8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18838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 на товары, работы, услуги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10,6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8,6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9,5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556582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Налоги на совокупный доход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34,3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40,3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45,8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39,2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31,3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008297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Налоги на имущество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16,8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22,6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23,4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28,6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29,4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297738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Государственная пошлина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8,3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9,0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16118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Доходы от использования имущества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24,2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23,1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24,0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348862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Доходы от продажи имущества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27,1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21,4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14,4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13,9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17,9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29722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Штрафы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5,8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8,6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7,0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091976"/>
                  </a:ext>
                </a:extLst>
              </a:tr>
              <a:tr h="910723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Прочие ( в </a:t>
                      </a:r>
                      <a:r>
                        <a:rPr lang="ru-RU" sz="1000" kern="1200" dirty="0" err="1">
                          <a:effectLst/>
                        </a:rPr>
                        <a:t>т.ч</a:t>
                      </a:r>
                      <a:r>
                        <a:rPr lang="ru-RU" sz="1000" kern="1200" dirty="0">
                          <a:effectLst/>
                        </a:rPr>
                        <a:t>. отмененные налоги и сборы, плата за негативное воздействие на окружающую среду, доходы от оказания платных услуг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3</a:t>
                      </a:r>
                      <a:r>
                        <a:rPr lang="ru-RU" sz="1000" kern="1200" dirty="0" smtClean="0">
                          <a:effectLst/>
                        </a:rPr>
                        <a:t>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4,5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8853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991" y="212545"/>
            <a:ext cx="71948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Сравнительный анализ исполнения бюджета по доходам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162058" algn="l"/>
              </a:tabLst>
            </a:pPr>
            <a:r>
              <a:rPr lang="ru-RU" sz="1300" b="1" dirty="0" err="1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за 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83385"/>
              </p:ext>
            </p:extLst>
          </p:nvPr>
        </p:nvGraphicFramePr>
        <p:xfrm>
          <a:off x="542308" y="1095064"/>
          <a:ext cx="6431279" cy="30376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46649">
                  <a:extLst>
                    <a:ext uri="{9D8B030D-6E8A-4147-A177-3AD203B41FA5}">
                      <a16:colId xmlns:a16="http://schemas.microsoft.com/office/drawing/2014/main" val="2518738369"/>
                    </a:ext>
                  </a:extLst>
                </a:gridCol>
                <a:gridCol w="696926">
                  <a:extLst>
                    <a:ext uri="{9D8B030D-6E8A-4147-A177-3AD203B41FA5}">
                      <a16:colId xmlns:a16="http://schemas.microsoft.com/office/drawing/2014/main" val="1030668057"/>
                    </a:ext>
                  </a:extLst>
                </a:gridCol>
                <a:gridCol w="696926">
                  <a:extLst>
                    <a:ext uri="{9D8B030D-6E8A-4147-A177-3AD203B41FA5}">
                      <a16:colId xmlns:a16="http://schemas.microsoft.com/office/drawing/2014/main" val="2944493582"/>
                    </a:ext>
                  </a:extLst>
                </a:gridCol>
                <a:gridCol w="696926">
                  <a:extLst>
                    <a:ext uri="{9D8B030D-6E8A-4147-A177-3AD203B41FA5}">
                      <a16:colId xmlns:a16="http://schemas.microsoft.com/office/drawing/2014/main" val="2812052509"/>
                    </a:ext>
                  </a:extLst>
                </a:gridCol>
                <a:gridCol w="696926">
                  <a:extLst>
                    <a:ext uri="{9D8B030D-6E8A-4147-A177-3AD203B41FA5}">
                      <a16:colId xmlns:a16="http://schemas.microsoft.com/office/drawing/2014/main" val="2682461121"/>
                    </a:ext>
                  </a:extLst>
                </a:gridCol>
                <a:gridCol w="696926">
                  <a:extLst>
                    <a:ext uri="{9D8B030D-6E8A-4147-A177-3AD203B41FA5}">
                      <a16:colId xmlns:a16="http://schemas.microsoft.com/office/drawing/2014/main" val="662967785"/>
                    </a:ext>
                  </a:extLst>
                </a:gridCol>
              </a:tblGrid>
              <a:tr h="2540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Исполнение по годам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978982"/>
                  </a:ext>
                </a:extLst>
              </a:tr>
              <a:tr h="508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2014</a:t>
                      </a:r>
                      <a:r>
                        <a:rPr lang="en-US" sz="1000" kern="1200" dirty="0" smtClean="0">
                          <a:solidFill>
                            <a:srgbClr val="00B0F0"/>
                          </a:solidFill>
                          <a:effectLst/>
                        </a:rPr>
                        <a:t>*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млн</a:t>
                      </a:r>
                      <a:r>
                        <a:rPr lang="ru-RU" sz="1000" kern="1200" dirty="0" smtClean="0">
                          <a:effectLst/>
                        </a:rPr>
                        <a:t>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2015 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млн.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2016</a:t>
                      </a:r>
                      <a:r>
                        <a:rPr lang="en-US" sz="1000" kern="1200" dirty="0" smtClean="0">
                          <a:solidFill>
                            <a:srgbClr val="7030A0"/>
                          </a:solidFill>
                          <a:effectLst/>
                        </a:rPr>
                        <a:t>**</a:t>
                      </a:r>
                      <a:endParaRPr lang="ru-RU" sz="100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</a:t>
                      </a:r>
                      <a:r>
                        <a:rPr lang="ru-RU" sz="1000" kern="1200" dirty="0" smtClean="0">
                          <a:effectLst/>
                        </a:rPr>
                        <a:t>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2017 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млн.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10397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8***</a:t>
                      </a:r>
                      <a:r>
                        <a:rPr lang="ru-RU" sz="1000" kern="1200" dirty="0" smtClean="0">
                          <a:effectLst/>
                        </a:rPr>
                        <a:t> млн. руб.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71729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Безвозмездные поступления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470,4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394,4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408,0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485,1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474,5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689034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Дотация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10,2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5,6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27,2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373765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Субсидия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114,3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40,8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47,3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76,0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68,5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365343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Субвенция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357,0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352,3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350,5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353,1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384,0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655267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Иные межбюджетные трансферты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4,4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0,1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52,9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022359"/>
                  </a:ext>
                </a:extLst>
              </a:tr>
              <a:tr h="409735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Доходы от возврата бюджетными учреждениями субсидий прошлых лет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0,0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0,0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0,6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0,0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0,01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866458"/>
                  </a:ext>
                </a:extLst>
              </a:tr>
              <a:tr h="319066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Возврат остатков целевых субсидий прошлых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-10,7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-4,7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-0,7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-</a:t>
                      </a:r>
                      <a:r>
                        <a:rPr lang="ru-RU" sz="1000" kern="1200" dirty="0">
                          <a:effectLst/>
                        </a:rPr>
                        <a:t>2,5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5</a:t>
                      </a:r>
                      <a:r>
                        <a:rPr lang="en-US" sz="1000" dirty="0" smtClean="0">
                          <a:effectLst/>
                        </a:rPr>
                        <a:t>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726589"/>
                  </a:ext>
                </a:extLst>
              </a:tr>
              <a:tr h="254087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Доходы,</a:t>
                      </a:r>
                      <a:r>
                        <a:rPr lang="ru-RU" sz="1000" kern="1200" dirty="0">
                          <a:effectLst/>
                        </a:rPr>
                        <a:t> всего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936,8 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899,4 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942,4 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976,4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1 14</a:t>
                      </a:r>
                      <a:r>
                        <a:rPr lang="ru-RU" sz="1000" kern="1200" dirty="0" smtClean="0">
                          <a:effectLst/>
                        </a:rPr>
                        <a:t>0,9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33608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83211" y="4220038"/>
            <a:ext cx="643127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80341" algn="l"/>
                <a:tab pos="1162058" algn="l"/>
              </a:tabLs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 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году – изменение норматива отчислений по НДФЛ в местный бюджет с 84,8% до 73,3%.</a:t>
            </a:r>
          </a:p>
          <a:p>
            <a:pPr>
              <a:lnSpc>
                <a:spcPct val="115000"/>
              </a:lnSpc>
              <a:tabLst>
                <a:tab pos="180341" algn="l"/>
                <a:tab pos="1162058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 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году – оплата задолженности по НДФЛ АО «ГМК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Дальполиметалл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en-US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80341" algn="l"/>
                <a:tab pos="1162058" algn="l"/>
              </a:tabLst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–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налога с отдельных видов доходов, в отношении которых физические лица производят исчисление и уплату налога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самостоятельно.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6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6840" y="283475"/>
            <a:ext cx="4408044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 по собственным доходам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77871"/>
            <a:ext cx="7559675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Постановлением Администрации Дальнегорского городского округа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12.05.2017г. № 274-па</a:t>
            </a:r>
            <a:r>
              <a:rPr lang="ru-RU" sz="11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утверждена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мероприятий по росту доходов, оптимизации расходов и</a:t>
            </a:r>
            <a:r>
              <a:rPr lang="en-US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b="1" dirty="0" smtClean="0">
              <a:solidFill>
                <a:srgbClr val="0066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совершенствованию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долговой политики </a:t>
            </a:r>
            <a:r>
              <a:rPr lang="ru-RU" sz="1100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округа </a:t>
            </a:r>
            <a:endParaRPr lang="ru-RU" sz="1100" b="1" dirty="0" smtClean="0">
              <a:solidFill>
                <a:srgbClr val="0066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с 2017 по 2019 год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678849399"/>
              </p:ext>
            </p:extLst>
          </p:nvPr>
        </p:nvGraphicFramePr>
        <p:xfrm>
          <a:off x="336060" y="1643907"/>
          <a:ext cx="6725652" cy="2921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166701" y="4414193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2014</a:t>
            </a:r>
            <a:endParaRPr lang="ru-RU" sz="11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388495" y="4414194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2015</a:t>
            </a:r>
            <a:endParaRPr lang="ru-RU" sz="11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10289" y="4418386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2016</a:t>
            </a:r>
            <a:endParaRPr lang="ru-RU" sz="11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45657" y="4426225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</a:t>
            </a:r>
            <a:endParaRPr lang="ru-RU" sz="1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081025" y="4418387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</a:t>
            </a:r>
            <a:endParaRPr lang="ru-RU" sz="1100" dirty="0"/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 rot="16200000">
            <a:off x="795019" y="3433673"/>
            <a:ext cx="1100791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466,2 млн. руб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 rot="16200000">
            <a:off x="2058673" y="3433670"/>
            <a:ext cx="1100795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505,0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 rot="16200000">
            <a:off x="3239864" y="3400424"/>
            <a:ext cx="1155031" cy="2614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534,4 млн. руб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 rot="16200000">
            <a:off x="4521306" y="3433669"/>
            <a:ext cx="1100791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499,3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 rot="16200000">
            <a:off x="5751203" y="3433670"/>
            <a:ext cx="1100791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666,4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1974" y="-116907"/>
            <a:ext cx="6605338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ru-RU" sz="1600" b="1" dirty="0">
              <a:solidFill>
                <a:srgbClr val="5F4B8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300" b="1" dirty="0" err="1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Дальнегорский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округ – муниципальное образование в</a:t>
            </a:r>
            <a:r>
              <a:rPr lang="en-US" sz="1300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Приморском крае Российской Федерации, образованное в границах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административно-территориальной единицы города краевого подчинения –</a:t>
            </a:r>
            <a:r>
              <a:rPr lang="ru-RU" sz="1300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</a:t>
            </a:r>
            <a:endParaRPr lang="ru-RU" sz="1300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370" y="1075484"/>
            <a:ext cx="6736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 Город </a:t>
            </a:r>
            <a:r>
              <a:rPr lang="ru-RU" sz="1200" dirty="0">
                <a:solidFill>
                  <a:srgbClr val="0C60E8"/>
                </a:solidFill>
              </a:rPr>
              <a:t>Дальнегорск </a:t>
            </a:r>
            <a:r>
              <a:rPr lang="ru-RU" sz="1200" dirty="0"/>
              <a:t>– административный центр </a:t>
            </a:r>
            <a:r>
              <a:rPr lang="ru-RU" sz="1200" dirty="0" err="1"/>
              <a:t>Дальнегорского</a:t>
            </a:r>
            <a:r>
              <a:rPr lang="ru-RU" sz="1200" dirty="0"/>
              <a:t> городского округа (до 1997 года – </a:t>
            </a:r>
            <a:r>
              <a:rPr lang="ru-RU" sz="1200" dirty="0" err="1"/>
              <a:t>Дальнегорского</a:t>
            </a:r>
            <a:r>
              <a:rPr lang="ru-RU" sz="1200" dirty="0"/>
              <a:t> района), расположен на востоке Приморского края Российской Федерации. Статус города присвоен в 1989 году. </a:t>
            </a:r>
          </a:p>
          <a:p>
            <a:pPr indent="457203" algn="just"/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77370" y="1676694"/>
            <a:ext cx="67362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1200" dirty="0" smtClean="0"/>
              <a:t>В </a:t>
            </a:r>
            <a:r>
              <a:rPr lang="ru-RU" sz="1200" dirty="0"/>
              <a:t>соответствии с Законом Приморского края от 11.11.2004 № 164-КЗ «О Дальнегорском городском округе», муниципальное образование город Дальнегорск наделено статусом городского округа с 1 января 2005 года, в состав которого включены: город Дальнегорск, села: Каменка, Краснореченский, Рудная Пристань, </a:t>
            </a:r>
            <a:r>
              <a:rPr lang="ru-RU" sz="1200" dirty="0" err="1"/>
              <a:t>Сержантово</a:t>
            </a:r>
            <a:r>
              <a:rPr lang="ru-RU" sz="1200" dirty="0"/>
              <a:t>; деревни: </a:t>
            </a:r>
            <a:r>
              <a:rPr lang="ru-RU" sz="1200" dirty="0" err="1"/>
              <a:t>Лидовка</a:t>
            </a:r>
            <a:r>
              <a:rPr lang="ru-RU" sz="1200" dirty="0"/>
              <a:t>, </a:t>
            </a:r>
            <a:r>
              <a:rPr lang="ru-RU" sz="1200" dirty="0" err="1"/>
              <a:t>Мономахово</a:t>
            </a:r>
            <a:r>
              <a:rPr lang="ru-RU" sz="1200" dirty="0"/>
              <a:t>, Черемшаны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370" y="2580500"/>
            <a:ext cx="6736231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</a:t>
            </a:r>
            <a:r>
              <a:rPr lang="ru-RU" sz="1200" dirty="0" smtClean="0"/>
              <a:t>Дальнегорск </a:t>
            </a:r>
            <a:r>
              <a:rPr lang="ru-RU" sz="1200" dirty="0"/>
              <a:t>удалён от </a:t>
            </a:r>
            <a:r>
              <a:rPr lang="ru-RU" sz="1200" dirty="0" smtClean="0"/>
              <a:t>Владивостока  </a:t>
            </a:r>
            <a:r>
              <a:rPr lang="ru-RU" sz="1200" dirty="0"/>
              <a:t>на 535 км, является самым восточным, самым высокогорным (180—804 метров над уровнем моря) городом в Приморье. Расположен в восточных отрогах горной системы </a:t>
            </a:r>
            <a:r>
              <a:rPr lang="ru-RU" sz="1200" dirty="0" smtClean="0"/>
              <a:t>Сихотэ-Алинь, </a:t>
            </a:r>
            <a:r>
              <a:rPr lang="ru-RU" sz="1200" dirty="0"/>
              <a:t>в долине реки Рудная, в 35 км от побережья Японского моря</a:t>
            </a:r>
            <a:r>
              <a:rPr lang="ru-RU" dirty="0"/>
              <a:t>. </a:t>
            </a:r>
            <a:r>
              <a:rPr lang="ru-RU" sz="1200" dirty="0" smtClean="0"/>
              <a:t>Город </a:t>
            </a:r>
            <a:r>
              <a:rPr lang="ru-RU" sz="1200" dirty="0"/>
              <a:t>Дальнегорск занимает территорию в 5342,27 кв. км. Плотность населения составляет 8,2 человека на 1 кв. км.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2159" y="4394706"/>
            <a:ext cx="6613645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постоянного населения округа на 01.01.2019 г. составляет 42 308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159" y="3734537"/>
            <a:ext cx="4335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Градообразующие предприятия — «Бор» и «</a:t>
            </a:r>
            <a:r>
              <a:rPr lang="ru-RU" sz="1200" dirty="0" err="1"/>
              <a:t>Дальполиметалл</a:t>
            </a:r>
            <a:r>
              <a:rPr lang="ru-RU" sz="1200" dirty="0" smtClean="0"/>
              <a:t>».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2159" y="4052139"/>
            <a:ext cx="409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Город Дальнегорск приравнен к районам Крайнего </a:t>
            </a:r>
            <a:r>
              <a:rPr lang="ru-RU" sz="1200" dirty="0" smtClean="0"/>
              <a:t>Севера.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913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676" y="207614"/>
            <a:ext cx="6885616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поступления доходов в бюджеты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муниципальных образований Приморского края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313" y="1100508"/>
            <a:ext cx="1575285" cy="11518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8599" y="1426289"/>
            <a:ext cx="1581815" cy="103321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414" y="1126124"/>
            <a:ext cx="1581815" cy="112007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229" y="1323932"/>
            <a:ext cx="1553427" cy="111574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827728"/>
              </p:ext>
            </p:extLst>
          </p:nvPr>
        </p:nvGraphicFramePr>
        <p:xfrm>
          <a:off x="669356" y="2588536"/>
          <a:ext cx="6196300" cy="21607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1369973658"/>
                    </a:ext>
                  </a:extLst>
                </a:gridCol>
                <a:gridCol w="1355269">
                  <a:extLst>
                    <a:ext uri="{9D8B030D-6E8A-4147-A177-3AD203B41FA5}">
                      <a16:colId xmlns:a16="http://schemas.microsoft.com/office/drawing/2014/main" val="1079332031"/>
                    </a:ext>
                  </a:extLst>
                </a:gridCol>
                <a:gridCol w="1232853">
                  <a:extLst>
                    <a:ext uri="{9D8B030D-6E8A-4147-A177-3AD203B41FA5}">
                      <a16:colId xmlns:a16="http://schemas.microsoft.com/office/drawing/2014/main" val="207829736"/>
                    </a:ext>
                  </a:extLst>
                </a:gridCol>
                <a:gridCol w="1233474">
                  <a:extLst>
                    <a:ext uri="{9D8B030D-6E8A-4147-A177-3AD203B41FA5}">
                      <a16:colId xmlns:a16="http://schemas.microsoft.com/office/drawing/2014/main" val="436920663"/>
                    </a:ext>
                  </a:extLst>
                </a:gridCol>
                <a:gridCol w="1053269">
                  <a:extLst>
                    <a:ext uri="{9D8B030D-6E8A-4147-A177-3AD203B41FA5}">
                      <a16:colId xmlns:a16="http://schemas.microsoft.com/office/drawing/2014/main" val="1801208996"/>
                    </a:ext>
                  </a:extLst>
                </a:gridCol>
              </a:tblGrid>
              <a:tr h="810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Населенный пункт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Среднегодовая численность населения, человек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Общий размер доходов, </a:t>
                      </a:r>
                      <a:r>
                        <a:rPr lang="ru-RU" sz="1000" kern="1200" dirty="0" smtClean="0">
                          <a:effectLst/>
                        </a:rPr>
                        <a:t>млн. </a:t>
                      </a:r>
                      <a:r>
                        <a:rPr lang="ru-RU" sz="1000" kern="1200" dirty="0">
                          <a:effectLst/>
                        </a:rPr>
                        <a:t>руб.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Собственные доходы, </a:t>
                      </a:r>
                      <a:r>
                        <a:rPr lang="ru-RU" sz="1000" kern="1200" dirty="0" smtClean="0">
                          <a:effectLst/>
                        </a:rPr>
                        <a:t>млн. </a:t>
                      </a:r>
                      <a:r>
                        <a:rPr lang="ru-RU" sz="1000" kern="1200" dirty="0">
                          <a:effectLst/>
                        </a:rPr>
                        <a:t>руб.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Размер доходов на 1 жителя, в </a:t>
                      </a:r>
                      <a:r>
                        <a:rPr lang="ru-RU" sz="1000" kern="1200" dirty="0" smtClean="0">
                          <a:effectLst/>
                        </a:rPr>
                        <a:t>2018 </a:t>
                      </a:r>
                      <a:r>
                        <a:rPr lang="ru-RU" sz="1000" kern="1200" dirty="0">
                          <a:effectLst/>
                        </a:rPr>
                        <a:t>году, в тыс</a:t>
                      </a:r>
                      <a:r>
                        <a:rPr lang="ru-RU" sz="1000" kern="1200" dirty="0" smtClean="0">
                          <a:effectLst/>
                        </a:rPr>
                        <a:t>. руб</a:t>
                      </a:r>
                      <a:r>
                        <a:rPr lang="ru-RU" sz="1000" kern="1200" dirty="0">
                          <a:effectLst/>
                        </a:rPr>
                        <a:t>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411478"/>
                  </a:ext>
                </a:extLst>
              </a:tr>
              <a:tr h="270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Арсеньевский ГО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52 361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1 237,</a:t>
                      </a:r>
                      <a:r>
                        <a:rPr lang="ru-RU" sz="1000" baseline="0" dirty="0" smtClean="0">
                          <a:effectLst/>
                        </a:rPr>
                        <a:t> 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682,0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23,6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19785"/>
                  </a:ext>
                </a:extLst>
              </a:tr>
              <a:tr h="270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Партизанский ГО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44 731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   919, 4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252,5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05979"/>
                  </a:ext>
                </a:extLst>
              </a:tr>
              <a:tr h="270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Лесозаводский ГО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42 780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    871, 6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442,4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769837"/>
                  </a:ext>
                </a:extLst>
              </a:tr>
              <a:tr h="270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Дальнегорский ГО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42 513</a:t>
                      </a:r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1 140, 9</a:t>
                      </a:r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666,4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26,8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349675"/>
                  </a:ext>
                </a:extLst>
              </a:tr>
              <a:tr h="270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ГО Большой Камень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39 230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1 073,0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594,0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27,4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61517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0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9442" y="101600"/>
            <a:ext cx="4413355" cy="56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по расходам, 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</a:t>
            </a:r>
            <a:r>
              <a:rPr lang="ru-RU" sz="12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61358860"/>
              </p:ext>
            </p:extLst>
          </p:nvPr>
        </p:nvGraphicFramePr>
        <p:xfrm>
          <a:off x="760186" y="851520"/>
          <a:ext cx="6444344" cy="266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70115" y="3603131"/>
            <a:ext cx="6785429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по расходам в размере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8,09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связано со следующими причинами: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3">
              <a:lnSpc>
                <a:spcPct val="115000"/>
              </a:lnSpc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Экономия за счет проведения закупок конкурентными способами;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3">
              <a:lnSpc>
                <a:spcPct val="115000"/>
              </a:lnSpc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Расторжение муниципальных контрактов по причине нарушения исполнителями сроков их исполнения;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3">
              <a:lnSpc>
                <a:spcPct val="115000"/>
              </a:lnSpc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Осуществление 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расходов по фактической потребности.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29305" y="919189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40"/>
              </a:spcBef>
            </a:pP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1 056 669,2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6068" y="919189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40"/>
              </a:spcBef>
            </a:pP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1 036 464,1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4473" y="268701"/>
            <a:ext cx="6805011" cy="53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ru-RU" sz="1300" b="1" dirty="0" err="1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51785"/>
              </p:ext>
            </p:extLst>
          </p:nvPr>
        </p:nvGraphicFramePr>
        <p:xfrm>
          <a:off x="535274" y="1088855"/>
          <a:ext cx="6387699" cy="34280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9729">
                  <a:extLst>
                    <a:ext uri="{9D8B030D-6E8A-4147-A177-3AD203B41FA5}">
                      <a16:colId xmlns:a16="http://schemas.microsoft.com/office/drawing/2014/main" val="62361939"/>
                    </a:ext>
                  </a:extLst>
                </a:gridCol>
                <a:gridCol w="860406">
                  <a:extLst>
                    <a:ext uri="{9D8B030D-6E8A-4147-A177-3AD203B41FA5}">
                      <a16:colId xmlns:a16="http://schemas.microsoft.com/office/drawing/2014/main" val="125522387"/>
                    </a:ext>
                  </a:extLst>
                </a:gridCol>
                <a:gridCol w="860406">
                  <a:extLst>
                    <a:ext uri="{9D8B030D-6E8A-4147-A177-3AD203B41FA5}">
                      <a16:colId xmlns:a16="http://schemas.microsoft.com/office/drawing/2014/main" val="1201474579"/>
                    </a:ext>
                  </a:extLst>
                </a:gridCol>
                <a:gridCol w="860406">
                  <a:extLst>
                    <a:ext uri="{9D8B030D-6E8A-4147-A177-3AD203B41FA5}">
                      <a16:colId xmlns:a16="http://schemas.microsoft.com/office/drawing/2014/main" val="2374899226"/>
                    </a:ext>
                  </a:extLst>
                </a:gridCol>
                <a:gridCol w="716752">
                  <a:extLst>
                    <a:ext uri="{9D8B030D-6E8A-4147-A177-3AD203B41FA5}">
                      <a16:colId xmlns:a16="http://schemas.microsoft.com/office/drawing/2014/main" val="2435283825"/>
                    </a:ext>
                  </a:extLst>
                </a:gridCol>
              </a:tblGrid>
              <a:tr h="742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Наименование показателя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План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тыс.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тыс. руб.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Удельный вес расходов, %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% исполнения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006072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Общегосударственные вопросы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124 122,08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121 942,75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11,76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98,24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693298"/>
                  </a:ext>
                </a:extLst>
              </a:tr>
              <a:tr h="49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Национальная безопасность и правоохранительная деятельность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1 200,00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467,00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38,92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918223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Национальная экономика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49 341,03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40 711,00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3,93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82,51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52214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Жилищно-коммунальное хозяйство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61 186,02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58 261,74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5,62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95,22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721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Образование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619 526,84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615 221,50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59,36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99,31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019506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Культура, кинематография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113 728,66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112 839,64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10,89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99,22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628345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Социальная политика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13 388,97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12 844,81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95,94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424301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Физическая культура и спорт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74 175,62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74 175,62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7,16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454936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Итого расходов 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1 056 669,22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1 036 464,06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100,00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98,09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5671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3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95" y="0"/>
            <a:ext cx="690402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ru-RU" sz="1300" b="1" dirty="0" err="1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графическом виде) </a:t>
            </a:r>
            <a:endParaRPr lang="ru-RU" sz="1300" b="1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6545961"/>
              </p:ext>
            </p:extLst>
          </p:nvPr>
        </p:nvGraphicFramePr>
        <p:xfrm>
          <a:off x="251613" y="710991"/>
          <a:ext cx="7100408" cy="416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23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226342" y="1858879"/>
            <a:ext cx="108284" cy="96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077" y="214304"/>
            <a:ext cx="6629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Сравнительный анализ исполнения бюджета по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расходам</a:t>
            </a:r>
          </a:p>
          <a:p>
            <a:pPr algn="ctr"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округа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97455"/>
              </p:ext>
            </p:extLst>
          </p:nvPr>
        </p:nvGraphicFramePr>
        <p:xfrm>
          <a:off x="607759" y="1082843"/>
          <a:ext cx="6394458" cy="38021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99873">
                  <a:extLst>
                    <a:ext uri="{9D8B030D-6E8A-4147-A177-3AD203B41FA5}">
                      <a16:colId xmlns:a16="http://schemas.microsoft.com/office/drawing/2014/main" val="3367867019"/>
                    </a:ext>
                  </a:extLst>
                </a:gridCol>
                <a:gridCol w="783915">
                  <a:extLst>
                    <a:ext uri="{9D8B030D-6E8A-4147-A177-3AD203B41FA5}">
                      <a16:colId xmlns:a16="http://schemas.microsoft.com/office/drawing/2014/main" val="1635579082"/>
                    </a:ext>
                  </a:extLst>
                </a:gridCol>
                <a:gridCol w="777820">
                  <a:extLst>
                    <a:ext uri="{9D8B030D-6E8A-4147-A177-3AD203B41FA5}">
                      <a16:colId xmlns:a16="http://schemas.microsoft.com/office/drawing/2014/main" val="3674519924"/>
                    </a:ext>
                  </a:extLst>
                </a:gridCol>
                <a:gridCol w="777210">
                  <a:extLst>
                    <a:ext uri="{9D8B030D-6E8A-4147-A177-3AD203B41FA5}">
                      <a16:colId xmlns:a16="http://schemas.microsoft.com/office/drawing/2014/main" val="443093253"/>
                    </a:ext>
                  </a:extLst>
                </a:gridCol>
                <a:gridCol w="777820">
                  <a:extLst>
                    <a:ext uri="{9D8B030D-6E8A-4147-A177-3AD203B41FA5}">
                      <a16:colId xmlns:a16="http://schemas.microsoft.com/office/drawing/2014/main" val="1221369306"/>
                    </a:ext>
                  </a:extLst>
                </a:gridCol>
                <a:gridCol w="777820">
                  <a:extLst>
                    <a:ext uri="{9D8B030D-6E8A-4147-A177-3AD203B41FA5}">
                      <a16:colId xmlns:a16="http://schemas.microsoft.com/office/drawing/2014/main" val="370648776"/>
                    </a:ext>
                  </a:extLst>
                </a:gridCol>
              </a:tblGrid>
              <a:tr h="897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Наименование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4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5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6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7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Исполнено за </a:t>
                      </a:r>
                      <a:r>
                        <a:rPr lang="ru-RU" sz="1000" kern="1200" dirty="0" smtClean="0">
                          <a:effectLst/>
                        </a:rPr>
                        <a:t>201</a:t>
                      </a:r>
                      <a:r>
                        <a:rPr lang="en-US" sz="1000" kern="1200" dirty="0" smtClean="0">
                          <a:effectLst/>
                        </a:rPr>
                        <a:t>8</a:t>
                      </a:r>
                      <a:r>
                        <a:rPr lang="ru-RU" sz="1000" kern="1200" dirty="0" smtClean="0">
                          <a:effectLst/>
                        </a:rPr>
                        <a:t> </a:t>
                      </a:r>
                      <a:r>
                        <a:rPr lang="ru-RU" sz="1000" kern="1200" dirty="0">
                          <a:effectLst/>
                        </a:rPr>
                        <a:t>год,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239921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Общегосударственные вопросы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84,5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100,3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103,0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119,9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121,9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97584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4,2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0,8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14,5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0,5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348724"/>
                  </a:ext>
                </a:extLst>
              </a:tr>
              <a:tr h="250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Национальная экономика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26,7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60,2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59,5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40,7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444719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Жилищно-коммунальное хозяйство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64,8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90,7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38,7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54,1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58,3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628792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Образование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627,8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589,5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541,6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568,1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615,2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17747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Культура, кинематография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94,8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79,3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78,7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103,1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112,8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656777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Социальная политика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5,3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6,7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10,9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12,8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387601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Физическая культура и спорт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22,7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18,8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48,7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96,2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effectLst/>
                        </a:rPr>
                        <a:t>74,2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271594"/>
                  </a:ext>
                </a:extLst>
              </a:tr>
              <a:tr h="4919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203889"/>
                  </a:ext>
                </a:extLst>
              </a:tr>
              <a:tr h="2374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ВСЕГО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930,8 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906,3 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882,6 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00000"/>
                          </a:solidFill>
                          <a:effectLst/>
                        </a:rPr>
                        <a:t>1 025,2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  <a:effectLst/>
                        </a:rPr>
                        <a:t>1 036,5</a:t>
                      </a:r>
                      <a:endParaRPr lang="ru-RU" sz="10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7082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127" y="-82275"/>
            <a:ext cx="7192461" cy="715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по расходам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годы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11432"/>
              </p:ext>
            </p:extLst>
          </p:nvPr>
        </p:nvGraphicFramePr>
        <p:xfrm>
          <a:off x="5622216" y="1583895"/>
          <a:ext cx="1356645" cy="16546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2910">
                  <a:extLst>
                    <a:ext uri="{9D8B030D-6E8A-4147-A177-3AD203B41FA5}">
                      <a16:colId xmlns:a16="http://schemas.microsoft.com/office/drawing/2014/main" val="13036088"/>
                    </a:ext>
                  </a:extLst>
                </a:gridCol>
                <a:gridCol w="933735">
                  <a:extLst>
                    <a:ext uri="{9D8B030D-6E8A-4147-A177-3AD203B41FA5}">
                      <a16:colId xmlns:a16="http://schemas.microsoft.com/office/drawing/2014/main" val="585663898"/>
                    </a:ext>
                  </a:extLst>
                </a:gridCol>
              </a:tblGrid>
              <a:tr h="390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Год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МБТ,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млн. руб.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7987176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470,4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279080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399,0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3535966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401,8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3207762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2017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492,7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298387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2018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452,6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4062977"/>
                  </a:ext>
                </a:extLst>
              </a:tr>
            </a:tbl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752030808"/>
              </p:ext>
            </p:extLst>
          </p:nvPr>
        </p:nvGraphicFramePr>
        <p:xfrm>
          <a:off x="340435" y="830677"/>
          <a:ext cx="4682867" cy="2930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 Box 47"/>
          <p:cNvSpPr txBox="1">
            <a:spLocks noChangeArrowheads="1"/>
          </p:cNvSpPr>
          <p:nvPr/>
        </p:nvSpPr>
        <p:spPr bwMode="auto">
          <a:xfrm rot="16200000">
            <a:off x="627173" y="2864200"/>
            <a:ext cx="1092819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930,8 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 rot="16200000">
            <a:off x="1460321" y="2864200"/>
            <a:ext cx="1092819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906,3 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 rot="16200000">
            <a:off x="2266853" y="2840137"/>
            <a:ext cx="1140947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882,6 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 rot="16200000">
            <a:off x="3096263" y="2840136"/>
            <a:ext cx="1140948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1 025,2 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 rot="16200000">
            <a:off x="3925673" y="2840135"/>
            <a:ext cx="1140948" cy="249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ts val="1080"/>
              </a:spcBef>
            </a:pP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1 036,5 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53009" y="3627239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2014</a:t>
            </a:r>
            <a:endParaRPr lang="ru-RU" sz="1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786156" y="3637606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sz="1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605642" y="3627238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46163" y="3627238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ru-RU" sz="1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265649" y="3627237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ru-RU" sz="1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9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0214" y="188660"/>
            <a:ext cx="667082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Дальнегорского городского округа по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муниципальным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программам, 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</a:t>
            </a:r>
            <a:r>
              <a:rPr lang="ru-RU" sz="12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22990"/>
              </p:ext>
            </p:extLst>
          </p:nvPr>
        </p:nvGraphicFramePr>
        <p:xfrm>
          <a:off x="533867" y="1111710"/>
          <a:ext cx="6523582" cy="35786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77447">
                  <a:extLst>
                    <a:ext uri="{9D8B030D-6E8A-4147-A177-3AD203B41FA5}">
                      <a16:colId xmlns:a16="http://schemas.microsoft.com/office/drawing/2014/main" val="2946850176"/>
                    </a:ext>
                  </a:extLst>
                </a:gridCol>
                <a:gridCol w="616911">
                  <a:extLst>
                    <a:ext uri="{9D8B030D-6E8A-4147-A177-3AD203B41FA5}">
                      <a16:colId xmlns:a16="http://schemas.microsoft.com/office/drawing/2014/main" val="1780860451"/>
                    </a:ext>
                  </a:extLst>
                </a:gridCol>
                <a:gridCol w="529224">
                  <a:extLst>
                    <a:ext uri="{9D8B030D-6E8A-4147-A177-3AD203B41FA5}">
                      <a16:colId xmlns:a16="http://schemas.microsoft.com/office/drawing/2014/main" val="2353021404"/>
                    </a:ext>
                  </a:extLst>
                </a:gridCol>
              </a:tblGrid>
              <a:tr h="195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Наименование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>
                          <a:effectLst/>
                        </a:rPr>
                        <a:t>План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Факт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970881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Ремонт автомобильных дорог и инженерных сооружений на них на территории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31,2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31,2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445030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 градостроительной и архитектурной деятельности на территории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3,0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2,0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66406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Повышение качества предоставления и доступности предоставления государственных и муниципальных услуг на территории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18,2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18,2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931478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 и поддержка малого и среднего предпринимательства в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5,4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5,4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852598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 marL="0" marR="0" indent="0" algn="l" defTabSz="71039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6205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</a:rPr>
                        <a:t>Развитие системы образования ДГО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606,1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602,7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75454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Защита населения и территории от чрезвычайных ситуаций, обеспечение пожарной безопасности и профилактика терроризма и экстремизма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735103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 землеустройства и землепользования на территории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0,1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0,1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84457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 культуры на территории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134,4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133,5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603852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 физической культуры и спорта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75,7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74,2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799579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Молодежь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723999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Развитие, содержание улично-дорожной сети и благоустройство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28,0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22,6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966383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Обеспечение доступным жильем жителей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13,3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13,3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670053"/>
                  </a:ext>
                </a:extLst>
              </a:tr>
              <a:tr h="195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 smtClean="0">
                          <a:effectLst/>
                        </a:rPr>
                        <a:t>Формирование современной городской среды ДГО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21,6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21,6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5786"/>
                  </a:ext>
                </a:extLst>
              </a:tr>
              <a:tr h="504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Обеспечение инженерной и дорожной инфраструктурой земельных участков, предназначенных для бесплатного предоставления многодетным семьям для индивидуального жилищного строительства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4,4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000" dirty="0" smtClean="0">
                          <a:effectLst/>
                        </a:rPr>
                        <a:t>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125246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1130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8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1895" y="-63183"/>
            <a:ext cx="6647447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42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«Ремонт автомобильных дорог и инженерных сооружений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 на территории Дальнегорского городского округа» на 2018-2022 годы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371600" y="-541911"/>
            <a:ext cx="18473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50495" y="1082145"/>
            <a:ext cx="6308310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31,2 млн. руб. 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31,2 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6253" y="1541129"/>
            <a:ext cx="37930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пользования местного значения и инженерных сооружений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25 580,9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1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</a:t>
            </a:r>
            <a:r>
              <a:rPr lang="ru-RU" sz="1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(частичный ремонт по улицам 8-ое Марта, Менделеева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Матросова,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пр.50 лет Октября, Ватутина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Прямая,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Строительная, Пушкинская,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ул.Советская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Р-Пристань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(частичный ремонт по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ул.Арсеньева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Сержантово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(частичный ремонт по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ул.Советская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Краснореченский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(частичный ремонт по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ул.Октябрьская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80555" y="3291174"/>
            <a:ext cx="37782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проездов к дворовым территориям многоквартирных домов населённых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5 649,9 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5" y="1437819"/>
            <a:ext cx="2870402" cy="1669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3251914"/>
            <a:ext cx="2874374" cy="1676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1555" y="1259240"/>
            <a:ext cx="1910779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программы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9318" y="4225039"/>
            <a:ext cx="3789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дворовых территорий по ул. Пионерская 1, Пионерская 5, Проспект 50 лет Октября 83, Осипенко 13.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0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862" y="156385"/>
            <a:ext cx="665346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градостроительной и архитектурной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7518" y="1052331"/>
            <a:ext cx="6298150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3,0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3379" y="1322827"/>
            <a:ext cx="37259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Создание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системы обеспечения градостроительной деятельности на территории Дальнегорского городского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just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1439941"/>
            <a:ext cx="2976727" cy="167518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44" y="3201562"/>
            <a:ext cx="2976726" cy="17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64915" y="2169255"/>
            <a:ext cx="2122376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подпрограммы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3379" y="2416732"/>
            <a:ext cx="37259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установка  геоинформационной системы «Панорама» (создание единого информационного пространства для обеспечения градостроительной деятельности, обеспечение соответствия границ земельных участков границам, установленных на кадастровых планах).</a:t>
            </a:r>
          </a:p>
          <a:p>
            <a:pPr marL="228600" indent="-228600" algn="just"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электронной картографической основы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 с загрузкой в систему «Панорама».</a:t>
            </a:r>
          </a:p>
          <a:p>
            <a:pPr marL="228600" indent="-228600" algn="just"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(фотоснимки территорий с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 загрузкой в ГИС «Панорама».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5858748" y="5044840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3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-123552"/>
            <a:ext cx="6640262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«Повышение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предоставления и доступности предоставления государственных и муниципальных услуг на территории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2525" y="859606"/>
            <a:ext cx="6326873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18,2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577" y="3719070"/>
            <a:ext cx="4713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МАУ ДГО МФЦ принял участие в конкурсе «Лучший муниципальный многофункциональный центр Приморского края» за 2018 год.</a:t>
            </a:r>
          </a:p>
          <a:p>
            <a:pPr algn="just"/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конкурса, победителем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 «Лучший специалист  муниципального МФЦ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категории «Малые муниципальные МФЦ»,  стала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многофункционального центра Дальнегорска </a:t>
            </a:r>
            <a:r>
              <a:rPr lang="ru-RU" sz="11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Чучманская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Ю.Е.</a:t>
            </a:r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15" y="1081915"/>
            <a:ext cx="346663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ДГО МФЦ на предоставление государственных и муниципальных услуг на территории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86" y="2110553"/>
            <a:ext cx="2045490" cy="2853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2410" y="1106913"/>
            <a:ext cx="361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В 2018 году учреждением оказано 65807 различных услуг (муниципальное задание выполнено); действует 9 окон. По состоянию на 31 декабря 2018 года через МАУ ДГО МФЦ оказывало 176 государственных и 35 муниципальных видов услуг.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5" y="1914879"/>
            <a:ext cx="2900855" cy="181848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4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9608" y="-79374"/>
            <a:ext cx="6664687" cy="101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Дальнегорского городского округа утвержден решением Думы Дальнегорского городского округа от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30.11.2017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№38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бюджете Дальнегорского городского округа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годов»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56325" y="1120469"/>
            <a:ext cx="2392997" cy="96909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5EA22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на 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год, тыс. руб.: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864 154,3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расходов: 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873 460,1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9 305,8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985837" y="1957113"/>
            <a:ext cx="2236515" cy="89547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5EA22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на 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год, тыс. руб.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доходов: 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884 933,8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Объем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884 933,8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749322" y="1400172"/>
            <a:ext cx="2236515" cy="89547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5EA22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на 2019 год, тыс. руб.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869 276,1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alt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r>
              <a:rPr lang="ru-RU" alt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869 276,1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1524000" y="-694311"/>
            <a:ext cx="18473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2316163" y="-360220"/>
            <a:ext cx="2698175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42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endParaRPr lang="ru-RU" altLang="ru-RU" sz="80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-1524000" y="677290"/>
            <a:ext cx="18473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2012" y="2724971"/>
            <a:ext cx="3953638" cy="15757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      В соответствии с   Положением о бюджетном процессе (ст.7) </a:t>
            </a:r>
            <a:r>
              <a:rPr lang="ru-RU" sz="1100" dirty="0">
                <a:solidFill>
                  <a:schemeClr val="tx1"/>
                </a:solidFill>
              </a:rPr>
              <a:t>составляет проект бюджета городского </a:t>
            </a:r>
            <a:r>
              <a:rPr lang="ru-RU" sz="1100" dirty="0" smtClean="0">
                <a:solidFill>
                  <a:schemeClr val="tx1"/>
                </a:solidFill>
              </a:rPr>
              <a:t>округа и представляет его с </a:t>
            </a:r>
            <a:r>
              <a:rPr lang="ru-RU" sz="1100" dirty="0">
                <a:solidFill>
                  <a:schemeClr val="tx1"/>
                </a:solidFill>
              </a:rPr>
              <a:t>необходимыми документами и материалами в Администрацию городского округа для внесения в Думу городского округа для </a:t>
            </a:r>
            <a:r>
              <a:rPr lang="ru-RU" sz="1100" dirty="0" smtClean="0">
                <a:solidFill>
                  <a:schemeClr val="tx1"/>
                </a:solidFill>
              </a:rPr>
              <a:t>утверждения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- </a:t>
            </a:r>
            <a:r>
              <a:rPr lang="ru-RU" sz="1100" i="1" dirty="0">
                <a:solidFill>
                  <a:schemeClr val="tx1"/>
                </a:solidFill>
              </a:rPr>
              <a:t>Финансовое управление администрации </a:t>
            </a:r>
            <a:r>
              <a:rPr lang="ru-RU" sz="1100" i="1" dirty="0" err="1">
                <a:solidFill>
                  <a:schemeClr val="tx1"/>
                </a:solidFill>
              </a:rPr>
              <a:t>Дальнегорского</a:t>
            </a:r>
            <a:r>
              <a:rPr lang="ru-RU" sz="1100" i="1" dirty="0">
                <a:solidFill>
                  <a:schemeClr val="tx1"/>
                </a:solidFill>
              </a:rPr>
              <a:t> городского округа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05" y="3321854"/>
            <a:ext cx="2694746" cy="16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743" y="140808"/>
            <a:ext cx="72945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поддержка малого 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</a:t>
            </a:r>
          </a:p>
          <a:p>
            <a:pPr algn="ctr"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предпринимательства в Дальнегорском городском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округе»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2525" y="909164"/>
            <a:ext cx="6336771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5,4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0474" y="1209027"/>
            <a:ext cx="1869101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программы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9853" y="1436531"/>
            <a:ext cx="383944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Оказана финансовая поддержка 5 субъектам малого и среднего предпринимательства (далее- МСП) (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возмещение части затрат при заключении договора лизинга и приобретения оборудования) на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4 188,00 </a:t>
            </a:r>
            <a:r>
              <a:rPr lang="ru-RU" sz="1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374" y="3740928"/>
            <a:ext cx="3716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3.Заключено 36 договоров аренды с субъектами МСП и приватизировано 2 объекта недвижимого имущества в рамках имущественной поддержки МСП.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07" y="2304695"/>
            <a:ext cx="2070236" cy="2659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3" y="1304695"/>
            <a:ext cx="2978428" cy="17795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374" y="3279263"/>
            <a:ext cx="397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2.Проведено праздничное мероприятие- кухни народов мира.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37083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0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8841" y="129997"/>
            <a:ext cx="66104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поддержка малого 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</a:t>
            </a:r>
          </a:p>
          <a:p>
            <a:pPr algn="ctr"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предпринимательства в Дальнегорском городском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округе»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0495" y="909164"/>
            <a:ext cx="6348802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5,4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608" y="4481948"/>
            <a:ext cx="38882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429" y="1304695"/>
            <a:ext cx="380286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Соисполнитель программы 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МАУ МК «ЦРП»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муниципального задания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1 200,00 тыс. руб.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5188" y="1989498"/>
            <a:ext cx="2237175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учреждением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5188" y="2285179"/>
            <a:ext cx="3642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Выдано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микрозаймов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24 321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5188" y="2485517"/>
            <a:ext cx="364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 с субъектами МСП,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круглый стол,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ярмарок;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5188" y="2893321"/>
            <a:ext cx="35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повышение квалификации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МСП в количестве 102 субъектов;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5187" y="3318302"/>
            <a:ext cx="374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среди субъектов МСП, в котором приняло участие 6 субъектов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МСП;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8406" y="3737377"/>
            <a:ext cx="372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8</a:t>
            </a:r>
            <a:r>
              <a:rPr lang="ru-RU" sz="1200" dirty="0" smtClean="0"/>
              <a:t>. Обеспечено участие СМП </a:t>
            </a:r>
            <a:r>
              <a:rPr lang="ru-RU" sz="1200" dirty="0"/>
              <a:t>в конкурсе «Торговля России 2018», где одержана победа в номинациях «Лучшая ярмарка», «Лучший нестационарный торговый объект</a:t>
            </a:r>
            <a:r>
              <a:rPr lang="ru-RU" sz="1200" dirty="0" smtClean="0"/>
              <a:t>» (кафе «</a:t>
            </a:r>
            <a:r>
              <a:rPr lang="ru-RU" sz="1200" dirty="0" err="1"/>
              <a:t>Л</a:t>
            </a:r>
            <a:r>
              <a:rPr lang="ru-RU" sz="1200" dirty="0" err="1" smtClean="0"/>
              <a:t>атте</a:t>
            </a:r>
            <a:r>
              <a:rPr lang="ru-RU" sz="1200" dirty="0" smtClean="0"/>
              <a:t>» ИП Глотов А.Г.).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1261460"/>
            <a:ext cx="3007027" cy="1771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3178345"/>
            <a:ext cx="3007027" cy="178779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3611" y="103986"/>
            <a:ext cx="6801010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0494" y="826708"/>
            <a:ext cx="6356683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606,1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602,7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3820" y="1064185"/>
            <a:ext cx="3949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дошкольного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3820" y="1451487"/>
            <a:ext cx="3933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дошкольным учреждениям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259 624,9 тыс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4483"/>
              </p:ext>
            </p:extLst>
          </p:nvPr>
        </p:nvGraphicFramePr>
        <p:xfrm>
          <a:off x="3476296" y="1903322"/>
          <a:ext cx="3846645" cy="114888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9495">
                  <a:extLst>
                    <a:ext uri="{9D8B030D-6E8A-4147-A177-3AD203B41FA5}">
                      <a16:colId xmlns:a16="http://schemas.microsoft.com/office/drawing/2014/main" val="3210802113"/>
                    </a:ext>
                  </a:extLst>
                </a:gridCol>
                <a:gridCol w="1430115">
                  <a:extLst>
                    <a:ext uri="{9D8B030D-6E8A-4147-A177-3AD203B41FA5}">
                      <a16:colId xmlns:a16="http://schemas.microsoft.com/office/drawing/2014/main" val="3508032301"/>
                    </a:ext>
                  </a:extLst>
                </a:gridCol>
                <a:gridCol w="1407035">
                  <a:extLst>
                    <a:ext uri="{9D8B030D-6E8A-4147-A177-3AD203B41FA5}">
                      <a16:colId xmlns:a16="http://schemas.microsoft.com/office/drawing/2014/main" val="624901632"/>
                    </a:ext>
                  </a:extLst>
                </a:gridCol>
              </a:tblGrid>
              <a:tr h="612396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году, руб.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году, руб.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74293"/>
                  </a:ext>
                </a:extLst>
              </a:tr>
              <a:tr h="386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№597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32 927,00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32 826,82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628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9" y="1188992"/>
            <a:ext cx="2976201" cy="1798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5" y="3249671"/>
            <a:ext cx="2952175" cy="173223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32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64469" y="3073950"/>
            <a:ext cx="384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На начало 2017-2018 года учебного года в дошкольных учреждениях </a:t>
            </a:r>
            <a:r>
              <a:rPr lang="ru-RU" sz="1200" dirty="0" err="1" smtClean="0"/>
              <a:t>Дальнегорского</a:t>
            </a:r>
            <a:r>
              <a:rPr lang="ru-RU" sz="1200" dirty="0" smtClean="0"/>
              <a:t> городского округа воспитывалось 2193 ребенка. Учебный год закончился с численностью </a:t>
            </a:r>
            <a:r>
              <a:rPr lang="ru-RU" sz="1200" dirty="0" smtClean="0"/>
              <a:t>детей - </a:t>
            </a:r>
            <a:r>
              <a:rPr lang="ru-RU" sz="1200" dirty="0" smtClean="0"/>
              <a:t>2260  человек.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70382" y="3851431"/>
            <a:ext cx="383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Средняя наполняемость групп в муниципальных дошкольных образовательных учреждениях - 22,9 человек (в логопедических группах – 17,2 человека).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5844" y="4503734"/>
            <a:ext cx="371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Актуальная очередь для определения детей от 3-х до 7 лет в дошкольные учреждения- 0 человек.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002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519" y="219447"/>
            <a:ext cx="683710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1772" y="905941"/>
            <a:ext cx="390182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убсидии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иные цели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подпрограммы  – </a:t>
            </a:r>
            <a:r>
              <a:rPr lang="ru-RU" sz="1200" b="1" dirty="0">
                <a:solidFill>
                  <a:srgbClr val="0066FF"/>
                </a:solidFill>
              </a:rPr>
              <a:t>7 </a:t>
            </a:r>
            <a:r>
              <a:rPr lang="ru-RU" sz="1200" b="1" dirty="0" smtClean="0">
                <a:solidFill>
                  <a:srgbClr val="0066FF"/>
                </a:solidFill>
              </a:rPr>
              <a:t>676,1 тыс. руб</a:t>
            </a:r>
            <a:r>
              <a:rPr lang="ru-RU" dirty="0" smtClean="0">
                <a:solidFill>
                  <a:srgbClr val="0066FF"/>
                </a:solidFill>
              </a:rPr>
              <a:t>.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аправлены на следующие мероприятия: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0371" y="1612914"/>
            <a:ext cx="3933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1.Текущий ремонт </a:t>
            </a:r>
            <a:r>
              <a:rPr lang="ru-RU" sz="1200" dirty="0"/>
              <a:t>в</a:t>
            </a:r>
            <a:r>
              <a:rPr lang="ru-RU" sz="1200" dirty="0" smtClean="0"/>
              <a:t> образовательных дошкольных учреждениях </a:t>
            </a:r>
            <a:r>
              <a:rPr lang="ru-RU" sz="1100" dirty="0" smtClean="0"/>
              <a:t>(приобретение сантехнических и строительных материалов в рамках подготовки к учебному году, </a:t>
            </a:r>
            <a:r>
              <a:rPr lang="ru-RU" sz="1100" dirty="0"/>
              <a:t>ремонт и установка павильонов в МДОБУ №7; МДОБУ №</a:t>
            </a:r>
            <a:r>
              <a:rPr lang="ru-RU" sz="1100" dirty="0" smtClean="0"/>
              <a:t>13; ремонт отопительной системы в 6 дошкольных учреждениях)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endParaRPr lang="ru-RU" sz="1200" dirty="0"/>
          </a:p>
          <a:p>
            <a:pPr algn="just"/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>
                <a:solidFill>
                  <a:srgbClr val="0066FF"/>
                </a:solidFill>
              </a:rPr>
              <a:t>4 </a:t>
            </a:r>
            <a:r>
              <a:rPr lang="ru-RU" sz="1200" dirty="0" smtClean="0">
                <a:solidFill>
                  <a:srgbClr val="0066FF"/>
                </a:solidFill>
              </a:rPr>
              <a:t>328, 5 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6073" y="2763749"/>
            <a:ext cx="39175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2.Мероприятия по пожарной безопасности </a:t>
            </a:r>
            <a:r>
              <a:rPr lang="ru-RU" sz="1100" dirty="0" smtClean="0"/>
              <a:t>(монтаж фотолюминесцентной сигнализации в 11 дошкольных учреждениях)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2 505,6 тыс. </a:t>
            </a:r>
            <a:r>
              <a:rPr lang="ru-RU" sz="1200" dirty="0">
                <a:solidFill>
                  <a:srgbClr val="0066FF"/>
                </a:solidFill>
              </a:rPr>
              <a:t>руб.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6073" y="3394691"/>
            <a:ext cx="3901820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3.Модернизация материально-технической базы учреждений </a:t>
            </a:r>
            <a:r>
              <a:rPr lang="ru-RU" sz="1100" dirty="0" smtClean="0"/>
              <a:t>(приобретение холодильников в 3 дошкольных учреждения, электрических плит в </a:t>
            </a:r>
            <a:r>
              <a:rPr lang="ru-RU" sz="1100" dirty="0"/>
              <a:t>МДОБУ №5, МДОБУ №</a:t>
            </a:r>
            <a:r>
              <a:rPr lang="ru-RU" sz="1100" dirty="0" smtClean="0"/>
              <a:t>31, жарочных шкафов </a:t>
            </a:r>
            <a:r>
              <a:rPr lang="ru-RU" sz="1100" dirty="0"/>
              <a:t>МДОБУ №5, МДОБУ №</a:t>
            </a:r>
            <a:r>
              <a:rPr lang="ru-RU" sz="1100" dirty="0" smtClean="0"/>
              <a:t>19, телефонов с определителем номера во все дошкольные учреждения)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798, 4 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6073" y="4485104"/>
            <a:ext cx="390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4. Государственная экспертиза сметной документации в </a:t>
            </a:r>
            <a:r>
              <a:rPr lang="ru-RU" sz="1200" dirty="0"/>
              <a:t>МДОБУ №</a:t>
            </a:r>
            <a:r>
              <a:rPr lang="ru-RU" sz="1200" dirty="0" smtClean="0"/>
              <a:t>30 </a:t>
            </a:r>
            <a:r>
              <a:rPr lang="ru-RU" sz="1200" dirty="0">
                <a:solidFill>
                  <a:srgbClr val="0066FF"/>
                </a:solidFill>
              </a:rPr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43,6 </a:t>
            </a:r>
            <a:r>
              <a:rPr lang="ru-RU" sz="1200" dirty="0" err="1" smtClean="0">
                <a:solidFill>
                  <a:srgbClr val="0066FF"/>
                </a:solidFill>
              </a:rPr>
              <a:t>тыс.руб</a:t>
            </a:r>
            <a:r>
              <a:rPr lang="ru-RU" sz="1200" dirty="0" smtClean="0">
                <a:solidFill>
                  <a:srgbClr val="0066FF"/>
                </a:solidFill>
              </a:rPr>
              <a:t>.</a:t>
            </a:r>
            <a:endParaRPr lang="ru-RU" sz="1200" dirty="0">
              <a:solidFill>
                <a:srgbClr val="0066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0" y="3116615"/>
            <a:ext cx="2965250" cy="1830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0" y="1152931"/>
            <a:ext cx="2965250" cy="1854635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45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474" y="232317"/>
            <a:ext cx="6774250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64752" y="820661"/>
            <a:ext cx="4085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общего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4752" y="1079619"/>
            <a:ext cx="405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общеобразовательным учреждениям Дальнегорского городского округа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262 110,1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3079" y="3467162"/>
            <a:ext cx="41994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7" y="1172328"/>
            <a:ext cx="2922511" cy="1814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2" y="3105490"/>
            <a:ext cx="2928626" cy="1828799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998765"/>
              </p:ext>
            </p:extLst>
          </p:nvPr>
        </p:nvGraphicFramePr>
        <p:xfrm>
          <a:off x="3356929" y="1789325"/>
          <a:ext cx="3964890" cy="95844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61698">
                  <a:extLst>
                    <a:ext uri="{9D8B030D-6E8A-4147-A177-3AD203B41FA5}">
                      <a16:colId xmlns:a16="http://schemas.microsoft.com/office/drawing/2014/main" val="3210802113"/>
                    </a:ext>
                  </a:extLst>
                </a:gridCol>
                <a:gridCol w="1466193">
                  <a:extLst>
                    <a:ext uri="{9D8B030D-6E8A-4147-A177-3AD203B41FA5}">
                      <a16:colId xmlns:a16="http://schemas.microsoft.com/office/drawing/2014/main" val="3508032301"/>
                    </a:ext>
                  </a:extLst>
                </a:gridCol>
                <a:gridCol w="1536999">
                  <a:extLst>
                    <a:ext uri="{9D8B030D-6E8A-4147-A177-3AD203B41FA5}">
                      <a16:colId xmlns:a16="http://schemas.microsoft.com/office/drawing/2014/main" val="624901632"/>
                    </a:ext>
                  </a:extLst>
                </a:gridCol>
              </a:tblGrid>
              <a:tr h="576301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74293"/>
                  </a:ext>
                </a:extLst>
              </a:tr>
              <a:tr h="36408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№597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35 238,00</a:t>
                      </a:r>
                      <a:endParaRPr lang="ru-RU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36 189,63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6287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08605" y="2758679"/>
            <a:ext cx="390182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Субсидии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иные цели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подпрограммы  – </a:t>
            </a:r>
            <a:r>
              <a:rPr lang="ru-RU" sz="1200" b="1" dirty="0" smtClean="0">
                <a:solidFill>
                  <a:srgbClr val="0066FF"/>
                </a:solidFill>
              </a:rPr>
              <a:t>28 679,6  тыс. руб</a:t>
            </a:r>
            <a:r>
              <a:rPr lang="ru-RU" dirty="0" smtClean="0"/>
              <a:t>.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аправлены на следующие мероприятия: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2620" y="3376548"/>
            <a:ext cx="39519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1.Текущий ремонт </a:t>
            </a:r>
            <a:r>
              <a:rPr lang="ru-RU" sz="1200" dirty="0"/>
              <a:t>в</a:t>
            </a:r>
            <a:r>
              <a:rPr lang="ru-RU" sz="1200" dirty="0" smtClean="0"/>
              <a:t> общеобразовательных  учреждениях </a:t>
            </a:r>
            <a:r>
              <a:rPr lang="ru-RU" sz="1100" dirty="0" smtClean="0"/>
              <a:t>(приобретение сантехнических и строительных материалов в рамках подготовки к учебному году; ремонт отопительной системы в 5 школах)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3 387,8 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15748" y="4116994"/>
            <a:ext cx="39839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2.Мероприятия </a:t>
            </a:r>
            <a:r>
              <a:rPr lang="ru-RU" sz="1200" dirty="0"/>
              <a:t>по пожарной </a:t>
            </a:r>
            <a:r>
              <a:rPr lang="ru-RU" sz="1200" dirty="0" smtClean="0"/>
              <a:t>безопасности и антитеррористической защищенности (</a:t>
            </a:r>
            <a:r>
              <a:rPr lang="ru-RU" sz="1100" dirty="0" smtClean="0"/>
              <a:t>монтаж </a:t>
            </a:r>
            <a:r>
              <a:rPr lang="ru-RU" sz="1100" dirty="0"/>
              <a:t>фотолюминесцентной сигнализации в 8</a:t>
            </a:r>
            <a:r>
              <a:rPr lang="ru-RU" sz="1100" dirty="0" smtClean="0"/>
              <a:t> общеобразовательных учреждениях</a:t>
            </a:r>
            <a:r>
              <a:rPr lang="ru-RU" sz="1200" dirty="0" smtClean="0"/>
              <a:t>)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1 947,3 тыс. руб. </a:t>
            </a:r>
            <a:endParaRPr lang="ru-RU" sz="1200" dirty="0">
              <a:solidFill>
                <a:srgbClr val="0066FF"/>
              </a:solidFill>
            </a:endParaRPr>
          </a:p>
          <a:p>
            <a:pPr algn="just"/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858748" y="5045395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2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4481" y="208660"/>
            <a:ext cx="6801422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9" y="3309519"/>
            <a:ext cx="4199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7.Капитальный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зданий муниципальных общеобразовательных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(ремонт кровли и замена окон 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№21)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616,1 </a:t>
            </a:r>
            <a:r>
              <a:rPr lang="ru-RU" sz="12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81665" y="3890757"/>
            <a:ext cx="4073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8.Ремонт спортзала 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№3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649,1 тыс. руб.</a:t>
            </a:r>
            <a:endParaRPr lang="ru-RU" sz="1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96000" y="4176760"/>
            <a:ext cx="3849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9.Обеспечение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питанием детей, обучающихся в муниципальных общеобразовательных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8 138,4 тыс.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0294" y="1537410"/>
            <a:ext cx="417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4.Осуществление подвоза детей к  </a:t>
            </a:r>
            <a:r>
              <a:rPr lang="ru-RU" sz="1000" dirty="0"/>
              <a:t>МОБУ СОШ №</a:t>
            </a:r>
            <a:r>
              <a:rPr lang="ru-RU" sz="1000" dirty="0" smtClean="0"/>
              <a:t>12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>
                <a:solidFill>
                  <a:srgbClr val="0066FF"/>
                </a:solidFill>
              </a:rPr>
              <a:t>1 </a:t>
            </a:r>
            <a:r>
              <a:rPr lang="ru-RU" sz="1200" dirty="0" smtClean="0">
                <a:solidFill>
                  <a:srgbClr val="0066FF"/>
                </a:solidFill>
              </a:rPr>
              <a:t>833,0 тыс. </a:t>
            </a:r>
            <a:r>
              <a:rPr lang="ru-RU" sz="1200" dirty="0" err="1" smtClean="0">
                <a:solidFill>
                  <a:srgbClr val="0066FF"/>
                </a:solidFill>
              </a:rPr>
              <a:t>руб</a:t>
            </a:r>
            <a:r>
              <a:rPr lang="ru-RU" sz="1200" dirty="0" smtClean="0">
                <a:solidFill>
                  <a:srgbClr val="0066FF"/>
                </a:solidFill>
              </a:rPr>
              <a:t>;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0638" y="760564"/>
            <a:ext cx="413275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3.Модернизация материально-технической базы учреждений (</a:t>
            </a:r>
            <a:r>
              <a:rPr lang="ru-RU" sz="1100" dirty="0"/>
              <a:t>приобретение </a:t>
            </a:r>
            <a:r>
              <a:rPr lang="ru-RU" sz="1100" dirty="0" smtClean="0"/>
              <a:t>баков под молоко в 12 общеобразовательных учреждениях, приобретение жарочного шкафа в </a:t>
            </a:r>
            <a:r>
              <a:rPr lang="ru-RU" sz="1000" dirty="0" smtClean="0"/>
              <a:t>МОБУ СОШ №5</a:t>
            </a:r>
            <a:r>
              <a:rPr lang="ru-RU" sz="1200" dirty="0" smtClean="0"/>
              <a:t>) </a:t>
            </a:r>
            <a:r>
              <a:rPr lang="ru-RU" sz="1200" dirty="0" smtClean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144,8 </a:t>
            </a:r>
            <a:r>
              <a:rPr lang="ru-RU" sz="1200" dirty="0" smtClean="0">
                <a:solidFill>
                  <a:srgbClr val="0066FF"/>
                </a:solidFill>
              </a:rPr>
              <a:t>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294" y="1944369"/>
            <a:ext cx="4135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5.Изготовление проектно-сметной документации и государственной экспертизы проектов (</a:t>
            </a:r>
            <a:r>
              <a:rPr lang="ru-RU" sz="1100" dirty="0" smtClean="0"/>
              <a:t>в том числе по капитальному ремонту  </a:t>
            </a:r>
            <a:r>
              <a:rPr lang="ru-RU" sz="1000" dirty="0" smtClean="0"/>
              <a:t>МОБУ СОШ №1, МОБУ СОШ №2</a:t>
            </a:r>
            <a:r>
              <a:rPr lang="ru-RU" sz="1200" dirty="0" smtClean="0"/>
              <a:t>) </a:t>
            </a:r>
            <a:r>
              <a:rPr lang="ru-RU" sz="1200" dirty="0" smtClean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563,1 </a:t>
            </a:r>
            <a:r>
              <a:rPr lang="ru-RU" sz="1200" dirty="0" smtClean="0">
                <a:solidFill>
                  <a:srgbClr val="0066FF"/>
                </a:solidFill>
              </a:rPr>
              <a:t>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1673" y="2724738"/>
            <a:ext cx="405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6.Создание </a:t>
            </a:r>
            <a:r>
              <a:rPr lang="ru-RU" sz="1200" dirty="0" err="1" smtClean="0"/>
              <a:t>безбарьерной</a:t>
            </a:r>
            <a:r>
              <a:rPr lang="ru-RU" sz="1200" dirty="0" smtClean="0"/>
              <a:t> среды для детей с ограниченными возможностями (</a:t>
            </a:r>
            <a:r>
              <a:rPr lang="ru-RU" sz="1000" dirty="0" smtClean="0"/>
              <a:t>МОБУ СОШ №17, МОБУ СОШ №21, МОБУ СОШ №25</a:t>
            </a:r>
            <a:r>
              <a:rPr lang="ru-RU" sz="1200" dirty="0" smtClean="0"/>
              <a:t>)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066FF"/>
                </a:solidFill>
              </a:rPr>
              <a:t> </a:t>
            </a:r>
            <a:r>
              <a:rPr lang="ru-RU" sz="1200" dirty="0" smtClean="0">
                <a:solidFill>
                  <a:srgbClr val="0066FF"/>
                </a:solidFill>
              </a:rPr>
              <a:t>400, 0 </a:t>
            </a:r>
            <a:r>
              <a:rPr lang="ru-RU" sz="1200" dirty="0" err="1" smtClean="0">
                <a:solidFill>
                  <a:srgbClr val="0066FF"/>
                </a:solidFill>
              </a:rPr>
              <a:t>тыс.руб</a:t>
            </a:r>
            <a:r>
              <a:rPr lang="ru-RU" sz="1200" dirty="0" smtClean="0">
                <a:solidFill>
                  <a:srgbClr val="0066FF"/>
                </a:solidFill>
              </a:rPr>
              <a:t>.</a:t>
            </a:r>
            <a:endParaRPr lang="ru-RU" sz="1200" dirty="0">
              <a:solidFill>
                <a:srgbClr val="0066F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5" y="1115815"/>
            <a:ext cx="2867828" cy="17867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0" y="3190074"/>
            <a:ext cx="2861510" cy="174649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3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799" y="113400"/>
            <a:ext cx="6677527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3231" y="917498"/>
            <a:ext cx="3846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дополнительного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3231" y="1418288"/>
            <a:ext cx="3730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образовательному бюджетному учреждению дополнительного образования «Центр детского творчества»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11 616,2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64892" y="2934741"/>
            <a:ext cx="419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поддержка педагогических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кадров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3232" y="3358554"/>
            <a:ext cx="3724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200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24,8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6" y="1117691"/>
            <a:ext cx="2913594" cy="1756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6" y="3077028"/>
            <a:ext cx="2908094" cy="179977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858748" y="5046161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3232" y="3589386"/>
            <a:ext cx="384664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декабре 2018г. проведен муниципальный конкурс «Лучший по профессии – 2018» в двух номинациях: </a:t>
            </a:r>
            <a:r>
              <a:rPr lang="ru-RU" sz="1200" i="1" dirty="0" smtClean="0">
                <a:solidFill>
                  <a:srgbClr val="0066FF"/>
                </a:solidFill>
              </a:rPr>
              <a:t>Лучший </a:t>
            </a:r>
            <a:r>
              <a:rPr lang="ru-RU" sz="1200" i="1" dirty="0">
                <a:solidFill>
                  <a:srgbClr val="0066FF"/>
                </a:solidFill>
              </a:rPr>
              <a:t>учитель - </a:t>
            </a:r>
            <a:r>
              <a:rPr lang="ru-RU" sz="1200" i="1" dirty="0" smtClean="0">
                <a:solidFill>
                  <a:srgbClr val="0066FF"/>
                </a:solidFill>
              </a:rPr>
              <a:t>2018 </a:t>
            </a:r>
            <a:r>
              <a:rPr lang="ru-RU" sz="1200" i="1" dirty="0">
                <a:solidFill>
                  <a:srgbClr val="0066FF"/>
                </a:solidFill>
              </a:rPr>
              <a:t>и </a:t>
            </a:r>
            <a:r>
              <a:rPr lang="ru-RU" sz="1200" i="1" dirty="0" smtClean="0">
                <a:solidFill>
                  <a:srgbClr val="0066FF"/>
                </a:solidFill>
              </a:rPr>
              <a:t>Лучший </a:t>
            </a:r>
            <a:r>
              <a:rPr lang="ru-RU" sz="1200" i="1" dirty="0">
                <a:solidFill>
                  <a:srgbClr val="0066FF"/>
                </a:solidFill>
              </a:rPr>
              <a:t>воспитатель - </a:t>
            </a:r>
            <a:r>
              <a:rPr lang="ru-RU" sz="1200" i="1" dirty="0" smtClean="0">
                <a:solidFill>
                  <a:srgbClr val="0066FF"/>
                </a:solidFill>
              </a:rPr>
              <a:t>2018. </a:t>
            </a:r>
            <a:endParaRPr lang="ru-RU" sz="1200" i="1" dirty="0">
              <a:solidFill>
                <a:srgbClr val="0066FF"/>
              </a:solidFill>
            </a:endParaRPr>
          </a:p>
          <a:p>
            <a:r>
              <a:rPr lang="ru-RU" sz="1200" dirty="0" smtClean="0"/>
              <a:t>Победителями стали Львова О.И. (МОБУ СОШ №17) и Котова Е.Н (</a:t>
            </a:r>
            <a:r>
              <a:rPr lang="ru-RU" sz="1200" dirty="0"/>
              <a:t>МДОБУ «</a:t>
            </a:r>
            <a:r>
              <a:rPr lang="ru-RU" sz="1200" dirty="0" smtClean="0"/>
              <a:t>Оленёнок).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853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3689" y="212315"/>
            <a:ext cx="6785812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системы образования Дальнегорского городского округа»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12840" y="856214"/>
            <a:ext cx="3821284" cy="303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3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01493" y="1225992"/>
            <a:ext cx="3866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1.Обеспечение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Управления образования администрации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ДГО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18 966,0 тыс. руб.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01493" y="1697631"/>
            <a:ext cx="3817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104,0 тыс.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21117" y="1956689"/>
            <a:ext cx="3886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молодежной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999,3 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19106" y="2344408"/>
            <a:ext cx="3878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.Организация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 оздоровления и отдыха детей Приморского края  (за исключением организации отдыха детей в каникулярное время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3 784,1 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27070" y="2984304"/>
            <a:ext cx="3815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.Компенсация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платы, взимаемая с родителей (законных представителей) за присмотр и уход за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8 420,4 тыс. руб.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40908" y="3564549"/>
            <a:ext cx="38662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.Социальная поддержка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 работникам муниципальных образовательных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Закона ПК от 23.11.2018г. №389-КЗ «О предоставлении мер социальной поддержки педагогическим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работникуам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краевых государственных и муниципальных образовательных организаций Приморского края»)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735,7 тыс. руб.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 человека)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" y="1115000"/>
            <a:ext cx="2989402" cy="1789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" y="3084286"/>
            <a:ext cx="2989402" cy="179915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3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1429" y="120634"/>
            <a:ext cx="8273562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«Защита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населения и территории 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округа от чрезвычайных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ситуаций»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2017- 2021 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8463" y="837965"/>
            <a:ext cx="6360832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1,2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3402" y="1154027"/>
            <a:ext cx="375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Обеспечение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безопасности Дальнегорского городского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9613" y="1687414"/>
            <a:ext cx="3759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подпрограммы: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1.Устройство источника наружного противопожарного водоснабжения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с.Сержантово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ул.Школьная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39613" y="3364224"/>
            <a:ext cx="375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Предупреждение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мирного и военного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39613" y="2479652"/>
            <a:ext cx="3759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2. Обновление 12,5 километров противопожарных полос и устройство нового противопожарного разрыва протяженностью 1,5 км. (</a:t>
            </a:r>
            <a:r>
              <a:rPr lang="ru-RU" sz="1100" dirty="0" err="1" smtClean="0"/>
              <a:t>с.Рудная</a:t>
            </a:r>
            <a:r>
              <a:rPr lang="ru-RU" sz="1100" dirty="0" smtClean="0"/>
              <a:t> Пристань</a:t>
            </a:r>
            <a:r>
              <a:rPr lang="ru-RU" sz="1200" dirty="0" smtClean="0"/>
              <a:t>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290,0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539613" y="4049836"/>
            <a:ext cx="338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Изготовление агитационных материалов (баннеры, памятки, знаки безопасности)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rgbClr val="0066FF"/>
                </a:solidFill>
              </a:rPr>
              <a:t>80,0 </a:t>
            </a:r>
            <a:r>
              <a:rPr lang="ru-RU" sz="1200" b="1" dirty="0" err="1" smtClean="0">
                <a:solidFill>
                  <a:srgbClr val="0066FF"/>
                </a:solidFill>
              </a:rPr>
              <a:t>тыс.руб</a:t>
            </a:r>
            <a:r>
              <a:rPr lang="ru-RU" sz="1200" b="1" dirty="0" smtClean="0">
                <a:solidFill>
                  <a:srgbClr val="0066FF"/>
                </a:solidFill>
              </a:rPr>
              <a:t>.</a:t>
            </a:r>
            <a:endParaRPr lang="ru-RU" sz="1200" b="1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9613" y="3825889"/>
            <a:ext cx="357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</a:rPr>
              <a:t>Результаты подпрограммы:</a:t>
            </a:r>
            <a:endParaRPr lang="ru-RU" sz="1200" dirty="0">
              <a:solidFill>
                <a:srgbClr val="7030A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2" y="1157689"/>
            <a:ext cx="3036376" cy="17857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1" y="3181085"/>
            <a:ext cx="3018837" cy="17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06" y="128951"/>
            <a:ext cx="6949569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1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землеустройства 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землепользования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0495" y="909164"/>
            <a:ext cx="6348802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0,1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7516" y="1939493"/>
            <a:ext cx="44454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землеустройству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землепользованию 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тыс. руб.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7516" y="2737246"/>
            <a:ext cx="42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Размежевание участков с постановкой на кадастровый учет (по бульвару Осипенко, под строительство малоэтажных домов для детей-сирот, для размещения нестационарных объектов)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886049" y="2528315"/>
            <a:ext cx="191728" cy="229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39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8" y="1283070"/>
            <a:ext cx="2619375" cy="1706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" y="3152744"/>
            <a:ext cx="26193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1816" y="-118655"/>
            <a:ext cx="6671510" cy="1047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3"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течение года в решение Думы Дальнегорского городского округа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30.11.2017 г. №38 «О бюджете Дальнегорского городского округа на 2018 год и плановый период 2019 и 2020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годов» вносились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410" y="1073358"/>
            <a:ext cx="726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62058" algn="l"/>
              </a:tabLst>
            </a:pPr>
            <a:r>
              <a:rPr lang="ru-RU" sz="1200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результате:</a:t>
            </a:r>
          </a:p>
          <a:p>
            <a:pPr marL="228600" indent="-228600">
              <a:buAutoNum type="arabicPeriod"/>
              <a:tabLst>
                <a:tab pos="1162058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Доходная часть бюджета на 2018 год была увеличена на 261,2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 расходная – на 188,6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28600" indent="-228600">
              <a:buAutoNum type="arabicPeriod" startAt="2"/>
              <a:tabLst>
                <a:tab pos="1162058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перевыполнения плана по сбору налоговых и неналоговых доходов был осуществлен</a:t>
            </a:r>
          </a:p>
          <a:p>
            <a:pPr>
              <a:tabLst>
                <a:tab pos="1162058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переход к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профицитному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бюджету (по Решению Думы от 24.12.2018 г. №205)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12780" y="1849272"/>
            <a:ext cx="6663584" cy="2593956"/>
            <a:chOff x="653541" y="1119408"/>
            <a:chExt cx="7713205" cy="4588450"/>
          </a:xfrm>
        </p:grpSpPr>
        <p:sp>
          <p:nvSpPr>
            <p:cNvPr id="8" name="AutoShape 13"/>
            <p:cNvSpPr>
              <a:spLocks noChangeArrowheads="1"/>
            </p:cNvSpPr>
            <p:nvPr/>
          </p:nvSpPr>
          <p:spPr bwMode="gray">
            <a:xfrm rot="16200000" flipV="1">
              <a:off x="-70498" y="3751017"/>
              <a:ext cx="2710587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ru-RU" dirty="0"/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gray">
            <a:xfrm>
              <a:off x="653541" y="3649638"/>
              <a:ext cx="1008136" cy="1727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874 558,4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915 254,2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Дефицит</a:t>
              </a:r>
            </a:p>
            <a:p>
              <a:pPr algn="ctr"/>
              <a:r>
                <a:rPr lang="ru-RU" sz="1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40 695,8</a:t>
              </a:r>
              <a:endPara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gray">
            <a:xfrm rot="16200000" flipV="1">
              <a:off x="1039945" y="3565238"/>
              <a:ext cx="3081987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gray">
            <a:xfrm>
              <a:off x="1952458" y="3533331"/>
              <a:ext cx="1008136" cy="1727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921 296,6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973 655,6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Дефицит</a:t>
              </a:r>
            </a:p>
            <a:p>
              <a:pPr algn="ctr"/>
              <a:r>
                <a:rPr lang="ru-RU" sz="1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52 359,0</a:t>
              </a:r>
              <a:endPara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gray">
            <a:xfrm rot="16200000" flipV="1">
              <a:off x="2166483" y="3395523"/>
              <a:ext cx="3421196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gray">
            <a:xfrm>
              <a:off x="3225500" y="3413631"/>
              <a:ext cx="1008136" cy="1724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960 690,1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1 021 544,3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Дефицит</a:t>
              </a:r>
            </a:p>
            <a:p>
              <a:pPr algn="ctr"/>
              <a:r>
                <a:rPr lang="ru-RU" sz="1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60 854,2</a:t>
              </a:r>
              <a:endPara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gray">
            <a:xfrm rot="16200000" flipV="1">
              <a:off x="3232326" y="3165271"/>
              <a:ext cx="3881806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gray">
            <a:xfrm>
              <a:off x="4524250" y="3119599"/>
              <a:ext cx="1113166" cy="1692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974 220,4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1 035 113,3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Дефицит</a:t>
              </a: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60 892,9</a:t>
              </a: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gray">
            <a:xfrm rot="16200000" flipV="1">
              <a:off x="4328889" y="2965699"/>
              <a:ext cx="4280964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gray">
            <a:xfrm rot="16200000" flipV="1">
              <a:off x="5471292" y="2812403"/>
              <a:ext cx="4588450" cy="1202459"/>
            </a:xfrm>
            <a:prstGeom prst="cube">
              <a:avLst>
                <a:gd name="adj" fmla="val 23792"/>
              </a:avLst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gray">
            <a:xfrm>
              <a:off x="7097534" y="2678257"/>
              <a:ext cx="1136833" cy="23388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1 </a:t>
              </a:r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125 347,3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1 </a:t>
              </a:r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062 092,5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Профицит</a:t>
              </a:r>
              <a:endParaRPr lang="ru-RU" sz="1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63 254,7</a:t>
              </a:r>
              <a:endParaRPr lang="ru-RU" sz="1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gray">
            <a:xfrm flipH="1">
              <a:off x="683568" y="2996952"/>
              <a:ext cx="7344816" cy="2665735"/>
            </a:xfrm>
            <a:custGeom>
              <a:avLst/>
              <a:gdLst>
                <a:gd name="T0" fmla="*/ 206673 w 1755"/>
                <a:gd name="T1" fmla="*/ 495704 h 1413"/>
                <a:gd name="T2" fmla="*/ 940365 w 1755"/>
                <a:gd name="T3" fmla="*/ 1626530 h 1413"/>
                <a:gd name="T4" fmla="*/ 2164905 w 1755"/>
                <a:gd name="T5" fmla="*/ 1673002 h 1413"/>
                <a:gd name="T6" fmla="*/ 3022600 w 1755"/>
                <a:gd name="T7" fmla="*/ 2432050 h 1413"/>
                <a:gd name="T8" fmla="*/ 2216574 w 1755"/>
                <a:gd name="T9" fmla="*/ 1590385 h 1413"/>
                <a:gd name="T10" fmla="*/ 1033368 w 1755"/>
                <a:gd name="T11" fmla="*/ 1492277 h 1413"/>
                <a:gd name="T12" fmla="*/ 408180 w 1755"/>
                <a:gd name="T13" fmla="*/ 361451 h 1413"/>
                <a:gd name="T14" fmla="*/ 609687 w 1755"/>
                <a:gd name="T15" fmla="*/ 222034 h 1413"/>
                <a:gd name="T16" fmla="*/ 10334 w 1755"/>
                <a:gd name="T17" fmla="*/ 0 h 1413"/>
                <a:gd name="T18" fmla="*/ 0 w 1755"/>
                <a:gd name="T19" fmla="*/ 676430 h 1413"/>
                <a:gd name="T20" fmla="*/ 206673 w 1755"/>
                <a:gd name="T21" fmla="*/ 495704 h 14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55"/>
                <a:gd name="T34" fmla="*/ 0 h 1413"/>
                <a:gd name="T35" fmla="*/ 1755 w 1755"/>
                <a:gd name="T36" fmla="*/ 1413 h 14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55" h="1413">
                  <a:moveTo>
                    <a:pt x="120" y="288"/>
                  </a:moveTo>
                  <a:lnTo>
                    <a:pt x="546" y="945"/>
                  </a:lnTo>
                  <a:lnTo>
                    <a:pt x="1257" y="972"/>
                  </a:lnTo>
                  <a:lnTo>
                    <a:pt x="1755" y="1413"/>
                  </a:lnTo>
                  <a:lnTo>
                    <a:pt x="1287" y="924"/>
                  </a:lnTo>
                  <a:lnTo>
                    <a:pt x="600" y="867"/>
                  </a:lnTo>
                  <a:lnTo>
                    <a:pt x="237" y="210"/>
                  </a:lnTo>
                  <a:lnTo>
                    <a:pt x="354" y="129"/>
                  </a:lnTo>
                  <a:lnTo>
                    <a:pt x="6" y="0"/>
                  </a:lnTo>
                  <a:lnTo>
                    <a:pt x="0" y="393"/>
                  </a:lnTo>
                  <a:lnTo>
                    <a:pt x="120" y="288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gray">
            <a:xfrm>
              <a:off x="5841207" y="2942941"/>
              <a:ext cx="1078402" cy="172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1 048 556,2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10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1 048 556,2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Дефицит</a:t>
              </a:r>
            </a:p>
            <a:p>
              <a:pPr algn="ctr"/>
              <a:r>
                <a:rPr lang="ru-RU" sz="1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76512" y="4245955"/>
            <a:ext cx="709976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Думы           </a:t>
            </a:r>
            <a:r>
              <a:rPr lang="en-US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       </a:t>
            </a:r>
            <a:r>
              <a:rPr lang="en-US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     </a:t>
            </a:r>
            <a:r>
              <a:rPr lang="en-US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        </a:t>
            </a:r>
            <a:r>
              <a:rPr lang="en-US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Решение </a:t>
            </a:r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      </a:t>
            </a:r>
            <a:r>
              <a:rPr lang="en-US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Решение </a:t>
            </a:r>
            <a:r>
              <a:rPr lang="ru-RU" altLang="ru-RU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</a:t>
            </a:r>
          </a:p>
          <a:p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от </a:t>
            </a:r>
            <a:r>
              <a:rPr lang="ru-RU" altLang="ru-RU" sz="1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30.03.2018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31.05.2018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12.07.2018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14.09.2018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от 23.11.2018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от 24.12.2018</a:t>
            </a:r>
            <a:endParaRPr lang="ru-RU" altLang="ru-RU" sz="9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№76             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№110           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№143            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№154            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№189                         </a:t>
            </a:r>
            <a:r>
              <a:rPr lang="en-US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№205</a:t>
            </a:r>
            <a:endParaRPr lang="ru-RU" altLang="ru-RU" sz="9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28746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3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5532" y="130280"/>
            <a:ext cx="690412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8462" y="830186"/>
            <a:ext cx="6360833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134,4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133,5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7148" y="1118091"/>
            <a:ext cx="4002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«Сохранение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творчества и развитие культурно-досуговой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деятельности»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4395" y="1484476"/>
            <a:ext cx="3799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учреждениям клубного типа Дальнегорского городского округа на выполнение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задания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60 573,9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" y="1234918"/>
            <a:ext cx="3082159" cy="17917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" y="3239814"/>
            <a:ext cx="3066394" cy="1761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7148" y="3310758"/>
            <a:ext cx="3892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В </a:t>
            </a:r>
            <a:r>
              <a:rPr lang="ru-RU" sz="1200" dirty="0"/>
              <a:t>пяти муниципальных бюджетных учреждениях клубного типа на 01.01.2019г. функционировало 109 клубных формирований (</a:t>
            </a:r>
            <a:r>
              <a:rPr lang="ru-RU" sz="1100" dirty="0"/>
              <a:t>коллективов самодеятельного народного творчества, клубов по интересам, кружков, любительских объединений, секций</a:t>
            </a:r>
            <a:r>
              <a:rPr lang="ru-RU" sz="1200" dirty="0"/>
              <a:t>) с численностью 1658 человек, из них для детей – 74 клубных формирования с численностью 1202 человека.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332487"/>
              </p:ext>
            </p:extLst>
          </p:nvPr>
        </p:nvGraphicFramePr>
        <p:xfrm>
          <a:off x="3452651" y="2143162"/>
          <a:ext cx="3846645" cy="9992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9495">
                  <a:extLst>
                    <a:ext uri="{9D8B030D-6E8A-4147-A177-3AD203B41FA5}">
                      <a16:colId xmlns:a16="http://schemas.microsoft.com/office/drawing/2014/main" val="3210802113"/>
                    </a:ext>
                  </a:extLst>
                </a:gridCol>
                <a:gridCol w="1430115">
                  <a:extLst>
                    <a:ext uri="{9D8B030D-6E8A-4147-A177-3AD203B41FA5}">
                      <a16:colId xmlns:a16="http://schemas.microsoft.com/office/drawing/2014/main" val="3508032301"/>
                    </a:ext>
                  </a:extLst>
                </a:gridCol>
                <a:gridCol w="1407035">
                  <a:extLst>
                    <a:ext uri="{9D8B030D-6E8A-4147-A177-3AD203B41FA5}">
                      <a16:colId xmlns:a16="http://schemas.microsoft.com/office/drawing/2014/main" val="624901632"/>
                    </a:ext>
                  </a:extLst>
                </a:gridCol>
              </a:tblGrid>
              <a:tr h="612396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74293"/>
                  </a:ext>
                </a:extLst>
              </a:tr>
              <a:tr h="386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№597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35 237,8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36 186,71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6287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2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5012" y="192211"/>
            <a:ext cx="5864772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6004" y="794535"/>
            <a:ext cx="375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Субсидии </a:t>
            </a:r>
            <a:r>
              <a:rPr lang="ru-RU" sz="1200" dirty="0" smtClean="0">
                <a:solidFill>
                  <a:schemeClr val="bg1"/>
                </a:solidFill>
              </a:rPr>
              <a:t>на иные цели </a:t>
            </a:r>
            <a:r>
              <a:rPr lang="ru-RU" sz="1200" dirty="0" smtClean="0"/>
              <a:t>в рамках данной подпрограммы – </a:t>
            </a:r>
            <a:r>
              <a:rPr lang="ru-RU" sz="1200" b="1" dirty="0" smtClean="0">
                <a:solidFill>
                  <a:srgbClr val="0C60E8"/>
                </a:solidFill>
              </a:rPr>
              <a:t>10 086,0 тыс. руб. </a:t>
            </a:r>
            <a:r>
              <a:rPr lang="ru-RU" sz="1200" dirty="0" smtClean="0"/>
              <a:t>направлены на следующие мероприятия: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6004" y="1530474"/>
            <a:ext cx="37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1.Организация и проведение общегородских мероприятий – Нового года, дня Победы, дня города </a:t>
            </a:r>
            <a:r>
              <a:rPr lang="ru-RU" sz="1100" dirty="0" smtClean="0"/>
              <a:t>(в том числе приобретение новогодних фигур, горки, елки и т.д</a:t>
            </a:r>
            <a:r>
              <a:rPr lang="ru-RU" sz="1200" dirty="0" smtClean="0"/>
              <a:t>.) </a:t>
            </a:r>
            <a:r>
              <a:rPr lang="ru-RU" sz="1200" dirty="0"/>
              <a:t>-</a:t>
            </a:r>
            <a:r>
              <a:rPr lang="ru-RU" sz="1200" dirty="0" smtClean="0"/>
              <a:t>  </a:t>
            </a:r>
            <a:r>
              <a:rPr lang="ru-RU" sz="1200" dirty="0" smtClean="0">
                <a:solidFill>
                  <a:srgbClr val="0066FF"/>
                </a:solidFill>
              </a:rPr>
              <a:t>8 247,6 тыс. руб.</a:t>
            </a:r>
            <a:endParaRPr lang="ru-RU" sz="12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1224" y="2340723"/>
            <a:ext cx="37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2.Укрепление материально-технической базы (</a:t>
            </a:r>
            <a:r>
              <a:rPr lang="ru-RU" sz="1100" dirty="0" smtClean="0"/>
              <a:t>приобретение звукового оборудования в МБУ ДК «Горняк», тканей для пошива костюмов в МБУ </a:t>
            </a:r>
            <a:r>
              <a:rPr lang="ru-RU" sz="1100" dirty="0" err="1" smtClean="0"/>
              <a:t>ЦКиД</a:t>
            </a:r>
            <a:r>
              <a:rPr lang="ru-RU" sz="1100" dirty="0" smtClean="0"/>
              <a:t> «Бриз», МБУ ДК Химиков и др</a:t>
            </a:r>
            <a:r>
              <a:rPr lang="ru-RU" sz="1200" dirty="0" smtClean="0"/>
              <a:t>.)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C60E8"/>
                </a:solidFill>
              </a:rPr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884,7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6004" y="3141653"/>
            <a:ext cx="37561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3.Ремонт зданий учреждений (</a:t>
            </a:r>
            <a:r>
              <a:rPr lang="ru-RU" sz="1100" dirty="0" smtClean="0"/>
              <a:t>установка оконных блоков из ПВХ, приобретение стройматериалов в МБУ КСЦ «Полиметалл» , проектные работы на капитальный ремонт здания </a:t>
            </a:r>
            <a:r>
              <a:rPr lang="ru-RU" sz="1100" dirty="0"/>
              <a:t>МБУ </a:t>
            </a:r>
            <a:r>
              <a:rPr lang="ru-RU" sz="1100" dirty="0" err="1"/>
              <a:t>ЦКиД</a:t>
            </a:r>
            <a:r>
              <a:rPr lang="ru-RU" sz="1100" dirty="0"/>
              <a:t> «Бриз</a:t>
            </a:r>
            <a:r>
              <a:rPr lang="ru-RU" sz="1100" dirty="0" smtClean="0"/>
              <a:t>», благоустройство территории и пожарного водовода в </a:t>
            </a:r>
            <a:r>
              <a:rPr lang="ru-RU" sz="1100" dirty="0"/>
              <a:t>МБУ ДК Химиков </a:t>
            </a:r>
            <a:r>
              <a:rPr lang="ru-RU" sz="1100" dirty="0" smtClean="0"/>
              <a:t>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534,2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930" y="4265748"/>
            <a:ext cx="371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4.Установка систем видеонаблюдения в 2 учреждениях и наружного освещения в </a:t>
            </a:r>
            <a:r>
              <a:rPr lang="ru-RU" sz="1200" dirty="0"/>
              <a:t>МБУ ДК Химиков</a:t>
            </a:r>
            <a:r>
              <a:rPr lang="ru-RU" sz="1200" dirty="0" smtClean="0"/>
              <a:t>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419,6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46" y="2530365"/>
            <a:ext cx="2053459" cy="2381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6" y="1114148"/>
            <a:ext cx="1885274" cy="238232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7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171" y="177428"/>
            <a:ext cx="711250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118" y="794535"/>
            <a:ext cx="3897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1116" y="1082095"/>
            <a:ext cx="384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библиотечной системе Дальнегорского городского округа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23 536,8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3" y="1133088"/>
            <a:ext cx="3007836" cy="1852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3124413"/>
            <a:ext cx="3015718" cy="1813034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099227"/>
              </p:ext>
            </p:extLst>
          </p:nvPr>
        </p:nvGraphicFramePr>
        <p:xfrm>
          <a:off x="3515711" y="1913092"/>
          <a:ext cx="3846645" cy="9992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9495">
                  <a:extLst>
                    <a:ext uri="{9D8B030D-6E8A-4147-A177-3AD203B41FA5}">
                      <a16:colId xmlns:a16="http://schemas.microsoft.com/office/drawing/2014/main" val="3210802113"/>
                    </a:ext>
                  </a:extLst>
                </a:gridCol>
                <a:gridCol w="1430115">
                  <a:extLst>
                    <a:ext uri="{9D8B030D-6E8A-4147-A177-3AD203B41FA5}">
                      <a16:colId xmlns:a16="http://schemas.microsoft.com/office/drawing/2014/main" val="3508032301"/>
                    </a:ext>
                  </a:extLst>
                </a:gridCol>
                <a:gridCol w="1407035">
                  <a:extLst>
                    <a:ext uri="{9D8B030D-6E8A-4147-A177-3AD203B41FA5}">
                      <a16:colId xmlns:a16="http://schemas.microsoft.com/office/drawing/2014/main" val="624901632"/>
                    </a:ext>
                  </a:extLst>
                </a:gridCol>
              </a:tblGrid>
              <a:tr h="612396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74293"/>
                  </a:ext>
                </a:extLst>
              </a:tr>
              <a:tr h="386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№597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35 237,8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35 029,40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6287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421116" y="3061434"/>
            <a:ext cx="394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Для </a:t>
            </a:r>
            <a:r>
              <a:rPr lang="ru-RU" sz="1200" dirty="0"/>
              <a:t>реализации подпрограммы осуществляет деятельность МБУ «Централизованная библиотечная система» </a:t>
            </a:r>
            <a:r>
              <a:rPr lang="ru-RU" sz="1200" dirty="0" err="1"/>
              <a:t>Дальнегорского</a:t>
            </a:r>
            <a:r>
              <a:rPr lang="ru-RU" sz="1200" dirty="0"/>
              <a:t> городского округа, в состав которого входят: центральная городская библиотека, центральная детская библиотека и 7 библиотек – филиалов, в том числе  5 -  в сельской местности, 1 детская библиотека - филиал, 1- городская библиотека-филиал.</a:t>
            </a:r>
          </a:p>
          <a:p>
            <a:pPr algn="just"/>
            <a:r>
              <a:rPr lang="ru-RU" sz="1200" dirty="0"/>
              <a:t>В 2018 г. библиотеки предоставили услугу 16,1 тыс. </a:t>
            </a:r>
            <a:r>
              <a:rPr lang="ru-RU" sz="1200" dirty="0" smtClean="0"/>
              <a:t>человек.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2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15049" y="1291703"/>
            <a:ext cx="388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1.Ремонт помещений центральной городской и  детской библиотек, частично в библиотеках-филиалах №2,5,6 </a:t>
            </a:r>
            <a:r>
              <a:rPr lang="ru-RU" sz="1200" dirty="0"/>
              <a:t>-</a:t>
            </a:r>
            <a:r>
              <a:rPr lang="ru-RU" sz="1200" dirty="0" smtClean="0"/>
              <a:t>  </a:t>
            </a:r>
            <a:r>
              <a:rPr lang="ru-RU" sz="1200" dirty="0" smtClean="0">
                <a:solidFill>
                  <a:srgbClr val="0C60E8"/>
                </a:solidFill>
              </a:rPr>
              <a:t>2 108,0 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73813" y="1887337"/>
            <a:ext cx="384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2.Приобретение книжной продукции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400,0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9577" y="2095714"/>
            <a:ext cx="3826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3.Улучшение условий и охрана труда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43,0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7462" y="2322016"/>
            <a:ext cx="382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4.Организация и проведение общегородских мероприятий (</a:t>
            </a:r>
            <a:r>
              <a:rPr lang="ru-RU" sz="1100" dirty="0" smtClean="0"/>
              <a:t>в том числе световое оформление в рамках организации Новогодних мероприятий</a:t>
            </a:r>
            <a:r>
              <a:rPr lang="ru-RU" sz="1200" dirty="0" smtClean="0"/>
              <a:t>) </a:t>
            </a:r>
            <a:r>
              <a:rPr lang="ru-RU" sz="1200" dirty="0"/>
              <a:t>-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120,0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3815" y="692794"/>
            <a:ext cx="380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Субсидии </a:t>
            </a:r>
            <a:r>
              <a:rPr lang="ru-RU" sz="1200" dirty="0" smtClean="0">
                <a:solidFill>
                  <a:schemeClr val="bg1"/>
                </a:solidFill>
              </a:rPr>
              <a:t>на иные цели </a:t>
            </a:r>
            <a:r>
              <a:rPr lang="ru-RU" sz="1200" dirty="0" smtClean="0"/>
              <a:t>в рамках данной подпрограммы – </a:t>
            </a:r>
            <a:r>
              <a:rPr lang="ru-RU" sz="1200" b="1" dirty="0" smtClean="0">
                <a:solidFill>
                  <a:srgbClr val="0C60E8"/>
                </a:solidFill>
              </a:rPr>
              <a:t>2 671,0 тыс. руб. </a:t>
            </a:r>
            <a:r>
              <a:rPr lang="ru-RU" sz="1200" dirty="0" smtClean="0"/>
              <a:t>направлены на следующие мероприятия: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8856" y="158829"/>
            <a:ext cx="6427546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3" y="1112552"/>
            <a:ext cx="1927956" cy="2767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71" y="2164335"/>
            <a:ext cx="2039124" cy="2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65" y="3114083"/>
            <a:ext cx="3006428" cy="181351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1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9958" y="197283"/>
            <a:ext cx="6427546" cy="53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Центральная детская библиотека и центральная городская библиотека - победители краевого конкурса «Библиотека года - 2018»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21808" y="767495"/>
            <a:ext cx="3877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В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2018 году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Центральная городская библиотека и Центральная детская библиотека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приняли участие в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краевом конкурсе «Библиотека года».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5" y="1064976"/>
            <a:ext cx="2975167" cy="1994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4" y="3147141"/>
            <a:ext cx="2975168" cy="1824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1808" y="1354350"/>
            <a:ext cx="3877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Конкурс </a:t>
            </a:r>
            <a:r>
              <a:rPr lang="ru-RU" sz="1200" dirty="0"/>
              <a:t>был объявлен </a:t>
            </a:r>
            <a:r>
              <a:rPr lang="ru-RU" sz="1200" dirty="0" smtClean="0"/>
              <a:t>Приморской краевой публичной библиотекой  </a:t>
            </a:r>
            <a:r>
              <a:rPr lang="ru-RU" sz="1200" dirty="0"/>
              <a:t>им. А.М. Горького и департаментом культуры Приморского </a:t>
            </a:r>
            <a:r>
              <a:rPr lang="ru-RU" sz="1200" dirty="0" smtClean="0"/>
              <a:t>края; в нем приняли участие более 200 библиотек.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46652" y="2108753"/>
            <a:ext cx="38279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Диплом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победителя 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номинации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«Лучшая детская библиотека» получила </a:t>
            </a:r>
            <a:r>
              <a:rPr lang="ru-RU" sz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центральная детская библиотека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Дальнегорского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городского округа. Диплом победителя 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номинации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«Вглядеться в прошлое, чтобы лучше увидеть будущее»  получила </a:t>
            </a:r>
            <a:r>
              <a:rPr lang="ru-RU" sz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центральная городская библиотека им. К. И. </a:t>
            </a:r>
            <a:r>
              <a:rPr lang="ru-RU" sz="1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Богацкой</a:t>
            </a:r>
            <a:r>
              <a:rPr lang="ru-RU" sz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ru-RU" sz="1200" dirty="0"/>
              <a:t>Кроме того, центральная городская библиотека </a:t>
            </a:r>
            <a:r>
              <a:rPr lang="ru-RU" sz="1200" i="1" dirty="0"/>
              <a:t>в номинации </a:t>
            </a:r>
            <a:r>
              <a:rPr lang="ru-RU" sz="1200" dirty="0"/>
              <a:t>«Лучшая центральная городская библиотека»  удостоена диплома 2 степени.</a:t>
            </a:r>
          </a:p>
          <a:p>
            <a:pPr algn="just" fontAlgn="base"/>
            <a:r>
              <a:rPr lang="ru-RU" sz="1200" dirty="0"/>
              <a:t> </a:t>
            </a:r>
          </a:p>
          <a:p>
            <a:pPr algn="just"/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9074" y="3760186"/>
            <a:ext cx="385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В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декабре 2018 года  Центральная городская библиотека им. К.И.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Богацкой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подключилась к проекту «Национальная электронная библиотека»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1496" y="4325481"/>
            <a:ext cx="3827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Центральная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детская библиотека стала координатором регионального тура Всероссийского конкурса 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«Живая классика». 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1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0805" y="143872"/>
            <a:ext cx="5297215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36800" y="709113"/>
            <a:ext cx="3948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6000" y="964409"/>
            <a:ext cx="3620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музейно-выставочному центру Дальнегорского городского округа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 и иные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6 459,0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" y="1104989"/>
            <a:ext cx="3081995" cy="183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01" y="1857599"/>
            <a:ext cx="2206114" cy="2948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1749" y="3886455"/>
            <a:ext cx="3713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число фондов музея составляет 77 351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единиц.</a:t>
            </a:r>
            <a:endParaRPr lang="ru-RU" sz="1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1749" y="4344727"/>
            <a:ext cx="36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В 2018 году оформлено </a:t>
            </a:r>
            <a:r>
              <a:rPr lang="ru-RU" sz="1200" dirty="0"/>
              <a:t>1</a:t>
            </a:r>
            <a:r>
              <a:rPr lang="ru-RU" sz="1200" dirty="0" smtClean="0"/>
              <a:t>4 выставок, проведено 467 экскурсий.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63590" y="2940896"/>
            <a:ext cx="3715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В </a:t>
            </a:r>
            <a:r>
              <a:rPr lang="ru-RU" sz="1200" dirty="0"/>
              <a:t>музее вниманию жителей и гостей города представлены историко-археологическая экспозиция, уникальная коллекция минералов, этнографии, документы, предметы истории, биологии (гербарные листы), работает Историческая </a:t>
            </a:r>
            <a:r>
              <a:rPr lang="ru-RU" sz="1200" dirty="0" smtClean="0"/>
              <a:t>экспозиция.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3389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0805" y="143872"/>
            <a:ext cx="5297215" cy="782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Музейно-выставочный центр </a:t>
            </a:r>
            <a:r>
              <a:rPr lang="ru-RU" sz="1300" b="1" dirty="0" err="1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городского округа- победитель </a:t>
            </a:r>
            <a:r>
              <a:rPr lang="ru-RU" sz="1300" b="1" dirty="0" smtClean="0">
                <a:solidFill>
                  <a:srgbClr val="0C60E8"/>
                </a:solidFill>
              </a:rPr>
              <a:t>III  </a:t>
            </a:r>
            <a:r>
              <a:rPr lang="ru-RU" sz="1300" b="1" dirty="0">
                <a:solidFill>
                  <a:srgbClr val="0C60E8"/>
                </a:solidFill>
              </a:rPr>
              <a:t>Всероссийского конкурса  проектов для малых городов и сел «Культурная мозаика малых городов и сел»</a:t>
            </a:r>
            <a:endParaRPr lang="ru-RU" sz="1300" b="1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73245" y="879394"/>
            <a:ext cx="374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Общая сумма  полученного гранта составила  </a:t>
            </a:r>
            <a:r>
              <a:rPr lang="ru-RU" sz="1200" dirty="0" smtClean="0">
                <a:solidFill>
                  <a:srgbClr val="0066FF"/>
                </a:solidFill>
              </a:rPr>
              <a:t>643,1  </a:t>
            </a:r>
            <a:r>
              <a:rPr lang="ru-RU" sz="1200" dirty="0" err="1" smtClean="0">
                <a:solidFill>
                  <a:srgbClr val="0066FF"/>
                </a:solidFill>
              </a:rPr>
              <a:t>тыс.руб</a:t>
            </a:r>
            <a:r>
              <a:rPr lang="ru-RU" sz="1200" dirty="0" smtClean="0">
                <a:solidFill>
                  <a:srgbClr val="0066FF"/>
                </a:solidFill>
              </a:rPr>
              <a:t>. </a:t>
            </a:r>
            <a:r>
              <a:rPr lang="ru-RU" sz="1200" dirty="0" smtClean="0"/>
              <a:t>(</a:t>
            </a:r>
            <a:r>
              <a:rPr lang="ru-RU" sz="1100" dirty="0" smtClean="0"/>
              <a:t>в том числе в 2017 году  - 400,0 </a:t>
            </a:r>
            <a:r>
              <a:rPr lang="ru-RU" sz="1100" dirty="0" err="1" smtClean="0"/>
              <a:t>тыс.руб</a:t>
            </a:r>
            <a:r>
              <a:rPr lang="ru-RU" sz="1100" dirty="0" smtClean="0"/>
              <a:t>., в 2018 году – 243,1 </a:t>
            </a:r>
            <a:r>
              <a:rPr lang="ru-RU" sz="1100" dirty="0" err="1" smtClean="0"/>
              <a:t>тыс.руб</a:t>
            </a:r>
            <a:r>
              <a:rPr lang="ru-RU" sz="1200" dirty="0" smtClean="0"/>
              <a:t>).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54490" y="1484111"/>
            <a:ext cx="3886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В рамках полученного гранта (</a:t>
            </a:r>
            <a:r>
              <a:rPr lang="ru-RU" sz="1100" dirty="0" smtClean="0"/>
              <a:t>от благотворительного </a:t>
            </a:r>
            <a:r>
              <a:rPr lang="ru-RU" sz="1100" dirty="0"/>
              <a:t>фонда Елены и Геннадия Тимченко «Культурная мозаика малых городов и сел</a:t>
            </a:r>
            <a:r>
              <a:rPr lang="ru-RU" sz="1100" dirty="0" smtClean="0"/>
              <a:t>»)</a:t>
            </a:r>
            <a:r>
              <a:rPr lang="ru-RU" sz="1200" dirty="0" smtClean="0"/>
              <a:t>, 30 июня 2018 года музейно-выставочным центром при поддержке других организаций и предприятий, было проведено мероприятие на горе Известковая (в предполагаемом месте крушения неопознанного летающего объекта), под названием  </a:t>
            </a:r>
            <a:r>
              <a:rPr lang="ru-RU" sz="1200" dirty="0" smtClean="0">
                <a:solidFill>
                  <a:srgbClr val="FF0000"/>
                </a:solidFill>
              </a:rPr>
              <a:t>«611 шагов к звездам».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4" y="1118899"/>
            <a:ext cx="3010931" cy="18684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4" y="3079997"/>
            <a:ext cx="3010932" cy="17968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3079997"/>
            <a:ext cx="3042514" cy="17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1996" y="180357"/>
            <a:ext cx="5297215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3358" y="682526"/>
            <a:ext cx="385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: Развитие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в сфере культуры и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искусства.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9186" y="1093900"/>
            <a:ext cx="3854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Субсидии детской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искусств Дальнегорского городского округа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муниципального задания и иные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20 645,0 тыс.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54250"/>
              </p:ext>
            </p:extLst>
          </p:nvPr>
        </p:nvGraphicFramePr>
        <p:xfrm>
          <a:off x="3467849" y="1748659"/>
          <a:ext cx="3808359" cy="9992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99447">
                  <a:extLst>
                    <a:ext uri="{9D8B030D-6E8A-4147-A177-3AD203B41FA5}">
                      <a16:colId xmlns:a16="http://schemas.microsoft.com/office/drawing/2014/main" val="3210802113"/>
                    </a:ext>
                  </a:extLst>
                </a:gridCol>
                <a:gridCol w="1415881">
                  <a:extLst>
                    <a:ext uri="{9D8B030D-6E8A-4147-A177-3AD203B41FA5}">
                      <a16:colId xmlns:a16="http://schemas.microsoft.com/office/drawing/2014/main" val="3508032301"/>
                    </a:ext>
                  </a:extLst>
                </a:gridCol>
                <a:gridCol w="1393031">
                  <a:extLst>
                    <a:ext uri="{9D8B030D-6E8A-4147-A177-3AD203B41FA5}">
                      <a16:colId xmlns:a16="http://schemas.microsoft.com/office/drawing/2014/main" val="624901632"/>
                    </a:ext>
                  </a:extLst>
                </a:gridCol>
              </a:tblGrid>
              <a:tr h="612396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74293"/>
                  </a:ext>
                </a:extLst>
              </a:tr>
              <a:tr h="386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№597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35 237,8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39 949,62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628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093901"/>
            <a:ext cx="2992261" cy="18887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1681" y="2810777"/>
            <a:ext cx="3900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МБУ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ДО ДШИ г. Дальнегорска реализует дополнительные предпрофессиональные программы в области искусства (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народные инструменты, струнные инструменты, фортепиано, декоративно-прикладное творчество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с 01.09.2012 года по федеральным государственным требованиям (ФГТ). Количество обучающихся на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01.01.2018 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 ФГТ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составило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130 человек или 48,15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%.</a:t>
            </a:r>
            <a:endParaRPr lang="ru-RU" sz="12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Количество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обучающихся на 31.12.2018 года составило 270 человек. Сохранение контингента учащихся – 100%.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3145221"/>
            <a:ext cx="2992262" cy="17315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4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6430" y="197005"/>
            <a:ext cx="5517932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школа искусств г. Дальнегорска – лауреат 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Всероссийского Фестиваля- конкурса творческих инициатив «Маленький принц»</a:t>
            </a:r>
            <a:endParaRPr lang="ru-RU" sz="1300" b="1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2260617"/>
            <a:ext cx="2106677" cy="2616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7226" y="783862"/>
            <a:ext cx="475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 В  Санкт-Петербурге, с </a:t>
            </a:r>
            <a:r>
              <a:rPr lang="ru-RU" sz="1200" b="1" dirty="0" smtClean="0"/>
              <a:t>23 по 26 апреля 2018 года </a:t>
            </a:r>
            <a:r>
              <a:rPr lang="ru-RU" sz="1200" dirty="0" smtClean="0"/>
              <a:t>состоялся  очередной ежегодный </a:t>
            </a:r>
            <a:r>
              <a:rPr lang="en-US" sz="1200" b="1" dirty="0" smtClean="0">
                <a:solidFill>
                  <a:srgbClr val="C00000"/>
                </a:solidFill>
              </a:rPr>
              <a:t>VII </a:t>
            </a:r>
            <a:r>
              <a:rPr lang="ru-RU" sz="1200" b="1" dirty="0" smtClean="0">
                <a:solidFill>
                  <a:srgbClr val="C00000"/>
                </a:solidFill>
              </a:rPr>
              <a:t>Всероссийский форум «Школа будущего»,</a:t>
            </a:r>
            <a:r>
              <a:rPr lang="en-US" sz="1200" b="1" dirty="0" smtClean="0">
                <a:solidFill>
                  <a:srgbClr val="C00000"/>
                </a:solidFill>
              </a:rPr>
              <a:t> XXVI</a:t>
            </a:r>
            <a:r>
              <a:rPr lang="ru-RU" sz="1200" b="1" dirty="0" smtClean="0">
                <a:solidFill>
                  <a:srgbClr val="C00000"/>
                </a:solidFill>
              </a:rPr>
              <a:t> Всероссийская конференция «Проблемы и перспективы развития современной школы в России» и награждение лауреатов конкурса «100 лучших школ России- 2018».</a:t>
            </a:r>
            <a:r>
              <a:rPr lang="ru-RU" sz="1200" b="1" dirty="0" smtClean="0"/>
              <a:t> </a:t>
            </a:r>
            <a:r>
              <a:rPr lang="ru-RU" sz="1200" dirty="0" smtClean="0"/>
              <a:t> Детская школа искусств признана лауреатом данного конкурса (второй раз), 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48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04734" y="2571245"/>
            <a:ext cx="2422335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200" dirty="0" smtClean="0"/>
              <a:t>Детская школа искусств также стала  лауреатом </a:t>
            </a:r>
            <a:r>
              <a:rPr lang="en-US" sz="1200" dirty="0" smtClean="0"/>
              <a:t>V </a:t>
            </a:r>
            <a:r>
              <a:rPr lang="ru-RU" sz="1200" dirty="0" smtClean="0"/>
              <a:t>Всероссийского фестиваля- конкурса творческих инициатив «Маленький принц».</a:t>
            </a:r>
            <a:r>
              <a:rPr lang="ru-RU" sz="1200" dirty="0"/>
              <a:t> а директор учреждения </a:t>
            </a:r>
            <a:r>
              <a:rPr lang="ru-RU" sz="1200" dirty="0" smtClean="0"/>
              <a:t>Кравченко Е.В. отмечена </a:t>
            </a:r>
            <a:r>
              <a:rPr lang="ru-RU" sz="1200" dirty="0"/>
              <a:t>юбилейной медалью </a:t>
            </a:r>
            <a:r>
              <a:rPr lang="ru-RU" sz="1200" dirty="0">
                <a:solidFill>
                  <a:srgbClr val="C00000"/>
                </a:solidFill>
              </a:rPr>
              <a:t>«</a:t>
            </a:r>
            <a:r>
              <a:rPr lang="ru-RU" sz="1200" b="1" dirty="0">
                <a:solidFill>
                  <a:srgbClr val="C00000"/>
                </a:solidFill>
              </a:rPr>
              <a:t>100 лет системе дополнительного образования детей в России</a:t>
            </a:r>
            <a:r>
              <a:rPr lang="ru-RU" sz="1200" dirty="0">
                <a:solidFill>
                  <a:srgbClr val="C00000"/>
                </a:solidFill>
              </a:rPr>
              <a:t>».</a:t>
            </a:r>
          </a:p>
          <a:p>
            <a:pPr algn="just"/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" y="1108263"/>
            <a:ext cx="1918717" cy="26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566" y="132164"/>
            <a:ext cx="690412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на территории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62855" y="643743"/>
            <a:ext cx="4199413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62855" y="872243"/>
            <a:ext cx="448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Обеспечение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Управления культуры, спорта и молодежной политики администрации ДГО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8 927,6 тыс. руб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51087" y="1244458"/>
            <a:ext cx="2681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сохранению объектов культурного наследия (памятников истории и культуры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200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585,4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49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9" y="1103075"/>
            <a:ext cx="2052688" cy="2763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74" y="1863845"/>
            <a:ext cx="2141783" cy="3018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2458" y="1992032"/>
            <a:ext cx="269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1. Инженерное обследование технического состояния памятника воинам-</a:t>
            </a:r>
            <a:r>
              <a:rPr lang="ru-RU" sz="1200" dirty="0" err="1" smtClean="0"/>
              <a:t>дальнегорцам</a:t>
            </a:r>
            <a:r>
              <a:rPr lang="ru-RU" sz="1200" dirty="0" smtClean="0"/>
              <a:t> в годы Великой Отечественной войны с изготовлением локального ресурсного сметного расчета.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409854" y="3096449"/>
            <a:ext cx="269116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2. Выполнение работ по косметическому ремонту трех памятников: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к</a:t>
            </a:r>
            <a:r>
              <a:rPr lang="ru-RU" sz="1100" dirty="0" smtClean="0"/>
              <a:t>расному партизану </a:t>
            </a:r>
            <a:r>
              <a:rPr lang="ru-RU" sz="1100" dirty="0" err="1" smtClean="0"/>
              <a:t>А.Я.Берзину</a:t>
            </a:r>
            <a:r>
              <a:rPr lang="ru-RU" sz="1100" dirty="0" smtClean="0"/>
              <a:t> в </a:t>
            </a:r>
            <a:r>
              <a:rPr lang="ru-RU" sz="1100" dirty="0" err="1" smtClean="0"/>
              <a:t>с.Сержантово</a:t>
            </a:r>
            <a:r>
              <a:rPr lang="ru-RU" sz="11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</a:t>
            </a:r>
            <a:r>
              <a:rPr lang="ru-RU" sz="1100" dirty="0" smtClean="0"/>
              <a:t>оинам-односельчанам, </a:t>
            </a:r>
            <a:r>
              <a:rPr lang="ru-RU" sz="1100" dirty="0" smtClean="0"/>
              <a:t>погибшим </a:t>
            </a:r>
            <a:r>
              <a:rPr lang="ru-RU" sz="1100" dirty="0" smtClean="0"/>
              <a:t>в годы  Великой Отечественной войны, </a:t>
            </a:r>
            <a:r>
              <a:rPr lang="ru-RU" sz="1100" dirty="0" err="1" smtClean="0"/>
              <a:t>с.Сержантово</a:t>
            </a:r>
            <a:r>
              <a:rPr lang="ru-RU" sz="11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Володе Ульянову (</a:t>
            </a:r>
            <a:r>
              <a:rPr lang="ru-RU" sz="1100" dirty="0"/>
              <a:t>Л</a:t>
            </a:r>
            <a:r>
              <a:rPr lang="ru-RU" sz="1100" dirty="0" smtClean="0"/>
              <a:t>енину), в </a:t>
            </a:r>
            <a:r>
              <a:rPr lang="ru-RU" sz="1100" dirty="0" err="1" smtClean="0"/>
              <a:t>п.Краснореченский</a:t>
            </a:r>
            <a:r>
              <a:rPr lang="ru-RU" sz="11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810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879" y="180970"/>
            <a:ext cx="7177806" cy="53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3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показатели социально-экономического развития Дальнегорского городского округа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284554"/>
              </p:ext>
            </p:extLst>
          </p:nvPr>
        </p:nvGraphicFramePr>
        <p:xfrm>
          <a:off x="549924" y="1094873"/>
          <a:ext cx="6519618" cy="38025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4358">
                  <a:extLst>
                    <a:ext uri="{9D8B030D-6E8A-4147-A177-3AD203B41FA5}">
                      <a16:colId xmlns:a16="http://schemas.microsoft.com/office/drawing/2014/main" val="3684317138"/>
                    </a:ext>
                  </a:extLst>
                </a:gridCol>
                <a:gridCol w="846465">
                  <a:extLst>
                    <a:ext uri="{9D8B030D-6E8A-4147-A177-3AD203B41FA5}">
                      <a16:colId xmlns:a16="http://schemas.microsoft.com/office/drawing/2014/main" val="11030070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915773892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479949296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698302876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1217321607"/>
                    </a:ext>
                  </a:extLst>
                </a:gridCol>
                <a:gridCol w="777924">
                  <a:extLst>
                    <a:ext uri="{9D8B030D-6E8A-4147-A177-3AD203B41FA5}">
                      <a16:colId xmlns:a16="http://schemas.microsoft.com/office/drawing/2014/main" val="1416932722"/>
                    </a:ext>
                  </a:extLst>
                </a:gridCol>
              </a:tblGrid>
              <a:tr h="49535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Наименование </a:t>
                      </a:r>
                      <a:r>
                        <a:rPr lang="ru-RU" sz="1100" dirty="0">
                          <a:effectLst/>
                        </a:rPr>
                        <a:t>показателя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>
                          <a:effectLst/>
                        </a:rPr>
                        <a:t>Единицы измерения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2014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2015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2016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2017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2018 </a:t>
                      </a:r>
                      <a:r>
                        <a:rPr lang="ru-RU" sz="1100" dirty="0" smtClean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792063"/>
                  </a:ext>
                </a:extLst>
              </a:tr>
              <a:tr h="68035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Численность постоянного населения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человек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43961</a:t>
                      </a:r>
                      <a:endParaRPr lang="ru-RU" sz="1000" dirty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 (на </a:t>
                      </a:r>
                      <a:r>
                        <a:rPr lang="ru-RU" sz="1000" dirty="0" smtClean="0">
                          <a:effectLst/>
                        </a:rPr>
                        <a:t>01.01.15)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43700</a:t>
                      </a:r>
                      <a:endParaRPr lang="ru-RU" sz="1000" dirty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 (на </a:t>
                      </a:r>
                      <a:r>
                        <a:rPr lang="ru-RU" sz="1000" dirty="0" smtClean="0">
                          <a:effectLst/>
                        </a:rPr>
                        <a:t>01.01.16)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43211</a:t>
                      </a:r>
                      <a:endParaRPr lang="ru-RU" sz="1000" dirty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 (на </a:t>
                      </a:r>
                      <a:r>
                        <a:rPr lang="ru-RU" sz="1000" dirty="0" smtClean="0">
                          <a:effectLst/>
                        </a:rPr>
                        <a:t>01.01.17)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42718</a:t>
                      </a:r>
                      <a:endParaRPr lang="en-US" sz="1000" dirty="0" smtClean="0">
                        <a:effectLst/>
                      </a:endParaRPr>
                    </a:p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(на 01.01.18)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000" dirty="0" smtClean="0">
                        <a:effectLst/>
                      </a:endParaRPr>
                    </a:p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42308</a:t>
                      </a:r>
                    </a:p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(на 01.01.19)</a:t>
                      </a:r>
                    </a:p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821778"/>
                  </a:ext>
                </a:extLst>
              </a:tr>
              <a:tr h="35532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Естественный прирост, убыль (-) населения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человек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ru-RU" sz="1000" dirty="0">
                          <a:effectLst/>
                        </a:rPr>
                        <a:t>188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ru-RU" sz="1000" dirty="0">
                          <a:effectLst/>
                        </a:rPr>
                        <a:t>279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ru-RU" sz="1000" dirty="0">
                          <a:effectLst/>
                        </a:rPr>
                        <a:t>316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ru-RU" sz="1000" dirty="0">
                          <a:effectLst/>
                        </a:rPr>
                        <a:t>328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-346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650591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Среднесписочная численность работников организаций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в среднем за год; тыс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человек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12,0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9,0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8,6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8,5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428419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Численность безработных, зарегистрированных в службе занятости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человек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386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342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1113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785490"/>
                  </a:ext>
                </a:extLst>
              </a:tr>
              <a:tr h="6518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Среднемесячная заработная плата, работающих в организациях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22841,5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27210,6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29374,6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30710,6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35897,2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19141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Объем отгруженной продукции по крупным и средним организациям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млн. 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5217,7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6250,9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5945,8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6343,5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7846,4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4" marR="2966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26965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5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4365" y="135247"/>
            <a:ext cx="667509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физической культуры и спорта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4479" y="828164"/>
            <a:ext cx="6354818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75,7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9086" y="1059975"/>
            <a:ext cx="3910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Подпрограмма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"Развитие детско-юношеского спорта на территории Дальнегорского городского округа"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8114" y="1438193"/>
            <a:ext cx="3852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Субсидии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спортивным школам Дальнегорского городского округа на выполнение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задания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52 672, 0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50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1" y="2125511"/>
            <a:ext cx="1915886" cy="2787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8" y="1238872"/>
            <a:ext cx="2979514" cy="1817557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8961"/>
              </p:ext>
            </p:extLst>
          </p:nvPr>
        </p:nvGraphicFramePr>
        <p:xfrm>
          <a:off x="318400" y="3813699"/>
          <a:ext cx="3846645" cy="98124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9495">
                  <a:extLst>
                    <a:ext uri="{9D8B030D-6E8A-4147-A177-3AD203B41FA5}">
                      <a16:colId xmlns:a16="http://schemas.microsoft.com/office/drawing/2014/main" val="3600871696"/>
                    </a:ext>
                  </a:extLst>
                </a:gridCol>
                <a:gridCol w="1430115">
                  <a:extLst>
                    <a:ext uri="{9D8B030D-6E8A-4147-A177-3AD203B41FA5}">
                      <a16:colId xmlns:a16="http://schemas.microsoft.com/office/drawing/2014/main" val="1017002516"/>
                    </a:ext>
                  </a:extLst>
                </a:gridCol>
                <a:gridCol w="1407035">
                  <a:extLst>
                    <a:ext uri="{9D8B030D-6E8A-4147-A177-3AD203B41FA5}">
                      <a16:colId xmlns:a16="http://schemas.microsoft.com/office/drawing/2014/main" val="2653324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Реализация Указа Президента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по «дорожной карте» в 2018 году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Средняя заработная плата «по факту» в 2018 году</a:t>
                      </a: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75318"/>
                  </a:ext>
                </a:extLst>
              </a:tr>
              <a:tr h="386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№761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35 237,8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35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931,54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6659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52606" y="3128896"/>
            <a:ext cx="42671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Субсидии направлены в три спортивные школы:</a:t>
            </a:r>
          </a:p>
          <a:p>
            <a:r>
              <a:rPr lang="ru-RU" sz="1200" dirty="0" smtClean="0"/>
              <a:t>МБУ  СШ «Вертикаль», МБУ СШ «Лотос» и МБУ  СШ «Гранит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6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490" y="180750"/>
            <a:ext cx="667509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физической культуры и спорта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04457" y="687706"/>
            <a:ext cx="417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 Субсидии </a:t>
            </a:r>
            <a:r>
              <a:rPr lang="ru-RU" sz="1200" dirty="0">
                <a:solidFill>
                  <a:schemeClr val="bg1"/>
                </a:solidFill>
              </a:rPr>
              <a:t>на иные цели 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/>
              <a:t>в </a:t>
            </a:r>
            <a:r>
              <a:rPr lang="ru-RU" sz="1200" dirty="0"/>
              <a:t>рамках данной подпрограммы – </a:t>
            </a:r>
            <a:r>
              <a:rPr lang="ru-RU" sz="1200" b="1" dirty="0" smtClean="0">
                <a:solidFill>
                  <a:srgbClr val="0C60E8"/>
                </a:solidFill>
              </a:rPr>
              <a:t>17 317,4 тыс</a:t>
            </a:r>
            <a:r>
              <a:rPr lang="ru-RU" sz="1200" b="1" dirty="0">
                <a:solidFill>
                  <a:srgbClr val="0C60E8"/>
                </a:solidFill>
              </a:rPr>
              <a:t>. руб. </a:t>
            </a:r>
            <a:r>
              <a:rPr lang="ru-RU" sz="1200" dirty="0"/>
              <a:t>направлены на следующие мероприятия: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79486" y="1155018"/>
            <a:ext cx="4659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1. Приобретение спортивного снаряжения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C60E8"/>
                </a:solidFill>
              </a:rPr>
              <a:t>  </a:t>
            </a:r>
            <a:r>
              <a:rPr lang="ru-RU" sz="1200" dirty="0" smtClean="0">
                <a:solidFill>
                  <a:srgbClr val="0C60E8"/>
                </a:solidFill>
              </a:rPr>
              <a:t>300, 0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9487" y="1384419"/>
            <a:ext cx="460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2. Работы по вывозу щебня, восстановлению дренажной системы, подстилающих и выравнивающих слоев стадиона в МБУ СШ «Вертикаль»; по ремонту зала бокса в МБУ СШ «Лотос»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C60E8"/>
                </a:solidFill>
              </a:rPr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7 050,0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9486" y="2181978"/>
            <a:ext cx="469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3. Приобретение елки и прочей новогодней атрибутики в 3 спортивных школах </a:t>
            </a:r>
            <a:r>
              <a:rPr lang="ru-RU" sz="1200" dirty="0"/>
              <a:t>-</a:t>
            </a:r>
            <a:r>
              <a:rPr lang="ru-RU" sz="1200" dirty="0" smtClean="0">
                <a:solidFill>
                  <a:srgbClr val="0C60E8"/>
                </a:solidFill>
              </a:rPr>
              <a:t> </a:t>
            </a:r>
            <a:r>
              <a:rPr lang="ru-RU" sz="1200" dirty="0" smtClean="0">
                <a:solidFill>
                  <a:srgbClr val="0C60E8"/>
                </a:solidFill>
              </a:rPr>
              <a:t>1 041,4 тыс. руб.</a:t>
            </a:r>
            <a:endParaRPr lang="ru-RU" sz="1200" dirty="0">
              <a:solidFill>
                <a:srgbClr val="0C60E8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99" y="3157122"/>
            <a:ext cx="2974815" cy="1806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1091628"/>
            <a:ext cx="2292474" cy="32076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66" y="2695457"/>
            <a:ext cx="2962059" cy="19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4365" y="135247"/>
            <a:ext cx="667509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физической культуры и спорта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7701" y="2515846"/>
            <a:ext cx="370219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186,3  </a:t>
            </a:r>
            <a:r>
              <a:rPr lang="ru-RU" sz="1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5796" y="3041260"/>
            <a:ext cx="3747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реконструкции МБУ СШ «Вертикаль»: устройство бетонного основания и укладка резинового покрытия на него 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баскетбольной и  тренажерной площадках; установка уличных тренажеров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3 186,3 </a:t>
            </a:r>
            <a:r>
              <a:rPr lang="ru-RU" sz="12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5796" y="4056923"/>
            <a:ext cx="3795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физической культуры и массового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(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участие в соревнованиях, проезд и проживание спортсменов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000,0 тыс. руб.</a:t>
            </a:r>
            <a:endParaRPr lang="ru-RU" sz="1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52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39231" y="1255059"/>
            <a:ext cx="3883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Капитальный ремонт системы вентиляции в МБУ СШ «Лотос»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8 925,0 тыс. руб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(демонтаж старого оборудования, монтаж новой современной приточно-вытяжной вентиляции и системы тепло- холода снабжения с установкой модуля рекуперации тепла).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3" y="1088074"/>
            <a:ext cx="3034766" cy="1777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6" y="3106056"/>
            <a:ext cx="3014783" cy="17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3739" y="128952"/>
            <a:ext cx="694784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«Молодежь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0495" y="842999"/>
            <a:ext cx="6348802" cy="247307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1,3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1483" y="1214038"/>
            <a:ext cx="3797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Подпрограмма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"Социально-правовая защита, профилактика правонарушений, преступности и социально-вредных явлений в молодежной среде"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712,9 </a:t>
            </a:r>
            <a:r>
              <a:rPr lang="ru-RU" sz="1200" b="1" dirty="0" err="1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rgbClr val="0C60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01483" y="2920840"/>
            <a:ext cx="2010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</a:rPr>
              <a:t>Результаты подпрограммы: 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1483" y="3180984"/>
            <a:ext cx="3886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1. Проведение 25 обучающих семинаров для молодежи;</a:t>
            </a:r>
          </a:p>
          <a:p>
            <a:r>
              <a:rPr lang="ru-RU" sz="1200" dirty="0" smtClean="0"/>
              <a:t>2. Участие в краевых мероприятиях различной направленности, в том числе в Форуме молодежи Приморья.</a:t>
            </a:r>
          </a:p>
          <a:p>
            <a:r>
              <a:rPr lang="ru-RU" sz="1200" dirty="0" smtClean="0"/>
              <a:t>4. Участие в краевом конкурсе «Волонтер года» (3 место в номинации «Территория добрых дел», 1 место в номинации «Первые шаги от 14 до 18 лет).</a:t>
            </a:r>
          </a:p>
          <a:p>
            <a:r>
              <a:rPr lang="ru-RU" sz="1200" dirty="0" smtClean="0"/>
              <a:t>3. Трудоустройство  </a:t>
            </a:r>
            <a:r>
              <a:rPr lang="ru-RU" sz="1200" dirty="0"/>
              <a:t>122 </a:t>
            </a:r>
            <a:r>
              <a:rPr lang="ru-RU" sz="1200" dirty="0" smtClean="0"/>
              <a:t>подростков </a:t>
            </a:r>
            <a:r>
              <a:rPr lang="ru-RU" sz="1200" dirty="0"/>
              <a:t>от 14 до 18 лет.</a:t>
            </a:r>
          </a:p>
          <a:p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1483" y="2102602"/>
            <a:ext cx="379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Общее количество молодых людей, вовлеченных в реализацию молодежных проектов и инициатив, а также в деятельность трудовых отрядов составило -3000 человек</a:t>
            </a:r>
            <a:endParaRPr lang="ru-RU" sz="12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010111" y="1861304"/>
            <a:ext cx="192487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010111" y="2732078"/>
            <a:ext cx="192487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9" y="1281708"/>
            <a:ext cx="3002336" cy="16817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9" y="3180984"/>
            <a:ext cx="3002336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3739" y="128952"/>
            <a:ext cx="694784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«Молодежь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2018-2022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0437" y="664391"/>
            <a:ext cx="419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Подпрограмма : Жизнь без наркотиков </a:t>
            </a:r>
          </a:p>
          <a:p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140,8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40996" y="3082261"/>
            <a:ext cx="362906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478,9 </a:t>
            </a:r>
            <a:r>
              <a:rPr lang="ru-RU" sz="1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endParaRPr lang="ru-RU" sz="1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54</a:t>
            </a:fld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5373128" y="966703"/>
            <a:ext cx="192487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21305" y="2252766"/>
            <a:ext cx="374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1. Проведение 16 мероприятий, </a:t>
            </a:r>
            <a:r>
              <a:rPr lang="ru-RU" sz="1200" dirty="0" err="1" smtClean="0"/>
              <a:t>пропагадирующих</a:t>
            </a:r>
            <a:r>
              <a:rPr lang="ru-RU" sz="1200" dirty="0" smtClean="0"/>
              <a:t> здоровый образ жизни.</a:t>
            </a:r>
          </a:p>
          <a:p>
            <a:pPr algn="just"/>
            <a:r>
              <a:rPr lang="ru-RU" sz="1200" dirty="0" smtClean="0"/>
              <a:t>  2. Изготовление и распространение агитационно-информационной продукции в количестве 170 единиц.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84003" y="1173190"/>
            <a:ext cx="37782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Количество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молодых людей, вовлеченных в волонтерскую (добровольческую) деятельность, социально-значимую деятельность в Дальнегорском городском округе за  2018 года составило 1850 человек. </a:t>
            </a:r>
            <a:endParaRPr lang="ru-RU" sz="12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369875" y="2036980"/>
            <a:ext cx="192487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95645" y="3751044"/>
            <a:ext cx="374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200" dirty="0" smtClean="0"/>
              <a:t>Присуждение именных стипендий Главы;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Присуждение ежегодной общественной премии для молодежи;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Организация городских массовых молодежных организаций.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3" y="1097331"/>
            <a:ext cx="3051595" cy="1885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3" y="3222171"/>
            <a:ext cx="3040284" cy="172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6975" y="135868"/>
            <a:ext cx="7484850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содержание улично-дорожной </a:t>
            </a:r>
          </a:p>
          <a:p>
            <a:pPr marL="90170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и благоустройство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4479" y="838867"/>
            <a:ext cx="6359122" cy="247307"/>
          </a:xfrm>
          <a:prstGeom prst="roundRect">
            <a:avLst>
              <a:gd name="adj" fmla="val 26313"/>
            </a:avLst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28,0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392" y="1090091"/>
            <a:ext cx="4199413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Результаты программы: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9975" y="4035914"/>
            <a:ext cx="39064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7.Содержание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общего пользования местного значения и инженерных сооружений 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666,3 тыс.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7392" y="4539530"/>
            <a:ext cx="40055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дорожного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1 371,0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6986" y="1285015"/>
            <a:ext cx="38522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Текущее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техническое обслуживание и эксплуатация муниципальных объектов наружного освещения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6 139,4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50723" y="1805390"/>
            <a:ext cx="38678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проектированию, созданию, реконструкции, капитальному ремонту, ремонту и содержанию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благоустройства (ремонт и обслуживание ливнестоков, обустройство и обслуживание детской и спортивной площадок)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9 587,5 тыс. руб.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7392" y="2651838"/>
            <a:ext cx="35044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территорий на сумму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2 202,8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7392" y="2849325"/>
            <a:ext cx="38418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 мест захоронения (кладбищ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9512" y="3191282"/>
            <a:ext cx="39540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содержанию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(за исключением дорог местного значения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1 942,7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57392" y="3700719"/>
            <a:ext cx="42410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6.Благоустройство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в городских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округах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710,0 тыс.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55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" y="1255513"/>
            <a:ext cx="2932491" cy="1741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" y="3211489"/>
            <a:ext cx="2932491" cy="16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16044" y="238335"/>
            <a:ext cx="74244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166" algn="ctr"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«Обеспечение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доступным жильем жителей Дальнегорского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0495" y="842688"/>
            <a:ext cx="6348800" cy="247307"/>
          </a:xfrm>
          <a:prstGeom prst="roundRect">
            <a:avLst>
              <a:gd name="adj" fmla="val 26313"/>
            </a:avLst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13,3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7809" y="1216063"/>
            <a:ext cx="4005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Подпрограмма: Обеспечение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Дальнегорского городского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0633" y="1773482"/>
            <a:ext cx="39994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для приобретения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молодым семьям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численностью 14 человек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2018 году приобретены жилые  помещения общей площадью 300,8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197,0 тыс. руб.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6304" y="2629028"/>
            <a:ext cx="400882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программы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5939" y="2963698"/>
            <a:ext cx="40088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Капитальный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общего имущества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многоквартирного дома по адресу: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ул.Набережная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29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3 021,2 тыс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29692" y="3512848"/>
            <a:ext cx="39787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Взносы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общего имущества в многоквартирных домах за муниципальные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6 500,0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09257" y="4144444"/>
            <a:ext cx="3886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Услуги, связанные с получением платы за социальный наем жилья муниципального жилищного фонда (подготовка и доставка квитанций)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573,1 </a:t>
            </a:r>
            <a:r>
              <a:rPr lang="ru-RU" sz="11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1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56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1" y="1218468"/>
            <a:ext cx="1873215" cy="24216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89" y="2429302"/>
            <a:ext cx="1741715" cy="24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49727" y="131435"/>
            <a:ext cx="74490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166" algn="ctr"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современной городской среды Дальнегорского городского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округа»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2018-2022 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2973" y="723904"/>
            <a:ext cx="6336771" cy="247307"/>
          </a:xfrm>
          <a:prstGeom prst="roundRect">
            <a:avLst>
              <a:gd name="adj" fmla="val 26313"/>
            </a:avLst>
          </a:prstGeom>
          <a:solidFill>
            <a:srgbClr val="FF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21,6 млн. руб. 		Факт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0057" y="1086573"/>
            <a:ext cx="4042605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программы: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0057" y="1858869"/>
            <a:ext cx="53274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Благоустройство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(у.8-ое Марта 4; пр.50 лет Октября д.32;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ул.Набережная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д.11)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6 209,2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90057" y="1302296"/>
            <a:ext cx="52092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1.Благоустройство общественной территории «Центральная площадь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100" b="1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12 273,0 тыс. руб.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(разработка проектно-сметной документации, асфальтирование, установка малых форм и скамеек, нанесение разделительных элементов и т.д.).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0057" y="2241779"/>
            <a:ext cx="51525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3.Обустройство мест массового отдыха населения (экспертиза сметной документации, устройство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укладка резинового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покрытия, установка тренажеров и металлического ограждения в парке «Березка»)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dirty="0" smtClean="0">
                <a:solidFill>
                  <a:srgbClr val="0C60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3 115,9 тыс. руб.</a:t>
            </a:r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57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1202726"/>
            <a:ext cx="1701461" cy="2452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59" y="3156910"/>
            <a:ext cx="2794376" cy="1582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9" y="3137451"/>
            <a:ext cx="2786992" cy="16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331" y="-44021"/>
            <a:ext cx="7186325" cy="66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endParaRPr lang="ru-RU" sz="13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направления расходов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1935" y="1024580"/>
            <a:ext cx="6690154" cy="319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обеспечение деятельности органов местного самоуправления (за исключением расходов на обеспечение реализации функций управления образования администрации Дальнегорского городского округа и управления культуры, спорта и молодежной политики администрации Дальнегорского городского округа, включенных в мероприятия муниципальных программ) (без учета расходов по переданным полномочиям)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71 460,2 тыс. руб.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Финансовое обеспечение переданных органам местного самоуправления полномочий Российской Федерации и Приморского края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7 106,6 тыс. руб.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 счет средств федерального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3 762,2 тыс.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средств краевого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3 344,4 тыс. руб.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решений, принятых судебными </a:t>
            </a:r>
            <a:r>
              <a:rPr lang="ru-RU" sz="1100" spc="-2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органами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1 017,7 тыс. руб.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освещение деятельности органов местного самоуправления в средствах массовой информации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2 300,0 тыс. руб.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Прочие расходы, связанные с реализацией других обязанностей муниципального образования (в том числе на оплату ежемесячных взносов Совету муниципальных образований Приморского края)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506,3 тыс. руб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Прочие мероприятия в области коммунального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хозяйства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 тыс. руб.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Доплаты к пенсиям муниципальных служащих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150,7 тыс. руб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359" y="-63238"/>
            <a:ext cx="7186325" cy="66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endParaRPr lang="ru-RU" sz="13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направления расходов за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8933" y="1018131"/>
            <a:ext cx="6690154" cy="855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осуществление функций по управлению и распоряжению муниципальной собственностью Дальнегорского городского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863,9 тыс.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342903" indent="-34290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деятельности муниципального казенного учреждения «Обслуживающее учреждение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429,1 тыс.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1033" y="1903752"/>
            <a:ext cx="66080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непрограммным направлениям деятельности органов местного самоуправления на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осуществлено расходов на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сумму 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109 924,5 тыс.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за счет средств федерального бюджета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762,2 тыс. руб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1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средств краевого бюджета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344,4 тыс. </a:t>
            </a:r>
            <a:r>
              <a:rPr lang="ru-RU" sz="11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/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средств местного бюджета в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– </a:t>
            </a:r>
            <a:r>
              <a:rPr lang="ru-RU" sz="1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102 817,9 тыс.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8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42" y="184109"/>
            <a:ext cx="664689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3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показатели социально-экономического развития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округа (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1126"/>
              </p:ext>
            </p:extLst>
          </p:nvPr>
        </p:nvGraphicFramePr>
        <p:xfrm>
          <a:off x="539087" y="1062689"/>
          <a:ext cx="6557749" cy="38308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1963">
                  <a:extLst>
                    <a:ext uri="{9D8B030D-6E8A-4147-A177-3AD203B41FA5}">
                      <a16:colId xmlns:a16="http://schemas.microsoft.com/office/drawing/2014/main" val="3077196892"/>
                    </a:ext>
                  </a:extLst>
                </a:gridCol>
                <a:gridCol w="875107">
                  <a:extLst>
                    <a:ext uri="{9D8B030D-6E8A-4147-A177-3AD203B41FA5}">
                      <a16:colId xmlns:a16="http://schemas.microsoft.com/office/drawing/2014/main" val="3945169178"/>
                    </a:ext>
                  </a:extLst>
                </a:gridCol>
                <a:gridCol w="787474">
                  <a:extLst>
                    <a:ext uri="{9D8B030D-6E8A-4147-A177-3AD203B41FA5}">
                      <a16:colId xmlns:a16="http://schemas.microsoft.com/office/drawing/2014/main" val="3525203930"/>
                    </a:ext>
                  </a:extLst>
                </a:gridCol>
                <a:gridCol w="874490">
                  <a:extLst>
                    <a:ext uri="{9D8B030D-6E8A-4147-A177-3AD203B41FA5}">
                      <a16:colId xmlns:a16="http://schemas.microsoft.com/office/drawing/2014/main" val="1023991407"/>
                    </a:ext>
                  </a:extLst>
                </a:gridCol>
                <a:gridCol w="875107">
                  <a:extLst>
                    <a:ext uri="{9D8B030D-6E8A-4147-A177-3AD203B41FA5}">
                      <a16:colId xmlns:a16="http://schemas.microsoft.com/office/drawing/2014/main" val="507333632"/>
                    </a:ext>
                  </a:extLst>
                </a:gridCol>
                <a:gridCol w="786855">
                  <a:extLst>
                    <a:ext uri="{9D8B030D-6E8A-4147-A177-3AD203B41FA5}">
                      <a16:colId xmlns:a16="http://schemas.microsoft.com/office/drawing/2014/main" val="221127331"/>
                    </a:ext>
                  </a:extLst>
                </a:gridCol>
                <a:gridCol w="696753">
                  <a:extLst>
                    <a:ext uri="{9D8B030D-6E8A-4147-A177-3AD203B41FA5}">
                      <a16:colId xmlns:a16="http://schemas.microsoft.com/office/drawing/2014/main" val="2161545448"/>
                    </a:ext>
                  </a:extLst>
                </a:gridCol>
              </a:tblGrid>
              <a:tr h="45272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Наименование показателя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>
                          <a:effectLst/>
                        </a:rPr>
                        <a:t>Единицы измерения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</a:t>
                      </a:r>
                      <a:r>
                        <a:rPr lang="en-US" sz="1100" dirty="0" smtClean="0">
                          <a:effectLst/>
                        </a:rPr>
                        <a:t>4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</a:t>
                      </a:r>
                      <a:r>
                        <a:rPr lang="en-US" sz="1100" dirty="0" smtClean="0">
                          <a:effectLst/>
                        </a:rPr>
                        <a:t>5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</a:t>
                      </a:r>
                      <a:r>
                        <a:rPr lang="en-US" sz="1100" dirty="0" smtClean="0">
                          <a:effectLst/>
                        </a:rPr>
                        <a:t>6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</a:t>
                      </a:r>
                      <a:r>
                        <a:rPr lang="en-US" sz="1100" dirty="0" smtClean="0">
                          <a:effectLst/>
                        </a:rPr>
                        <a:t>7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201</a:t>
                      </a:r>
                      <a:r>
                        <a:rPr lang="en-US" sz="1100" dirty="0" smtClean="0">
                          <a:effectLst/>
                        </a:rPr>
                        <a:t>8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299965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Число предприятий и организаций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592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7063" algn="l"/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607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528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73780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Продукция сельского хозяйства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млн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460,4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744,5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759,6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786,8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838,0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9441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Инвестиции в основной капитал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млн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645,4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263,3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320,8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688,1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480,7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691184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Ввод в эксплуатацию жилых домов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err="1">
                          <a:effectLst/>
                        </a:rPr>
                        <a:t>т</a:t>
                      </a:r>
                      <a:r>
                        <a:rPr lang="ru-RU" sz="1000" dirty="0" err="1" smtClean="0">
                          <a:effectLst/>
                        </a:rPr>
                        <a:t>ыс.кв.м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общ.площ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4,9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0,9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0,4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 smtClean="0">
                          <a:effectLst/>
                        </a:rPr>
                        <a:t>0,4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375982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Платные услуги населению по крупным и средним организациям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млн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906,7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572,9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582,3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 </a:t>
                      </a:r>
                    </a:p>
                    <a:p>
                      <a:pPr marL="0" indent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>
                          <a:effectLst/>
                        </a:rPr>
                        <a:t>579,7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endParaRPr lang="ru-RU" sz="1000" kern="1200" dirty="0" smtClean="0">
                        <a:effectLst/>
                      </a:endParaRPr>
                    </a:p>
                    <a:p>
                      <a:pPr marL="0" indent="0" algn="ctr" defTabSz="71039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kern="1200" dirty="0" smtClean="0">
                          <a:effectLst/>
                        </a:rPr>
                        <a:t>603,3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130239"/>
                  </a:ext>
                </a:extLst>
              </a:tr>
              <a:tr h="4915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Доходы бюджета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млн.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937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899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942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976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1 141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69295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Расходы бюджета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млн.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931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7063" algn="l"/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906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883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1025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1 036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628612"/>
                  </a:ext>
                </a:extLst>
              </a:tr>
              <a:tr h="3796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Профицит, дефицит (-) бюджета ДГО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млн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рублей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-7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59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2925" algn="l"/>
                          <a:tab pos="1162050" algn="l"/>
                        </a:tabLst>
                      </a:pPr>
                      <a:r>
                        <a:rPr lang="ru-RU" sz="1000" dirty="0">
                          <a:effectLst/>
                        </a:rPr>
                        <a:t>-49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2925" algn="l"/>
                          <a:tab pos="116205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105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2" marR="3809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63038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487" y="5281"/>
            <a:ext cx="718018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по источникам финансирования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</a:t>
            </a:r>
            <a:endParaRPr lang="ru-RU" sz="1300" b="1" dirty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831" y="829118"/>
            <a:ext cx="6645427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–  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63,3 млн. руб.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факту: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 млн.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бюджета с профицитом связано с превышением полученных доходов в 2018 году над расходами.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" y="2156155"/>
            <a:ext cx="7559675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  <a:endParaRPr lang="ru-RU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539335"/>
            <a:ext cx="7559675" cy="169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представленная информация показалась Вам интересной,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возникли вопросы или есть предложения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просим направлять их по адресу:</a:t>
            </a:r>
          </a:p>
          <a:p>
            <a:pPr marL="1355734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692446 Приморский край, </a:t>
            </a:r>
            <a:r>
              <a:rPr lang="ru-RU" sz="1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г.Дальнегорск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50 лет Октября, д.125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Финансовое управление администрации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городского округа</a:t>
            </a:r>
            <a:r>
              <a:rPr lang="ru-RU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электронной почте: </a:t>
            </a:r>
            <a:r>
              <a:rPr lang="en-US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findept</a:t>
            </a:r>
            <a:r>
              <a:rPr lang="ru-RU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730@</a:t>
            </a:r>
            <a:r>
              <a:rPr lang="en-US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yandex</a:t>
            </a:r>
            <a:r>
              <a:rPr lang="ru-RU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395" y="176938"/>
            <a:ext cx="718285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3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показатели социально-экономического развития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3"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(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3021" y="1074331"/>
            <a:ext cx="6717600" cy="1032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постоянного населения на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01.01.2019г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составила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42 308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человек, уменьшившись на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410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к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01.01.2018г.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Отрицательная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численности населения наблюдается на протяжении многих лет: за последние четыре года снижение численности составило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1 653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(с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01.01.2014г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01.01.2019г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Пенсионеры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составляют 40% всего населения городского округа.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7570" y="2351700"/>
            <a:ext cx="5572800" cy="6749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01.01.2019г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численность официально зарегистрированных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 составила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(на – 32,2%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чем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01.01.2018).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Уровень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безработицы составил 1,0%.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9999" y="3271167"/>
            <a:ext cx="5527943" cy="7280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Объем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отгруженных товаров промышленного производства крупными и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средними  организациями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01.01.2019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составил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7846,4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23,7% больше, чем на 01.01.2018г. и на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32,0%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чем на 01.01.2017г.)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9740" y="3993579"/>
            <a:ext cx="6484162" cy="702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0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учащихся 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году – 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среднем 4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620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4 565 человек.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дошкольников 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2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235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2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288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0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4241" y="257616"/>
            <a:ext cx="6465543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направления бюджетной и налоговой политики Дальнегорского городского округа на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50443" y="882584"/>
            <a:ext cx="427471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Утверждены постановлением администрации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Дальнегорского городского округа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30.08.2017г. №506-па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858748" y="5046333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16400" y="749485"/>
            <a:ext cx="188685" cy="233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1144" y="932705"/>
            <a:ext cx="9973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0C60E8"/>
                </a:solidFill>
              </a:rPr>
              <a:t>З А Д А Ч И:</a:t>
            </a:r>
            <a:endParaRPr lang="ru-RU" sz="1100" b="1" dirty="0">
              <a:solidFill>
                <a:srgbClr val="0C60E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94" y="1293052"/>
            <a:ext cx="667237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1.   </a:t>
            </a:r>
            <a:r>
              <a:rPr lang="ru-RU" sz="1200" dirty="0" smtClean="0"/>
              <a:t>Повышение </a:t>
            </a:r>
            <a:r>
              <a:rPr lang="ru-RU" sz="1200" dirty="0"/>
              <a:t>оплаты труда работников в сфере образования, культуры в соответствии с указом Президента Российской Федерации от 7 мая 2012 № 597 «О мероприятиях по реализации государственной социальной политики» и принятыми планами мероприятий («дорожными картами») по развитию отраслей социальной сферы с учетом достижения целевых показателей повышения оплаты труда работников бюджетной сферы в 2018 году;</a:t>
            </a:r>
          </a:p>
          <a:p>
            <a:pPr algn="just"/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790" y="2244402"/>
            <a:ext cx="66723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2. </a:t>
            </a:r>
            <a:r>
              <a:rPr lang="ru-RU" sz="1200" dirty="0" smtClean="0"/>
              <a:t>Реализация программы  </a:t>
            </a:r>
            <a:r>
              <a:rPr lang="ru-RU" sz="1200" dirty="0"/>
              <a:t>мероприятий по росту доходов, оптимизации расходов и совершенствованию долговой политики </a:t>
            </a:r>
            <a:r>
              <a:rPr lang="ru-RU" sz="1200" dirty="0" err="1"/>
              <a:t>Дальнегорского</a:t>
            </a:r>
            <a:r>
              <a:rPr lang="ru-RU" sz="1200" dirty="0"/>
              <a:t> городского округа на период </a:t>
            </a:r>
            <a:r>
              <a:rPr lang="ru-RU" sz="1200" dirty="0">
                <a:solidFill>
                  <a:srgbClr val="0C60E8"/>
                </a:solidFill>
              </a:rPr>
              <a:t>с 2017 по 2019 год</a:t>
            </a:r>
            <a:r>
              <a:rPr lang="ru-RU" sz="1200" dirty="0"/>
              <a:t>, </a:t>
            </a:r>
            <a:r>
              <a:rPr lang="ru-RU" sz="1200" dirty="0" smtClean="0"/>
              <a:t>утвержденной </a:t>
            </a:r>
            <a:r>
              <a:rPr lang="ru-RU" sz="1200" dirty="0"/>
              <a:t>постановлением администрации </a:t>
            </a:r>
            <a:r>
              <a:rPr lang="ru-RU" sz="1200" dirty="0" err="1"/>
              <a:t>Дальнегорского</a:t>
            </a:r>
            <a:r>
              <a:rPr lang="ru-RU" sz="1200" dirty="0"/>
              <a:t> городского округа от 12.05.2017 № 274-па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2785" y="3014731"/>
            <a:ext cx="667237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3.</a:t>
            </a:r>
            <a:r>
              <a:rPr lang="ru-RU" dirty="0" smtClean="0"/>
              <a:t>  </a:t>
            </a:r>
            <a:r>
              <a:rPr lang="ru-RU" sz="1200" dirty="0" smtClean="0"/>
              <a:t>Реализация </a:t>
            </a:r>
            <a:r>
              <a:rPr lang="ru-RU" sz="1200" dirty="0"/>
              <a:t>долговой политики, направленной на </a:t>
            </a:r>
            <a:r>
              <a:rPr lang="ru-RU" sz="1200" dirty="0" err="1"/>
              <a:t>непривлечение</a:t>
            </a:r>
            <a:r>
              <a:rPr lang="ru-RU" sz="1200" dirty="0"/>
              <a:t> коммерческих заимствований и бюджетных кредитов.</a:t>
            </a:r>
          </a:p>
          <a:p>
            <a:pPr algn="just"/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52785" y="3442325"/>
            <a:ext cx="68825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4.</a:t>
            </a:r>
            <a:r>
              <a:rPr lang="ru-RU" dirty="0" smtClean="0"/>
              <a:t>   </a:t>
            </a:r>
            <a:r>
              <a:rPr lang="ru-RU" sz="1200" dirty="0" smtClean="0"/>
              <a:t>Открытие </a:t>
            </a:r>
            <a:r>
              <a:rPr lang="ru-RU" sz="1200" dirty="0"/>
              <a:t>бюджетных процедур, в числе которых регулярная разработка и совершенствование «Бюджета для граждан».</a:t>
            </a:r>
          </a:p>
          <a:p>
            <a:endParaRPr lang="ru-RU" dirty="0"/>
          </a:p>
        </p:txBody>
      </p:sp>
      <p:sp useBgFill="1">
        <p:nvSpPr>
          <p:cNvPr id="17" name="Скругленный прямоугольник 16"/>
          <p:cNvSpPr/>
          <p:nvPr/>
        </p:nvSpPr>
        <p:spPr>
          <a:xfrm>
            <a:off x="413648" y="4009742"/>
            <a:ext cx="6611508" cy="798286"/>
          </a:xfrm>
          <a:prstGeom prst="roundRec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     </a:t>
            </a:r>
            <a:r>
              <a:rPr lang="ru-RU" sz="1200" dirty="0" smtClean="0">
                <a:solidFill>
                  <a:schemeClr val="tx1"/>
                </a:solidFill>
              </a:rPr>
              <a:t>Конечная </a:t>
            </a:r>
            <a:r>
              <a:rPr lang="ru-RU" sz="1200" dirty="0">
                <a:solidFill>
                  <a:schemeClr val="tx1"/>
                </a:solidFill>
              </a:rPr>
              <a:t>цель бюджетной политики состоит в повышении уровня и качества жизни населения в условиях сбалансированного бюджета. Это подразумевает создание условий для устойчивого повышения уровня жизни граждан, их всестороннего развития, защиту их безопасности, обеспечение социальных гарантий.</a:t>
            </a:r>
          </a:p>
        </p:txBody>
      </p:sp>
    </p:spTree>
    <p:extLst>
      <p:ext uri="{BB962C8B-B14F-4D97-AF65-F5344CB8AC3E}">
        <p14:creationId xmlns:p14="http://schemas.microsoft.com/office/powerpoint/2010/main" val="6830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529" y="-37977"/>
            <a:ext cx="6535101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2058" algn="l"/>
              </a:tabLst>
            </a:pPr>
            <a:endParaRPr lang="ru-RU" sz="1600" b="1" dirty="0">
              <a:solidFill>
                <a:srgbClr val="42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характеристики бюджета Дальнегорского городского округа</a:t>
            </a:r>
            <a:r>
              <a:rPr lang="en-US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rgbClr val="0C60E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162058" algn="l"/>
              </a:tabLst>
            </a:pPr>
            <a:r>
              <a:rPr lang="ru-RU" sz="1300" b="1" dirty="0" smtClean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2018 </a:t>
            </a:r>
            <a:r>
              <a:rPr lang="ru-RU" sz="13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год, </a:t>
            </a:r>
            <a:r>
              <a:rPr lang="ru-RU" sz="1200" b="1" dirty="0">
                <a:solidFill>
                  <a:srgbClr val="0C60E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тыс. руб.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21936" y="940626"/>
            <a:ext cx="6114197" cy="3614182"/>
            <a:chOff x="1109769" y="731328"/>
            <a:chExt cx="7015162" cy="4475922"/>
          </a:xfrm>
        </p:grpSpPr>
        <p:sp>
          <p:nvSpPr>
            <p:cNvPr id="6" name="Freeform 29"/>
            <p:cNvSpPr>
              <a:spLocks/>
            </p:cNvSpPr>
            <p:nvPr/>
          </p:nvSpPr>
          <p:spPr bwMode="gray">
            <a:xfrm>
              <a:off x="1109769" y="3421313"/>
              <a:ext cx="7015162" cy="1785937"/>
            </a:xfrm>
            <a:custGeom>
              <a:avLst/>
              <a:gdLst/>
              <a:ahLst/>
              <a:cxnLst>
                <a:cxn ang="0">
                  <a:pos x="2216" y="584"/>
                </a:cxn>
                <a:cxn ang="0">
                  <a:pos x="963" y="122"/>
                </a:cxn>
                <a:cxn ang="0">
                  <a:pos x="1" y="550"/>
                </a:cxn>
                <a:cxn ang="0">
                  <a:pos x="888" y="1038"/>
                </a:cxn>
                <a:cxn ang="0">
                  <a:pos x="2216" y="645"/>
                </a:cxn>
                <a:cxn ang="0">
                  <a:pos x="3443" y="1057"/>
                </a:cxn>
                <a:cxn ang="0">
                  <a:pos x="4405" y="590"/>
                </a:cxn>
                <a:cxn ang="0">
                  <a:pos x="3497" y="129"/>
                </a:cxn>
                <a:cxn ang="0">
                  <a:pos x="2216" y="584"/>
                </a:cxn>
              </a:cxnLst>
              <a:rect l="0" t="0" r="r" b="b"/>
              <a:pathLst>
                <a:path w="4419" h="1125">
                  <a:moveTo>
                    <a:pt x="2216" y="584"/>
                  </a:moveTo>
                  <a:cubicBezTo>
                    <a:pt x="1769" y="582"/>
                    <a:pt x="1490" y="244"/>
                    <a:pt x="963" y="122"/>
                  </a:cubicBezTo>
                  <a:cubicBezTo>
                    <a:pt x="437" y="0"/>
                    <a:pt x="0" y="204"/>
                    <a:pt x="1" y="550"/>
                  </a:cubicBezTo>
                  <a:cubicBezTo>
                    <a:pt x="2" y="896"/>
                    <a:pt x="389" y="1066"/>
                    <a:pt x="888" y="1038"/>
                  </a:cubicBezTo>
                  <a:cubicBezTo>
                    <a:pt x="1387" y="1010"/>
                    <a:pt x="1756" y="644"/>
                    <a:pt x="2216" y="645"/>
                  </a:cubicBezTo>
                  <a:cubicBezTo>
                    <a:pt x="2676" y="646"/>
                    <a:pt x="2908" y="989"/>
                    <a:pt x="3443" y="1057"/>
                  </a:cubicBezTo>
                  <a:cubicBezTo>
                    <a:pt x="3978" y="1125"/>
                    <a:pt x="4391" y="936"/>
                    <a:pt x="4405" y="590"/>
                  </a:cubicBezTo>
                  <a:cubicBezTo>
                    <a:pt x="4419" y="244"/>
                    <a:pt x="3937" y="34"/>
                    <a:pt x="3497" y="129"/>
                  </a:cubicBezTo>
                  <a:cubicBezTo>
                    <a:pt x="3057" y="224"/>
                    <a:pt x="2663" y="586"/>
                    <a:pt x="2216" y="58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C60E8"/>
              </a:solidFill>
              <a:round/>
              <a:headEnd/>
              <a:tailEnd/>
            </a:ln>
            <a:effectLst/>
            <a:scene3d>
              <a:camera prst="legacyObliqueBottom">
                <a:rot lat="18900000" lon="0" rev="0"/>
              </a:camera>
              <a:lightRig rig="legacyNormal2" dir="b"/>
            </a:scene3d>
            <a:sp3d extrusionH="430200" prstMaterial="legacyMetal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7" name="Oval 32"/>
            <p:cNvSpPr>
              <a:spLocks noChangeArrowheads="1"/>
            </p:cNvSpPr>
            <p:nvPr/>
          </p:nvSpPr>
          <p:spPr bwMode="gray">
            <a:xfrm>
              <a:off x="2490660" y="4343346"/>
              <a:ext cx="714894" cy="218529"/>
            </a:xfrm>
            <a:prstGeom prst="ellipse">
              <a:avLst/>
            </a:prstGeom>
            <a:solidFill>
              <a:srgbClr val="161614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Oval 34"/>
            <p:cNvSpPr>
              <a:spLocks noChangeArrowheads="1"/>
            </p:cNvSpPr>
            <p:nvPr/>
          </p:nvSpPr>
          <p:spPr bwMode="gray">
            <a:xfrm>
              <a:off x="1566465" y="4318555"/>
              <a:ext cx="792087" cy="249237"/>
            </a:xfrm>
            <a:prstGeom prst="ellipse">
              <a:avLst/>
            </a:prstGeom>
            <a:solidFill>
              <a:srgbClr val="161614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36"/>
            <p:cNvSpPr>
              <a:spLocks noChangeArrowheads="1"/>
            </p:cNvSpPr>
            <p:nvPr/>
          </p:nvSpPr>
          <p:spPr bwMode="gray">
            <a:xfrm>
              <a:off x="6896287" y="4314282"/>
              <a:ext cx="792088" cy="249237"/>
            </a:xfrm>
            <a:prstGeom prst="ellipse">
              <a:avLst/>
            </a:prstGeom>
            <a:solidFill>
              <a:srgbClr val="161614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Oval 38"/>
            <p:cNvSpPr>
              <a:spLocks noChangeArrowheads="1"/>
            </p:cNvSpPr>
            <p:nvPr/>
          </p:nvSpPr>
          <p:spPr bwMode="gray">
            <a:xfrm>
              <a:off x="6048057" y="4314282"/>
              <a:ext cx="769044" cy="249238"/>
            </a:xfrm>
            <a:prstGeom prst="ellipse">
              <a:avLst/>
            </a:prstGeom>
            <a:solidFill>
              <a:srgbClr val="161614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gray">
            <a:xfrm>
              <a:off x="2057019" y="4675832"/>
              <a:ext cx="1576245" cy="3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80808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ts val="1080"/>
                </a:spcBef>
              </a:pPr>
              <a:r>
                <a:rPr lang="ru-RU" b="1" dirty="0">
                  <a:solidFill>
                    <a:srgbClr val="F8F8F8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План</a:t>
              </a:r>
              <a:endParaRPr lang="ru-RU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 Box 43"/>
            <p:cNvSpPr txBox="1">
              <a:spLocks noChangeArrowheads="1"/>
            </p:cNvSpPr>
            <p:nvPr/>
          </p:nvSpPr>
          <p:spPr bwMode="gray">
            <a:xfrm>
              <a:off x="6176208" y="4670271"/>
              <a:ext cx="1577977" cy="3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80808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ts val="1080"/>
                </a:spcBef>
              </a:pPr>
              <a:r>
                <a:rPr lang="ru-RU" b="1" dirty="0">
                  <a:solidFill>
                    <a:srgbClr val="F8F8F8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Факт</a:t>
              </a:r>
              <a:r>
                <a:rPr lang="ru-RU" dirty="0">
                  <a:solidFill>
                    <a:srgbClr val="F8F8F8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Цилиндр 12"/>
            <p:cNvSpPr/>
            <p:nvPr/>
          </p:nvSpPr>
          <p:spPr>
            <a:xfrm>
              <a:off x="1602469" y="1751233"/>
              <a:ext cx="720080" cy="2759132"/>
            </a:xfrm>
            <a:prstGeom prst="can">
              <a:avLst/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Цилиндр 13"/>
            <p:cNvSpPr/>
            <p:nvPr/>
          </p:nvSpPr>
          <p:spPr>
            <a:xfrm>
              <a:off x="2466566" y="2196330"/>
              <a:ext cx="720080" cy="2314037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5" name="Цилиндр 14"/>
            <p:cNvSpPr/>
            <p:nvPr/>
          </p:nvSpPr>
          <p:spPr>
            <a:xfrm>
              <a:off x="6066966" y="1519300"/>
              <a:ext cx="720080" cy="2991068"/>
            </a:xfrm>
            <a:prstGeom prst="can">
              <a:avLst/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Цилиндр 15"/>
            <p:cNvSpPr/>
            <p:nvPr/>
          </p:nvSpPr>
          <p:spPr>
            <a:xfrm>
              <a:off x="6931061" y="2427284"/>
              <a:ext cx="720080" cy="2083084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7" name="TextBox 64"/>
            <p:cNvSpPr txBox="1"/>
            <p:nvPr/>
          </p:nvSpPr>
          <p:spPr>
            <a:xfrm rot="16200000">
              <a:off x="743994" y="3022791"/>
              <a:ext cx="2376265" cy="56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1 125 347,27 </a:t>
              </a:r>
              <a:endParaRPr lang="ru-RU" sz="1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3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тыс. </a:t>
              </a:r>
              <a:r>
                <a:rPr lang="ru-RU" sz="13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руб.</a:t>
              </a:r>
              <a:endPara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TextBox 65"/>
            <p:cNvSpPr txBox="1"/>
            <p:nvPr/>
          </p:nvSpPr>
          <p:spPr>
            <a:xfrm rot="16200000">
              <a:off x="1657009" y="2987948"/>
              <a:ext cx="2376265" cy="56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1 056 669,22</a:t>
              </a:r>
              <a:endParaRPr lang="ru-RU" sz="1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3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тыс. руб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66"/>
            <p:cNvSpPr txBox="1"/>
            <p:nvPr/>
          </p:nvSpPr>
          <p:spPr>
            <a:xfrm rot="16200000">
              <a:off x="5189728" y="3024146"/>
              <a:ext cx="2448658" cy="56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1 140 893,04</a:t>
              </a:r>
              <a:endParaRPr lang="ru-RU" sz="1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3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тыс. руб.</a:t>
              </a:r>
            </a:p>
          </p:txBody>
        </p:sp>
        <p:sp>
          <p:nvSpPr>
            <p:cNvPr id="20" name="TextBox 67"/>
            <p:cNvSpPr txBox="1"/>
            <p:nvPr/>
          </p:nvSpPr>
          <p:spPr>
            <a:xfrm rot="16200000">
              <a:off x="6079782" y="2932067"/>
              <a:ext cx="2448659" cy="56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1 036 464,06</a:t>
              </a:r>
              <a:endParaRPr lang="ru-RU" sz="1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3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тыс. руб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gray">
            <a:xfrm>
              <a:off x="3568807" y="731328"/>
              <a:ext cx="2097088" cy="855663"/>
            </a:xfrm>
            <a:custGeom>
              <a:avLst/>
              <a:gdLst/>
              <a:ahLst/>
              <a:cxnLst>
                <a:cxn ang="0">
                  <a:pos x="4" y="391"/>
                </a:cxn>
                <a:cxn ang="0">
                  <a:pos x="6" y="788"/>
                </a:cxn>
                <a:cxn ang="0">
                  <a:pos x="1098" y="782"/>
                </a:cxn>
                <a:cxn ang="0">
                  <a:pos x="1314" y="388"/>
                </a:cxn>
                <a:cxn ang="0">
                  <a:pos x="1315" y="0"/>
                </a:cxn>
                <a:cxn ang="0">
                  <a:pos x="244" y="3"/>
                </a:cxn>
                <a:cxn ang="0">
                  <a:pos x="4" y="391"/>
                </a:cxn>
              </a:cxnLst>
              <a:rect l="0" t="0" r="r" b="b"/>
              <a:pathLst>
                <a:path w="1321" h="788">
                  <a:moveTo>
                    <a:pt x="4" y="391"/>
                  </a:moveTo>
                  <a:cubicBezTo>
                    <a:pt x="5" y="589"/>
                    <a:pt x="6" y="788"/>
                    <a:pt x="6" y="788"/>
                  </a:cubicBezTo>
                  <a:lnTo>
                    <a:pt x="1098" y="782"/>
                  </a:lnTo>
                  <a:cubicBezTo>
                    <a:pt x="1321" y="782"/>
                    <a:pt x="1315" y="667"/>
                    <a:pt x="1314" y="388"/>
                  </a:cubicBezTo>
                  <a:cubicBezTo>
                    <a:pt x="1314" y="193"/>
                    <a:pt x="1315" y="0"/>
                    <a:pt x="1315" y="0"/>
                  </a:cubicBezTo>
                  <a:lnTo>
                    <a:pt x="244" y="3"/>
                  </a:lnTo>
                  <a:cubicBezTo>
                    <a:pt x="0" y="3"/>
                    <a:pt x="5" y="138"/>
                    <a:pt x="4" y="39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Oval 52"/>
            <p:cNvSpPr>
              <a:spLocks noChangeArrowheads="1"/>
            </p:cNvSpPr>
            <p:nvPr/>
          </p:nvSpPr>
          <p:spPr bwMode="gray">
            <a:xfrm>
              <a:off x="3894245" y="844041"/>
              <a:ext cx="225425" cy="225425"/>
            </a:xfrm>
            <a:prstGeom prst="ellipse">
              <a:avLst/>
            </a:prstGeom>
            <a:solidFill>
              <a:srgbClr val="00CCC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53"/>
            <p:cNvSpPr>
              <a:spLocks noChangeArrowheads="1"/>
            </p:cNvSpPr>
            <p:nvPr/>
          </p:nvSpPr>
          <p:spPr bwMode="gray">
            <a:xfrm>
              <a:off x="3894245" y="1226628"/>
              <a:ext cx="225425" cy="225425"/>
            </a:xfrm>
            <a:prstGeom prst="ellipse">
              <a:avLst/>
            </a:prstGeom>
            <a:solidFill>
              <a:srgbClr val="0C60E8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24" name="Text Box 55"/>
            <p:cNvSpPr txBox="1">
              <a:spLocks noChangeArrowheads="1"/>
            </p:cNvSpPr>
            <p:nvPr/>
          </p:nvSpPr>
          <p:spPr bwMode="auto">
            <a:xfrm>
              <a:off x="4164131" y="805671"/>
              <a:ext cx="1501763" cy="337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840"/>
                </a:spcBef>
              </a:pPr>
              <a:r>
                <a:rPr lang="ru-RU" sz="1400" b="1" dirty="0">
                  <a:solidFill>
                    <a:srgbClr val="16161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Доходы</a:t>
              </a:r>
              <a:endParaRPr lang="ru-RU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 Box 56"/>
            <p:cNvSpPr txBox="1">
              <a:spLocks noChangeArrowheads="1"/>
            </p:cNvSpPr>
            <p:nvPr/>
          </p:nvSpPr>
          <p:spPr bwMode="auto">
            <a:xfrm>
              <a:off x="4164131" y="1181505"/>
              <a:ext cx="1501763" cy="337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840"/>
                </a:spcBef>
              </a:pPr>
              <a:r>
                <a:rPr lang="ru-RU" sz="1400" b="1" dirty="0">
                  <a:solidFill>
                    <a:srgbClr val="16161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Расходы</a:t>
              </a:r>
              <a:endParaRPr lang="ru-RU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58748" y="5044002"/>
            <a:ext cx="1700927" cy="283648"/>
          </a:xfrm>
        </p:spPr>
        <p:txBody>
          <a:bodyPr/>
          <a:lstStyle/>
          <a:p>
            <a:fld id="{DC30DA77-90A4-4FE6-9F29-3B09726A19E8}" type="slidenum">
              <a:rPr lang="ru-RU" smtClean="0"/>
              <a:t>9</a:t>
            </a:fld>
            <a:endParaRPr lang="ru-RU" dirty="0"/>
          </a:p>
        </p:txBody>
      </p:sp>
      <p:pic>
        <p:nvPicPr>
          <p:cNvPr id="26" name="Рисунок 25" descr="class_300x2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4844" y="2226652"/>
            <a:ext cx="2172572" cy="15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9457</TotalTime>
  <Words>7538</Words>
  <Application>Microsoft Office PowerPoint</Application>
  <PresentationFormat>Произвольный</PresentationFormat>
  <Paragraphs>1259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msv</dc:creator>
  <cp:lastModifiedBy>RePack by SPecialiST</cp:lastModifiedBy>
  <cp:revision>635</cp:revision>
  <cp:lastPrinted>2019-07-03T23:39:34Z</cp:lastPrinted>
  <dcterms:created xsi:type="dcterms:W3CDTF">2018-05-21T02:09:11Z</dcterms:created>
  <dcterms:modified xsi:type="dcterms:W3CDTF">2019-07-08T23:55:16Z</dcterms:modified>
</cp:coreProperties>
</file>