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theme/themeOverride5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rawings/drawing3.xml" ContentType="application/vnd.openxmlformats-officedocument.drawingml.chartshape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theme/themeOverride4.xml" ContentType="application/vnd.openxmlformats-officedocument.themeOverr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charts/chart6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01" r:id="rId13"/>
    <p:sldId id="268" r:id="rId14"/>
    <p:sldId id="272" r:id="rId15"/>
    <p:sldId id="269" r:id="rId16"/>
    <p:sldId id="270" r:id="rId17"/>
    <p:sldId id="299" r:id="rId18"/>
    <p:sldId id="300" r:id="rId19"/>
    <p:sldId id="273" r:id="rId20"/>
    <p:sldId id="274" r:id="rId21"/>
    <p:sldId id="275" r:id="rId22"/>
    <p:sldId id="321" r:id="rId23"/>
    <p:sldId id="277" r:id="rId24"/>
    <p:sldId id="278" r:id="rId25"/>
    <p:sldId id="279" r:id="rId26"/>
    <p:sldId id="280" r:id="rId27"/>
    <p:sldId id="281" r:id="rId28"/>
    <p:sldId id="283" r:id="rId29"/>
    <p:sldId id="284" r:id="rId30"/>
    <p:sldId id="285" r:id="rId31"/>
    <p:sldId id="302" r:id="rId32"/>
    <p:sldId id="303" r:id="rId33"/>
    <p:sldId id="304" r:id="rId34"/>
    <p:sldId id="305" r:id="rId35"/>
    <p:sldId id="306" r:id="rId36"/>
    <p:sldId id="315" r:id="rId37"/>
    <p:sldId id="337" r:id="rId38"/>
    <p:sldId id="338" r:id="rId39"/>
    <p:sldId id="339" r:id="rId40"/>
    <p:sldId id="340" r:id="rId41"/>
    <p:sldId id="320" r:id="rId42"/>
    <p:sldId id="335" r:id="rId43"/>
    <p:sldId id="307" r:id="rId44"/>
    <p:sldId id="322" r:id="rId45"/>
    <p:sldId id="309" r:id="rId46"/>
    <p:sldId id="323" r:id="rId47"/>
    <p:sldId id="324" r:id="rId48"/>
    <p:sldId id="325" r:id="rId49"/>
    <p:sldId id="332" r:id="rId50"/>
    <p:sldId id="326" r:id="rId51"/>
    <p:sldId id="333" r:id="rId52"/>
    <p:sldId id="327" r:id="rId53"/>
    <p:sldId id="328" r:id="rId54"/>
    <p:sldId id="329" r:id="rId55"/>
    <p:sldId id="330" r:id="rId56"/>
    <p:sldId id="336" r:id="rId57"/>
    <p:sldId id="298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3E1C"/>
    <a:srgbClr val="6600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21762479207028748"/>
          <c:y val="0.12566832851905338"/>
          <c:w val="0.7630470663077088"/>
          <c:h val="0.74080171647595505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 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407 618,74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2.2325226873526217E-3"/>
                  <c:y val="9.4483549446887048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407 955,67</a:t>
                    </a:r>
                    <a:endParaRPr lang="en-US" dirty="0"/>
                  </a:p>
                </c:rich>
              </c:tx>
              <c:showVal val="1"/>
              <c:showCatName val="1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CatName val="1"/>
          </c:dLbls>
          <c:cat>
            <c:strRef>
              <c:f>Лист1!$A$2:$A$3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465210.96</c:v>
                </c:pt>
                <c:pt idx="1">
                  <c:v>534409.36000000045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dLbl>
              <c:idx val="0"/>
              <c:layout>
                <c:manualLayout>
                  <c:x val="-8.3830249390774237E-4"/>
                  <c:y val="-1.196788319816322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465 210,96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534 409,36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407618.74</c:v>
                </c:pt>
                <c:pt idx="1">
                  <c:v>407955.67</c:v>
                </c:pt>
              </c:numCache>
            </c:numRef>
          </c:val>
        </c:ser>
        <c:overlap val="100"/>
        <c:axId val="119622656"/>
        <c:axId val="119669504"/>
      </c:barChart>
      <c:catAx>
        <c:axId val="119622656"/>
        <c:scaling>
          <c:orientation val="minMax"/>
        </c:scaling>
        <c:axPos val="b"/>
        <c:tickLblPos val="high"/>
        <c:txPr>
          <a:bodyPr/>
          <a:lstStyle/>
          <a:p>
            <a:pPr>
              <a:defRPr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9669504"/>
        <c:crosses val="autoZero"/>
        <c:auto val="1"/>
        <c:lblAlgn val="ctr"/>
        <c:lblOffset val="100"/>
      </c:catAx>
      <c:valAx>
        <c:axId val="11966950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3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9622656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20"/>
      <c:rotY val="190"/>
      <c:perspective val="30"/>
    </c:view3D>
    <c:plotArea>
      <c:layout>
        <c:manualLayout>
          <c:layoutTarget val="inner"/>
          <c:xMode val="edge"/>
          <c:yMode val="edge"/>
          <c:x val="0"/>
          <c:y val="2.9080516758502786E-2"/>
          <c:w val="1"/>
          <c:h val="0.6615661897875742"/>
        </c:manualLayout>
      </c:layout>
      <c:pie3DChart>
        <c:varyColors val="1"/>
        <c:ser>
          <c:idx val="1"/>
          <c:order val="0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effectLst>
              <a:outerShdw blurRad="101600" dist="50800" dir="5400000" algn="ctr" rotWithShape="0">
                <a:srgbClr val="000000"/>
              </a:outerShdw>
            </a:effectLst>
            <a:scene3d>
              <a:camera prst="orthographicFront"/>
              <a:lightRig rig="threePt" dir="t"/>
            </a:scene3d>
            <a:sp3d prstMaterial="matte"/>
          </c:spPr>
          <c:explosion val="25"/>
          <c:dLbls>
            <c:dLbl>
              <c:idx val="0"/>
              <c:layout>
                <c:manualLayout>
                  <c:x val="-0.10892608016231364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1800" dirty="0" smtClean="0"/>
                      <a:t>Налог на доходы физических лиц 400 650,74 тыс.руб. 75%</a:t>
                    </a:r>
                    <a:endParaRPr lang="ru-RU" sz="1800" dirty="0"/>
                  </a:p>
                </c:rich>
              </c:tx>
              <c:showVal val="1"/>
              <c:showCatName val="1"/>
              <c:showPercent val="1"/>
            </c:dLbl>
            <c:dLbl>
              <c:idx val="1"/>
              <c:layout>
                <c:manualLayout>
                  <c:x val="-5.3489047665013487E-2"/>
                  <c:y val="-0.32804837057183928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ru-RU" sz="1800" b="0" i="0" u="none" strike="noStrike" kern="1200" baseline="0" dirty="0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ru-RU" sz="1800" b="0" i="0" u="none" strike="noStrike" kern="1200" baseline="0" dirty="0" smtClean="0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rPr>
                      <a:t>Налог на товары </a:t>
                    </a:r>
                  </a:p>
                  <a:p>
                    <a:pPr algn="ctr" rtl="0">
                      <a:defRPr lang="ru-RU" sz="1800" b="0" i="0" u="none" strike="noStrike" kern="1200" baseline="0" dirty="0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ru-RU" sz="1800" b="0" i="0" u="none" strike="noStrike" kern="1200" baseline="0" dirty="0" smtClean="0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rPr>
                      <a:t>10 586,24 тыс.руб. 2%</a:t>
                    </a:r>
                    <a:endParaRPr lang="ru-RU" sz="1800" b="0" i="0" u="none" strike="noStrike" kern="1200" baseline="0" dirty="0">
                      <a:solidFill>
                        <a:prstClr val="black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endParaRPr>
                  </a:p>
                </c:rich>
              </c:tx>
              <c:spPr>
                <a:effectLst/>
              </c:spPr>
              <c:showVal val="1"/>
              <c:showCatName val="1"/>
              <c:showPercent val="1"/>
            </c:dLbl>
            <c:dLbl>
              <c:idx val="2"/>
              <c:layout>
                <c:manualLayout>
                  <c:x val="0"/>
                  <c:y val="5.3740090238729783E-2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ru-RU" sz="1800" b="0" i="0" u="none" strike="noStrike" kern="1200" baseline="0" dirty="0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ru-RU" sz="1800" b="0" i="0" u="none" strike="noStrike" kern="1200" baseline="0" dirty="0" smtClean="0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rPr>
                      <a:t>Налог на совокупный доход 45 760,11 тыс.руб. 8,6%</a:t>
                    </a:r>
                    <a:endParaRPr lang="ru-RU" sz="1800" b="0" i="0" u="none" strike="noStrike" kern="1200" baseline="0" dirty="0">
                      <a:solidFill>
                        <a:prstClr val="black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endParaRPr>
                  </a:p>
                </c:rich>
              </c:tx>
              <c:spPr>
                <a:effectLst/>
              </c:spPr>
              <c:showVal val="1"/>
              <c:showCatName val="1"/>
              <c:showPercent val="1"/>
            </c:dLbl>
            <c:dLbl>
              <c:idx val="3"/>
              <c:layout>
                <c:manualLayout>
                  <c:x val="0.11411436980590495"/>
                  <c:y val="0.17027150382959108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ru-RU" sz="1800" b="0" i="0" u="none" strike="noStrike" kern="1200" baseline="0" dirty="0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ru-RU" sz="1800" b="0" i="0" u="none" strike="noStrike" kern="1200" baseline="0" dirty="0" smtClean="0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rPr>
                      <a:t>Налог на имущество</a:t>
                    </a:r>
                  </a:p>
                  <a:p>
                    <a:pPr algn="ctr" rtl="0">
                      <a:defRPr lang="ru-RU" sz="1800" b="0" i="0" u="none" strike="noStrike" kern="1200" baseline="0" dirty="0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ru-RU" sz="1800" b="0" i="0" u="none" strike="noStrike" kern="1200" baseline="0" dirty="0" smtClean="0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rPr>
                      <a:t>23 377,36 тыс.руб. 4,4%</a:t>
                    </a:r>
                    <a:endParaRPr lang="ru-RU" sz="1800" b="0" i="0" u="none" strike="noStrike" kern="1200" baseline="0" dirty="0">
                      <a:solidFill>
                        <a:prstClr val="black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endParaRPr>
                  </a:p>
                </c:rich>
              </c:tx>
              <c:spPr>
                <a:effectLst/>
              </c:spPr>
              <c:showVal val="1"/>
              <c:showCatName val="1"/>
              <c:showPercent val="1"/>
            </c:dLbl>
            <c:dLbl>
              <c:idx val="4"/>
              <c:layout>
                <c:manualLayout>
                  <c:x val="-1.1165653725178095E-3"/>
                  <c:y val="0.11310745738035741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ru-RU" sz="1800" b="0" i="0" u="none" strike="noStrike" kern="1200" baseline="0" dirty="0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ru-RU" sz="1800" b="0" i="0" u="none" strike="noStrike" kern="1200" baseline="0" dirty="0" smtClean="0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rPr>
                      <a:t>Государственная пошлина </a:t>
                    </a:r>
                  </a:p>
                  <a:p>
                    <a:pPr algn="ctr" rtl="0">
                      <a:defRPr lang="ru-RU" sz="1800" b="0" i="0" u="none" strike="noStrike" kern="1200" baseline="0" dirty="0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ru-RU" sz="1800" b="0" i="0" u="none" strike="noStrike" kern="1200" baseline="0" dirty="0" smtClean="0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rPr>
                      <a:t>6 812,41 тыс.руб. 1,3%</a:t>
                    </a:r>
                    <a:endParaRPr lang="ru-RU" sz="1800" b="0" i="0" u="none" strike="noStrike" kern="1200" baseline="0" dirty="0">
                      <a:solidFill>
                        <a:prstClr val="black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endParaRPr>
                  </a:p>
                </c:rich>
              </c:tx>
              <c:spPr>
                <a:effectLst/>
              </c:spPr>
              <c:showVal val="1"/>
              <c:showCatName val="1"/>
              <c:showPercent val="1"/>
            </c:dLbl>
            <c:dLbl>
              <c:idx val="5"/>
              <c:layout>
                <c:manualLayout>
                  <c:x val="-0.13119990310730525"/>
                  <c:y val="0.16375647316135691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ru-RU" sz="1800" b="0" i="0" u="none" strike="noStrike" kern="1200" baseline="0" dirty="0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ru-RU" sz="1800" b="0" i="0" u="none" strike="noStrike" kern="1200" baseline="0" dirty="0" smtClean="0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rPr>
                      <a:t>Аренда </a:t>
                    </a:r>
                  </a:p>
                  <a:p>
                    <a:pPr algn="ctr" rtl="0">
                      <a:defRPr lang="ru-RU" sz="1800" b="0" i="0" u="none" strike="noStrike" kern="1200" baseline="0" dirty="0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ru-RU" sz="1800" b="0" i="0" u="none" strike="noStrike" kern="1200" baseline="0" dirty="0" smtClean="0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rPr>
                      <a:t>23 111,27 тыс.руб. 4,3%</a:t>
                    </a:r>
                    <a:endParaRPr lang="ru-RU" sz="1800" b="0" i="0" u="none" strike="noStrike" kern="1200" baseline="0" dirty="0">
                      <a:solidFill>
                        <a:prstClr val="black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endParaRPr>
                  </a:p>
                </c:rich>
              </c:tx>
              <c:spPr>
                <a:effectLst/>
              </c:spPr>
              <c:showVal val="1"/>
              <c:showCatName val="1"/>
              <c:showPercent val="1"/>
            </c:dLbl>
            <c:dLbl>
              <c:idx val="6"/>
              <c:layout>
                <c:manualLayout>
                  <c:x val="-0.21269574327806928"/>
                  <c:y val="0.18389955013290438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ru-RU" sz="1800" b="0" i="0" u="none" strike="noStrike" kern="1200" baseline="0" dirty="0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ru-RU" sz="1800" b="0" i="0" u="none" strike="noStrike" kern="1200" baseline="0" dirty="0" smtClean="0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rPr>
                      <a:t>Приватизация </a:t>
                    </a:r>
                    <a:endParaRPr lang="en-US" sz="1800" b="0" i="0" u="none" strike="noStrike" kern="1200" baseline="0" dirty="0" smtClean="0">
                      <a:solidFill>
                        <a:prstClr val="black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endParaRPr>
                  </a:p>
                  <a:p>
                    <a:pPr algn="ctr" rtl="0">
                      <a:defRPr lang="ru-RU" sz="1800" b="0" i="0" u="none" strike="noStrike" kern="1200" baseline="0" dirty="0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ru-RU" sz="1800" b="0" i="0" u="none" strike="noStrike" kern="1200" baseline="0" dirty="0" smtClean="0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rPr>
                      <a:t>14 414,26 тыс.руб. 2,7%</a:t>
                    </a:r>
                    <a:endParaRPr lang="ru-RU" sz="1800" b="0" i="0" u="none" strike="noStrike" kern="1200" baseline="0" dirty="0">
                      <a:solidFill>
                        <a:prstClr val="black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endParaRPr>
                  </a:p>
                </c:rich>
              </c:tx>
              <c:spPr>
                <a:effectLst/>
              </c:spPr>
              <c:showVal val="1"/>
              <c:showCatName val="1"/>
              <c:showPercent val="1"/>
            </c:dLbl>
            <c:dLbl>
              <c:idx val="7"/>
              <c:layout>
                <c:manualLayout>
                  <c:x val="-0.23571185624183841"/>
                  <c:y val="9.3497074122776847E-3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ru-RU" sz="1800" b="0" i="0" u="none" strike="noStrike" kern="1200" baseline="0" dirty="0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ru-RU" sz="1800" b="0" i="0" u="none" strike="noStrike" kern="1200" baseline="0" dirty="0" smtClean="0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rPr>
                      <a:t>Штрафы </a:t>
                    </a:r>
                  </a:p>
                  <a:p>
                    <a:pPr algn="ctr" rtl="0">
                      <a:defRPr lang="ru-RU" sz="1800" b="0" i="0" u="none" strike="noStrike" kern="1200" baseline="0" dirty="0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ru-RU" sz="1800" b="0" i="0" u="none" strike="noStrike" kern="1200" baseline="0" dirty="0" smtClean="0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rPr>
                      <a:t>5 776,99 тыс.руб. 1,1%</a:t>
                    </a:r>
                    <a:endParaRPr lang="ru-RU" sz="1800" b="0" i="0" u="none" strike="noStrike" kern="1200" baseline="0" dirty="0">
                      <a:solidFill>
                        <a:prstClr val="black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endParaRPr>
                  </a:p>
                </c:rich>
              </c:tx>
              <c:spPr>
                <a:effectLst/>
              </c:spPr>
              <c:showVal val="1"/>
              <c:showCatName val="1"/>
              <c:showPercent val="1"/>
            </c:dLbl>
            <c:dLbl>
              <c:idx val="8"/>
              <c:layout>
                <c:manualLayout>
                  <c:x val="-2.0840808216209202E-2"/>
                  <c:y val="-0.1674716490870832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ru-RU" sz="1800" b="0" i="0" u="none" strike="noStrike" kern="1200" baseline="0" dirty="0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ru-RU" sz="1800" b="0" i="0" u="none" strike="noStrike" kern="1200" baseline="0" dirty="0" smtClean="0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rPr>
                      <a:t>Прочие </a:t>
                    </a:r>
                  </a:p>
                  <a:p>
                    <a:pPr algn="ctr" rtl="0">
                      <a:defRPr lang="ru-RU" sz="1800" b="0" i="0" u="none" strike="noStrike" kern="1200" baseline="0" dirty="0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ru-RU" sz="1800" b="0" i="0" u="none" strike="noStrike" kern="1200" baseline="0" dirty="0" smtClean="0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rPr>
                      <a:t>3 919,98 тыс.руб. 0,6%</a:t>
                    </a:r>
                    <a:endParaRPr lang="ru-RU" sz="1800" b="0" i="0" u="none" strike="noStrike" kern="1200" baseline="0" dirty="0">
                      <a:solidFill>
                        <a:prstClr val="black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endParaRPr>
                  </a:p>
                </c:rich>
              </c:tx>
              <c:spPr>
                <a:effectLst/>
              </c:spPr>
              <c:showVal val="1"/>
              <c:showCatName val="1"/>
              <c:showPercent val="1"/>
            </c:dLbl>
            <c:spPr>
              <a:effectLst/>
            </c:spPr>
            <c:txPr>
              <a:bodyPr/>
              <a:lstStyle/>
              <a:p>
                <a:pPr>
                  <a:defRPr sz="20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CatName val="1"/>
            <c:showPercent val="1"/>
            <c:showLeaderLines val="1"/>
          </c:dLbls>
          <c:cat>
            <c:strRef>
              <c:f>Лист1!$A$2:$A$10</c:f>
              <c:strCache>
                <c:ptCount val="9"/>
                <c:pt idx="0">
                  <c:v>НДФЛ</c:v>
                </c:pt>
                <c:pt idx="1">
                  <c:v>Налог на товары</c:v>
                </c:pt>
                <c:pt idx="2">
                  <c:v>Налог на совокупный доход</c:v>
                </c:pt>
                <c:pt idx="3">
                  <c:v>Налог на имущество</c:v>
                </c:pt>
                <c:pt idx="4">
                  <c:v>Государственная пошлина</c:v>
                </c:pt>
                <c:pt idx="5">
                  <c:v>Аренда</c:v>
                </c:pt>
                <c:pt idx="6">
                  <c:v>Приватизация</c:v>
                </c:pt>
                <c:pt idx="7">
                  <c:v>Штрафы</c:v>
                </c:pt>
                <c:pt idx="8">
                  <c:v>Прочие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77.948899274663162</c:v>
                </c:pt>
                <c:pt idx="1">
                  <c:v>2.0596137060857793</c:v>
                </c:pt>
                <c:pt idx="2">
                  <c:v>8.902891843373375</c:v>
                </c:pt>
                <c:pt idx="3">
                  <c:v>4.5481994615747894</c:v>
                </c:pt>
                <c:pt idx="4">
                  <c:v>1.3253934359579818</c:v>
                </c:pt>
                <c:pt idx="5">
                  <c:v>0.52402419938709899</c:v>
                </c:pt>
                <c:pt idx="6">
                  <c:v>2.8043769515034622</c:v>
                </c:pt>
                <c:pt idx="7">
                  <c:v>1.1239465366287289</c:v>
                </c:pt>
                <c:pt idx="8">
                  <c:v>0.76265459082565068</c:v>
                </c:pt>
              </c:numCache>
            </c:numRef>
          </c:val>
        </c:ser>
      </c:pie3DChart>
      <c:spPr>
        <a:noFill/>
        <a:ln w="25400">
          <a:noFill/>
        </a:ln>
      </c:spPr>
    </c:plotArea>
    <c:plotVisOnly val="1"/>
  </c:chart>
  <c:spPr>
    <a:scene3d>
      <a:camera prst="orthographicFront"/>
      <a:lightRig rig="threePt" dir="t"/>
    </a:scene3d>
    <a:sp3d prstMaterial="flat"/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20"/>
      <c:rotY val="190"/>
      <c:perspective val="30"/>
    </c:view3D>
    <c:plotArea>
      <c:layout>
        <c:manualLayout>
          <c:layoutTarget val="inner"/>
          <c:xMode val="edge"/>
          <c:yMode val="edge"/>
          <c:x val="0"/>
          <c:y val="1.3286160210781654E-2"/>
          <c:w val="1"/>
          <c:h val="0.66156618978757431"/>
        </c:manualLayout>
      </c:layout>
      <c:pie3DChart>
        <c:varyColors val="1"/>
        <c:ser>
          <c:idx val="1"/>
          <c:order val="0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explosion val="25"/>
          <c:dPt>
            <c:idx val="2"/>
            <c:spPr>
              <a:effectLst>
                <a:outerShdw blurRad="63500" dir="3960000" algn="ctr" rotWithShape="0">
                  <a:srgbClr val="000000">
                    <a:alpha val="86000"/>
                  </a:srgbClr>
                </a:outerShdw>
              </a:effectLst>
            </c:spPr>
          </c:dPt>
          <c:dPt>
            <c:idx val="3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14147084750146247"/>
                  <c:y val="3.6628758279025002E-2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/>
                      <a:t>Иные межбюджетные трансферты </a:t>
                    </a:r>
                  </a:p>
                  <a:p>
                    <a:r>
                      <a:rPr lang="ru-RU" sz="1200" dirty="0" smtClean="0"/>
                      <a:t>(107,90 тыс.руб.)</a:t>
                    </a:r>
                    <a:endParaRPr lang="ru-RU" dirty="0"/>
                  </a:p>
                </c:rich>
              </c:tx>
              <c:showVal val="1"/>
              <c:showCatName val="1"/>
              <c:showPercent val="1"/>
            </c:dLbl>
            <c:dLbl>
              <c:idx val="1"/>
              <c:layout>
                <c:manualLayout>
                  <c:x val="0.11578346941414518"/>
                  <c:y val="-0.1960801235120515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Субсидии бюджетам субъектов РФ и муниципальных образований (межбюджетные субсидии</a:t>
                    </a:r>
                  </a:p>
                  <a:p>
                    <a:r>
                      <a:rPr lang="ru-RU" dirty="0" smtClean="0"/>
                      <a:t>(47 262,60 тыс.руб.)</a:t>
                    </a:r>
                    <a:endParaRPr lang="ru-RU" dirty="0"/>
                  </a:p>
                </c:rich>
              </c:tx>
              <c:showVal val="1"/>
              <c:showCatName val="1"/>
              <c:showPercent val="1"/>
            </c:dLbl>
            <c:dLbl>
              <c:idx val="2"/>
              <c:layout>
                <c:manualLayout>
                  <c:x val="-0.12143470852965368"/>
                  <c:y val="6.7446077278486324E-2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/>
                      <a:t>Субвенции бюджетам субъектов РФ и муниципальных образований</a:t>
                    </a:r>
                  </a:p>
                  <a:p>
                    <a:r>
                      <a:rPr lang="ru-RU" sz="1200" dirty="0" smtClean="0"/>
                      <a:t>(350493,38 тыс.руб.)</a:t>
                    </a:r>
                    <a:endParaRPr lang="ru-RU" dirty="0"/>
                  </a:p>
                </c:rich>
              </c:tx>
              <c:showVal val="1"/>
              <c:showCatName val="1"/>
              <c:showPercent val="1"/>
            </c:dLbl>
            <c:dLbl>
              <c:idx val="3"/>
              <c:layout>
                <c:manualLayout>
                  <c:x val="0.21537782231846736"/>
                  <c:y val="4.0622984773422154E-2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/>
                      <a:t>Дотации</a:t>
                    </a:r>
                    <a:r>
                      <a:rPr lang="ru-RU" sz="1200" baseline="0" dirty="0" smtClean="0"/>
                      <a:t> бюджетам городских округов</a:t>
                    </a:r>
                  </a:p>
                  <a:p>
                    <a:r>
                      <a:rPr lang="ru-RU" sz="1200" baseline="0" dirty="0" smtClean="0"/>
                      <a:t>(10 218,0 тыс.руб.)</a:t>
                    </a:r>
                  </a:p>
                </c:rich>
              </c:tx>
              <c:showVal val="1"/>
              <c:showCatName val="1"/>
              <c:showPercent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CatName val="1"/>
            <c:showPercent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Субсидия</c:v>
                </c:pt>
                <c:pt idx="2">
                  <c:v>Субвенция МО ПК на дошкольное образование, компенсацию родительской платы</c:v>
                </c:pt>
                <c:pt idx="3">
                  <c:v>Субвенции бюджетам городских округов на выполнение передаваемых полномочий субъектов 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2.2363989223525049</c:v>
                </c:pt>
                <c:pt idx="1">
                  <c:v>10.344297094106244</c:v>
                </c:pt>
                <c:pt idx="2">
                  <c:v>76.711980556242622</c:v>
                </c:pt>
                <c:pt idx="3">
                  <c:v>2.3615917373442492E-2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</c:ser>
      </c:pie3DChart>
      <c:spPr>
        <a:noFill/>
        <a:ln w="25400">
          <a:noFill/>
        </a:ln>
      </c:spPr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21762479207028748"/>
          <c:y val="0.12566832851905338"/>
          <c:w val="0.64272038309346913"/>
          <c:h val="0.74080171647595516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по расходам исполнен на 97,6 %</c:v>
                </c:pt>
              </c:strCache>
            </c:strRef>
          </c:tx>
          <c:spPr>
            <a:solidFill>
              <a:srgbClr val="FF0000"/>
            </a:solidFill>
            <a:effectLst>
              <a:glow rad="228600">
                <a:schemeClr val="accent2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c:spPr>
          <c:cat>
            <c:strRef>
              <c:f>Лист1!$A$2:$A$3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904574.9</c:v>
                </c:pt>
                <c:pt idx="1">
                  <c:v>882627.8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-7.4314879218764984E-3"/>
                  <c:y val="-3.1494516482296103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465 210,96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534 409,36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</c:numCache>
            </c:numRef>
          </c:val>
        </c:ser>
        <c:overlap val="100"/>
        <c:axId val="147374848"/>
        <c:axId val="147376384"/>
      </c:barChart>
      <c:catAx>
        <c:axId val="147374848"/>
        <c:scaling>
          <c:orientation val="minMax"/>
        </c:scaling>
        <c:axPos val="b"/>
        <c:tickLblPos val="high"/>
        <c:txPr>
          <a:bodyPr/>
          <a:lstStyle/>
          <a:p>
            <a:pPr>
              <a:defRPr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7376384"/>
        <c:crosses val="autoZero"/>
        <c:auto val="1"/>
        <c:lblAlgn val="ctr"/>
        <c:lblOffset val="100"/>
      </c:catAx>
      <c:valAx>
        <c:axId val="147376384"/>
        <c:scaling>
          <c:orientation val="minMax"/>
          <c:max val="950000"/>
          <c:min val="50000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3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737484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rotY val="150"/>
      <c:perspective val="30"/>
    </c:view3D>
    <c:plotArea>
      <c:layout>
        <c:manualLayout>
          <c:layoutTarget val="inner"/>
          <c:xMode val="edge"/>
          <c:yMode val="edge"/>
          <c:x val="7.7446550194987751E-2"/>
          <c:y val="3.7304386814163842E-2"/>
          <c:w val="0.84211758957102656"/>
          <c:h val="0.828808042492633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6.5453767848770134E-2"/>
                  <c:y val="8.8274252596272931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Общегосударственные </a:t>
                    </a:r>
                    <a:r>
                      <a:rPr lang="ru-RU" dirty="0" smtClean="0"/>
                      <a:t>вопросы 103007,40 тыс.руб. 11,67%</a:t>
                    </a:r>
                    <a:endParaRPr lang="ru-RU" dirty="0"/>
                  </a:p>
                </c:rich>
              </c:tx>
              <c:showVal val="1"/>
              <c:showCatName val="1"/>
              <c:showPercent val="1"/>
            </c:dLbl>
            <c:dLbl>
              <c:idx val="1"/>
              <c:layout>
                <c:manualLayout>
                  <c:x val="8.2336072828066223E-2"/>
                  <c:y val="4.9494169959952122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Национальная безопасность и правоохранительная </a:t>
                    </a:r>
                    <a:r>
                      <a:rPr lang="ru-RU" dirty="0" smtClean="0"/>
                      <a:t>деятельность</a:t>
                    </a:r>
                  </a:p>
                  <a:p>
                    <a:r>
                      <a:rPr lang="ru-RU" dirty="0" smtClean="0"/>
                      <a:t>819,11тыс.руб. 0,09%</a:t>
                    </a:r>
                    <a:endParaRPr lang="ru-RU" dirty="0"/>
                  </a:p>
                </c:rich>
              </c:tx>
              <c:showVal val="1"/>
              <c:showCatName val="1"/>
              <c:showPercent val="1"/>
            </c:dLbl>
            <c:dLbl>
              <c:idx val="2"/>
              <c:layout>
                <c:manualLayout>
                  <c:x val="-0.16454092200678266"/>
                  <c:y val="5.7676792525698323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Национальная </a:t>
                    </a:r>
                    <a:r>
                      <a:rPr lang="ru-RU" dirty="0" smtClean="0"/>
                      <a:t>экономика </a:t>
                    </a:r>
                  </a:p>
                  <a:p>
                    <a:r>
                      <a:rPr lang="ru-RU" dirty="0" smtClean="0"/>
                      <a:t>60195,98 тыс. руб. 6,82%</a:t>
                    </a:r>
                    <a:endParaRPr lang="ru-RU" dirty="0"/>
                  </a:p>
                </c:rich>
              </c:tx>
              <c:showVal val="1"/>
              <c:showCatName val="1"/>
              <c:showPercent val="1"/>
            </c:dLbl>
            <c:dLbl>
              <c:idx val="3"/>
              <c:layout>
                <c:manualLayout>
                  <c:x val="-1.8430390973507651E-2"/>
                  <c:y val="-6.026380666698395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Жилищно-коммунальное хозяйство </a:t>
                    </a:r>
                  </a:p>
                  <a:p>
                    <a:r>
                      <a:rPr lang="ru-RU" dirty="0" smtClean="0"/>
                      <a:t>38693,23 тыс.руб. 4,38%</a:t>
                    </a:r>
                    <a:endParaRPr lang="ru-RU" dirty="0"/>
                  </a:p>
                </c:rich>
              </c:tx>
              <c:showVal val="1"/>
              <c:showCatName val="1"/>
              <c:showPercent val="1"/>
            </c:dLbl>
            <c:dLbl>
              <c:idx val="4"/>
              <c:layout>
                <c:manualLayout>
                  <c:x val="-0.21658857584562174"/>
                  <c:y val="0.10201346675766186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>
                        <a:latin typeface="Times New Roman" pitchFamily="18" charset="0"/>
                        <a:cs typeface="Times New Roman" pitchFamily="18" charset="0"/>
                      </a:rPr>
                      <a:t>О</a:t>
                    </a:r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бразование         541649,61 тыс.руб. 61,37%</a:t>
                    </a:r>
                    <a:endParaRPr lang="ru-RU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showCatName val="1"/>
              <c:showPercent val="1"/>
            </c:dLbl>
            <c:dLbl>
              <c:idx val="5"/>
              <c:layout>
                <c:manualLayout>
                  <c:x val="-7.1484524318390994E-4"/>
                  <c:y val="-0.34380521873231018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Культура, </a:t>
                    </a:r>
                    <a:r>
                      <a:rPr lang="ru-RU" dirty="0" smtClean="0"/>
                      <a:t>кинематография 78742,72 тыс.руб. 8,92%</a:t>
                    </a:r>
                    <a:endParaRPr lang="ru-RU" dirty="0"/>
                  </a:p>
                </c:rich>
              </c:tx>
              <c:showVal val="1"/>
              <c:showCatName val="1"/>
              <c:showPercent val="1"/>
              <c:separator>
</c:separator>
            </c:dLbl>
            <c:dLbl>
              <c:idx val="6"/>
              <c:layout>
                <c:manualLayout>
                  <c:x val="1.07959402815883E-2"/>
                  <c:y val="4.4402308473661674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Социальная </a:t>
                    </a:r>
                    <a:r>
                      <a:rPr lang="ru-RU" dirty="0" smtClean="0"/>
                      <a:t>политика</a:t>
                    </a:r>
                  </a:p>
                  <a:p>
                    <a:r>
                      <a:rPr lang="ru-RU" dirty="0" smtClean="0"/>
                      <a:t>10856,06 тыс.руб. 1,24%</a:t>
                    </a:r>
                    <a:endParaRPr lang="ru-RU" dirty="0"/>
                  </a:p>
                </c:rich>
              </c:tx>
              <c:showVal val="1"/>
              <c:showCatName val="1"/>
              <c:showPercent val="1"/>
            </c:dLbl>
            <c:dLbl>
              <c:idx val="7"/>
              <c:layout>
                <c:manualLayout>
                  <c:x val="1.0398385584275938E-2"/>
                  <c:y val="0.157918134757516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Физическая </a:t>
                    </a:r>
                    <a:r>
                      <a:rPr lang="ru-RU" dirty="0"/>
                      <a:t>культура и </a:t>
                    </a:r>
                    <a:r>
                      <a:rPr lang="ru-RU" dirty="0" smtClean="0"/>
                      <a:t>спорт </a:t>
                    </a:r>
                  </a:p>
                  <a:p>
                    <a:r>
                      <a:rPr lang="ru-RU" dirty="0" smtClean="0"/>
                      <a:t>48663,74 тыс.руб. 5,51%</a:t>
                    </a:r>
                    <a:endParaRPr lang="ru-RU" dirty="0"/>
                  </a:p>
                </c:rich>
              </c:tx>
              <c:showVal val="1"/>
              <c:showCatName val="1"/>
              <c:showPercent val="1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CatName val="1"/>
            <c:showPercent val="1"/>
            <c:showLeaderLines val="1"/>
          </c:dLbls>
          <c:cat>
            <c:strRef>
              <c:f>Лист1!$A$2:$A$9</c:f>
              <c:strCache>
                <c:ptCount val="8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103007.4</c:v>
                </c:pt>
                <c:pt idx="1">
                  <c:v>819.11</c:v>
                </c:pt>
                <c:pt idx="2">
                  <c:v>60195.98</c:v>
                </c:pt>
                <c:pt idx="3">
                  <c:v>38693.229999999996</c:v>
                </c:pt>
                <c:pt idx="4">
                  <c:v>541649.61</c:v>
                </c:pt>
                <c:pt idx="5">
                  <c:v>78742.720000000001</c:v>
                </c:pt>
                <c:pt idx="6">
                  <c:v>10856.06</c:v>
                </c:pt>
                <c:pt idx="7">
                  <c:v>48663.74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6982380981552411"/>
          <c:y val="0.16388155945635668"/>
          <c:w val="0.76304706630770913"/>
          <c:h val="0.74080171647595561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dLbls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887.7</c:v>
                </c:pt>
                <c:pt idx="1">
                  <c:v>940.6</c:v>
                </c:pt>
                <c:pt idx="2">
                  <c:v>930.8</c:v>
                </c:pt>
                <c:pt idx="3">
                  <c:v>906.3</c:v>
                </c:pt>
                <c:pt idx="4">
                  <c:v>882.6</c:v>
                </c:pt>
              </c:numCache>
            </c:numRef>
          </c:val>
        </c:ser>
        <c:overlap val="100"/>
        <c:axId val="149693952"/>
        <c:axId val="149695488"/>
      </c:barChart>
      <c:catAx>
        <c:axId val="149693952"/>
        <c:scaling>
          <c:orientation val="minMax"/>
        </c:scaling>
        <c:axPos val="b"/>
        <c:numFmt formatCode="General" sourceLinked="1"/>
        <c:tickLblPos val="high"/>
        <c:txPr>
          <a:bodyPr/>
          <a:lstStyle/>
          <a:p>
            <a:pPr>
              <a:defRPr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9695488"/>
        <c:crosses val="autoZero"/>
        <c:auto val="1"/>
        <c:lblAlgn val="ctr"/>
        <c:lblOffset val="100"/>
      </c:catAx>
      <c:valAx>
        <c:axId val="149695488"/>
        <c:scaling>
          <c:orientation val="minMax"/>
          <c:max val="1000"/>
          <c:min val="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3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969395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0,8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0,9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1</a:t>
                    </a:r>
                    <a:r>
                      <a:rPr lang="ru-RU" smtClean="0"/>
                      <a:t>,3</a:t>
                    </a:r>
                    <a:endParaRPr lang="en-US"/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5</a:t>
                    </a:r>
                    <a:r>
                      <a:rPr lang="ru-RU" smtClean="0"/>
                      <a:t>,3</a:t>
                    </a:r>
                    <a:endParaRPr lang="en-US"/>
                  </a:p>
                </c:rich>
              </c:tx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5</a:t>
                    </a:r>
                    <a:r>
                      <a:rPr lang="ru-RU" smtClean="0"/>
                      <a:t>,</a:t>
                    </a:r>
                    <a:r>
                      <a:rPr lang="en-US" smtClean="0"/>
                      <a:t>9</a:t>
                    </a:r>
                    <a:endParaRPr lang="en-US"/>
                  </a:p>
                </c:rich>
              </c:tx>
              <c:showVal val="1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mtClean="0"/>
                      <a:t>11</a:t>
                    </a:r>
                    <a:r>
                      <a:rPr lang="ru-RU" smtClean="0"/>
                      <a:t>,</a:t>
                    </a:r>
                    <a:r>
                      <a:rPr lang="en-US" smtClean="0"/>
                      <a:t>3</a:t>
                    </a:r>
                    <a:endParaRPr lang="en-US"/>
                  </a:p>
                </c:rich>
              </c:tx>
              <c:showVal val="1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mtClean="0"/>
                      <a:t>13</a:t>
                    </a:r>
                    <a:r>
                      <a:rPr lang="ru-RU" smtClean="0"/>
                      <a:t>,7</a:t>
                    </a:r>
                    <a:endParaRPr lang="en-US"/>
                  </a:p>
                </c:rich>
              </c:tx>
              <c:showVal val="1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mtClean="0"/>
                      <a:t>16</a:t>
                    </a:r>
                    <a:r>
                      <a:rPr lang="ru-RU" smtClean="0"/>
                      <a:t>,</a:t>
                    </a:r>
                    <a:r>
                      <a:rPr lang="en-US" smtClean="0"/>
                      <a:t>2</a:t>
                    </a:r>
                    <a:endParaRPr lang="en-US"/>
                  </a:p>
                </c:rich>
              </c:tx>
              <c:showVal val="1"/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 smtClean="0"/>
                      <a:t>34</a:t>
                    </a:r>
                    <a:r>
                      <a:rPr lang="ru-RU" smtClean="0"/>
                      <a:t>,</a:t>
                    </a:r>
                    <a:r>
                      <a:rPr lang="en-US" smtClean="0"/>
                      <a:t>0</a:t>
                    </a:r>
                    <a:endParaRPr lang="en-US"/>
                  </a:p>
                </c:rich>
              </c:tx>
              <c:showVal val="1"/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 smtClean="0"/>
                      <a:t>42</a:t>
                    </a:r>
                    <a:r>
                      <a:rPr lang="ru-RU" smtClean="0"/>
                      <a:t>,5</a:t>
                    </a:r>
                    <a:endParaRPr lang="en-US"/>
                  </a:p>
                </c:rich>
              </c:tx>
              <c:showVal val="1"/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 smtClean="0"/>
                      <a:t>47</a:t>
                    </a:r>
                    <a:r>
                      <a:rPr lang="ru-RU" smtClean="0"/>
                      <a:t>,</a:t>
                    </a:r>
                    <a:r>
                      <a:rPr lang="en-US" smtClean="0"/>
                      <a:t>9</a:t>
                    </a:r>
                    <a:endParaRPr lang="en-US"/>
                  </a:p>
                </c:rich>
              </c:tx>
              <c:showVal val="1"/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 smtClean="0"/>
                      <a:t>92</a:t>
                    </a:r>
                    <a:r>
                      <a:rPr lang="ru-RU" smtClean="0"/>
                      <a:t>,6</a:t>
                    </a:r>
                    <a:endParaRPr lang="en-US"/>
                  </a:p>
                </c:rich>
              </c:tx>
              <c:showVal val="1"/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 smtClean="0"/>
                      <a:t>533</a:t>
                    </a:r>
                    <a:r>
                      <a:rPr lang="ru-RU" smtClean="0"/>
                      <a:t>,</a:t>
                    </a:r>
                    <a:r>
                      <a:rPr lang="en-US" smtClean="0"/>
                      <a:t>3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Лист1!$A$2:$A$14</c:f>
              <c:strCache>
                <c:ptCount val="13"/>
                <c:pt idx="0">
                  <c:v>Развитие градостроительной и архитектурной деятельности на территории ДГО</c:v>
                </c:pt>
                <c:pt idx="1">
                  <c:v>Молодежь ДГО</c:v>
                </c:pt>
                <c:pt idx="2">
                  <c:v>Развитие землеустройства и землепользования на территории ДГО</c:v>
                </c:pt>
                <c:pt idx="3">
                  <c:v>Переселение граждан из аварийного жилищного фонда с учетом необходимости развития малоэтажного жилищного строительства</c:v>
                </c:pt>
                <c:pt idx="4">
                  <c:v>Защита населения и территории от чрезвычайных ситуаций, обеспечение пожарной безопасности и профилактика терроризма и экстремизма</c:v>
                </c:pt>
                <c:pt idx="5">
                  <c:v>Повышение качества предоставления и доступности предоставления государственных и муниципальных услуг на территории ДГО</c:v>
                </c:pt>
                <c:pt idx="6">
                  <c:v>Развитие и поддержка малого и среднего предпринимательства в ДГО</c:v>
                </c:pt>
                <c:pt idx="7">
                  <c:v>Развитие, содержание улично-дорожной сети и благоустройство ДГО</c:v>
                </c:pt>
                <c:pt idx="8">
                  <c:v>Обеспечение доступным жтльем жителей ДГО</c:v>
                </c:pt>
                <c:pt idx="9">
                  <c:v>Ремонт автомобильных дорог и инженерных сооружений на них на территории ДГО</c:v>
                </c:pt>
                <c:pt idx="10">
                  <c:v>Развитие физической культуры и спорта ДГО</c:v>
                </c:pt>
                <c:pt idx="11">
                  <c:v>Развитие культуры на территории ДГО</c:v>
                </c:pt>
                <c:pt idx="12">
                  <c:v>Развитие системы образования ДГО</c:v>
                </c:pt>
              </c:strCache>
            </c:strRef>
          </c:cat>
          <c:val>
            <c:numRef>
              <c:f>Лист1!$B$2:$B$14</c:f>
              <c:numCache>
                <c:formatCode>General</c:formatCode>
                <c:ptCount val="13"/>
                <c:pt idx="0">
                  <c:v>800000</c:v>
                </c:pt>
                <c:pt idx="1">
                  <c:v>870000</c:v>
                </c:pt>
                <c:pt idx="2">
                  <c:v>1293808</c:v>
                </c:pt>
                <c:pt idx="3">
                  <c:v>5289178.33</c:v>
                </c:pt>
                <c:pt idx="4">
                  <c:v>5954445</c:v>
                </c:pt>
                <c:pt idx="5">
                  <c:v>11345692</c:v>
                </c:pt>
                <c:pt idx="6">
                  <c:v>13684716.82</c:v>
                </c:pt>
                <c:pt idx="7">
                  <c:v>16222908.76</c:v>
                </c:pt>
                <c:pt idx="8">
                  <c:v>34031823.350000001</c:v>
                </c:pt>
                <c:pt idx="9">
                  <c:v>42481588</c:v>
                </c:pt>
                <c:pt idx="10">
                  <c:v>47931000</c:v>
                </c:pt>
                <c:pt idx="11">
                  <c:v>92601300</c:v>
                </c:pt>
                <c:pt idx="12">
                  <c:v>533313690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0,1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0,9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1</a:t>
                    </a:r>
                    <a:r>
                      <a:rPr lang="ru-RU" smtClean="0"/>
                      <a:t>,3</a:t>
                    </a:r>
                    <a:endParaRPr lang="en-US"/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5</a:t>
                    </a:r>
                    <a:r>
                      <a:rPr lang="ru-RU" smtClean="0"/>
                      <a:t>,1</a:t>
                    </a:r>
                    <a:endParaRPr lang="en-US"/>
                  </a:p>
                </c:rich>
              </c:tx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5</a:t>
                    </a:r>
                    <a:r>
                      <a:rPr lang="ru-RU" smtClean="0"/>
                      <a:t>,</a:t>
                    </a:r>
                    <a:r>
                      <a:rPr lang="en-US" smtClean="0"/>
                      <a:t>8</a:t>
                    </a:r>
                    <a:endParaRPr lang="en-US"/>
                  </a:p>
                </c:rich>
              </c:tx>
              <c:showVal val="1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mtClean="0"/>
                      <a:t>11</a:t>
                    </a:r>
                    <a:r>
                      <a:rPr lang="ru-RU" smtClean="0"/>
                      <a:t>,1</a:t>
                    </a:r>
                    <a:endParaRPr lang="en-US"/>
                  </a:p>
                </c:rich>
              </c:tx>
              <c:showVal val="1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mtClean="0"/>
                      <a:t>13</a:t>
                    </a:r>
                    <a:r>
                      <a:rPr lang="ru-RU" smtClean="0"/>
                      <a:t>,7</a:t>
                    </a:r>
                    <a:endParaRPr lang="en-US"/>
                  </a:p>
                </c:rich>
              </c:tx>
              <c:showVal val="1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mtClean="0"/>
                      <a:t>15</a:t>
                    </a:r>
                    <a:r>
                      <a:rPr lang="ru-RU" smtClean="0"/>
                      <a:t>,</a:t>
                    </a:r>
                    <a:r>
                      <a:rPr lang="en-US" smtClean="0"/>
                      <a:t>0</a:t>
                    </a:r>
                    <a:endParaRPr lang="en-US"/>
                  </a:p>
                </c:rich>
              </c:tx>
              <c:showVal val="1"/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 smtClean="0"/>
                      <a:t>19</a:t>
                    </a:r>
                    <a:r>
                      <a:rPr lang="ru-RU" smtClean="0"/>
                      <a:t>,8</a:t>
                    </a:r>
                    <a:endParaRPr lang="en-US"/>
                  </a:p>
                </c:rich>
              </c:tx>
              <c:showVal val="1"/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 smtClean="0"/>
                      <a:t>41</a:t>
                    </a:r>
                    <a:r>
                      <a:rPr lang="ru-RU" smtClean="0"/>
                      <a:t>,8</a:t>
                    </a:r>
                    <a:endParaRPr lang="en-US"/>
                  </a:p>
                </c:rich>
              </c:tx>
              <c:showVal val="1"/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 smtClean="0"/>
                      <a:t>47</a:t>
                    </a:r>
                    <a:r>
                      <a:rPr lang="ru-RU" smtClean="0"/>
                      <a:t>,</a:t>
                    </a:r>
                    <a:r>
                      <a:rPr lang="en-US" smtClean="0"/>
                      <a:t>9</a:t>
                    </a:r>
                    <a:endParaRPr lang="en-US"/>
                  </a:p>
                </c:rich>
              </c:tx>
              <c:showVal val="1"/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 smtClean="0"/>
                      <a:t>92</a:t>
                    </a:r>
                    <a:r>
                      <a:rPr lang="ru-RU" smtClean="0"/>
                      <a:t>,</a:t>
                    </a:r>
                    <a:r>
                      <a:rPr lang="en-US" smtClean="0"/>
                      <a:t>6</a:t>
                    </a:r>
                    <a:endParaRPr lang="en-US"/>
                  </a:p>
                </c:rich>
              </c:tx>
              <c:showVal val="1"/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 smtClean="0"/>
                      <a:t>530</a:t>
                    </a:r>
                    <a:r>
                      <a:rPr lang="ru-RU" smtClean="0"/>
                      <a:t>,</a:t>
                    </a:r>
                    <a:r>
                      <a:rPr lang="en-US" smtClean="0"/>
                      <a:t>1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Лист1!$A$2:$A$14</c:f>
              <c:strCache>
                <c:ptCount val="13"/>
                <c:pt idx="0">
                  <c:v>Развитие градостроительной и архитектурной деятельности на территории ДГО</c:v>
                </c:pt>
                <c:pt idx="1">
                  <c:v>Молодежь ДГО</c:v>
                </c:pt>
                <c:pt idx="2">
                  <c:v>Развитие землеустройства и землепользования на территории ДГО</c:v>
                </c:pt>
                <c:pt idx="3">
                  <c:v>Переселение граждан из аварийного жилищного фонда с учетом необходимости развития малоэтажного жилищного строительства</c:v>
                </c:pt>
                <c:pt idx="4">
                  <c:v>Защита населения и территории от чрезвычайных ситуаций, обеспечение пожарной безопасности и профилактика терроризма и экстремизма</c:v>
                </c:pt>
                <c:pt idx="5">
                  <c:v>Повышение качества предоставления и доступности предоставления государственных и муниципальных услуг на территории ДГО</c:v>
                </c:pt>
                <c:pt idx="6">
                  <c:v>Развитие и поддержка малого и среднего предпринимательства в ДГО</c:v>
                </c:pt>
                <c:pt idx="7">
                  <c:v>Развитие, содержание улично-дорожной сети и благоустройство ДГО</c:v>
                </c:pt>
                <c:pt idx="8">
                  <c:v>Обеспечение доступным жтльем жителей ДГО</c:v>
                </c:pt>
                <c:pt idx="9">
                  <c:v>Ремонт автомобильных дорог и инженерных сооружений на них на территории ДГО</c:v>
                </c:pt>
                <c:pt idx="10">
                  <c:v>Развитие физической культуры и спорта ДГО</c:v>
                </c:pt>
                <c:pt idx="11">
                  <c:v>Развитие культуры на территории ДГО</c:v>
                </c:pt>
                <c:pt idx="12">
                  <c:v>Развитие системы образования ДГО</c:v>
                </c:pt>
              </c:strCache>
            </c:strRef>
          </c:cat>
          <c:val>
            <c:numRef>
              <c:f>Лист1!$C$2:$C$14</c:f>
              <c:numCache>
                <c:formatCode>General</c:formatCode>
                <c:ptCount val="13"/>
                <c:pt idx="0">
                  <c:v>100000</c:v>
                </c:pt>
                <c:pt idx="1">
                  <c:v>869999</c:v>
                </c:pt>
                <c:pt idx="2">
                  <c:v>1293807.44</c:v>
                </c:pt>
                <c:pt idx="3">
                  <c:v>5065349</c:v>
                </c:pt>
                <c:pt idx="4">
                  <c:v>5818270.7000000002</c:v>
                </c:pt>
                <c:pt idx="5">
                  <c:v>11092898.449999992</c:v>
                </c:pt>
                <c:pt idx="6">
                  <c:v>13684716.82</c:v>
                </c:pt>
                <c:pt idx="7">
                  <c:v>15012043.18</c:v>
                </c:pt>
                <c:pt idx="8">
                  <c:v>19782079.859999999</c:v>
                </c:pt>
                <c:pt idx="9">
                  <c:v>41784088</c:v>
                </c:pt>
                <c:pt idx="10">
                  <c:v>47930738</c:v>
                </c:pt>
                <c:pt idx="11">
                  <c:v>92601224.810000002</c:v>
                </c:pt>
                <c:pt idx="12">
                  <c:v>530121384.95999974</c:v>
                </c:pt>
              </c:numCache>
            </c:numRef>
          </c:val>
        </c:ser>
        <c:dLbls>
          <c:showVal val="1"/>
        </c:dLbls>
        <c:shape val="cylinder"/>
        <c:axId val="149673088"/>
        <c:axId val="149674624"/>
        <c:axId val="0"/>
      </c:bar3DChart>
      <c:catAx>
        <c:axId val="149673088"/>
        <c:scaling>
          <c:orientation val="minMax"/>
        </c:scaling>
        <c:axPos val="l"/>
        <c:majorTickMark val="none"/>
        <c:tickLblPos val="nextTo"/>
        <c:txPr>
          <a:bodyPr/>
          <a:lstStyle/>
          <a:p>
            <a:pPr>
              <a:defRPr sz="105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9674624"/>
        <c:crosses val="autoZero"/>
        <c:auto val="1"/>
        <c:lblAlgn val="ctr"/>
        <c:lblOffset val="100"/>
      </c:catAx>
      <c:valAx>
        <c:axId val="149674624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49673088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0.81148</cdr:x>
      <cdr:y>0.16418</cdr:y>
    </cdr:from>
    <cdr:to>
      <cdr:x>0.83607</cdr:x>
      <cdr:y>0.25373</cdr:y>
    </cdr:to>
    <cdr:sp macro="" textlink="">
      <cdr:nvSpPr>
        <cdr:cNvPr id="3" name="Прямая соединительная линия 2"/>
        <cdr:cNvSpPr/>
      </cdr:nvSpPr>
      <cdr:spPr>
        <a:xfrm xmlns:a="http://schemas.openxmlformats.org/drawingml/2006/main" flipH="1">
          <a:off x="7128791" y="792092"/>
          <a:ext cx="216063" cy="43204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0.84112</cdr:x>
      <cdr:y>0.40351</cdr:y>
    </cdr:from>
    <cdr:to>
      <cdr:x>0.98131</cdr:x>
      <cdr:y>0.61404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299018" y="1656185"/>
          <a:ext cx="1049836" cy="8640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Исполнение</a:t>
          </a:r>
          <a:r>
            <a:rPr lang="ru-RU" sz="2400" dirty="0" smtClean="0">
              <a:solidFill>
                <a:schemeClr val="bg1"/>
              </a:solidFill>
            </a:rPr>
            <a:t> </a:t>
          </a:r>
        </a:p>
        <a:p xmlns:a="http://schemas.openxmlformats.org/drawingml/2006/main">
          <a:r>
            <a:rPr lang="ru-RU" sz="2400" dirty="0" smtClean="0">
              <a:solidFill>
                <a:schemeClr val="bg1"/>
              </a:solidFill>
            </a:rPr>
            <a:t>  </a:t>
          </a:r>
          <a:r>
            <a:rPr lang="ru-RU" sz="2000" dirty="0" smtClean="0">
              <a:solidFill>
                <a:schemeClr val="bg1"/>
              </a:solidFill>
            </a:rPr>
            <a:t>97,6%</a:t>
          </a:r>
          <a:endParaRPr lang="ru-RU" sz="2000" dirty="0">
            <a:solidFill>
              <a:schemeClr val="bg1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0.86441</cdr:x>
      <cdr:y>0.28571</cdr:y>
    </cdr:from>
    <cdr:to>
      <cdr:x>0.92374</cdr:x>
      <cdr:y>0.39286</cdr:y>
    </cdr:to>
    <cdr:sp macro="" textlink="">
      <cdr:nvSpPr>
        <cdr:cNvPr id="3" name="Прямая соединительная линия 2"/>
        <cdr:cNvSpPr/>
      </cdr:nvSpPr>
      <cdr:spPr>
        <a:xfrm xmlns:a="http://schemas.openxmlformats.org/drawingml/2006/main" flipH="1">
          <a:off x="7344816" y="1728192"/>
          <a:ext cx="504124" cy="64811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F7114F-D195-4617-94A8-2938FCBE70E1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32FFDD-D533-49BD-85F4-B4E2C0AAF14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2FFDD-D533-49BD-85F4-B4E2C0AAF149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2FFDD-D533-49BD-85F4-B4E2C0AAF149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2FFDD-D533-49BD-85F4-B4E2C0AAF149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140968"/>
            <a:ext cx="1944216" cy="12961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Above"/>
            <a:lightRig rig="threePt" dir="t"/>
          </a:scene3d>
          <a:sp3d>
            <a:bevelT w="114300" prst="artDeco"/>
          </a:sp3d>
        </p:spPr>
      </p:pic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4" cstate="print"/>
          <a:stretch>
            <a:fillRect/>
          </a:stretch>
        </p:blipFill>
        <p:spPr bwMode="auto">
          <a:xfrm>
            <a:off x="7092280" y="3140968"/>
            <a:ext cx="1952856" cy="12961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Above"/>
            <a:lightRig rig="threePt" dir="t"/>
          </a:scene3d>
          <a:sp3d>
            <a:bevelT w="114300" prst="artDeco"/>
          </a:sp3d>
        </p:spPr>
      </p:pic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5" cstate="print"/>
          <a:stretch>
            <a:fillRect/>
          </a:stretch>
        </p:blipFill>
        <p:spPr bwMode="auto">
          <a:xfrm>
            <a:off x="2915816" y="3140968"/>
            <a:ext cx="1944216" cy="12961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Above"/>
            <a:lightRig rig="threePt" dir="t"/>
          </a:scene3d>
          <a:sp3d>
            <a:bevelT w="114300" prst="artDeco"/>
          </a:sp3d>
        </p:spPr>
      </p:pic>
      <p:pic>
        <p:nvPicPr>
          <p:cNvPr id="17" name="Picture 8" descr="D:\Snake\138_20.1328877659.jpg"/>
          <p:cNvPicPr>
            <a:picLocks noChangeAspect="1" noChangeArrowheads="1"/>
          </p:cNvPicPr>
          <p:nvPr userDrawn="1"/>
        </p:nvPicPr>
        <p:blipFill>
          <a:blip r:embed="rId6" cstate="print"/>
          <a:stretch>
            <a:fillRect/>
          </a:stretch>
        </p:blipFill>
        <p:spPr bwMode="auto">
          <a:xfrm>
            <a:off x="5364088" y="4509120"/>
            <a:ext cx="3600400" cy="1944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Above"/>
            <a:lightRig rig="threePt" dir="t"/>
          </a:scene3d>
          <a:sp3d>
            <a:bevelT w="114300" prst="artDeco"/>
          </a:sp3d>
        </p:spPr>
      </p:pic>
      <p:pic>
        <p:nvPicPr>
          <p:cNvPr id="18" name="Picture 2" descr="W:\Работа\презентации\Без имени-1_1.pn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52536" y="1340768"/>
            <a:ext cx="5976664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9EEF-BCBF-4084-A10B-CD82B81A3A2D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B46B1-0E5D-4F7E-8EBB-19986DA146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9EEF-BCBF-4084-A10B-CD82B81A3A2D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B46B1-0E5D-4F7E-8EBB-19986DA146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1" descr="Герб Дальнегорска цвет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416" y="6137920"/>
            <a:ext cx="68639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9EEF-BCBF-4084-A10B-CD82B81A3A2D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B46B1-0E5D-4F7E-8EBB-19986DA146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9EEF-BCBF-4084-A10B-CD82B81A3A2D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B46B1-0E5D-4F7E-8EBB-19986DA146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9EEF-BCBF-4084-A10B-CD82B81A3A2D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B46B1-0E5D-4F7E-8EBB-19986DA146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9EEF-BCBF-4084-A10B-CD82B81A3A2D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B46B1-0E5D-4F7E-8EBB-19986DA146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9EEF-BCBF-4084-A10B-CD82B81A3A2D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B46B1-0E5D-4F7E-8EBB-19986DA146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9EEF-BCBF-4084-A10B-CD82B81A3A2D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B46B1-0E5D-4F7E-8EBB-19986DA146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9EEF-BCBF-4084-A10B-CD82B81A3A2D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B46B1-0E5D-4F7E-8EBB-19986DA146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89EEF-BCBF-4084-A10B-CD82B81A3A2D}" type="datetimeFigureOut">
              <a:rPr lang="ru-RU" smtClean="0"/>
              <a:pPr/>
              <a:t>24.05.2017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B46B1-0E5D-4F7E-8EBB-19986DA146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ctrTitle" idx="4294967295"/>
          </p:nvPr>
        </p:nvSpPr>
        <p:spPr>
          <a:xfrm>
            <a:off x="251520" y="404664"/>
            <a:ext cx="8568952" cy="2522711"/>
          </a:xfrm>
        </p:spPr>
        <p:txBody>
          <a:bodyPr>
            <a:noAutofit/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ОТЧЕТ</a:t>
            </a:r>
            <a:br>
              <a:rPr lang="ru-RU" sz="4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 исполнении бюджета</a:t>
            </a:r>
            <a:br>
              <a:rPr lang="ru-RU" sz="4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Дальнегорского городского округа за 2016 год</a:t>
            </a:r>
            <a:endParaRPr lang="en-GB" sz="4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gray">
          <a:xfrm>
            <a:off x="107504" y="188640"/>
            <a:ext cx="6552728" cy="936104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Rectangle 9"/>
          <p:cNvSpPr txBox="1">
            <a:spLocks noChangeArrowheads="1"/>
          </p:cNvSpPr>
          <p:nvPr/>
        </p:nvSpPr>
        <p:spPr>
          <a:xfrm>
            <a:off x="107504" y="332656"/>
            <a:ext cx="6552728" cy="4320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Исполнение бюджета по доходам: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4" name="Содержимое 9"/>
          <p:cNvGraphicFramePr>
            <a:graphicFrameLocks/>
          </p:cNvGraphicFramePr>
          <p:nvPr/>
        </p:nvGraphicFramePr>
        <p:xfrm>
          <a:off x="539552" y="980728"/>
          <a:ext cx="7704856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39552" y="5373216"/>
            <a:ext cx="74168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dirty="0" smtClean="0">
                <a:ln w="1905">
                  <a:solidFill>
                    <a:srgbClr val="FF0000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План по доходам исполнен на  </a:t>
            </a:r>
            <a:r>
              <a:rPr lang="en-US" sz="2000" dirty="0" smtClean="0">
                <a:ln w="1905">
                  <a:solidFill>
                    <a:srgbClr val="FF0000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108 </a:t>
            </a:r>
            <a:r>
              <a:rPr lang="ru-RU" sz="2000" dirty="0" smtClean="0">
                <a:ln w="1905">
                  <a:solidFill>
                    <a:srgbClr val="FF0000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%.</a:t>
            </a:r>
          </a:p>
          <a:p>
            <a:pPr algn="ctr"/>
            <a:r>
              <a:rPr lang="ru-RU" sz="2000" dirty="0" smtClean="0">
                <a:ln w="1905">
                  <a:solidFill>
                    <a:srgbClr val="FF0000"/>
                  </a:solidFill>
                </a:ln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smtClean="0">
                <a:ln w="1905">
                  <a:solidFill>
                    <a:srgbClr val="FF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Перевыполнение на  </a:t>
            </a:r>
            <a:r>
              <a:rPr lang="en-US" sz="2000" dirty="0" smtClean="0">
                <a:ln w="1905">
                  <a:solidFill>
                    <a:srgbClr val="FF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69 535</a:t>
            </a:r>
            <a:r>
              <a:rPr lang="ru-RU" sz="2000" dirty="0" smtClean="0">
                <a:ln w="1905">
                  <a:solidFill>
                    <a:srgbClr val="FF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dirty="0" smtClean="0">
                <a:ln w="1905">
                  <a:solidFill>
                    <a:srgbClr val="FF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33 </a:t>
            </a:r>
            <a:r>
              <a:rPr lang="ru-RU" sz="2000" dirty="0" smtClean="0">
                <a:ln w="1905">
                  <a:solidFill>
                    <a:srgbClr val="FF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2000" dirty="0">
              <a:ln w="1905">
                <a:solidFill>
                  <a:srgbClr val="FF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3688" y="1052736"/>
            <a:ext cx="86440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59832" y="1556792"/>
            <a:ext cx="122341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872 829,70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12160" y="1412776"/>
            <a:ext cx="122341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942 365,03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gray">
          <a:xfrm>
            <a:off x="107504" y="260648"/>
            <a:ext cx="6120680" cy="864096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Rectangle 9"/>
          <p:cNvSpPr txBox="1">
            <a:spLocks noChangeArrowheads="1"/>
          </p:cNvSpPr>
          <p:nvPr/>
        </p:nvSpPr>
        <p:spPr>
          <a:xfrm>
            <a:off x="107504" y="188640"/>
            <a:ext cx="6408712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Анализ исполнения налоговых и неналоговых доходов за 2016 год, </a:t>
            </a:r>
            <a:r>
              <a:rPr lang="ru-RU" sz="1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тыс.руб.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ltGray">
          <a:xfrm>
            <a:off x="467544" y="1340768"/>
            <a:ext cx="8208912" cy="4824536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11560" y="1412776"/>
          <a:ext cx="7920879" cy="5187696"/>
        </p:xfrm>
        <a:graphic>
          <a:graphicData uri="http://schemas.openxmlformats.org/drawingml/2006/table">
            <a:tbl>
              <a:tblPr/>
              <a:tblGrid>
                <a:gridCol w="4104456"/>
                <a:gridCol w="1230014"/>
                <a:gridCol w="1382018"/>
                <a:gridCol w="1204391"/>
              </a:tblGrid>
              <a:tr h="6259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Годовой план по состоянию на </a:t>
                      </a: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01.01.2017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Исполнение по состоянию на </a:t>
                      </a: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01.01.2017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% исполнения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2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1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14" marR="653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14" marR="653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14" marR="653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14" marR="653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2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Налоговые и неналоговые доходы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14" marR="653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465 210,96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534 409,36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114,87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2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НДФЛ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14" marR="653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334 750,20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400 650,74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119,69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5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Налог на товары (работы, услуги), реализуемые на территории РФ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14" marR="653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10 145,00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10 586,24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104,35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2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Налоги на совокупный доход (ЕНВД, ЕСХН, патент)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14" marR="653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43 690,00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45 760,11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104,74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2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Налоги на имущество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14" marR="653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23 300,00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23 377,36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100,33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2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Государственная пошлина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14" marR="653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6 400,00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6 812,41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106,44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2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Отменённые налоги и сборы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14" marR="653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4,03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00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314" marR="653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2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Аренда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14" marR="653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22 455,80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23 111,27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102,92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2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Плата за негативное воздействие на ОС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14" marR="653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2 504,00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2 693,44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107,57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2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Доходы от оказания платных услуг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14" marR="653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2 275,96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1 151,93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50,61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2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Приватизация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14" marR="653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14 480,00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14 414,26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99,55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2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Штрафы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14" marR="653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5 000,00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5 776,99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115,54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2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Прочие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14" marR="653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210,00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70,58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33,61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AutoShape 4"/>
          <p:cNvSpPr>
            <a:spLocks noChangeArrowheads="1"/>
          </p:cNvSpPr>
          <p:nvPr/>
        </p:nvSpPr>
        <p:spPr bwMode="black">
          <a:xfrm>
            <a:off x="6300192" y="116632"/>
            <a:ext cx="2736304" cy="1224136"/>
          </a:xfrm>
          <a:prstGeom prst="roundRect">
            <a:avLst>
              <a:gd name="adj" fmla="val 9481"/>
            </a:avLst>
          </a:prstGeom>
          <a:noFill/>
          <a:ln w="28575">
            <a:solidFill>
              <a:srgbClr val="92D05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72201" y="260648"/>
            <a:ext cx="2592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Перечень налоговых доходов и нормативы их зачислений  в бюджеты городских округов установлены статьями  61.2  и 62 Бюджетного кодекса РФ.</a:t>
            </a:r>
            <a:endParaRPr lang="ru-RU" sz="12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gray">
          <a:xfrm>
            <a:off x="107504" y="188640"/>
            <a:ext cx="6552728" cy="936104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Rectangle 9"/>
          <p:cNvSpPr txBox="1">
            <a:spLocks noChangeArrowheads="1"/>
          </p:cNvSpPr>
          <p:nvPr/>
        </p:nvSpPr>
        <p:spPr>
          <a:xfrm>
            <a:off x="107504" y="116632"/>
            <a:ext cx="6552728" cy="5635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Структура собственных доходов за 2016 год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(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всего 534 409 тыс.руб.)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ltGray">
          <a:xfrm>
            <a:off x="107504" y="1196752"/>
            <a:ext cx="8928992" cy="5661248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251520" y="1628800"/>
          <a:ext cx="878497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gray">
          <a:xfrm>
            <a:off x="107504" y="260648"/>
            <a:ext cx="6120680" cy="1008112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Rectangle 9"/>
          <p:cNvSpPr txBox="1">
            <a:spLocks noChangeArrowheads="1"/>
          </p:cNvSpPr>
          <p:nvPr/>
        </p:nvSpPr>
        <p:spPr>
          <a:xfrm>
            <a:off x="107504" y="116632"/>
            <a:ext cx="6552728" cy="5635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Анализ исполнения по безвозмездным поступлениям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за 2016 год, тыс.руб.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ltGray">
          <a:xfrm>
            <a:off x="539552" y="1484784"/>
            <a:ext cx="7992888" cy="4824536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83568" y="1628800"/>
          <a:ext cx="7704856" cy="3506959"/>
        </p:xfrm>
        <a:graphic>
          <a:graphicData uri="http://schemas.openxmlformats.org/drawingml/2006/table">
            <a:tbl>
              <a:tblPr/>
              <a:tblGrid>
                <a:gridCol w="3751007"/>
                <a:gridCol w="1335072"/>
                <a:gridCol w="1468767"/>
                <a:gridCol w="1150010"/>
              </a:tblGrid>
              <a:tr h="9196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</a:t>
                      </a:r>
                      <a:endParaRPr lang="ru-RU" sz="1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14" marR="653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Годовой план по состоянию на 01.01.2017</a:t>
                      </a:r>
                      <a:endParaRPr lang="ru-RU" sz="1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14" marR="653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Исполнение по состоянию на 01.01.2017</a:t>
                      </a:r>
                      <a:endParaRPr lang="ru-RU" sz="1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14" marR="653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% исполнения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14" marR="653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2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14" marR="653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14" marR="653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14" marR="653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14" marR="653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37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14" marR="653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407 618,74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408081,88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100,11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5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Дотация</a:t>
                      </a:r>
                      <a:endParaRPr lang="ru-RU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14" marR="653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10 218,00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10 218,00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100,00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5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Субсидия</a:t>
                      </a:r>
                      <a:endParaRPr lang="ru-RU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14" marR="653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47 343,39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47 262,60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99,83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5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Субвенция</a:t>
                      </a:r>
                      <a:endParaRPr lang="ru-RU" sz="1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14" marR="653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349 944,05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350 493,38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100,16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5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Иные межбюджетные трансферты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314" marR="653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113,30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107,90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95,23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AutoShape 4"/>
          <p:cNvSpPr>
            <a:spLocks noChangeArrowheads="1"/>
          </p:cNvSpPr>
          <p:nvPr/>
        </p:nvSpPr>
        <p:spPr bwMode="black">
          <a:xfrm>
            <a:off x="6300192" y="116632"/>
            <a:ext cx="2736304" cy="1224136"/>
          </a:xfrm>
          <a:prstGeom prst="roundRect">
            <a:avLst>
              <a:gd name="adj" fmla="val 9481"/>
            </a:avLst>
          </a:prstGeom>
          <a:noFill/>
          <a:ln w="28575">
            <a:solidFill>
              <a:srgbClr val="92D05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2200" y="188640"/>
            <a:ext cx="26642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Предоставление субсидий, субвенций и межбюджетных трансфертов предусмотрено нормами статей  138, 139, 139.1 и 140  Бюджетного Кодекса РФ.</a:t>
            </a:r>
            <a:endParaRPr lang="ru-RU" sz="12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gray">
          <a:xfrm>
            <a:off x="107504" y="116632"/>
            <a:ext cx="6552728" cy="1008112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Rectangle 9"/>
          <p:cNvSpPr txBox="1">
            <a:spLocks noChangeArrowheads="1"/>
          </p:cNvSpPr>
          <p:nvPr/>
        </p:nvSpPr>
        <p:spPr>
          <a:xfrm>
            <a:off x="107504" y="116632"/>
            <a:ext cx="6552728" cy="563562"/>
          </a:xfrm>
          <a:prstGeom prst="rect">
            <a:avLst/>
          </a:prstGeom>
        </p:spPr>
        <p:txBody>
          <a:bodyPr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Структура безвозмездных поступлений в 2016 году, тыс.руб.</a:t>
            </a:r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ltGray">
          <a:xfrm>
            <a:off x="107504" y="1196752"/>
            <a:ext cx="8928992" cy="5661248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79512" y="1268760"/>
          <a:ext cx="8784976" cy="5272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gray">
          <a:xfrm>
            <a:off x="107504" y="116632"/>
            <a:ext cx="6552728" cy="1008112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Rectangle 9"/>
          <p:cNvSpPr txBox="1">
            <a:spLocks noChangeArrowheads="1"/>
          </p:cNvSpPr>
          <p:nvPr/>
        </p:nvSpPr>
        <p:spPr>
          <a:xfrm>
            <a:off x="107504" y="116632"/>
            <a:ext cx="6552728" cy="563562"/>
          </a:xfrm>
          <a:prstGeom prst="rect">
            <a:avLst/>
          </a:prstGeom>
        </p:spPr>
        <p:txBody>
          <a:bodyPr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Состав безвозмездных поступлений за 2016 год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(план и поступление) </a:t>
            </a:r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ltGray">
          <a:xfrm>
            <a:off x="107504" y="1196752"/>
            <a:ext cx="8928992" cy="5661248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79512" y="1340768"/>
          <a:ext cx="8640960" cy="54457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221491"/>
                <a:gridCol w="1144573"/>
                <a:gridCol w="127489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Поступлениемлн.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руб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99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ДОТАЦИИ: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 выравнивание бюджетной обеспеченности поселений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поддержку мер по обеспечению сбалансированности бюджетов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99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государственную поддержку малого и среднего предпринимательства, включая крестьянские (фермерские) хозяйства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обеспечение мероприятий по переселению граждан из аварийного жилищного фонда за счет средств, поступивших от государственной  корпорации - Фонда содействия реформированию жилищно-коммунального хозяйства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обеспечение мероприятий по переселению граждан из аварийного жилищного фонда за счет средств бюджетов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содержание многофункциональных центров предоставления государственных и муниципальных услуг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проектирование, строительство подъездных автомобильных дорог, проездов к земельным участкам, предоставленным (предоставляемым) на бесплатной основе гражданам, имеющим трех и более детей, и гражданам, имеющим двух детей, а также молодым семьям за счет дорожного фонда Приморского края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gray">
          <a:xfrm>
            <a:off x="107504" y="116632"/>
            <a:ext cx="6552728" cy="1008112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Rectangle 9"/>
          <p:cNvSpPr txBox="1">
            <a:spLocks noChangeArrowheads="1"/>
          </p:cNvSpPr>
          <p:nvPr/>
        </p:nvSpPr>
        <p:spPr>
          <a:xfrm>
            <a:off x="107504" y="116632"/>
            <a:ext cx="6552728" cy="563562"/>
          </a:xfrm>
          <a:prstGeom prst="rect">
            <a:avLst/>
          </a:prstGeom>
        </p:spPr>
        <p:txBody>
          <a:bodyPr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Состав безвозмездных поступлений за 2016 год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(план и поступление) </a:t>
            </a:r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ltGray">
          <a:xfrm>
            <a:off x="107504" y="1196752"/>
            <a:ext cx="8928992" cy="5661248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79512" y="1268760"/>
          <a:ext cx="8784976" cy="5379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048672"/>
                <a:gridCol w="1224136"/>
                <a:gridCol w="151216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Поступление млн. руб.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капитальный ремонт и ремонт дворовых территорий многоквартирных домов и проездов к дворовым территориям многоквартирных домов населенных пунктов за счет дорожного фонда Приморского края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мероприятия по созданию многофункциональных центров предоставления государственных и муниципальных услуг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капитальный ремонт зданий муниципальных общеобразовательных учреждений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социальные выплаты молодым семьям для приобретения (строительства) жилья 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экономкласса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строительство, реконструкцию, ремонт спортивных объектов муниципальной собственности и приобретение спортивных объектов для муниципальных нужд (расходы, связанные с исполнением судебных актов и решений налоговых органов)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99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СУБВЕНЦИИ: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государственную регистрацию актов гражданского состояния 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составление (изменение) списков кандидатов в присяжные заседатели федеральных судов общей юрисдикции в Российской Федерации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проведение Всероссийской сельскохозяйственной переписи в 2016 году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gray">
          <a:xfrm>
            <a:off x="107504" y="116632"/>
            <a:ext cx="6552728" cy="1008112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Rectangle 9"/>
          <p:cNvSpPr txBox="1">
            <a:spLocks noChangeArrowheads="1"/>
          </p:cNvSpPr>
          <p:nvPr/>
        </p:nvSpPr>
        <p:spPr>
          <a:xfrm>
            <a:off x="107504" y="116632"/>
            <a:ext cx="6552728" cy="563562"/>
          </a:xfrm>
          <a:prstGeom prst="rect">
            <a:avLst/>
          </a:prstGeom>
        </p:spPr>
        <p:txBody>
          <a:bodyPr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Состав безвозмездных поступлений за 2016 год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(план и поступление) </a:t>
            </a:r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ltGray">
          <a:xfrm>
            <a:off x="107504" y="1196752"/>
            <a:ext cx="8928992" cy="5661248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79512" y="1268760"/>
          <a:ext cx="8784976" cy="4785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976664"/>
                <a:gridCol w="1368152"/>
                <a:gridCol w="144016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млн. руб.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Поступление млн. руб.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реализацию дошкольного, общего и дополнительного образования в муниципальных общеобразовательных учреждениях по основным общеобразовательным программам 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178,4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179,8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145,7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147,4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обеспечение бесплатным питанием, обучающихся в младших классах (1-4 включительно) в муниципальных общеобразовательных учреждениях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6,5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осуществление отдельных государственных полномочий по созданию и обеспечению деятельности комиссий по делам несовершеннолетних и защите их прав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организацию и обеспечение оздоровления и отдыха детей Приморского края (за исключением организации отдыха детей в каникулярное время) 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осуществление отдельных государственных полномочий по государственному управлению охраной труда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реализацию отдельных государственных полномочий по созданию административных комиссий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gray">
          <a:xfrm>
            <a:off x="107504" y="116632"/>
            <a:ext cx="6552728" cy="1008112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Rectangle 9"/>
          <p:cNvSpPr txBox="1">
            <a:spLocks noChangeArrowheads="1"/>
          </p:cNvSpPr>
          <p:nvPr/>
        </p:nvSpPr>
        <p:spPr>
          <a:xfrm>
            <a:off x="107504" y="116632"/>
            <a:ext cx="6552728" cy="563562"/>
          </a:xfrm>
          <a:prstGeom prst="rect">
            <a:avLst/>
          </a:prstGeom>
        </p:spPr>
        <p:txBody>
          <a:bodyPr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Состав безвозмездных поступлений за 2016 год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(план и поступление) </a:t>
            </a:r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ltGray">
          <a:xfrm>
            <a:off x="107504" y="1196752"/>
            <a:ext cx="8928992" cy="5661248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79512" y="1268760"/>
          <a:ext cx="8784976" cy="43992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976664"/>
                <a:gridCol w="1368152"/>
                <a:gridCol w="144016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млн. руб.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Поступление млн. руб.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kern="1200" spc="-3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осуществление государственных полномочий по регистрации и учёту граждан, имеющих право на получение жилищных субсидий в связи с переселением из районов Крайнего Севера и приравненных к ним местностей</a:t>
                      </a:r>
                      <a:endParaRPr lang="ru-RU" sz="1400" kern="1200" spc="-30" baseline="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реализацию государственных полномочий Приморского края по организации проведения мероприятий по предупреждению и ликвидации болезней животных, их лечению, защите населения от болезней, общих для человека и животных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8,8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rgbClr val="99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ИНЫЕ МЕЖБЮДЖЕТНЫЕ ТРАНСФЕРТЫ: </a:t>
                      </a:r>
                      <a:endParaRPr lang="ru-RU" sz="1400" kern="1200" dirty="0">
                        <a:solidFill>
                          <a:srgbClr val="99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kern="1200" spc="-3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комплектование книжных фондов библиотек муниципальных образований</a:t>
                      </a:r>
                      <a:endParaRPr lang="ru-RU" sz="1400" kern="1200" spc="-30" baseline="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0,013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0,013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kern="1200" spc="-3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выплату гранта победителям конкурса "Лучший муниципальный многофункциональный центр Приморского края"</a:t>
                      </a:r>
                      <a:endParaRPr lang="ru-RU" sz="1400" kern="1200" spc="-30" baseline="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0,09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gray">
          <a:xfrm>
            <a:off x="107504" y="116632"/>
            <a:ext cx="6552728" cy="720080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Rectangle 9"/>
          <p:cNvSpPr txBox="1">
            <a:spLocks noChangeArrowheads="1"/>
          </p:cNvSpPr>
          <p:nvPr/>
        </p:nvSpPr>
        <p:spPr>
          <a:xfrm>
            <a:off x="107504" y="116632"/>
            <a:ext cx="6552728" cy="563562"/>
          </a:xfrm>
          <a:prstGeom prst="rect">
            <a:avLst/>
          </a:prstGeom>
        </p:spPr>
        <p:txBody>
          <a:bodyPr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Сравнительный анализ исполнения бюджета по доходам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Дальнегорского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городского округа за 2012-2016 годы</a:t>
            </a:r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ltGray">
          <a:xfrm>
            <a:off x="107504" y="908720"/>
            <a:ext cx="8928992" cy="5661248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51520" y="980728"/>
          <a:ext cx="8640960" cy="5545008"/>
        </p:xfrm>
        <a:graphic>
          <a:graphicData uri="http://schemas.openxmlformats.org/drawingml/2006/table">
            <a:tbl>
              <a:tblPr/>
              <a:tblGrid>
                <a:gridCol w="3816424"/>
                <a:gridCol w="864096"/>
                <a:gridCol w="1008112"/>
                <a:gridCol w="1008112"/>
                <a:gridCol w="1008112"/>
                <a:gridCol w="936104"/>
              </a:tblGrid>
              <a:tr h="216024">
                <a:tc rowSpan="2"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Исполнение по годам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b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2012, </a:t>
                      </a: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b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млн.руб.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2013, млн.руб.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2014, млн.руб.</a:t>
                      </a: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2015, млн.руб.</a:t>
                      </a: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2016,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млн.руб.</a:t>
                      </a: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Налоговые и неналоговые доходы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440,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480,2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466,5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505,0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534,4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НДФЛ</a:t>
                      </a: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327,1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369,6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339,5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371,9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400,6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Налог на товары</a:t>
                      </a: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6,6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6,7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10,6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ЕНВД</a:t>
                      </a: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30,8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30,6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34,3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40,3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45,8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Налоги на имущество</a:t>
                      </a: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26,7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22,1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16,8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22,6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23,4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Государственная пошлина</a:t>
                      </a: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4,0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3,8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5,2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8,3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6,8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Отменённые налоги и сборы</a:t>
                      </a: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Аренда</a:t>
                      </a: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18,9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20,4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27,2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24,2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23,1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Плата за негативное воздействие на ОС</a:t>
                      </a: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3,0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2,0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2,6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2,6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2,7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Доходы от оказания платных услуг</a:t>
                      </a: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0,4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0,4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1,7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1,0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1,1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Приватизация</a:t>
                      </a: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25,6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27,4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27,1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21,4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14,4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Штрафы</a:t>
                      </a: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3,7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3,8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5,3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6,1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5,8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Прочие</a:t>
                      </a: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0,1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0,1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0,1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-0,1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0,1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Безвозмездные поступления</a:t>
                      </a:r>
                      <a:endParaRPr lang="ru-RU" sz="140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444,6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506,7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470,4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394,4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408,0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Дотация</a:t>
                      </a: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1,6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1,6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3,2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1,6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10,2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Субсидия</a:t>
                      </a: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256,3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270,0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114,3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40,8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47,3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Субвенция</a:t>
                      </a: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186,6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212,8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357,0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352,3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350,5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Иные межбюджетные трансферты</a:t>
                      </a: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0,1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22,3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6,6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4,4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0,1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marL="0" algn="l" defTabSz="914400" rtl="0" eaLnBrk="1" fontAlgn="auto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Доходы от возврата бюджетными</a:t>
                      </a:r>
                      <a:r>
                        <a:rPr lang="ru-RU" sz="1400" kern="12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учреждениями субсидий прошлых лет</a:t>
                      </a:r>
                      <a:endParaRPr lang="ru-RU" sz="140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0,6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Возврат остатков целевых средств прошлых лет</a:t>
                      </a: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-10,7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-4,7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-0,7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Доходы, всего</a:t>
                      </a: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884,9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986,9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936,8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899,4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 hangingPunct="1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942,4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0" marR="6350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хем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559006"/>
            <a:ext cx="7704856" cy="5108139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Рисунок 4" descr="Безымянны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16" y="188640"/>
            <a:ext cx="432048" cy="5361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48264" y="188640"/>
            <a:ext cx="2195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Административно-территориальное деление закреплено в статье 2 Устава Дальнегорского городского округа</a:t>
            </a:r>
            <a:endParaRPr lang="ru-RU" sz="12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3933056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состав округа входят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8 населенных пунктов: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gray">
          <a:xfrm>
            <a:off x="107504" y="260648"/>
            <a:ext cx="6336704" cy="1008112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Rectangle 9"/>
          <p:cNvSpPr txBox="1">
            <a:spLocks noChangeArrowheads="1"/>
          </p:cNvSpPr>
          <p:nvPr/>
        </p:nvSpPr>
        <p:spPr>
          <a:xfrm>
            <a:off x="107504" y="188640"/>
            <a:ext cx="6552728" cy="49155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Административно – территориальное деление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Дальнегорского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городского округа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</a:t>
            </a:r>
            <a:r>
              <a:rPr lang="ru-RU" sz="1600" b="1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Численность населения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 01.01.2017 составляет - 43 700 </a:t>
            </a:r>
            <a:r>
              <a:rPr lang="ru-RU" sz="1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человек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black">
          <a:xfrm>
            <a:off x="6444208" y="188640"/>
            <a:ext cx="2592288" cy="1152128"/>
          </a:xfrm>
          <a:prstGeom prst="roundRect">
            <a:avLst>
              <a:gd name="adj" fmla="val 9481"/>
            </a:avLst>
          </a:prstGeom>
          <a:noFill/>
          <a:ln w="28575">
            <a:solidFill>
              <a:srgbClr val="92D05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ltGray">
          <a:xfrm>
            <a:off x="1187624" y="4437112"/>
            <a:ext cx="4248472" cy="2160240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1259632" y="4437112"/>
          <a:ext cx="4104456" cy="2088232"/>
        </p:xfrm>
        <a:graphic>
          <a:graphicData uri="http://schemas.openxmlformats.org/drawingml/2006/table">
            <a:tbl>
              <a:tblPr/>
              <a:tblGrid>
                <a:gridCol w="2052228"/>
                <a:gridCol w="2052228"/>
              </a:tblGrid>
              <a:tr h="2610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г.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Дальнегорск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35 405 чел.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0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с. Краснореченский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3 296 чел.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0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с. Рудная Пристань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2 107 чел.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0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с. Сержантово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1 454 чел.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0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с.  Каменка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1 404 чел.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0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д. Мономахово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407 чел.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0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д. Лидовка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76 чел.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0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д. Черемшаны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73 чел.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gray">
          <a:xfrm>
            <a:off x="179512" y="188640"/>
            <a:ext cx="6264696" cy="504056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Rectangle 9"/>
          <p:cNvSpPr txBox="1">
            <a:spLocks noChangeArrowheads="1"/>
          </p:cNvSpPr>
          <p:nvPr/>
        </p:nvSpPr>
        <p:spPr>
          <a:xfrm>
            <a:off x="107504" y="116632"/>
            <a:ext cx="6552728" cy="5635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Исполнение по собственным доходам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Рисунок 6" descr="vosklitsatelnyj-znak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5229200"/>
            <a:ext cx="514016" cy="5760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552" y="5229201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Снижение поступлений собственных доходов в 2014 году связано со снижением размера отчислений по НДФЛ с 84,822% в 2013 году до 73,322% в 2014 году.</a:t>
            </a:r>
          </a:p>
        </p:txBody>
      </p:sp>
      <p:graphicFrame>
        <p:nvGraphicFramePr>
          <p:cNvPr id="36" name="Group 3"/>
          <p:cNvGraphicFramePr>
            <a:graphicFrameLocks noGrp="1"/>
          </p:cNvGraphicFramePr>
          <p:nvPr/>
        </p:nvGraphicFramePr>
        <p:xfrm>
          <a:off x="1619672" y="1628800"/>
          <a:ext cx="5692774" cy="3208656"/>
        </p:xfrm>
        <a:graphic>
          <a:graphicData uri="http://schemas.openxmlformats.org/drawingml/2006/table">
            <a:tbl>
              <a:tblPr/>
              <a:tblGrid>
                <a:gridCol w="948576"/>
                <a:gridCol w="949898"/>
                <a:gridCol w="947252"/>
                <a:gridCol w="949898"/>
                <a:gridCol w="948575"/>
                <a:gridCol w="948575"/>
              </a:tblGrid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7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9D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9D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9D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9D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9D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9DF">
                        <a:alpha val="50000"/>
                      </a:srgbClr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9D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9D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9D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9D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9D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9DF">
                        <a:alpha val="50000"/>
                      </a:srgbClr>
                    </a:solidFill>
                  </a:tcPr>
                </a:tc>
              </a:tr>
              <a:tr h="547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9D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9D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9D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9D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9D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9DF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3" name="Rectangle 53"/>
          <p:cNvSpPr>
            <a:spLocks noChangeArrowheads="1"/>
          </p:cNvSpPr>
          <p:nvPr/>
        </p:nvSpPr>
        <p:spPr bwMode="gray">
          <a:xfrm rot="16200000">
            <a:off x="1315507" y="3373128"/>
            <a:ext cx="2336525" cy="576064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34902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49" name="Text Box 59"/>
          <p:cNvSpPr txBox="1">
            <a:spLocks noChangeArrowheads="1"/>
          </p:cNvSpPr>
          <p:nvPr/>
        </p:nvSpPr>
        <p:spPr bwMode="auto">
          <a:xfrm>
            <a:off x="1519660" y="4880000"/>
            <a:ext cx="6164262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2013              2014</a:t>
            </a:r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2015</a:t>
            </a:r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2016</a:t>
            </a:r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Rectangle 53"/>
          <p:cNvSpPr>
            <a:spLocks noChangeArrowheads="1"/>
          </p:cNvSpPr>
          <p:nvPr/>
        </p:nvSpPr>
        <p:spPr bwMode="gray">
          <a:xfrm rot="16200000">
            <a:off x="2143599" y="3265113"/>
            <a:ext cx="2552550" cy="576068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34902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8" name="Rectangle 53"/>
          <p:cNvSpPr>
            <a:spLocks noChangeArrowheads="1"/>
          </p:cNvSpPr>
          <p:nvPr/>
        </p:nvSpPr>
        <p:spPr bwMode="gray">
          <a:xfrm rot="16200000">
            <a:off x="3187714" y="3301116"/>
            <a:ext cx="2480543" cy="57606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34902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9" name="Rectangle 53"/>
          <p:cNvSpPr>
            <a:spLocks noChangeArrowheads="1"/>
          </p:cNvSpPr>
          <p:nvPr/>
        </p:nvSpPr>
        <p:spPr bwMode="gray">
          <a:xfrm rot="16200000">
            <a:off x="4015809" y="3193106"/>
            <a:ext cx="2696566" cy="576066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34902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0" name="Rectangle 53"/>
          <p:cNvSpPr>
            <a:spLocks noChangeArrowheads="1"/>
          </p:cNvSpPr>
          <p:nvPr/>
        </p:nvSpPr>
        <p:spPr bwMode="gray">
          <a:xfrm rot="16200000">
            <a:off x="4879905" y="3121098"/>
            <a:ext cx="2840582" cy="576066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34902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3" name="Text Box 47"/>
          <p:cNvSpPr txBox="1">
            <a:spLocks noChangeArrowheads="1"/>
          </p:cNvSpPr>
          <p:nvPr/>
        </p:nvSpPr>
        <p:spPr bwMode="auto">
          <a:xfrm>
            <a:off x="1043608" y="4149080"/>
            <a:ext cx="576064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endParaRPr 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 Box 47"/>
          <p:cNvSpPr txBox="1">
            <a:spLocks noChangeArrowheads="1"/>
          </p:cNvSpPr>
          <p:nvPr/>
        </p:nvSpPr>
        <p:spPr bwMode="auto">
          <a:xfrm>
            <a:off x="1043608" y="3573016"/>
            <a:ext cx="576064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200</a:t>
            </a:r>
            <a:endParaRPr 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Text Box 47"/>
          <p:cNvSpPr txBox="1">
            <a:spLocks noChangeArrowheads="1"/>
          </p:cNvSpPr>
          <p:nvPr/>
        </p:nvSpPr>
        <p:spPr bwMode="auto">
          <a:xfrm>
            <a:off x="1043608" y="3068960"/>
            <a:ext cx="576064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300</a:t>
            </a:r>
            <a:endParaRPr 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Text Box 47"/>
          <p:cNvSpPr txBox="1">
            <a:spLocks noChangeArrowheads="1"/>
          </p:cNvSpPr>
          <p:nvPr/>
        </p:nvSpPr>
        <p:spPr bwMode="auto">
          <a:xfrm>
            <a:off x="1043608" y="2564904"/>
            <a:ext cx="576064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400</a:t>
            </a:r>
            <a:endParaRPr 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Text Box 47"/>
          <p:cNvSpPr txBox="1">
            <a:spLocks noChangeArrowheads="1"/>
          </p:cNvSpPr>
          <p:nvPr/>
        </p:nvSpPr>
        <p:spPr bwMode="auto">
          <a:xfrm>
            <a:off x="1043608" y="2060848"/>
            <a:ext cx="576064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500</a:t>
            </a:r>
            <a:endParaRPr 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 Box 47"/>
          <p:cNvSpPr txBox="1">
            <a:spLocks noChangeArrowheads="1"/>
          </p:cNvSpPr>
          <p:nvPr/>
        </p:nvSpPr>
        <p:spPr bwMode="auto">
          <a:xfrm rot="16200000">
            <a:off x="1659014" y="3172326"/>
            <a:ext cx="172819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440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 Box 47"/>
          <p:cNvSpPr txBox="1">
            <a:spLocks noChangeArrowheads="1"/>
          </p:cNvSpPr>
          <p:nvPr/>
        </p:nvSpPr>
        <p:spPr bwMode="auto">
          <a:xfrm rot="16200000">
            <a:off x="2596427" y="3172325"/>
            <a:ext cx="172819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480,2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Text Box 47"/>
          <p:cNvSpPr txBox="1">
            <a:spLocks noChangeArrowheads="1"/>
          </p:cNvSpPr>
          <p:nvPr/>
        </p:nvSpPr>
        <p:spPr bwMode="auto">
          <a:xfrm rot="16200000">
            <a:off x="3604539" y="3172325"/>
            <a:ext cx="172819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466,5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Text Box 47"/>
          <p:cNvSpPr txBox="1">
            <a:spLocks noChangeArrowheads="1"/>
          </p:cNvSpPr>
          <p:nvPr/>
        </p:nvSpPr>
        <p:spPr bwMode="auto">
          <a:xfrm rot="16200000">
            <a:off x="4540643" y="3172325"/>
            <a:ext cx="172819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505,0   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  <a:endParaRPr lang="en-US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 Box 47"/>
          <p:cNvSpPr txBox="1">
            <a:spLocks noChangeArrowheads="1"/>
          </p:cNvSpPr>
          <p:nvPr/>
        </p:nvSpPr>
        <p:spPr bwMode="auto">
          <a:xfrm rot="16200000">
            <a:off x="5476747" y="3172325"/>
            <a:ext cx="172819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534,4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AutoShape 4"/>
          <p:cNvSpPr>
            <a:spLocks noChangeArrowheads="1"/>
          </p:cNvSpPr>
          <p:nvPr/>
        </p:nvSpPr>
        <p:spPr bwMode="black">
          <a:xfrm>
            <a:off x="251520" y="836712"/>
            <a:ext cx="8496944" cy="792088"/>
          </a:xfrm>
          <a:prstGeom prst="roundRect">
            <a:avLst>
              <a:gd name="adj" fmla="val 9481"/>
            </a:avLst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395536" y="836712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Постановлением Администрации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Дальнегорского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городского округа от 06.07.2015г. №383-па утвержден </a:t>
            </a:r>
            <a:r>
              <a:rPr lang="ru-RU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План мероприятий, направленный на рост доходов и оптимизацию расходов бюджета </a:t>
            </a:r>
            <a:r>
              <a:rPr lang="ru-RU" sz="16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Дальнегорского</a:t>
            </a:r>
            <a:r>
              <a:rPr lang="ru-RU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городского округа на 2015-2017 гг. </a:t>
            </a:r>
            <a:endParaRPr lang="ru-RU" sz="16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gray">
          <a:xfrm>
            <a:off x="107504" y="116632"/>
            <a:ext cx="6552728" cy="1008112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Rectangle 9"/>
          <p:cNvSpPr txBox="1">
            <a:spLocks noChangeArrowheads="1"/>
          </p:cNvSpPr>
          <p:nvPr/>
        </p:nvSpPr>
        <p:spPr>
          <a:xfrm>
            <a:off x="107504" y="116632"/>
            <a:ext cx="6552728" cy="5635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Анализ </a:t>
            </a:r>
            <a:r>
              <a:rPr lang="ru-RU" b="1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п</a:t>
            </a:r>
            <a:r>
              <a:rPr kumimoji="0" lang="ru-RU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оступления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доходов в бюджеты других  муниципальных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образований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Приморского края 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1340768"/>
            <a:ext cx="2376264" cy="1728192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1340768"/>
            <a:ext cx="2376263" cy="1728192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028" name="Picture 4" descr="C:\Users\Stoliyarova\Desktop\Мои документы\Папка Юлии\Фото\Природа Дальнегорска и не только\2 брат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340768"/>
            <a:ext cx="2376264" cy="1728193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323528" y="3429000"/>
          <a:ext cx="8496944" cy="2646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236"/>
                <a:gridCol w="2124236"/>
                <a:gridCol w="2124236"/>
                <a:gridCol w="212423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Населенный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пункт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населения, человек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Общий размер доходов,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Доходы,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 том числе собственные, 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Арсеньевский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ГО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53 083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1 282,1 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828,7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Партизанский ГО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371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  826,8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231,4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Лесозаводский ГО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43 769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  865,2  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384,0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Дальнегорский ГО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43 700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  942,4 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534,4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ГО Большой Камень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39 978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1 174,2 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495,4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gray">
          <a:xfrm>
            <a:off x="107504" y="116632"/>
            <a:ext cx="6552728" cy="1008112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Rectangle 9"/>
          <p:cNvSpPr txBox="1">
            <a:spLocks noChangeArrowheads="1"/>
          </p:cNvSpPr>
          <p:nvPr/>
        </p:nvSpPr>
        <p:spPr>
          <a:xfrm>
            <a:off x="107504" y="260648"/>
            <a:ext cx="6552728" cy="563562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Размер доходов на 1 жителя в 2016 году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2"/>
          <p:cNvSpPr>
            <a:spLocks noChangeArrowheads="1"/>
          </p:cNvSpPr>
          <p:nvPr/>
        </p:nvSpPr>
        <p:spPr bwMode="gray">
          <a:xfrm flipV="1">
            <a:off x="2195655" y="5301208"/>
            <a:ext cx="4104537" cy="487362"/>
          </a:xfrm>
          <a:prstGeom prst="ellipse">
            <a:avLst/>
          </a:prstGeom>
          <a:solidFill>
            <a:srgbClr val="000000">
              <a:alpha val="30000"/>
            </a:srgb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2123728" y="1484869"/>
            <a:ext cx="4104024" cy="3960813"/>
            <a:chOff x="715" y="1663"/>
            <a:chExt cx="2041" cy="2495"/>
          </a:xfrm>
        </p:grpSpPr>
        <p:sp>
          <p:nvSpPr>
            <p:cNvPr id="10" name="Rectangle 5"/>
            <p:cNvSpPr>
              <a:spLocks noChangeArrowheads="1"/>
            </p:cNvSpPr>
            <p:nvPr/>
          </p:nvSpPr>
          <p:spPr bwMode="gray">
            <a:xfrm>
              <a:off x="2439" y="1663"/>
              <a:ext cx="91" cy="2495"/>
            </a:xfrm>
            <a:prstGeom prst="rect">
              <a:avLst/>
            </a:prstGeom>
            <a:gradFill rotWithShape="1">
              <a:gsLst>
                <a:gs pos="0">
                  <a:srgbClr val="7262EC"/>
                </a:gs>
                <a:gs pos="100000">
                  <a:srgbClr val="2614AA"/>
                </a:gs>
              </a:gsLst>
              <a:lin ang="2700000" scaled="1"/>
            </a:gra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gray">
            <a:xfrm>
              <a:off x="940" y="1673"/>
              <a:ext cx="93" cy="2485"/>
            </a:xfrm>
            <a:prstGeom prst="rect">
              <a:avLst/>
            </a:prstGeom>
            <a:gradFill rotWithShape="1">
              <a:gsLst>
                <a:gs pos="0">
                  <a:srgbClr val="7262EC"/>
                </a:gs>
                <a:gs pos="100000">
                  <a:srgbClr val="2614AA"/>
                </a:gs>
              </a:gsLst>
              <a:lin ang="2700000" scaled="1"/>
            </a:gra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AutoShape 7"/>
            <p:cNvSpPr>
              <a:spLocks noChangeArrowheads="1"/>
            </p:cNvSpPr>
            <p:nvPr/>
          </p:nvSpPr>
          <p:spPr bwMode="gray">
            <a:xfrm>
              <a:off x="723" y="1853"/>
              <a:ext cx="2033" cy="330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rgbClr val="7262EC"/>
                </a:gs>
                <a:gs pos="100000">
                  <a:srgbClr val="2614AA"/>
                </a:gs>
              </a:gsLst>
              <a:lin ang="2700000" scaled="1"/>
            </a:gra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ru-RU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ГО Большой Камень – 29,37 тыс.руб.</a:t>
              </a:r>
              <a:endPara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AutoShape 8"/>
            <p:cNvSpPr>
              <a:spLocks noChangeArrowheads="1"/>
            </p:cNvSpPr>
            <p:nvPr/>
          </p:nvSpPr>
          <p:spPr bwMode="gray">
            <a:xfrm>
              <a:off x="715" y="2298"/>
              <a:ext cx="2033" cy="330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rgbClr val="7262EC"/>
                </a:gs>
                <a:gs pos="100000">
                  <a:srgbClr val="2614AA"/>
                </a:gs>
              </a:gsLst>
              <a:lin ang="2700000" scaled="1"/>
            </a:gra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ru-RU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Арсеньевский</a:t>
              </a:r>
              <a:r>
                <a:rPr lang="ru-RU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ГО – 24,15 тыс.руб.</a:t>
              </a:r>
              <a:endPara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AutoShape 9"/>
            <p:cNvSpPr>
              <a:spLocks noChangeArrowheads="1"/>
            </p:cNvSpPr>
            <p:nvPr/>
          </p:nvSpPr>
          <p:spPr bwMode="gray">
            <a:xfrm>
              <a:off x="723" y="2753"/>
              <a:ext cx="2033" cy="330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rgbClr val="7262EC"/>
                </a:gs>
                <a:gs pos="100000">
                  <a:srgbClr val="2614AA"/>
                </a:gs>
              </a:gsLst>
              <a:lin ang="2700000" scaled="1"/>
            </a:gra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ru-RU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Дальнегорский ГО – 21,56 тыс.руб.</a:t>
              </a:r>
              <a:endPara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" name="AutoShape 9"/>
          <p:cNvSpPr>
            <a:spLocks noChangeArrowheads="1"/>
          </p:cNvSpPr>
          <p:nvPr/>
        </p:nvSpPr>
        <p:spPr bwMode="gray">
          <a:xfrm>
            <a:off x="2125999" y="3933056"/>
            <a:ext cx="4089645" cy="523875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rgbClr val="7262EC"/>
              </a:gs>
              <a:gs pos="100000">
                <a:srgbClr val="2614AA"/>
              </a:gs>
            </a:gsLst>
            <a:lin ang="27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Лесозаводский ГО – 19,77 тыс.руб.</a:t>
            </a:r>
            <a:endPara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AutoShape 9"/>
          <p:cNvSpPr>
            <a:spLocks noChangeArrowheads="1"/>
          </p:cNvSpPr>
          <p:nvPr/>
        </p:nvSpPr>
        <p:spPr bwMode="gray">
          <a:xfrm>
            <a:off x="2125999" y="4653136"/>
            <a:ext cx="4089645" cy="523875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rgbClr val="7262EC"/>
              </a:gs>
              <a:gs pos="100000">
                <a:srgbClr val="2614AA"/>
              </a:gs>
            </a:gsLst>
            <a:lin ang="27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Партизанский ГО – 18,22 тыс.руб.</a:t>
            </a:r>
            <a:endPara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gray">
          <a:xfrm>
            <a:off x="107504" y="188640"/>
            <a:ext cx="6552728" cy="1008112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Rectangle 9"/>
          <p:cNvSpPr txBox="1">
            <a:spLocks noChangeArrowheads="1"/>
          </p:cNvSpPr>
          <p:nvPr/>
        </p:nvSpPr>
        <p:spPr>
          <a:xfrm>
            <a:off x="107504" y="188640"/>
            <a:ext cx="6552728" cy="49155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Уровень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долговой нагрузки на бюджет Дальнегорского городского округа за 2016 год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gray">
          <a:xfrm>
            <a:off x="1331640" y="1485900"/>
            <a:ext cx="6562998" cy="1871092"/>
          </a:xfrm>
          <a:prstGeom prst="roundRect">
            <a:avLst>
              <a:gd name="adj" fmla="val 16667"/>
            </a:avLst>
          </a:prstGeom>
          <a:solidFill>
            <a:srgbClr val="FFFF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invGray">
          <a:xfrm>
            <a:off x="1475656" y="1700808"/>
            <a:ext cx="6239470" cy="1494160"/>
          </a:xfrm>
          <a:prstGeom prst="roundRect">
            <a:avLst>
              <a:gd name="adj" fmla="val 16667"/>
            </a:avLst>
          </a:prstGeom>
          <a:solidFill>
            <a:srgbClr val="FFFFFF">
              <a:alpha val="7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Rectangle 25"/>
          <p:cNvSpPr>
            <a:spLocks noChangeArrowheads="1"/>
          </p:cNvSpPr>
          <p:nvPr/>
        </p:nvSpPr>
        <p:spPr bwMode="white">
          <a:xfrm>
            <a:off x="1403648" y="1988840"/>
            <a:ext cx="6336704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Заимствований (привлечений кредитных ресурсов) за 2013 – 2016 годы не производилось.</a:t>
            </a:r>
          </a:p>
          <a:p>
            <a:pPr algn="ctr">
              <a:lnSpc>
                <a:spcPct val="110000"/>
              </a:lnSpc>
            </a:pP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Долговых обязательств у муниципального образования нет.</a:t>
            </a:r>
            <a:endParaRPr lang="en-US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gray">
          <a:xfrm>
            <a:off x="179512" y="188640"/>
            <a:ext cx="6480720" cy="936104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Rectangle 9"/>
          <p:cNvSpPr txBox="1">
            <a:spLocks noChangeArrowheads="1"/>
          </p:cNvSpPr>
          <p:nvPr/>
        </p:nvSpPr>
        <p:spPr>
          <a:xfrm>
            <a:off x="107504" y="116632"/>
            <a:ext cx="6552728" cy="5635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Исполнение бюджета по расходам: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4" name="Содержимое 9"/>
          <p:cNvGraphicFramePr>
            <a:graphicFrameLocks/>
          </p:cNvGraphicFramePr>
          <p:nvPr/>
        </p:nvGraphicFramePr>
        <p:xfrm>
          <a:off x="755576" y="980728"/>
          <a:ext cx="7488832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63688" y="1052736"/>
            <a:ext cx="86440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59832" y="1412776"/>
            <a:ext cx="122413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904 574,9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12160" y="1556792"/>
            <a:ext cx="110799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882 627,8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3528" y="4725144"/>
            <a:ext cx="849694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Исполнение расходов в размере 97,6%  по следующим причинам:</a:t>
            </a:r>
          </a:p>
          <a:p>
            <a:pPr marL="342900" indent="-342900">
              <a:buAutoNum type="arabicPeriod"/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остатков целевых денежных средств на едином счете бюджета по состоянию на 01.01.2017г.  в  сумме 11 988,7 тыс.руб.</a:t>
            </a:r>
          </a:p>
          <a:p>
            <a:pPr marL="342900" indent="-342900">
              <a:buAutoNum type="arabicPeriod"/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Поступление межбюджетных трансфертов из краевого бюджета в неполном объеме (отклонение    9 317,6 тыс.руб.</a:t>
            </a:r>
          </a:p>
          <a:p>
            <a:pPr marL="342900" indent="-342900">
              <a:buAutoNum type="arabicPeriod"/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Осуществление расходования средств местного бюджета по фактической потребности.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black">
          <a:xfrm>
            <a:off x="323528" y="4725144"/>
            <a:ext cx="8280920" cy="1512168"/>
          </a:xfrm>
          <a:prstGeom prst="roundRect">
            <a:avLst>
              <a:gd name="adj" fmla="val 9481"/>
            </a:avLst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gray">
          <a:xfrm>
            <a:off x="107504" y="188640"/>
            <a:ext cx="6552728" cy="936104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Rectangle 9"/>
          <p:cNvSpPr txBox="1">
            <a:spLocks noChangeArrowheads="1"/>
          </p:cNvSpPr>
          <p:nvPr/>
        </p:nvSpPr>
        <p:spPr>
          <a:xfrm>
            <a:off x="107504" y="332656"/>
            <a:ext cx="6552728" cy="64807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Структура расходов бюджета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Дальнегорского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городского округа за 2016 год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black">
          <a:xfrm>
            <a:off x="6732240" y="116632"/>
            <a:ext cx="2232248" cy="936104"/>
          </a:xfrm>
          <a:prstGeom prst="roundRect">
            <a:avLst>
              <a:gd name="adj" fmla="val 9481"/>
            </a:avLst>
          </a:prstGeom>
          <a:noFill/>
          <a:ln w="28575">
            <a:solidFill>
              <a:srgbClr val="92D05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ltGray">
          <a:xfrm>
            <a:off x="611560" y="1484784"/>
            <a:ext cx="7848872" cy="4968552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755576" y="1522395"/>
          <a:ext cx="7560841" cy="4443777"/>
        </p:xfrm>
        <a:graphic>
          <a:graphicData uri="http://schemas.openxmlformats.org/drawingml/2006/table">
            <a:tbl>
              <a:tblPr/>
              <a:tblGrid>
                <a:gridCol w="4379496"/>
                <a:gridCol w="1926566"/>
                <a:gridCol w="1254779"/>
              </a:tblGrid>
              <a:tr h="6020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 показателя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4" marR="65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Исполнено, </a:t>
                      </a: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на 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01.01.2017, тыс.руб.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4" marR="65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Уд. вес по 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факту, %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4" marR="65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3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Общегосударственные вопросы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4" marR="65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103 007,40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4" marR="65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11,67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4" marR="65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0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Национальная безопасность и правоохранительная деятельность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4" marR="65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      819,11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4" marR="65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0,09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4" marR="65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6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Национальная экономика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4" marR="65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  60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 195,98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4" marR="65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6,82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4" marR="65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3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Жилищно-коммунальное хозяйство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4" marR="65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  38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 693,23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4" marR="65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4,38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4" marR="65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6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Образование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4" marR="65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541 649,61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4" marR="65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61,37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4" marR="65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6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Культура, кинематография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4" marR="65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 78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 742,72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4" marR="65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8,92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4" marR="65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6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Социальная политика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4" marR="65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 10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 856,06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4" marR="65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1,23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4" marR="65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6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Физическая культура и спорт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4" marR="65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 48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 663,74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4" marR="65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5,52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4" marR="65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0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Обслуживание государственного и муниципального долга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4" marR="65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4" marR="65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4" marR="65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6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Итого расходов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4" marR="65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882 627,85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4" marR="65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100,00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44" marR="65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804248" y="188640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Перечень разделов установлен  п.3 статьи 21 Бюджетного Кодекса  РФ.</a:t>
            </a:r>
            <a:endParaRPr lang="ru-RU" sz="12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gray">
          <a:xfrm>
            <a:off x="107504" y="116632"/>
            <a:ext cx="6552728" cy="1008112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Rectangle 9"/>
          <p:cNvSpPr txBox="1">
            <a:spLocks noChangeArrowheads="1"/>
          </p:cNvSpPr>
          <p:nvPr/>
        </p:nvSpPr>
        <p:spPr>
          <a:xfrm>
            <a:off x="107504" y="116632"/>
            <a:ext cx="6552728" cy="5635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Структура расходов бюджета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Дальнегорского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городского округа за 2016 год (в графическом виде)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ltGray">
          <a:xfrm>
            <a:off x="107504" y="1196752"/>
            <a:ext cx="8928992" cy="5256584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395536" y="692696"/>
          <a:ext cx="8496944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gray">
          <a:xfrm>
            <a:off x="179512" y="188640"/>
            <a:ext cx="6480720" cy="864096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Rectangle 9"/>
          <p:cNvSpPr txBox="1">
            <a:spLocks noChangeArrowheads="1"/>
          </p:cNvSpPr>
          <p:nvPr/>
        </p:nvSpPr>
        <p:spPr>
          <a:xfrm>
            <a:off x="107504" y="188640"/>
            <a:ext cx="6552728" cy="49155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Сравнительный анализ исполнения бюджета по расходам </a:t>
            </a:r>
            <a:r>
              <a:rPr kumimoji="0" lang="ru-RU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Дальнегорского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городского округа за 2012 – 2016 годы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ltGray">
          <a:xfrm>
            <a:off x="251520" y="1268760"/>
            <a:ext cx="8568952" cy="5184576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67544" y="1124744"/>
          <a:ext cx="8352928" cy="5569804"/>
        </p:xfrm>
        <a:graphic>
          <a:graphicData uri="http://schemas.openxmlformats.org/drawingml/2006/table">
            <a:tbl>
              <a:tblPr/>
              <a:tblGrid>
                <a:gridCol w="576064"/>
                <a:gridCol w="2376264"/>
                <a:gridCol w="1080120"/>
                <a:gridCol w="1080120"/>
                <a:gridCol w="1080120"/>
                <a:gridCol w="1080120"/>
                <a:gridCol w="1080120"/>
              </a:tblGrid>
              <a:tr h="87315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b="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Исполнение 2012 </a:t>
                      </a:r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год, млн. руб.</a:t>
                      </a:r>
                      <a:endParaRPr lang="ru-RU" sz="13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Исполнение 2013 год, млн. руб.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Исполнение 2014 год, млн. руб.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Исполнение 2015 год, млн. руб.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Исполнение 2016 год, млн. руб.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70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Общегосударственные вопросы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71,7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80,7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84,5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100,3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103,0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70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0300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0,3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23,5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4,2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0,3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0,8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70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Национальная экономика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132,0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98,7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26,7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20,7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60,2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70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0500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Жилищно-коммунальное хозяйство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145,6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114,3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64,8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90,7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38,7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70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Образование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486,3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544,0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627,8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589,5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541,6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70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0800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Культура, кинематография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43,5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61,1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94,8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79,3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78,7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70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Социальная политика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7,0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7,0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5,3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6,7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10,9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70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1100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Физическая культура и спорт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0,7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10,9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22,7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18,8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48,7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70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1200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Средства массовой информации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0,1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04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1300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0,5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kern="120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0,4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065"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ВСЕГО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887,7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940,6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930,8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906,3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882,6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gray">
          <a:xfrm>
            <a:off x="107504" y="116632"/>
            <a:ext cx="6552728" cy="1008112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Rectangle 9"/>
          <p:cNvSpPr txBox="1">
            <a:spLocks noChangeArrowheads="1"/>
          </p:cNvSpPr>
          <p:nvPr/>
        </p:nvSpPr>
        <p:spPr>
          <a:xfrm>
            <a:off x="107504" y="116632"/>
            <a:ext cx="6552728" cy="5635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Исполнение бюджета по расходам за 2012 – 2016 годы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21" name="Содержимое 9"/>
          <p:cNvGraphicFramePr>
            <a:graphicFrameLocks/>
          </p:cNvGraphicFramePr>
          <p:nvPr/>
        </p:nvGraphicFramePr>
        <p:xfrm>
          <a:off x="611560" y="1700808"/>
          <a:ext cx="633670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5536" y="5733256"/>
            <a:ext cx="8424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Снижение  объема расходов с 2013 по 2016 год связано с уменьшением поступлений межбюджетных трансфертов (МБТ) из Приморского края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7092280" y="2852936"/>
          <a:ext cx="1800200" cy="206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100"/>
                <a:gridCol w="9001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МБТ, млн.руб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506,7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470,4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399,0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401,8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gray">
          <a:xfrm>
            <a:off x="107504" y="116632"/>
            <a:ext cx="6552728" cy="1008112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Rectangle 9"/>
          <p:cNvSpPr txBox="1">
            <a:spLocks noChangeArrowheads="1"/>
          </p:cNvSpPr>
          <p:nvPr/>
        </p:nvSpPr>
        <p:spPr>
          <a:xfrm>
            <a:off x="107504" y="116632"/>
            <a:ext cx="6552728" cy="5635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Бюджет Дальнегорского городского округа исполнялся в программном выражении, млн.руб.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ltGray">
          <a:xfrm>
            <a:off x="107504" y="1196752"/>
            <a:ext cx="8928992" cy="5661248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07504" y="1124744"/>
          <a:ext cx="8928992" cy="5733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IMG_96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2132856"/>
            <a:ext cx="1996582" cy="1872208"/>
          </a:xfrm>
          <a:prstGeom prst="ellipse">
            <a:avLst/>
          </a:prstGeom>
        </p:spPr>
      </p:pic>
      <p:pic>
        <p:nvPicPr>
          <p:cNvPr id="11" name="Рисунок 10" descr="IMG_74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48264" y="4005064"/>
            <a:ext cx="1683949" cy="1512168"/>
          </a:xfrm>
          <a:prstGeom prst="ellipse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/>
          <p:cNvSpPr>
            <a:spLocks noChangeArrowheads="1"/>
          </p:cNvSpPr>
          <p:nvPr/>
        </p:nvSpPr>
        <p:spPr bwMode="gray">
          <a:xfrm>
            <a:off x="107504" y="188640"/>
            <a:ext cx="6552728" cy="1224136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" name="Rectangle 9"/>
          <p:cNvSpPr txBox="1">
            <a:spLocks noChangeArrowheads="1"/>
          </p:cNvSpPr>
          <p:nvPr/>
        </p:nvSpPr>
        <p:spPr>
          <a:xfrm>
            <a:off x="-540568" y="0"/>
            <a:ext cx="7740352" cy="47667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Бюджет Дальнегорского городского округа утвержден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решением Думы Дальнегорского городского округа от 15.12.2015 г.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№446 </a:t>
            </a:r>
            <a:r>
              <a:rPr lang="ru-RU" sz="1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«О бюджете Дальнегорского городского округа на 2016 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плановый период 2017 и 2018 годов» (далее- </a:t>
            </a:r>
            <a:r>
              <a:rPr lang="ru-RU" sz="1600" b="1" i="1" dirty="0" smtClean="0">
                <a:latin typeface="Times New Roman" pitchFamily="18" charset="0"/>
                <a:ea typeface="+mj-ea"/>
                <a:cs typeface="Times New Roman" pitchFamily="18" charset="0"/>
              </a:rPr>
              <a:t>Решение о бюджете</a:t>
            </a:r>
            <a:r>
              <a:rPr lang="ru-RU" sz="1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).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04248" y="116632"/>
            <a:ext cx="20882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Статьей  184 .1  Бюджетного Кодекса РФ определено об утверждении  основных характеристик бюджета </a:t>
            </a:r>
            <a:endParaRPr lang="ru-RU" sz="12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black">
          <a:xfrm>
            <a:off x="6732240" y="188640"/>
            <a:ext cx="2232248" cy="1152128"/>
          </a:xfrm>
          <a:prstGeom prst="roundRect">
            <a:avLst>
              <a:gd name="adj" fmla="val 9481"/>
            </a:avLst>
          </a:prstGeom>
          <a:noFill/>
          <a:ln w="28575">
            <a:solidFill>
              <a:srgbClr val="92D05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12" name="Рисунок 11" descr="загруженно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1844824"/>
            <a:ext cx="3318270" cy="2160240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14" name="TextBox 13"/>
          <p:cNvSpPr txBox="1"/>
          <p:nvPr/>
        </p:nvSpPr>
        <p:spPr>
          <a:xfrm>
            <a:off x="539552" y="5445224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Основные характеристики на 2017 – 2018 годы значительно меньше, так как  не учтены субвенции из краевого бюджета (Бюджет  Приморского края был утвержден только на 1 год – 2016).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AutoShape 30"/>
          <p:cNvSpPr>
            <a:spLocks noChangeArrowheads="1"/>
          </p:cNvSpPr>
          <p:nvPr/>
        </p:nvSpPr>
        <p:spPr bwMode="gray">
          <a:xfrm>
            <a:off x="2051720" y="2060848"/>
            <a:ext cx="2448272" cy="2016224"/>
          </a:xfrm>
          <a:prstGeom prst="hexagon">
            <a:avLst>
              <a:gd name="adj" fmla="val 28896"/>
              <a:gd name="vf" fmla="val 115470"/>
            </a:avLst>
          </a:prstGeom>
          <a:gradFill rotWithShape="1">
            <a:gsLst>
              <a:gs pos="0">
                <a:srgbClr val="7262EC"/>
              </a:gs>
              <a:gs pos="100000">
                <a:srgbClr val="2614AA"/>
              </a:gs>
            </a:gsLst>
            <a:lin ang="27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gray">
          <a:xfrm>
            <a:off x="2555776" y="2060848"/>
            <a:ext cx="136815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2016 год </a:t>
            </a:r>
            <a:endParaRPr lang="en-US" sz="16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2627784" y="2492896"/>
            <a:ext cx="1224136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31"/>
          <p:cNvSpPr txBox="1">
            <a:spLocks noChangeArrowheads="1"/>
          </p:cNvSpPr>
          <p:nvPr/>
        </p:nvSpPr>
        <p:spPr bwMode="gray">
          <a:xfrm>
            <a:off x="2195736" y="2708920"/>
            <a:ext cx="2448272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1400" b="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Объем доходов</a:t>
            </a:r>
            <a:r>
              <a:rPr lang="ru-RU" sz="1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:   818618,22</a:t>
            </a:r>
          </a:p>
          <a:p>
            <a:pPr eaLnBrk="0" hangingPunct="0"/>
            <a:r>
              <a:rPr lang="ru-RU" sz="1400" b="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Объем расходов:  827943,22</a:t>
            </a:r>
          </a:p>
          <a:p>
            <a:pPr eaLnBrk="0" hangingPunct="0"/>
            <a:r>
              <a:rPr lang="ru-RU" sz="1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Размер дефицита:</a:t>
            </a:r>
            <a:r>
              <a:rPr lang="ru-RU" sz="1400" b="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9325,00</a:t>
            </a:r>
            <a:endParaRPr lang="en-US" sz="1400" b="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AutoShape 30"/>
          <p:cNvSpPr>
            <a:spLocks noChangeArrowheads="1"/>
          </p:cNvSpPr>
          <p:nvPr/>
        </p:nvSpPr>
        <p:spPr bwMode="gray">
          <a:xfrm>
            <a:off x="179512" y="3068960"/>
            <a:ext cx="2448272" cy="2016224"/>
          </a:xfrm>
          <a:prstGeom prst="hexagon">
            <a:avLst>
              <a:gd name="adj" fmla="val 28896"/>
              <a:gd name="vf" fmla="val 115470"/>
            </a:avLst>
          </a:prstGeom>
          <a:gradFill rotWithShape="1">
            <a:gsLst>
              <a:gs pos="0">
                <a:srgbClr val="7262EC"/>
              </a:gs>
              <a:gs pos="100000">
                <a:srgbClr val="2614AA"/>
              </a:gs>
            </a:gsLst>
            <a:lin ang="27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gray">
          <a:xfrm>
            <a:off x="827584" y="3068960"/>
            <a:ext cx="115212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2017 год </a:t>
            </a:r>
            <a:endParaRPr lang="en-US" sz="16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755576" y="3501008"/>
            <a:ext cx="1224136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31"/>
          <p:cNvSpPr txBox="1">
            <a:spLocks noChangeArrowheads="1"/>
          </p:cNvSpPr>
          <p:nvPr/>
        </p:nvSpPr>
        <p:spPr bwMode="gray">
          <a:xfrm>
            <a:off x="323528" y="3717032"/>
            <a:ext cx="244827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1400" b="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Объем доходов</a:t>
            </a:r>
            <a:r>
              <a:rPr lang="ru-RU" sz="1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:  470669,00</a:t>
            </a:r>
          </a:p>
          <a:p>
            <a:pPr eaLnBrk="0" hangingPunct="0"/>
            <a:r>
              <a:rPr lang="ru-RU" sz="1400" b="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Объем расходов: 470669,00</a:t>
            </a:r>
          </a:p>
        </p:txBody>
      </p:sp>
      <p:sp>
        <p:nvSpPr>
          <p:cNvPr id="23" name="AutoShape 30"/>
          <p:cNvSpPr>
            <a:spLocks noChangeArrowheads="1"/>
          </p:cNvSpPr>
          <p:nvPr/>
        </p:nvSpPr>
        <p:spPr bwMode="gray">
          <a:xfrm>
            <a:off x="3923928" y="3068960"/>
            <a:ext cx="2448272" cy="2016224"/>
          </a:xfrm>
          <a:prstGeom prst="hexagon">
            <a:avLst>
              <a:gd name="adj" fmla="val 28896"/>
              <a:gd name="vf" fmla="val 115470"/>
            </a:avLst>
          </a:prstGeom>
          <a:gradFill rotWithShape="1">
            <a:gsLst>
              <a:gs pos="0">
                <a:srgbClr val="7262EC"/>
              </a:gs>
              <a:gs pos="100000">
                <a:srgbClr val="2614AA"/>
              </a:gs>
            </a:gsLst>
            <a:lin ang="27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gray">
          <a:xfrm>
            <a:off x="4427984" y="3068960"/>
            <a:ext cx="136815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2018 год</a:t>
            </a:r>
            <a:endParaRPr lang="en-US" sz="16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4499992" y="3501008"/>
            <a:ext cx="1224136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Box 31"/>
          <p:cNvSpPr txBox="1">
            <a:spLocks noChangeArrowheads="1"/>
          </p:cNvSpPr>
          <p:nvPr/>
        </p:nvSpPr>
        <p:spPr bwMode="gray">
          <a:xfrm>
            <a:off x="4067944" y="3717032"/>
            <a:ext cx="244827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1400" b="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Объем доходов</a:t>
            </a:r>
            <a:r>
              <a:rPr lang="ru-RU" sz="1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:   474487,00</a:t>
            </a:r>
          </a:p>
          <a:p>
            <a:pPr eaLnBrk="0" hangingPunct="0"/>
            <a:r>
              <a:rPr lang="ru-RU" sz="1400" b="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Объем расходов:  474487,00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11560" y="162880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бюджета , тыс.руб.: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6"/>
          <p:cNvSpPr>
            <a:spLocks noChangeArrowheads="1"/>
          </p:cNvSpPr>
          <p:nvPr/>
        </p:nvSpPr>
        <p:spPr bwMode="ltGray">
          <a:xfrm>
            <a:off x="107504" y="1268760"/>
            <a:ext cx="8928992" cy="5184576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7" name="AutoShape 4"/>
          <p:cNvSpPr>
            <a:spLocks noChangeArrowheads="1"/>
          </p:cNvSpPr>
          <p:nvPr/>
        </p:nvSpPr>
        <p:spPr bwMode="gray">
          <a:xfrm>
            <a:off x="107504" y="188640"/>
            <a:ext cx="6336704" cy="936104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" name="Rectangle 9"/>
          <p:cNvSpPr txBox="1">
            <a:spLocks noChangeArrowheads="1"/>
          </p:cNvSpPr>
          <p:nvPr/>
        </p:nvSpPr>
        <p:spPr>
          <a:xfrm>
            <a:off x="0" y="116632"/>
            <a:ext cx="6660232" cy="563562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Программа: «Ремонт автомобильных дорог и инженерных сооружений на территории Дальнегорского городского округа» на 2015-2019 годы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4" name="Rectangle 31"/>
          <p:cNvSpPr>
            <a:spLocks noChangeArrowheads="1"/>
          </p:cNvSpPr>
          <p:nvPr/>
        </p:nvSpPr>
        <p:spPr bwMode="gray">
          <a:xfrm>
            <a:off x="107504" y="3717032"/>
            <a:ext cx="8928992" cy="280076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   программы: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Капитальный ремонт ливневой канализации и дорожного покрытия по ул. Пионерской (Дальнегорск) на сумму 26 000,00 тыс.руб.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Капитальный ремонт дорожного полотна, ремонт водоотводного лотка по  ул. Пушкинской, ул. Некрасовской на сумму 9 181,3 тыс.руб.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Ремонт 5 объектов дворовых территорий: (Проспект 82, Проспект 11 и 11а, Проспект 26, Химиков 1, с. Краснореченский (проезды ул. Октябрьская д. 12-15) на сумму 6 602,8 тыс.руб.</a:t>
            </a:r>
          </a:p>
          <a:p>
            <a:pPr indent="-342900" algn="ctr">
              <a:defRPr/>
            </a:pPr>
            <a:r>
              <a:rPr lang="ru-RU" sz="1600" u="sng" dirty="0" smtClean="0">
                <a:latin typeface="Times New Roman" pitchFamily="18" charset="0"/>
                <a:cs typeface="Times New Roman" pitchFamily="18" charset="0"/>
              </a:rPr>
              <a:t>Не исполнено мероприятие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indent="-342900" algn="ctr"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Разработка проектно – сметной документации на строительство автомобильной дороги для подъезда к земельным участкам, предоставленные многодетным семьям на сумму 697 500,0 тыс.руб. по причине неисполнения подрядчиком условий муниципального контракта: не пройдена государственная экспертиза в КГАУ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Примгосэкспертиза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(контракт расторгнут).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Рисунок 28" descr="20160607_1333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340768"/>
            <a:ext cx="2880320" cy="221171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0" name="Рисунок 29" descr="20160612_1148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1340768"/>
            <a:ext cx="2880320" cy="221171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2" name="Рисунок 31" descr="20160612_1820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1340768"/>
            <a:ext cx="2880320" cy="2214246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13" name="TextBox 12"/>
          <p:cNvSpPr txBox="1"/>
          <p:nvPr/>
        </p:nvSpPr>
        <p:spPr>
          <a:xfrm>
            <a:off x="6516216" y="260648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План:    42,5 млн.руб.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Факт:    41,8 млн.руб.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6"/>
          <p:cNvSpPr>
            <a:spLocks noChangeArrowheads="1"/>
          </p:cNvSpPr>
          <p:nvPr/>
        </p:nvSpPr>
        <p:spPr bwMode="ltGray">
          <a:xfrm>
            <a:off x="107504" y="1268760"/>
            <a:ext cx="8928992" cy="5184576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37" name="AutoShape 4"/>
          <p:cNvSpPr>
            <a:spLocks noChangeArrowheads="1"/>
          </p:cNvSpPr>
          <p:nvPr/>
        </p:nvSpPr>
        <p:spPr bwMode="gray">
          <a:xfrm>
            <a:off x="107504" y="116632"/>
            <a:ext cx="6408712" cy="1008112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" name="Rectangle 9"/>
          <p:cNvSpPr txBox="1">
            <a:spLocks noChangeArrowheads="1"/>
          </p:cNvSpPr>
          <p:nvPr/>
        </p:nvSpPr>
        <p:spPr>
          <a:xfrm>
            <a:off x="0" y="116632"/>
            <a:ext cx="6660232" cy="563562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Программа: «Развитие градостроительной и архитектурной деятельности на территории Дальнегорского городского округа» на 2015-2019 годы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31"/>
          <p:cNvSpPr>
            <a:spLocks noChangeArrowheads="1"/>
          </p:cNvSpPr>
          <p:nvPr/>
        </p:nvSpPr>
        <p:spPr bwMode="gray">
          <a:xfrm>
            <a:off x="179512" y="1340768"/>
            <a:ext cx="8424936" cy="252376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ПОДПРОГРАММА 1:  Разработка документов территориального планирования Дальнегорского городского округа на 2015-2019 годы 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   программы:</a:t>
            </a:r>
            <a:endParaRPr lang="ru-RU" sz="1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Разработана проектная документация проекта межевания территорий местных объектов – автомобильных дорог для подъезда к земельным участкам ул. Ильченко, Цветная, Крайняя на сумму 100,0 тыс.руб.</a:t>
            </a:r>
          </a:p>
          <a:p>
            <a:pPr indent="-342900" algn="ctr">
              <a:defRPr/>
            </a:pPr>
            <a:r>
              <a:rPr lang="ru-RU" sz="1400" u="sng" dirty="0" smtClean="0">
                <a:latin typeface="Times New Roman" pitchFamily="18" charset="0"/>
                <a:cs typeface="Times New Roman" pitchFamily="18" charset="0"/>
              </a:rPr>
              <a:t>Не исполнено мероприятие</a:t>
            </a: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Внесение изменений в генеральный план  Дальнегорского городского округа и Правила землепользования и застройки  на территории Дальнегорского городского округа на сумму 800,0 тыс.руб. по причине неисполнения подрядчиком условий муниципального контракта (контракт расторгнут).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660232" y="188641"/>
            <a:ext cx="23042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План:    0,8 млн.руб.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Факт:    0,1 млн.руб.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933056"/>
            <a:ext cx="3528392" cy="2232248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8" name="Rectangle 31"/>
          <p:cNvSpPr>
            <a:spLocks noChangeArrowheads="1"/>
          </p:cNvSpPr>
          <p:nvPr/>
        </p:nvSpPr>
        <p:spPr bwMode="gray">
          <a:xfrm>
            <a:off x="4067944" y="4149080"/>
            <a:ext cx="4824536" cy="1600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ПОДПРОГРАММА 2. Создание информационной системы обеспечения градостроительной деятельности на территории Дальнегорского ГО.</a:t>
            </a:r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2016 году   бюджетные средства на данную подпрограмму не выделялись.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6"/>
          <p:cNvSpPr>
            <a:spLocks noChangeArrowheads="1"/>
          </p:cNvSpPr>
          <p:nvPr/>
        </p:nvSpPr>
        <p:spPr bwMode="ltGray">
          <a:xfrm>
            <a:off x="179512" y="1484784"/>
            <a:ext cx="8856984" cy="4968552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7" name="AutoShape 4"/>
          <p:cNvSpPr>
            <a:spLocks noChangeArrowheads="1"/>
          </p:cNvSpPr>
          <p:nvPr/>
        </p:nvSpPr>
        <p:spPr bwMode="gray">
          <a:xfrm>
            <a:off x="179512" y="188640"/>
            <a:ext cx="6480720" cy="1080120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" name="Rectangle 9"/>
          <p:cNvSpPr txBox="1">
            <a:spLocks noChangeArrowheads="1"/>
          </p:cNvSpPr>
          <p:nvPr/>
        </p:nvSpPr>
        <p:spPr>
          <a:xfrm>
            <a:off x="107504" y="116632"/>
            <a:ext cx="6552728" cy="563562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Программа: «Повышение качества предоставления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 доступности предоставления государственных и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муниципальных услуг на территории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Дальнегорского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городского округа» на 2015-2019 годы 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29"/>
          <p:cNvSpPr>
            <a:spLocks noChangeArrowheads="1"/>
          </p:cNvSpPr>
          <p:nvPr/>
        </p:nvSpPr>
        <p:spPr bwMode="white">
          <a:xfrm>
            <a:off x="7328960" y="1268760"/>
            <a:ext cx="1847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31"/>
          <p:cNvSpPr>
            <a:spLocks noChangeArrowheads="1"/>
          </p:cNvSpPr>
          <p:nvPr/>
        </p:nvSpPr>
        <p:spPr bwMode="gray">
          <a:xfrm>
            <a:off x="215008" y="1556792"/>
            <a:ext cx="8928992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Финансовое обеспечение программы – субсидии муниципальному автономному учреждению «Многофункциональный  центр» на предоставление государственных и муниципальных  услуг на территории Дальнегорского городского округа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348881"/>
            <a:ext cx="1944216" cy="2880319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3" name="Рисунок 12" descr="DSC000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2348880"/>
            <a:ext cx="3240360" cy="288032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15" name="Rectangle 31"/>
          <p:cNvSpPr>
            <a:spLocks noChangeArrowheads="1"/>
          </p:cNvSpPr>
          <p:nvPr/>
        </p:nvSpPr>
        <p:spPr bwMode="gray">
          <a:xfrm>
            <a:off x="215008" y="5301208"/>
            <a:ext cx="8928992" cy="14157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 программы: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2016 году учреждением оказано 35 815  различных услуг (муниципальное задание выполнено в полном объеме).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МАУ МФЦ принял участие в конкурсе: «Лучший муниципальный многофункциональный центр Приморского края». </a:t>
            </a: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Первое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место в номинации: «Лучший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документовед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муниципального МФЦ» (грант в размере 100,0 тыс.руб.).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660232" y="332657"/>
            <a:ext cx="2483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План:     11,3 млн.руб.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Факт:     11,1 млн.руб.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3491880" y="1124744"/>
            <a:ext cx="36004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Z:\ДЛЯ ГРАЖДАН БЮДЖЕТ и ОТЧЕТЫ\Фото для Исполнение 2016 для граждан\Программа МФЦ\DSC000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2348880"/>
            <a:ext cx="3240360" cy="288032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6"/>
          <p:cNvSpPr>
            <a:spLocks noChangeArrowheads="1"/>
          </p:cNvSpPr>
          <p:nvPr/>
        </p:nvSpPr>
        <p:spPr bwMode="ltGray">
          <a:xfrm>
            <a:off x="107504" y="1268760"/>
            <a:ext cx="8928992" cy="5184576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7" name="AutoShape 4"/>
          <p:cNvSpPr>
            <a:spLocks noChangeArrowheads="1"/>
          </p:cNvSpPr>
          <p:nvPr/>
        </p:nvSpPr>
        <p:spPr bwMode="gray">
          <a:xfrm>
            <a:off x="107504" y="116632"/>
            <a:ext cx="6552728" cy="1008112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" name="Rectangle 9"/>
          <p:cNvSpPr txBox="1">
            <a:spLocks noChangeArrowheads="1"/>
          </p:cNvSpPr>
          <p:nvPr/>
        </p:nvSpPr>
        <p:spPr>
          <a:xfrm>
            <a:off x="107504" y="116632"/>
            <a:ext cx="6552728" cy="563562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Программа: «Развитие и поддержка малого и среднего предпринимательства в Дальнегорском городском округе» на 2015-2019 годы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31"/>
          <p:cNvSpPr>
            <a:spLocks noChangeArrowheads="1"/>
          </p:cNvSpPr>
          <p:nvPr/>
        </p:nvSpPr>
        <p:spPr bwMode="gray">
          <a:xfrm>
            <a:off x="107504" y="3789040"/>
            <a:ext cx="8928992" cy="270843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 программы: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Предоставлены 2 гранта начинающим субъектам малого предпринимательства на сумму 800,0 тыс.руб. (создано 5 рабочих мест).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Выдано 5 субъектам малого и среднего предпринимательства субсидий на возмещение части затрат при заключении договора лизинга оборудования  на сумму 8 687,0 тыс.руб. (создано 18 рабочих мест).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Выдано субсидий на возмещение части затрат, связанных с приобретением оборудования 2 субъектам малого и среднего предпринимательства на сумму 3 000,0 тыс.руб. (создано 4 рабочих места).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Выдано субсидий на возмещение части затрат при присоединении к объектам электрохозяйства 1 субъекту малого и среднего предпринимательства на сумму  197,7 тыс.руб.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Финансовое обеспечение выполнения муниципального задания муниципального автономного учреждения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Микрофинансовая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организация «Центр развития предпринимательства» на сумму 1000,0 тыс.руб.</a:t>
            </a:r>
          </a:p>
        </p:txBody>
      </p:sp>
      <p:pic>
        <p:nvPicPr>
          <p:cNvPr id="16" name="Рисунок 15" descr="IMG_62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340768"/>
            <a:ext cx="2808312" cy="2304256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0" name="Рисунок 19" descr="IMG_62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1340768"/>
            <a:ext cx="2952328" cy="2304256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1" name="Рисунок 20" descr="Изображение 0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1340768"/>
            <a:ext cx="2880320" cy="2304256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12" name="Прямоугольник 11"/>
          <p:cNvSpPr/>
          <p:nvPr/>
        </p:nvSpPr>
        <p:spPr>
          <a:xfrm>
            <a:off x="6588224" y="188640"/>
            <a:ext cx="2376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План:     13,7 млн.руб.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Факт:     13,7 млн.руб.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4"/>
          <p:cNvSpPr>
            <a:spLocks noChangeArrowheads="1"/>
          </p:cNvSpPr>
          <p:nvPr/>
        </p:nvSpPr>
        <p:spPr bwMode="gray">
          <a:xfrm>
            <a:off x="107504" y="116632"/>
            <a:ext cx="6552728" cy="1008112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" name="Rectangle 9"/>
          <p:cNvSpPr txBox="1">
            <a:spLocks noChangeArrowheads="1"/>
          </p:cNvSpPr>
          <p:nvPr/>
        </p:nvSpPr>
        <p:spPr>
          <a:xfrm>
            <a:off x="107504" y="116632"/>
            <a:ext cx="6552728" cy="563562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Программа: «Развитие и поддержка малого и среднего предпринимательства в Дальнегорском городском округе» на 2015-2019 годы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04248" y="188640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План:  13,7 млн.руб.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Факт:  13,7 млн.руб.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ltGray">
          <a:xfrm>
            <a:off x="107504" y="1268760"/>
            <a:ext cx="8928992" cy="5184576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Rectangle 31"/>
          <p:cNvSpPr>
            <a:spLocks noChangeArrowheads="1"/>
          </p:cNvSpPr>
          <p:nvPr/>
        </p:nvSpPr>
        <p:spPr bwMode="gray">
          <a:xfrm>
            <a:off x="107504" y="4437112"/>
            <a:ext cx="8928992" cy="144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 деятельности МАУ  МФО «ЦРП»: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Выдано 48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микрозаймов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на сумму 29200,0 тыс.руб.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Проведено 7 семинаров с субъектами малого и среднего предпринимательства, 26 ярмарок, 1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торгово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– промышленная ярмарка.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Обучение и повышение квалификации субъектов малого и среднего предпринимательства в количестве 99 субъектов.</a:t>
            </a:r>
          </a:p>
        </p:txBody>
      </p:sp>
      <p:pic>
        <p:nvPicPr>
          <p:cNvPr id="8" name="Рисунок 7" descr="семинар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3" y="1340768"/>
            <a:ext cx="2880320" cy="216024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9" name="Рисунок 8" descr="торгово-промышл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1340768"/>
            <a:ext cx="2880320" cy="216024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0" name="Рисунок 9" descr="торгово-промышл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1340768"/>
            <a:ext cx="2880320" cy="216024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6"/>
          <p:cNvSpPr>
            <a:spLocks noChangeArrowheads="1"/>
          </p:cNvSpPr>
          <p:nvPr/>
        </p:nvSpPr>
        <p:spPr bwMode="ltGray">
          <a:xfrm>
            <a:off x="215008" y="1268760"/>
            <a:ext cx="8749480" cy="5256584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Указ Президента Российской Федерации от 07 мая 2012 года № 599 </a:t>
            </a:r>
          </a:p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«О мерах по реализации государственной политики в области образования и науки»:</a:t>
            </a:r>
          </a:p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dirty="0" smtClean="0"/>
              <a:t>« 1в) достижение к 2016 году 100 процентов доступности дошкольного образования для детей в</a:t>
            </a:r>
          </a:p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dirty="0" smtClean="0"/>
              <a:t> возрасте от трех до семи лет»; - </a:t>
            </a: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выполнен.</a:t>
            </a:r>
            <a:endParaRPr lang="en-US" sz="1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556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Дальнегорском городском округе достигнут </a:t>
            </a: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 процентный показатель</a:t>
            </a:r>
          </a:p>
          <a:p>
            <a:pPr indent="3556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доступности дошкольного образования для детей в возрасте от трёх до семи лет.</a:t>
            </a:r>
          </a:p>
          <a:p>
            <a:pPr indent="3556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 проектной мощности в 2 714 мест, детские сады посещают 2 290 воспитанников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AutoShape 4"/>
          <p:cNvSpPr>
            <a:spLocks noChangeArrowheads="1"/>
          </p:cNvSpPr>
          <p:nvPr/>
        </p:nvSpPr>
        <p:spPr bwMode="gray">
          <a:xfrm>
            <a:off x="107504" y="188640"/>
            <a:ext cx="6408712" cy="792088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" name="Rectangle 9"/>
          <p:cNvSpPr txBox="1">
            <a:spLocks noChangeArrowheads="1"/>
          </p:cNvSpPr>
          <p:nvPr/>
        </p:nvSpPr>
        <p:spPr>
          <a:xfrm>
            <a:off x="107504" y="116632"/>
            <a:ext cx="6552728" cy="563562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Программа: «Развитие системы образования Дальнегорского городского округа» на 2015-2019 годы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60232" y="188640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План: 533,3 млн.руб.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Факт: 530,1 млн.руб.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544" y="1340768"/>
            <a:ext cx="6480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ПОДПРОГРАММА 1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Развитие системы дошкольного образования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images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844824"/>
            <a:ext cx="2952328" cy="1944216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3" name="Рисунок 12" descr="rossin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1844824"/>
            <a:ext cx="2880320" cy="1944216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14" name="TextBox 13"/>
          <p:cNvSpPr txBox="1"/>
          <p:nvPr/>
        </p:nvSpPr>
        <p:spPr>
          <a:xfrm>
            <a:off x="467544" y="3861048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Финансовое обеспечение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подпрограммы – субсидии 15  дошкольным учреждениям  на выполнение муниципального задания и иные цели.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04248" y="1340768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План: 230,5 млн.руб.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Факт: 230,5 млн.руб.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6"/>
          <p:cNvSpPr>
            <a:spLocks noChangeArrowheads="1"/>
          </p:cNvSpPr>
          <p:nvPr/>
        </p:nvSpPr>
        <p:spPr bwMode="ltGray">
          <a:xfrm>
            <a:off x="215008" y="1268760"/>
            <a:ext cx="8749480" cy="5184576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AutoShape 4"/>
          <p:cNvSpPr>
            <a:spLocks noChangeArrowheads="1"/>
          </p:cNvSpPr>
          <p:nvPr/>
        </p:nvSpPr>
        <p:spPr bwMode="gray">
          <a:xfrm>
            <a:off x="107504" y="188640"/>
            <a:ext cx="6408712" cy="792088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" name="Rectangle 9"/>
          <p:cNvSpPr txBox="1">
            <a:spLocks noChangeArrowheads="1"/>
          </p:cNvSpPr>
          <p:nvPr/>
        </p:nvSpPr>
        <p:spPr>
          <a:xfrm>
            <a:off x="107504" y="116632"/>
            <a:ext cx="6552728" cy="563562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Программа: «Развитие системы образования Дальнегорского городского округа» на 2015-2019 годы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544" y="1340768"/>
            <a:ext cx="6480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ПОДПРОГРАММА 1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Развитие системы дошкольного образования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60" y="4437112"/>
            <a:ext cx="77048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рамках данной подпрограммы реализованы следующие мероприятия: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Приобретение мебели и инвентаря для открытия группы раннего возраста для детей до 1,5 лет в МДОБУ №30 на сумму 416,8 тыс.руб.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Замена части кровельного покрытия в МДОБУ №15 на сумму 399,8 тыс.руб.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Приобретение пиломатериалов для ремонта уличных форм на участках дошкольных учреждений на сумму  950,0 тыс.руб.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Технический ремонт, техническое обследование зданий на сумму 130 тыс.руб.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Z:\ДЛЯ ГРАЖДАН БЮДЖЕТ и ОТЧЕТЫ\Фото для Исполнение 2016 для граждан\Программа дошкольное\до 1,5 лет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2880320" cy="2318306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4100" name="Picture 4" descr="Z:\ДЛЯ ГРАЖДАН БЮДЖЕТ и ОТЧЕТЫ\Фото для Исполнение 2016 для граждан\Программа дошкольное\до 1,5 ле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628800"/>
            <a:ext cx="2808312" cy="2304256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4101" name="Picture 5" descr="Z:\ДЛЯ ГРАЖДАН БЮДЖЕТ и ОТЧЕТЫ\Фото для Исполнение 2016 для граждан\Программа дошкольное\пиломатериал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628799"/>
            <a:ext cx="2736304" cy="2304257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14" name="TextBox 13"/>
          <p:cNvSpPr txBox="1"/>
          <p:nvPr/>
        </p:nvSpPr>
        <p:spPr>
          <a:xfrm>
            <a:off x="2627784" y="4077072"/>
            <a:ext cx="438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Реализованы отдельные мероприятия</a:t>
            </a:r>
            <a:r>
              <a:rPr lang="ru-RU" dirty="0" smtClean="0">
                <a:solidFill>
                  <a:srgbClr val="FF0000"/>
                </a:solidFill>
              </a:rPr>
              <a:t>: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/>
          <p:cNvSpPr>
            <a:spLocks noChangeArrowheads="1"/>
          </p:cNvSpPr>
          <p:nvPr/>
        </p:nvSpPr>
        <p:spPr bwMode="ltGray">
          <a:xfrm>
            <a:off x="107504" y="1268760"/>
            <a:ext cx="8893496" cy="5184576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4"/>
          <p:cNvSpPr>
            <a:spLocks noChangeArrowheads="1"/>
          </p:cNvSpPr>
          <p:nvPr/>
        </p:nvSpPr>
        <p:spPr bwMode="gray">
          <a:xfrm>
            <a:off x="107504" y="188640"/>
            <a:ext cx="6408712" cy="792088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" name="Rectangle 9"/>
          <p:cNvSpPr txBox="1">
            <a:spLocks noChangeArrowheads="1"/>
          </p:cNvSpPr>
          <p:nvPr/>
        </p:nvSpPr>
        <p:spPr>
          <a:xfrm>
            <a:off x="107504" y="116632"/>
            <a:ext cx="6552728" cy="563562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Программа: «Развитие системы образования Дальнегорского городского округа» на 2015-2019 годы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16216" y="1484784"/>
            <a:ext cx="223224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План: 263,2 млн.руб.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Факт: 261,4 млн.руб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268760"/>
            <a:ext cx="6480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ПОДПРОГРАММА 2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Развитие системы общего образования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Z:\ДЛЯ ГРАЖДАН БЮДЖЕТ и ОТЧЕТЫ\Фото для Исполнение 2016 для граждан\Программа общее образование\лес ру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2880320" cy="2016224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8" name="Picture 3" descr="Z:\ДЛЯ ГРАЖДАН БЮДЖЕТ и ОТЧЕТЫ\Фото для Исполнение 2016 для граждан\Программа общее образование\с пробиркам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628800"/>
            <a:ext cx="2880320" cy="2016224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9" name="Picture 4" descr="Z:\ДЛЯ ГРАЖДАН БЮДЖЕТ и ОТЧЕТЫ\Фото для Исполнение 2016 для граждан\Программа общее образование\в библиотек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4365104"/>
            <a:ext cx="2844800" cy="2088232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10" name="TextBox 9"/>
          <p:cNvSpPr txBox="1"/>
          <p:nvPr/>
        </p:nvSpPr>
        <p:spPr>
          <a:xfrm>
            <a:off x="251520" y="3717032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Финансовое обеспечение подпрограммы  – субсидии 12 общеобразовательным учреждениям Дальнегорского городского округа на  выполнение муниципального задания и иные цели.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5" descr="Z:\ДЛЯ ГРАЖДАН БЮДЖЕТ и ОТЧЕТЫ\Фото для Исполнение 2016 для граждан\Программа общее образование\на уроке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4365104"/>
            <a:ext cx="3024336" cy="2088232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/>
          <p:cNvSpPr>
            <a:spLocks noChangeArrowheads="1"/>
          </p:cNvSpPr>
          <p:nvPr/>
        </p:nvSpPr>
        <p:spPr bwMode="ltGray">
          <a:xfrm>
            <a:off x="107504" y="1268760"/>
            <a:ext cx="8893496" cy="5184576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4"/>
          <p:cNvSpPr>
            <a:spLocks noChangeArrowheads="1"/>
          </p:cNvSpPr>
          <p:nvPr/>
        </p:nvSpPr>
        <p:spPr bwMode="gray">
          <a:xfrm>
            <a:off x="107504" y="188640"/>
            <a:ext cx="6408712" cy="792088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" name="Rectangle 9"/>
          <p:cNvSpPr txBox="1">
            <a:spLocks noChangeArrowheads="1"/>
          </p:cNvSpPr>
          <p:nvPr/>
        </p:nvSpPr>
        <p:spPr>
          <a:xfrm>
            <a:off x="107504" y="116632"/>
            <a:ext cx="6552728" cy="563562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Программа: «Развитие системы образования Дальнегорского городского округа» на 2015-2019 годы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1268760"/>
            <a:ext cx="6480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ПОДПРОГРАММА 2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Развитие системы общего образования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4221088"/>
            <a:ext cx="77048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рамках данной подпрограммы  реализованы отдельные  мероприятия:</a:t>
            </a:r>
          </a:p>
          <a:p>
            <a:pPr marL="342900" indent="-342900"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Капитальный ремонт МОБУ СОШ №2 на сумму 13 645,8 тыс.руб.;</a:t>
            </a:r>
          </a:p>
          <a:p>
            <a:pPr marL="342900" indent="-342900"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Текущий ремонт учреждений образования, в том числе проектно-сметная документация на сумму 574,4 тыс.руб.</a:t>
            </a:r>
          </a:p>
          <a:p>
            <a:pPr marL="342900" indent="-342900"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Оборудование учреждений специальными средствами для детей с ограниченными возможностями в сумме 600,0 тыс.руб.</a:t>
            </a:r>
          </a:p>
          <a:p>
            <a:pPr marL="342900" indent="-342900"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Ограждение пришкольных территорий в том числе проектно-сметная документация в сумме 450,0 тыс.руб.</a:t>
            </a:r>
          </a:p>
          <a:p>
            <a:pPr marL="342900" indent="-342900"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Обеспечение бесплатным питанием учащихся  1-4 классов на сумму  6 197,9 тыс.руб.</a:t>
            </a:r>
          </a:p>
          <a:p>
            <a:pPr marL="342900" indent="-342900"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Приобретение основных средств в сумме 95,0 тыс.руб.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3717032"/>
            <a:ext cx="28083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Капитальные ремонт  МОБУСОШ №2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Z:\ДЛЯ ГРАЖДАН БЮДЖЕТ и ОТЧЕТЫ\Фото для Исполнение 2016 для граждан\Программа общее образование\коридор на 2 этаж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2808312" cy="2016224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9" name="Picture 3" descr="Z:\ДЛЯ ГРАЖДАН БЮДЖЕТ и ОТЧЕТЫ\Фото для Исполнение 2016 для граждан\Программа общее образование\завтрак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628800"/>
            <a:ext cx="2952328" cy="2016224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0" name="Picture 4" descr="Z:\ДЛЯ ГРАЖДАН БЮДЖЕТ и ОТЧЕТЫ\Фото для Исполнение 2016 для граждан\Программа общее образование\пандус шк.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628800"/>
            <a:ext cx="2808312" cy="2016224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11" name="TextBox 10"/>
          <p:cNvSpPr txBox="1"/>
          <p:nvPr/>
        </p:nvSpPr>
        <p:spPr>
          <a:xfrm>
            <a:off x="3131840" y="3717032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Обеспечение бесплатным питанием учащихся 1-4 классов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84168" y="3717033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Установка пандуса в МОБУСОШ №2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/>
          <p:cNvSpPr>
            <a:spLocks noChangeArrowheads="1"/>
          </p:cNvSpPr>
          <p:nvPr/>
        </p:nvSpPr>
        <p:spPr bwMode="ltGray">
          <a:xfrm>
            <a:off x="107504" y="1268760"/>
            <a:ext cx="8893496" cy="5184576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4"/>
          <p:cNvSpPr>
            <a:spLocks noChangeArrowheads="1"/>
          </p:cNvSpPr>
          <p:nvPr/>
        </p:nvSpPr>
        <p:spPr bwMode="gray">
          <a:xfrm>
            <a:off x="107504" y="188640"/>
            <a:ext cx="6408712" cy="792088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" name="Rectangle 9"/>
          <p:cNvSpPr txBox="1">
            <a:spLocks noChangeArrowheads="1"/>
          </p:cNvSpPr>
          <p:nvPr/>
        </p:nvSpPr>
        <p:spPr>
          <a:xfrm>
            <a:off x="107504" y="116632"/>
            <a:ext cx="6552728" cy="563562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Программа: «Развитие системы образования Дальнегорского городского округа» на 2015-2019 годы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1268760"/>
            <a:ext cx="7704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ПОДПРОГРАММА 3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Развитие системы дополнительного образования 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0032" y="4005064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pic>
        <p:nvPicPr>
          <p:cNvPr id="7" name="Picture 2" descr="M:\Фото для исполнения бюджета для граждан\Программа общее образование\DSC_0004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44824"/>
            <a:ext cx="2740805" cy="2088232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8" name="Picture 3" descr="M:\Фото для исполнения бюджета для граждан\Программа общее образование\DSC_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844824"/>
            <a:ext cx="2592288" cy="207383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9" name="Picture 4" descr="M:\Фото для исполнения бюджета для граждан\Программа общее образование\DSC_0014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844824"/>
            <a:ext cx="2592288" cy="2098519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10" name="TextBox 9"/>
          <p:cNvSpPr txBox="1"/>
          <p:nvPr/>
        </p:nvSpPr>
        <p:spPr>
          <a:xfrm>
            <a:off x="395536" y="4509120"/>
            <a:ext cx="83529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Финансовое </a:t>
            </a: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обеспечение подпрограммы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– субсидии муниципальному образовательному бюджетному учреждению дополнительного образования «Центр детского творчества» на выполнение муниципального задания и иные цели.</a:t>
            </a:r>
            <a:r>
              <a:rPr lang="ru-RU" sz="1400" dirty="0" smtClean="0"/>
              <a:t> 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948264" y="1268760"/>
            <a:ext cx="20612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План:  10,2 млн.руб.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Факт: 10,2 млн.руб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82406"/>
            <a:ext cx="240772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-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0" y="82406"/>
            <a:ext cx="287258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-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536" y="5301208"/>
            <a:ext cx="828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2016 году приобретено оборудования для занятий по робототехнике   на сумму 199, тыс. 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gray">
          <a:xfrm>
            <a:off x="179512" y="116632"/>
            <a:ext cx="6480720" cy="1080120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Rectangle 9"/>
          <p:cNvSpPr txBox="1">
            <a:spLocks noChangeArrowheads="1"/>
          </p:cNvSpPr>
          <p:nvPr/>
        </p:nvSpPr>
        <p:spPr>
          <a:xfrm>
            <a:off x="179512" y="260648"/>
            <a:ext cx="648072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 течение года в </a:t>
            </a:r>
            <a:r>
              <a:rPr lang="ru-RU" sz="1600" b="1" i="1" dirty="0" smtClean="0">
                <a:latin typeface="Times New Roman" pitchFamily="18" charset="0"/>
                <a:ea typeface="+mj-ea"/>
                <a:cs typeface="Times New Roman" pitchFamily="18" charset="0"/>
              </a:rPr>
              <a:t>Р</a:t>
            </a:r>
            <a:r>
              <a:rPr kumimoji="0" lang="ru-RU" sz="16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ешение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о бюджете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вносились изменения 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дополнения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в основные характеристики 2016 года (5 корректировок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).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black">
          <a:xfrm>
            <a:off x="683568" y="1427026"/>
            <a:ext cx="7776864" cy="1065870"/>
          </a:xfrm>
          <a:prstGeom prst="roundRect">
            <a:avLst>
              <a:gd name="adj" fmla="val 9481"/>
            </a:avLst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gray">
          <a:xfrm>
            <a:off x="1619672" y="1268760"/>
            <a:ext cx="5760640" cy="504056"/>
          </a:xfrm>
          <a:prstGeom prst="roundRect">
            <a:avLst>
              <a:gd name="adj" fmla="val 27917"/>
            </a:avLst>
          </a:prstGeom>
          <a:gradFill rotWithShape="1">
            <a:gsLst>
              <a:gs pos="0">
                <a:srgbClr val="7262EC"/>
              </a:gs>
              <a:gs pos="100000">
                <a:srgbClr val="2614AA"/>
              </a:gs>
            </a:gsLst>
            <a:lin ang="27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Rectangle 29"/>
          <p:cNvSpPr>
            <a:spLocks noChangeArrowheads="1"/>
          </p:cNvSpPr>
          <p:nvPr/>
        </p:nvSpPr>
        <p:spPr bwMode="white">
          <a:xfrm>
            <a:off x="2347018" y="1268760"/>
            <a:ext cx="42707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Основания для внесения изменений:</a:t>
            </a:r>
            <a:endParaRPr lang="en-US" sz="2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31"/>
          <p:cNvSpPr>
            <a:spLocks noChangeArrowheads="1"/>
          </p:cNvSpPr>
          <p:nvPr/>
        </p:nvSpPr>
        <p:spPr bwMode="black">
          <a:xfrm>
            <a:off x="539552" y="1700808"/>
            <a:ext cx="810441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уточнение безвозмездных поступлений из краевого и федерального бюджетов;</a:t>
            </a:r>
          </a:p>
          <a:p>
            <a:pPr marL="342900" indent="-342900" algn="ctr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увеличение доходной и соответственно расходной части;</a:t>
            </a:r>
          </a:p>
          <a:p>
            <a:pPr marL="342900" indent="-342900" algn="ctr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перераспределение направлений расходов.</a:t>
            </a:r>
          </a:p>
          <a:p>
            <a:pPr marL="342900" indent="-342900" algn="ctr">
              <a:buFont typeface="Wingdings" pitchFamily="2" charset="2"/>
              <a:buChar char="ü"/>
            </a:pPr>
            <a:endParaRPr lang="en-US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AutoShape 13"/>
          <p:cNvSpPr>
            <a:spLocks noChangeArrowheads="1"/>
          </p:cNvSpPr>
          <p:nvPr/>
        </p:nvSpPr>
        <p:spPr bwMode="gray">
          <a:xfrm rot="16200000" flipV="1">
            <a:off x="181298" y="4003276"/>
            <a:ext cx="2206997" cy="1202459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chemeClr val="accent2">
                  <a:gamma/>
                  <a:shade val="34902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gray">
          <a:xfrm>
            <a:off x="611560" y="3717032"/>
            <a:ext cx="1008112" cy="2031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400" dirty="0" smtClean="0">
                <a:solidFill>
                  <a:srgbClr val="EAEAEA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</a:p>
          <a:p>
            <a:pPr algn="ctr" eaLnBrk="1" hangingPunct="1"/>
            <a:r>
              <a:rPr lang="ru-RU" sz="1400" dirty="0" smtClean="0">
                <a:solidFill>
                  <a:srgbClr val="EAEAEA"/>
                </a:solidFill>
                <a:latin typeface="Times New Roman" pitchFamily="18" charset="0"/>
                <a:cs typeface="Times New Roman" pitchFamily="18" charset="0"/>
              </a:rPr>
              <a:t>818618,22</a:t>
            </a:r>
            <a:endParaRPr lang="en-US" sz="1400" dirty="0" smtClean="0">
              <a:solidFill>
                <a:srgbClr val="EAEAE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 smtClean="0">
                <a:solidFill>
                  <a:srgbClr val="EAEAEA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</a:p>
          <a:p>
            <a:pPr algn="ctr" eaLnBrk="1" hangingPunct="1"/>
            <a:r>
              <a:rPr lang="ru-RU" sz="1400" dirty="0" smtClean="0">
                <a:solidFill>
                  <a:srgbClr val="EAEAEA"/>
                </a:solidFill>
                <a:latin typeface="Times New Roman" pitchFamily="18" charset="0"/>
                <a:cs typeface="Times New Roman" pitchFamily="18" charset="0"/>
              </a:rPr>
              <a:t>827943,22</a:t>
            </a:r>
          </a:p>
          <a:p>
            <a:pPr algn="ctr" eaLnBrk="1" hangingPunct="1"/>
            <a:endParaRPr lang="ru-RU" sz="1400" dirty="0" smtClean="0">
              <a:solidFill>
                <a:srgbClr val="EAEAE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ru-RU" sz="1400" dirty="0" smtClean="0">
              <a:solidFill>
                <a:srgbClr val="EAEAE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Дефицит</a:t>
            </a:r>
          </a:p>
          <a:p>
            <a:pPr algn="ctr" eaLnBrk="1" hangingPunct="1"/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9325,00</a:t>
            </a:r>
            <a:endParaRPr lang="en-US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24"/>
          <p:cNvSpPr txBox="1">
            <a:spLocks noChangeArrowheads="1"/>
          </p:cNvSpPr>
          <p:nvPr/>
        </p:nvSpPr>
        <p:spPr bwMode="black">
          <a:xfrm rot="18448662">
            <a:off x="55326" y="6121842"/>
            <a:ext cx="15700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Решение Думы от 15.12.2015г. №446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AutoShape 13"/>
          <p:cNvSpPr>
            <a:spLocks noChangeArrowheads="1"/>
          </p:cNvSpPr>
          <p:nvPr/>
        </p:nvSpPr>
        <p:spPr bwMode="gray">
          <a:xfrm rot="16200000" flipV="1">
            <a:off x="1333426" y="3859260"/>
            <a:ext cx="2495028" cy="1202459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chemeClr val="accent2">
                  <a:gamma/>
                  <a:shade val="34902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1" name="Text Box 22"/>
          <p:cNvSpPr txBox="1">
            <a:spLocks noChangeArrowheads="1"/>
          </p:cNvSpPr>
          <p:nvPr/>
        </p:nvSpPr>
        <p:spPr bwMode="gray">
          <a:xfrm>
            <a:off x="1907704" y="3717032"/>
            <a:ext cx="1008112" cy="2031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400" dirty="0" smtClean="0">
                <a:solidFill>
                  <a:srgbClr val="EAEAEA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</a:p>
          <a:p>
            <a:pPr algn="ctr" eaLnBrk="1" hangingPunct="1"/>
            <a:r>
              <a:rPr lang="ru-RU" sz="1400" dirty="0" smtClean="0">
                <a:solidFill>
                  <a:srgbClr val="EAEAEA"/>
                </a:solidFill>
                <a:latin typeface="Times New Roman" pitchFamily="18" charset="0"/>
                <a:cs typeface="Times New Roman" pitchFamily="18" charset="0"/>
              </a:rPr>
              <a:t>838985,12</a:t>
            </a:r>
            <a:endParaRPr lang="en-US" sz="1400" dirty="0" smtClean="0">
              <a:solidFill>
                <a:srgbClr val="EAEAE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 smtClean="0">
                <a:solidFill>
                  <a:srgbClr val="EAEAEA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</a:p>
          <a:p>
            <a:pPr algn="ctr" eaLnBrk="1" hangingPunct="1"/>
            <a:r>
              <a:rPr lang="ru-RU" sz="1400" dirty="0" smtClean="0">
                <a:solidFill>
                  <a:srgbClr val="EAEAEA"/>
                </a:solidFill>
                <a:latin typeface="Times New Roman" pitchFamily="18" charset="0"/>
                <a:cs typeface="Times New Roman" pitchFamily="18" charset="0"/>
              </a:rPr>
              <a:t>860990,95</a:t>
            </a:r>
          </a:p>
          <a:p>
            <a:pPr algn="ctr" eaLnBrk="1" hangingPunct="1"/>
            <a:endParaRPr lang="ru-RU" sz="1400" dirty="0" smtClean="0">
              <a:solidFill>
                <a:srgbClr val="EAEAE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Дефицит</a:t>
            </a:r>
          </a:p>
          <a:p>
            <a:pPr algn="ctr" eaLnBrk="1" hangingPunct="1"/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22005,83</a:t>
            </a:r>
            <a:endParaRPr lang="en-US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 Box 24"/>
          <p:cNvSpPr txBox="1">
            <a:spLocks noChangeArrowheads="1"/>
          </p:cNvSpPr>
          <p:nvPr/>
        </p:nvSpPr>
        <p:spPr bwMode="black">
          <a:xfrm rot="18448662">
            <a:off x="1279462" y="6121842"/>
            <a:ext cx="15700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Решение Думы от 24.06.2016г. №494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AutoShape 13"/>
          <p:cNvSpPr>
            <a:spLocks noChangeArrowheads="1"/>
          </p:cNvSpPr>
          <p:nvPr/>
        </p:nvSpPr>
        <p:spPr bwMode="gray">
          <a:xfrm rot="16200000" flipV="1">
            <a:off x="2629568" y="3859260"/>
            <a:ext cx="2495028" cy="1202459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chemeClr val="accent2">
                  <a:gamma/>
                  <a:shade val="34902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6" name="Text Box 22"/>
          <p:cNvSpPr txBox="1">
            <a:spLocks noChangeArrowheads="1"/>
          </p:cNvSpPr>
          <p:nvPr/>
        </p:nvSpPr>
        <p:spPr bwMode="gray">
          <a:xfrm>
            <a:off x="3203848" y="3717032"/>
            <a:ext cx="1008112" cy="2031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400" dirty="0" smtClean="0">
                <a:solidFill>
                  <a:srgbClr val="EAEAEA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</a:p>
          <a:p>
            <a:pPr algn="ctr" eaLnBrk="1" hangingPunct="1"/>
            <a:r>
              <a:rPr lang="ru-RU" sz="1400" dirty="0" smtClean="0">
                <a:solidFill>
                  <a:srgbClr val="EAEAEA"/>
                </a:solidFill>
                <a:latin typeface="Times New Roman" pitchFamily="18" charset="0"/>
                <a:cs typeface="Times New Roman" pitchFamily="18" charset="0"/>
              </a:rPr>
              <a:t>838835,59</a:t>
            </a:r>
            <a:endParaRPr lang="en-US" sz="1400" dirty="0" smtClean="0">
              <a:solidFill>
                <a:srgbClr val="EAEAE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 smtClean="0">
                <a:solidFill>
                  <a:srgbClr val="EAEAEA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</a:p>
          <a:p>
            <a:pPr algn="ctr" eaLnBrk="1" hangingPunct="1"/>
            <a:r>
              <a:rPr lang="ru-RU" sz="1400" dirty="0" smtClean="0">
                <a:solidFill>
                  <a:srgbClr val="EAEAEA"/>
                </a:solidFill>
                <a:latin typeface="Times New Roman" pitchFamily="18" charset="0"/>
                <a:cs typeface="Times New Roman" pitchFamily="18" charset="0"/>
              </a:rPr>
              <a:t>860841,42</a:t>
            </a:r>
          </a:p>
          <a:p>
            <a:pPr algn="ctr" eaLnBrk="1" hangingPunct="1"/>
            <a:endParaRPr lang="ru-RU" sz="1400" dirty="0" smtClean="0">
              <a:solidFill>
                <a:srgbClr val="EAEAE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Дефицит</a:t>
            </a:r>
          </a:p>
          <a:p>
            <a:pPr algn="ctr" eaLnBrk="1" hangingPunct="1"/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22005,83</a:t>
            </a:r>
            <a:endParaRPr lang="en-US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 Box 24"/>
          <p:cNvSpPr txBox="1">
            <a:spLocks noChangeArrowheads="1"/>
          </p:cNvSpPr>
          <p:nvPr/>
        </p:nvSpPr>
        <p:spPr bwMode="black">
          <a:xfrm rot="18448662">
            <a:off x="2647614" y="6121842"/>
            <a:ext cx="15700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Решение Думы от 28.07.2016г. №499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AutoShape 13"/>
          <p:cNvSpPr>
            <a:spLocks noChangeArrowheads="1"/>
          </p:cNvSpPr>
          <p:nvPr/>
        </p:nvSpPr>
        <p:spPr bwMode="gray">
          <a:xfrm rot="16200000" flipV="1">
            <a:off x="3781700" y="3715244"/>
            <a:ext cx="2783060" cy="1202459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chemeClr val="accent2">
                  <a:gamma/>
                  <a:shade val="34902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9" name="Text Box 22"/>
          <p:cNvSpPr txBox="1">
            <a:spLocks noChangeArrowheads="1"/>
          </p:cNvSpPr>
          <p:nvPr/>
        </p:nvSpPr>
        <p:spPr bwMode="gray">
          <a:xfrm>
            <a:off x="4499994" y="3717032"/>
            <a:ext cx="1008112" cy="2031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400" dirty="0" smtClean="0">
                <a:solidFill>
                  <a:srgbClr val="EAEAEA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</a:p>
          <a:p>
            <a:pPr algn="ctr" eaLnBrk="1" hangingPunct="1"/>
            <a:r>
              <a:rPr lang="ru-RU" sz="1400" dirty="0" smtClean="0">
                <a:solidFill>
                  <a:srgbClr val="EAEAEA"/>
                </a:solidFill>
                <a:latin typeface="Times New Roman" pitchFamily="18" charset="0"/>
                <a:cs typeface="Times New Roman" pitchFamily="18" charset="0"/>
              </a:rPr>
              <a:t>862227,35</a:t>
            </a:r>
            <a:endParaRPr lang="en-US" sz="1400" dirty="0" smtClean="0">
              <a:solidFill>
                <a:srgbClr val="EAEAE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 smtClean="0">
                <a:solidFill>
                  <a:srgbClr val="EAEAEA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</a:p>
          <a:p>
            <a:pPr algn="ctr" eaLnBrk="1" hangingPunct="1"/>
            <a:r>
              <a:rPr lang="ru-RU" sz="1400" dirty="0" smtClean="0">
                <a:solidFill>
                  <a:srgbClr val="EAEAEA"/>
                </a:solidFill>
                <a:latin typeface="Times New Roman" pitchFamily="18" charset="0"/>
                <a:cs typeface="Times New Roman" pitchFamily="18" charset="0"/>
              </a:rPr>
              <a:t>886966,55</a:t>
            </a:r>
          </a:p>
          <a:p>
            <a:pPr algn="ctr" eaLnBrk="1" hangingPunct="1"/>
            <a:endParaRPr lang="ru-RU" sz="1400" dirty="0" smtClean="0">
              <a:solidFill>
                <a:srgbClr val="EAEAE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Дефицит</a:t>
            </a:r>
          </a:p>
          <a:p>
            <a:pPr algn="ctr" eaLnBrk="1" hangingPunct="1"/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24739,20</a:t>
            </a:r>
            <a:endParaRPr lang="en-US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 Box 24"/>
          <p:cNvSpPr txBox="1">
            <a:spLocks noChangeArrowheads="1"/>
          </p:cNvSpPr>
          <p:nvPr/>
        </p:nvSpPr>
        <p:spPr bwMode="black">
          <a:xfrm rot="18448662">
            <a:off x="3871750" y="6121842"/>
            <a:ext cx="15700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Решение Думы от 30.09.2016г. №513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AutoShape 13"/>
          <p:cNvSpPr>
            <a:spLocks noChangeArrowheads="1"/>
          </p:cNvSpPr>
          <p:nvPr/>
        </p:nvSpPr>
        <p:spPr bwMode="gray">
          <a:xfrm rot="16200000" flipV="1">
            <a:off x="4969830" y="3607232"/>
            <a:ext cx="2999084" cy="1202459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chemeClr val="accent2">
                  <a:gamma/>
                  <a:shade val="34902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43" name="Text Box 24"/>
          <p:cNvSpPr txBox="1">
            <a:spLocks noChangeArrowheads="1"/>
          </p:cNvSpPr>
          <p:nvPr/>
        </p:nvSpPr>
        <p:spPr bwMode="black">
          <a:xfrm rot="18448662">
            <a:off x="5167895" y="6121841"/>
            <a:ext cx="15700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Решение Думы от 24.11.2016г. №523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AutoShape 13"/>
          <p:cNvSpPr>
            <a:spLocks noChangeArrowheads="1"/>
          </p:cNvSpPr>
          <p:nvPr/>
        </p:nvSpPr>
        <p:spPr bwMode="gray">
          <a:xfrm rot="16200000" flipV="1">
            <a:off x="6193966" y="3535224"/>
            <a:ext cx="3143100" cy="1202459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chemeClr val="accent2">
                  <a:gamma/>
                  <a:shade val="34902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45" name="Text Box 22"/>
          <p:cNvSpPr txBox="1">
            <a:spLocks noChangeArrowheads="1"/>
          </p:cNvSpPr>
          <p:nvPr/>
        </p:nvSpPr>
        <p:spPr bwMode="gray">
          <a:xfrm>
            <a:off x="7092280" y="3717032"/>
            <a:ext cx="1008112" cy="2031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400" dirty="0" smtClean="0">
                <a:solidFill>
                  <a:srgbClr val="EAEAEA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</a:p>
          <a:p>
            <a:pPr algn="ctr" eaLnBrk="1" hangingPunct="1"/>
            <a:r>
              <a:rPr lang="ru-RU" sz="1400" dirty="0" smtClean="0">
                <a:solidFill>
                  <a:srgbClr val="EAEAEA"/>
                </a:solidFill>
                <a:latin typeface="Times New Roman" pitchFamily="18" charset="0"/>
                <a:cs typeface="Times New Roman" pitchFamily="18" charset="0"/>
              </a:rPr>
              <a:t>872829,70</a:t>
            </a:r>
            <a:endParaRPr lang="en-US" sz="1400" dirty="0" smtClean="0">
              <a:solidFill>
                <a:srgbClr val="EAEAE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 smtClean="0">
                <a:solidFill>
                  <a:srgbClr val="EAEAEA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</a:p>
          <a:p>
            <a:pPr algn="ctr" eaLnBrk="1" hangingPunct="1"/>
            <a:r>
              <a:rPr lang="ru-RU" sz="1400" dirty="0" smtClean="0">
                <a:solidFill>
                  <a:srgbClr val="EAEAEA"/>
                </a:solidFill>
                <a:latin typeface="Times New Roman" pitchFamily="18" charset="0"/>
                <a:cs typeface="Times New Roman" pitchFamily="18" charset="0"/>
              </a:rPr>
              <a:t>901526,53</a:t>
            </a:r>
          </a:p>
          <a:p>
            <a:pPr algn="ctr" eaLnBrk="1" hangingPunct="1"/>
            <a:endParaRPr lang="ru-RU" sz="1400" dirty="0" smtClean="0">
              <a:solidFill>
                <a:srgbClr val="EAEAE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Дефицит</a:t>
            </a:r>
          </a:p>
          <a:p>
            <a:pPr algn="ctr" eaLnBrk="1" hangingPunct="1"/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28696,83</a:t>
            </a:r>
            <a:endParaRPr lang="en-US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 Box 24"/>
          <p:cNvSpPr txBox="1">
            <a:spLocks noChangeArrowheads="1"/>
          </p:cNvSpPr>
          <p:nvPr/>
        </p:nvSpPr>
        <p:spPr bwMode="black">
          <a:xfrm rot="18448662">
            <a:off x="6392030" y="6121842"/>
            <a:ext cx="15700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Решение Думы от 26.12.2016г. №539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Freeform 14"/>
          <p:cNvSpPr>
            <a:spLocks/>
          </p:cNvSpPr>
          <p:nvPr/>
        </p:nvSpPr>
        <p:spPr bwMode="gray">
          <a:xfrm flipH="1">
            <a:off x="683568" y="2996952"/>
            <a:ext cx="7344816" cy="2665735"/>
          </a:xfrm>
          <a:custGeom>
            <a:avLst/>
            <a:gdLst>
              <a:gd name="T0" fmla="*/ 206673 w 1755"/>
              <a:gd name="T1" fmla="*/ 495704 h 1413"/>
              <a:gd name="T2" fmla="*/ 940365 w 1755"/>
              <a:gd name="T3" fmla="*/ 1626530 h 1413"/>
              <a:gd name="T4" fmla="*/ 2164905 w 1755"/>
              <a:gd name="T5" fmla="*/ 1673002 h 1413"/>
              <a:gd name="T6" fmla="*/ 3022600 w 1755"/>
              <a:gd name="T7" fmla="*/ 2432050 h 1413"/>
              <a:gd name="T8" fmla="*/ 2216574 w 1755"/>
              <a:gd name="T9" fmla="*/ 1590385 h 1413"/>
              <a:gd name="T10" fmla="*/ 1033368 w 1755"/>
              <a:gd name="T11" fmla="*/ 1492277 h 1413"/>
              <a:gd name="T12" fmla="*/ 408180 w 1755"/>
              <a:gd name="T13" fmla="*/ 361451 h 1413"/>
              <a:gd name="T14" fmla="*/ 609687 w 1755"/>
              <a:gd name="T15" fmla="*/ 222034 h 1413"/>
              <a:gd name="T16" fmla="*/ 10334 w 1755"/>
              <a:gd name="T17" fmla="*/ 0 h 1413"/>
              <a:gd name="T18" fmla="*/ 0 w 1755"/>
              <a:gd name="T19" fmla="*/ 676430 h 1413"/>
              <a:gd name="T20" fmla="*/ 206673 w 1755"/>
              <a:gd name="T21" fmla="*/ 495704 h 141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755"/>
              <a:gd name="T34" fmla="*/ 0 h 1413"/>
              <a:gd name="T35" fmla="*/ 1755 w 1755"/>
              <a:gd name="T36" fmla="*/ 1413 h 141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755" h="1413">
                <a:moveTo>
                  <a:pt x="120" y="288"/>
                </a:moveTo>
                <a:lnTo>
                  <a:pt x="546" y="945"/>
                </a:lnTo>
                <a:lnTo>
                  <a:pt x="1257" y="972"/>
                </a:lnTo>
                <a:lnTo>
                  <a:pt x="1755" y="1413"/>
                </a:lnTo>
                <a:lnTo>
                  <a:pt x="1287" y="924"/>
                </a:lnTo>
                <a:lnTo>
                  <a:pt x="600" y="867"/>
                </a:lnTo>
                <a:lnTo>
                  <a:pt x="237" y="210"/>
                </a:lnTo>
                <a:lnTo>
                  <a:pt x="354" y="129"/>
                </a:lnTo>
                <a:lnTo>
                  <a:pt x="6" y="0"/>
                </a:lnTo>
                <a:lnTo>
                  <a:pt x="0" y="393"/>
                </a:lnTo>
                <a:lnTo>
                  <a:pt x="120" y="288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>
              <a:latin typeface="Calibri" pitchFamily="34" charset="0"/>
              <a:cs typeface="Arial" charset="0"/>
            </a:endParaRPr>
          </a:p>
        </p:txBody>
      </p:sp>
      <p:sp>
        <p:nvSpPr>
          <p:cNvPr id="48" name="Text Box 22"/>
          <p:cNvSpPr txBox="1">
            <a:spLocks noChangeArrowheads="1"/>
          </p:cNvSpPr>
          <p:nvPr/>
        </p:nvSpPr>
        <p:spPr bwMode="gray">
          <a:xfrm>
            <a:off x="5796136" y="3717032"/>
            <a:ext cx="1008112" cy="2031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400" dirty="0" smtClean="0">
                <a:solidFill>
                  <a:srgbClr val="EAEAEA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</a:p>
          <a:p>
            <a:pPr algn="ctr" eaLnBrk="1" hangingPunct="1"/>
            <a:r>
              <a:rPr lang="ru-RU" sz="1400" dirty="0" smtClean="0">
                <a:solidFill>
                  <a:srgbClr val="EAEAEA"/>
                </a:solidFill>
                <a:latin typeface="Times New Roman" pitchFamily="18" charset="0"/>
                <a:cs typeface="Times New Roman" pitchFamily="18" charset="0"/>
              </a:rPr>
              <a:t>863240,51</a:t>
            </a:r>
            <a:endParaRPr lang="en-US" sz="1400" dirty="0" smtClean="0">
              <a:solidFill>
                <a:srgbClr val="EAEAE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dirty="0" smtClean="0">
                <a:solidFill>
                  <a:srgbClr val="EAEAEA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</a:p>
          <a:p>
            <a:pPr algn="ctr" eaLnBrk="1" hangingPunct="1"/>
            <a:r>
              <a:rPr lang="ru-RU" sz="1400" dirty="0" smtClean="0">
                <a:solidFill>
                  <a:srgbClr val="EAEAEA"/>
                </a:solidFill>
                <a:latin typeface="Times New Roman" pitchFamily="18" charset="0"/>
                <a:cs typeface="Times New Roman" pitchFamily="18" charset="0"/>
              </a:rPr>
              <a:t>897632,96</a:t>
            </a:r>
          </a:p>
          <a:p>
            <a:pPr algn="ctr" eaLnBrk="1" hangingPunct="1"/>
            <a:endParaRPr lang="ru-RU" sz="1400" dirty="0" smtClean="0">
              <a:solidFill>
                <a:srgbClr val="EAEAE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Дефицит</a:t>
            </a:r>
          </a:p>
          <a:p>
            <a:pPr algn="ctr" eaLnBrk="1" hangingPunct="1"/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34392,45</a:t>
            </a:r>
            <a:endParaRPr lang="en-US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/>
          <p:cNvSpPr>
            <a:spLocks noChangeArrowheads="1"/>
          </p:cNvSpPr>
          <p:nvPr/>
        </p:nvSpPr>
        <p:spPr bwMode="ltGray">
          <a:xfrm>
            <a:off x="107504" y="1268760"/>
            <a:ext cx="8893496" cy="5184576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88900" algn="just" fontAlgn="auto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4"/>
          <p:cNvSpPr>
            <a:spLocks noChangeArrowheads="1"/>
          </p:cNvSpPr>
          <p:nvPr/>
        </p:nvSpPr>
        <p:spPr bwMode="gray">
          <a:xfrm>
            <a:off x="107504" y="188640"/>
            <a:ext cx="6408712" cy="792088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" name="Rectangle 9"/>
          <p:cNvSpPr txBox="1">
            <a:spLocks noChangeArrowheads="1"/>
          </p:cNvSpPr>
          <p:nvPr/>
        </p:nvSpPr>
        <p:spPr>
          <a:xfrm>
            <a:off x="107504" y="116632"/>
            <a:ext cx="6552728" cy="563562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Программа: «Развитие системы образования Дальнегорского городского округа» на 2015-2019 годы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1268760"/>
            <a:ext cx="7704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ОТДЕЛЬНЫЕ  МЕРОПРИЯТИЯ  ПРОГРАММЫ: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7864" y="4077072"/>
            <a:ext cx="5256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8100392" y="1628800"/>
            <a:ext cx="405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347864" y="5301208"/>
            <a:ext cx="5328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Documents and Settings\Irina\Рабочий стол\110_PANA\P1100261.JPG"/>
          <p:cNvPicPr>
            <a:picLocks noChangeAspect="1" noChangeArrowheads="1"/>
          </p:cNvPicPr>
          <p:nvPr/>
        </p:nvPicPr>
        <p:blipFill>
          <a:blip r:embed="rId2" cstate="print"/>
          <a:srcRect l="7938" t="10583"/>
          <a:stretch>
            <a:fillRect/>
          </a:stretch>
        </p:blipFill>
        <p:spPr bwMode="auto">
          <a:xfrm>
            <a:off x="179512" y="1628800"/>
            <a:ext cx="2880320" cy="2232248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0" name="Picture 2" descr="C:\Documents and Settings\Irina\Рабочий стол\110_PANA\P1100296.JPG"/>
          <p:cNvPicPr>
            <a:picLocks noChangeAspect="1" noChangeArrowheads="1"/>
          </p:cNvPicPr>
          <p:nvPr/>
        </p:nvPicPr>
        <p:blipFill>
          <a:blip r:embed="rId3" cstate="print"/>
          <a:srcRect l="14487" t="6439"/>
          <a:stretch>
            <a:fillRect/>
          </a:stretch>
        </p:blipFill>
        <p:spPr bwMode="auto">
          <a:xfrm>
            <a:off x="3131840" y="1628800"/>
            <a:ext cx="2952328" cy="2232248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1" name="Picture 2" descr="C:\Users\Администратор\Desktop\фото лагерь 2016\фотки\DSCF40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628800"/>
            <a:ext cx="2772816" cy="2232248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12" name="Прямоугольник 11"/>
          <p:cNvSpPr/>
          <p:nvPr/>
        </p:nvSpPr>
        <p:spPr>
          <a:xfrm>
            <a:off x="179512" y="4077072"/>
            <a:ext cx="8712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Организация отдыха, оздоровления и занятости обучающихся муниципальных общеобразовательных учреждений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Дальнегорского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городского округа в каникулярное время на сумму  4,7 млн.руб.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Компенсация части расходов на оплату стоимости путевки в летние оздоровительные лагеря на сумму   0,3 млн.руб.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Компенсация родительской платы за присмотр и уход за ребёнком в муниципальных образовательных учреждениях, реализующих образовательную программу дошкольного образования на сумму 7,4 млн.руб.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Расходы на обеспечение функций Управления образования на сумму  15,8 млн.руб.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6"/>
          <p:cNvSpPr>
            <a:spLocks noChangeArrowheads="1"/>
          </p:cNvSpPr>
          <p:nvPr/>
        </p:nvSpPr>
        <p:spPr bwMode="ltGray">
          <a:xfrm>
            <a:off x="215008" y="1268760"/>
            <a:ext cx="8749480" cy="5184576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37" name="AutoShape 4"/>
          <p:cNvSpPr>
            <a:spLocks noChangeArrowheads="1"/>
          </p:cNvSpPr>
          <p:nvPr/>
        </p:nvSpPr>
        <p:spPr bwMode="gray">
          <a:xfrm>
            <a:off x="107504" y="116632"/>
            <a:ext cx="6624736" cy="1008112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" name="Rectangle 9"/>
          <p:cNvSpPr txBox="1">
            <a:spLocks noChangeArrowheads="1"/>
          </p:cNvSpPr>
          <p:nvPr/>
        </p:nvSpPr>
        <p:spPr>
          <a:xfrm>
            <a:off x="0" y="116632"/>
            <a:ext cx="6732240" cy="563562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Программа: «Защита населения и территории от чрезвычайных ситуаций, обеспечение пожарной безопасности  и профилактика терроризма и экстремизма на территории Дальнегорского городского округа» на 2015-2019 годы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5157192"/>
            <a:ext cx="8352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Обеспечение пожарной безопасности населенных пунктов (устройство противопожарного водоема в д.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Мономахово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устройство и обновление противопожарных разрывов) в сумме 0,5 млн.руб.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Обеспечение пожарной безопасности муниципальных учреждений в сумме 4,3 млн.руб.</a:t>
            </a:r>
          </a:p>
          <a:p>
            <a:pPr>
              <a:buFont typeface="Wingdings" pitchFamily="2" charset="2"/>
              <a:buChar char="ü"/>
            </a:pPr>
            <a:endParaRPr lang="ru-RU" sz="1600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87824" y="4869160"/>
            <a:ext cx="2937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 подпрограммы:</a:t>
            </a:r>
            <a:endParaRPr lang="ru-RU" sz="16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1268760"/>
            <a:ext cx="727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ПОДПРОГРАММА 1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"Обеспечение пожарной безопасности Дальнегорского городского округа"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48264" y="1268760"/>
            <a:ext cx="20612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План:  4,8 млн.руб.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Факт: 4,8 млн.руб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6804248" y="260648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План:  6,0 млн.руб.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Факт : 5,8 млн.руб.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pojar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988840"/>
            <a:ext cx="2376264" cy="2376264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8" name="Рисунок 17" descr="63017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1988840"/>
            <a:ext cx="2376264" cy="2376264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0" name="Рисунок 19" descr="IMG_1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1988840"/>
            <a:ext cx="2376264" cy="2376264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6"/>
          <p:cNvSpPr>
            <a:spLocks noChangeArrowheads="1"/>
          </p:cNvSpPr>
          <p:nvPr/>
        </p:nvSpPr>
        <p:spPr bwMode="ltGray">
          <a:xfrm>
            <a:off x="215008" y="1268760"/>
            <a:ext cx="8749480" cy="5184576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37" name="AutoShape 4"/>
          <p:cNvSpPr>
            <a:spLocks noChangeArrowheads="1"/>
          </p:cNvSpPr>
          <p:nvPr/>
        </p:nvSpPr>
        <p:spPr bwMode="gray">
          <a:xfrm>
            <a:off x="107504" y="116632"/>
            <a:ext cx="6624736" cy="1008112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" name="Rectangle 9"/>
          <p:cNvSpPr txBox="1">
            <a:spLocks noChangeArrowheads="1"/>
          </p:cNvSpPr>
          <p:nvPr/>
        </p:nvSpPr>
        <p:spPr>
          <a:xfrm>
            <a:off x="0" y="116632"/>
            <a:ext cx="6732240" cy="563562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Программа: «Защита населения и территории от чрезвычайных ситуаций, обеспечение пожарной безопасности  и профилактика терроризма и экстремизма на территории Дальнегорского городского округа» на 2015-2019 годы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5589240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Профилактика терроризма и экстремизма в муниципальных учреждениях</a:t>
            </a:r>
          </a:p>
          <a:p>
            <a:pPr>
              <a:buFont typeface="Wingdings" pitchFamily="2" charset="2"/>
              <a:buChar char="ü"/>
            </a:pPr>
            <a:endParaRPr lang="ru-RU" sz="1600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87824" y="5301208"/>
            <a:ext cx="2775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подпрограммы:</a:t>
            </a:r>
            <a:endParaRPr lang="ru-RU" sz="16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48264" y="1268760"/>
            <a:ext cx="20612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План:  0,7 млн.руб.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Факт: 0,7 млн.руб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1268760"/>
            <a:ext cx="64807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ПОДПРОГРАММА 2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"Обеспечение общественного порядка, в том числе защита от проявлений терроризма и экстремизма"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sto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132856"/>
            <a:ext cx="2520280" cy="252028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5" name="Рисунок 14" descr="28-Dalnegorsk_den_goroda_(5)-800x6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2132856"/>
            <a:ext cx="2664296" cy="2527666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6" name="Рисунок 15" descr="5Id9ShQagN-800x6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1076" y="2132856"/>
            <a:ext cx="2749396" cy="252028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6"/>
          <p:cNvSpPr>
            <a:spLocks noChangeArrowheads="1"/>
          </p:cNvSpPr>
          <p:nvPr/>
        </p:nvSpPr>
        <p:spPr bwMode="ltGray">
          <a:xfrm>
            <a:off x="215008" y="1268760"/>
            <a:ext cx="8749480" cy="5184576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37" name="AutoShape 4"/>
          <p:cNvSpPr>
            <a:spLocks noChangeArrowheads="1"/>
          </p:cNvSpPr>
          <p:nvPr/>
        </p:nvSpPr>
        <p:spPr bwMode="gray">
          <a:xfrm>
            <a:off x="107504" y="116632"/>
            <a:ext cx="6624736" cy="1008112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" name="Rectangle 9"/>
          <p:cNvSpPr txBox="1">
            <a:spLocks noChangeArrowheads="1"/>
          </p:cNvSpPr>
          <p:nvPr/>
        </p:nvSpPr>
        <p:spPr>
          <a:xfrm>
            <a:off x="0" y="116632"/>
            <a:ext cx="6732240" cy="563562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Программа: «Защита населения и территории от чрезвычайных ситуаций, обеспечение пожарной безопасности  и профилактика терроризма и экстремизма на территории Дальнегорского городского округа» на 2015-2019 годы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31"/>
          <p:cNvSpPr>
            <a:spLocks noChangeArrowheads="1"/>
          </p:cNvSpPr>
          <p:nvPr/>
        </p:nvSpPr>
        <p:spPr bwMode="gray">
          <a:xfrm>
            <a:off x="0" y="4293096"/>
            <a:ext cx="892899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5013176"/>
            <a:ext cx="79208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 smtClean="0">
                <a:latin typeface="Times New Roman" pitchFamily="18" charset="0"/>
                <a:cs typeface="Times New Roman" pitchFamily="18" charset="0"/>
              </a:rPr>
              <a:t>В области защиты населения и территории от чрезвычайных ситуаций: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проведена ликвидация последствий тайфуна «</a:t>
            </a:r>
            <a:r>
              <a:rPr lang="ru-RU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Лайнрок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 на территории Дальнегорского городского округа 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440160" y="25649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059832" y="4725144"/>
            <a:ext cx="2775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подпрограммы:</a:t>
            </a:r>
            <a:endParaRPr lang="ru-RU" sz="16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Содержимое 10" descr="DSC_07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276872"/>
            <a:ext cx="2808311" cy="1872208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2" name="Содержимое 5" descr="DSCN04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2276872"/>
            <a:ext cx="2808312" cy="1872208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3" name="Содержимое 17" descr="20160903_1258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2276872"/>
            <a:ext cx="2808312" cy="189021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14" name="Прямоугольник 13"/>
          <p:cNvSpPr/>
          <p:nvPr/>
        </p:nvSpPr>
        <p:spPr>
          <a:xfrm>
            <a:off x="251520" y="1268760"/>
            <a:ext cx="66967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ПОДПРОГРАММА 3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"Снижение рисков и минимизация последствий чрезвычайных ситуаций мирного и военного времени"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48264" y="1268760"/>
            <a:ext cx="20612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План:  0,4 млн.руб.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Факт: 0,3 млн.руб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6"/>
          <p:cNvSpPr>
            <a:spLocks noChangeArrowheads="1"/>
          </p:cNvSpPr>
          <p:nvPr/>
        </p:nvSpPr>
        <p:spPr bwMode="ltGray">
          <a:xfrm>
            <a:off x="251520" y="1268760"/>
            <a:ext cx="8749480" cy="5184576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37" name="AutoShape 4"/>
          <p:cNvSpPr>
            <a:spLocks noChangeArrowheads="1"/>
          </p:cNvSpPr>
          <p:nvPr/>
        </p:nvSpPr>
        <p:spPr bwMode="gray">
          <a:xfrm>
            <a:off x="107504" y="116632"/>
            <a:ext cx="6624736" cy="1008112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" name="Rectangle 9"/>
          <p:cNvSpPr txBox="1">
            <a:spLocks noChangeArrowheads="1"/>
          </p:cNvSpPr>
          <p:nvPr/>
        </p:nvSpPr>
        <p:spPr>
          <a:xfrm>
            <a:off x="0" y="116632"/>
            <a:ext cx="6732240" cy="563562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Программа: «Развитие землеустройства и землепользования на территории Дальнегорского городского округа» на 2015-2019 годы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31"/>
          <p:cNvSpPr>
            <a:spLocks noChangeArrowheads="1"/>
          </p:cNvSpPr>
          <p:nvPr/>
        </p:nvSpPr>
        <p:spPr bwMode="gray">
          <a:xfrm>
            <a:off x="107504" y="4077072"/>
            <a:ext cx="892899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4248" y="260648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План: 1,3 млн.руб.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Факт : 1,3 млн.руб.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16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" name="Rectangle 31"/>
          <p:cNvSpPr>
            <a:spLocks noChangeArrowheads="1"/>
          </p:cNvSpPr>
          <p:nvPr/>
        </p:nvSpPr>
        <p:spPr bwMode="gray">
          <a:xfrm>
            <a:off x="179512" y="4149080"/>
            <a:ext cx="8784976" cy="212365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 программы: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Работы по вырубке визиров, противопожарных полос, валке деревьев на общей площади 3,6 га, на которой расположены земельные участки, предоставляемые многодетным семьям на сумму 96,0 тыс. руб.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Работы по формированию земельных участков для строительства линейных объектов автомобильных дорог для подъезда к земельным участкам, предоставленным многодетным семьям в районе ул. Ильченко, ул. Крайняя и ул. Цветная в г. Дальнегорске на сумму 37,3 тыс. руб.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Подготовка сведений об изменении категории земельных участков на сумму 100,0 тыс. руб.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Выполнение топографической съемки и кадастровых работ в отношении земельных участков на сумму 1 060,5 тыс. руб.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дерев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7" y="1412776"/>
            <a:ext cx="2808313" cy="2304256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3" name="Рисунок 12" descr="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1412776"/>
            <a:ext cx="2808312" cy="227055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4" name="Рисунок 13" descr="дорог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1412776"/>
            <a:ext cx="2784309" cy="2304256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6"/>
          <p:cNvSpPr>
            <a:spLocks noChangeArrowheads="1"/>
          </p:cNvSpPr>
          <p:nvPr/>
        </p:nvSpPr>
        <p:spPr bwMode="ltGray">
          <a:xfrm>
            <a:off x="107504" y="1268760"/>
            <a:ext cx="8928992" cy="5184576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37" name="AutoShape 4"/>
          <p:cNvSpPr>
            <a:spLocks noChangeArrowheads="1"/>
          </p:cNvSpPr>
          <p:nvPr/>
        </p:nvSpPr>
        <p:spPr bwMode="gray">
          <a:xfrm>
            <a:off x="107504" y="116632"/>
            <a:ext cx="6552728" cy="1008112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" name="Rectangle 9"/>
          <p:cNvSpPr txBox="1">
            <a:spLocks noChangeArrowheads="1"/>
          </p:cNvSpPr>
          <p:nvPr/>
        </p:nvSpPr>
        <p:spPr>
          <a:xfrm>
            <a:off x="107504" y="116632"/>
            <a:ext cx="6552728" cy="563562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Программа: «Развитие культуры на территории Дальнегорского городского округа» на 2015-2019 годы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04248" y="260648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План:  92,6 млн.руб.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Факт : 92,6 млн.руб.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31"/>
          <p:cNvSpPr>
            <a:spLocks noChangeArrowheads="1"/>
          </p:cNvSpPr>
          <p:nvPr/>
        </p:nvSpPr>
        <p:spPr bwMode="gray">
          <a:xfrm>
            <a:off x="107504" y="4653136"/>
            <a:ext cx="8928992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Реализованы  отдельные мероприятия подпрограммы: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Текущий ремонт учреждений культуры в сумме 1 103,6 тыс.руб.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Улучшение условий и охрана труда в  учреждениях культуры в сумме 101,1 тыс.руб.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 smtClean="0"/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Организация и проведение общегородских окружных мероприятий, фестивалей, конкурсов в сумме 882,8 тыс.руб.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1340768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ПОДПРОГРАММА 1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«Сохранение народного творчества и развитие </a:t>
            </a:r>
            <a:r>
              <a:rPr lang="ru-RU" sz="1600" b="1" u="sng" dirty="0" err="1" smtClean="0">
                <a:latin typeface="Times New Roman" pitchFamily="18" charset="0"/>
                <a:cs typeface="Times New Roman" pitchFamily="18" charset="0"/>
              </a:rPr>
              <a:t>культурно-досуговой</a:t>
            </a:r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 деятельности»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48264" y="1340768"/>
            <a:ext cx="20612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План: 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45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млн.руб.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Факт: 45,7 млн.руб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" name="Рисунок 9" descr="image (1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988840"/>
            <a:ext cx="2736304" cy="1728192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1" name="Рисунок 10" descr="image (1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1988840"/>
            <a:ext cx="2520280" cy="1728192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2" name="Рисунок 11" descr="image (16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1988840"/>
            <a:ext cx="2448272" cy="1728192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13" name="TextBox 12"/>
          <p:cNvSpPr txBox="1"/>
          <p:nvPr/>
        </p:nvSpPr>
        <p:spPr>
          <a:xfrm>
            <a:off x="467544" y="3861048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Финансовое обеспечение подпрограммы – субсидии 5 учреждениям клубного типа на выполнение муниципального задания и иные цели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6"/>
          <p:cNvSpPr>
            <a:spLocks noChangeArrowheads="1"/>
          </p:cNvSpPr>
          <p:nvPr/>
        </p:nvSpPr>
        <p:spPr bwMode="ltGray">
          <a:xfrm>
            <a:off x="107504" y="1268760"/>
            <a:ext cx="8928992" cy="5184576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7" name="AutoShape 4"/>
          <p:cNvSpPr>
            <a:spLocks noChangeArrowheads="1"/>
          </p:cNvSpPr>
          <p:nvPr/>
        </p:nvSpPr>
        <p:spPr bwMode="gray">
          <a:xfrm>
            <a:off x="107504" y="116632"/>
            <a:ext cx="6552728" cy="1008112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" name="Rectangle 9"/>
          <p:cNvSpPr txBox="1">
            <a:spLocks noChangeArrowheads="1"/>
          </p:cNvSpPr>
          <p:nvPr/>
        </p:nvSpPr>
        <p:spPr>
          <a:xfrm>
            <a:off x="107504" y="116632"/>
            <a:ext cx="6552728" cy="563562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Программа: «Развитие культуры на территории Дальнегорского городского округа» на 2015-2019 годы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04248" y="260648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План:  92,6 млн.руб.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Факт : 92,6 млн.руб.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31"/>
          <p:cNvSpPr>
            <a:spLocks noChangeArrowheads="1"/>
          </p:cNvSpPr>
          <p:nvPr/>
        </p:nvSpPr>
        <p:spPr bwMode="gray">
          <a:xfrm>
            <a:off x="107504" y="4365104"/>
            <a:ext cx="8928992" cy="24929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Реализованы отдельные мероприятия  подпрограммы: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Приобретение и установка окон в сумме 137,7 тыс.руб.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Пополнение книжного фонда в сумме 500,0 тыс.руб.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Обеспечение доступной среды, создание условий для доступа населения к услугам учреждений культуры для полноценной жизнедеятельности лиц с ограниченными возможностями, в том числе  разработка проектно-сметной документации в сумме 152,4 тыс.руб.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Организация и проведение общегородских окружных мероприятий, фестивалей, конкурсов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сумме 48,9 тыс.руб.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Приобретение основных средств в сумме 42,0 тыс.руб.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Улучшение условий и охрана труда в  учреждениях культуры в сумме 9,5 тыс.руб.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defRPr/>
            </a:pPr>
            <a:endParaRPr lang="ru-RU" sz="1400" spc="-3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1340768"/>
            <a:ext cx="705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ПОДПРОГРАММА 2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«Развитие библиотечного дела».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48264" y="1340768"/>
            <a:ext cx="20612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План: 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17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,0 млн.руб.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Факт: 17,0 млн.руб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" name="Рисунок 9" descr="конкурс Библиотека год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060848"/>
            <a:ext cx="3024336" cy="181992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1" name="Рисунок 10" descr="Мероприятия в детской биб.МЗ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2060848"/>
            <a:ext cx="2635005" cy="180020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2" name="Рисунок 11" descr="Обработка новых книг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2160" y="2060848"/>
            <a:ext cx="2880320" cy="1823906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13" name="TextBox 12"/>
          <p:cNvSpPr txBox="1"/>
          <p:nvPr/>
        </p:nvSpPr>
        <p:spPr>
          <a:xfrm>
            <a:off x="467544" y="3861048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Финансовое обеспечение подпрограммы – субсидия центральной библиотечной системе на выполнение муниципального задания и иные цели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6"/>
          <p:cNvSpPr>
            <a:spLocks noChangeArrowheads="1"/>
          </p:cNvSpPr>
          <p:nvPr/>
        </p:nvSpPr>
        <p:spPr bwMode="ltGray">
          <a:xfrm>
            <a:off x="107504" y="1268760"/>
            <a:ext cx="8928992" cy="5184576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7" name="AutoShape 4"/>
          <p:cNvSpPr>
            <a:spLocks noChangeArrowheads="1"/>
          </p:cNvSpPr>
          <p:nvPr/>
        </p:nvSpPr>
        <p:spPr bwMode="gray">
          <a:xfrm>
            <a:off x="107504" y="116632"/>
            <a:ext cx="6552728" cy="1008112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" name="Rectangle 9"/>
          <p:cNvSpPr txBox="1">
            <a:spLocks noChangeArrowheads="1"/>
          </p:cNvSpPr>
          <p:nvPr/>
        </p:nvSpPr>
        <p:spPr>
          <a:xfrm>
            <a:off x="107504" y="116632"/>
            <a:ext cx="6552728" cy="563562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Программа: «Развитие культуры на территории Дальнегорского городского округа» на 2015-2019 годы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04248" y="260648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План:  92,6 млн.руб.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Факт : 92,6 млн.руб.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31"/>
          <p:cNvSpPr>
            <a:spLocks noChangeArrowheads="1"/>
          </p:cNvSpPr>
          <p:nvPr/>
        </p:nvSpPr>
        <p:spPr bwMode="gray">
          <a:xfrm>
            <a:off x="107504" y="4437112"/>
            <a:ext cx="8928992" cy="16312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Реализованы отдельные мероприятия  подпрограммы: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Обеспечение доступной среды, создание условий для доступа населения к услугам учреждений культуры для полноценной жизнедеятельности лиц с ограниченными возможностями в сумме 22,2 тыс.руб.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Улучшение условий и охрана труда в  учреждениях культуры в сумме 22,8 тыс.руб.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Организация и проведение общегородских окружных мероприятий, фестивалей, конкурсов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сумме 10,0 тыс.руб.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ru-RU" sz="1400" spc="-3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1340768"/>
            <a:ext cx="705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ПОДПРОГРАММА 3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«Развитие музейного дела».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48264" y="1340768"/>
            <a:ext cx="20612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План: 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6.1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млн.руб.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Факт: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6.1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млн.руб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16832"/>
            <a:ext cx="2520280" cy="1889579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916832"/>
            <a:ext cx="2520280" cy="189021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1916832"/>
            <a:ext cx="2497126" cy="1872207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13" name="TextBox 12"/>
          <p:cNvSpPr txBox="1"/>
          <p:nvPr/>
        </p:nvSpPr>
        <p:spPr>
          <a:xfrm>
            <a:off x="467544" y="3861048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Финансовое обеспечение подпрограммы – субсидия музейно-выставочному центру на выполнение муниципального задания и иные цели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6"/>
          <p:cNvSpPr>
            <a:spLocks noChangeArrowheads="1"/>
          </p:cNvSpPr>
          <p:nvPr/>
        </p:nvSpPr>
        <p:spPr bwMode="ltGray">
          <a:xfrm>
            <a:off x="107504" y="1268760"/>
            <a:ext cx="8928992" cy="5184576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7" name="AutoShape 4"/>
          <p:cNvSpPr>
            <a:spLocks noChangeArrowheads="1"/>
          </p:cNvSpPr>
          <p:nvPr/>
        </p:nvSpPr>
        <p:spPr bwMode="gray">
          <a:xfrm>
            <a:off x="107504" y="116632"/>
            <a:ext cx="6552728" cy="1008112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" name="Rectangle 9"/>
          <p:cNvSpPr txBox="1">
            <a:spLocks noChangeArrowheads="1"/>
          </p:cNvSpPr>
          <p:nvPr/>
        </p:nvSpPr>
        <p:spPr>
          <a:xfrm>
            <a:off x="107504" y="116632"/>
            <a:ext cx="6552728" cy="563562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Программа: «Развитие культуры на территории Дальнегорского городского округа» на 2015-2019 годы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04248" y="260648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План:  92,6 млн.руб.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Факт : 92,6 млн.руб.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31"/>
          <p:cNvSpPr>
            <a:spLocks noChangeArrowheads="1"/>
          </p:cNvSpPr>
          <p:nvPr/>
        </p:nvSpPr>
        <p:spPr bwMode="gray">
          <a:xfrm>
            <a:off x="107504" y="4365010"/>
            <a:ext cx="8928992" cy="16312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Реализованы отдельные мероприятия подпрограммы: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Текущий ремонт учреждений в сумме 462,9 тыс.руб.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Обеспечение доступной среды, создание условий для доступа населения к услугам учреждений культуры и дополнительного образования в сфере культуры, для полноценной жизнедеятельности лиц с ограниченными возможностями в сумме 12,2 тыс.руб.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Приобретение подарков на праздник  первоклассника в сумме 14,9 тыс.руб.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Улучшение условий и охрана труда в сумме 9,0 тыс.руб.</a:t>
            </a:r>
            <a:endParaRPr lang="ru-RU" sz="1400" spc="-3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1340768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ПОДПРОГРАММА 4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«Развитие дополнительного образования в сфере культуры и искусства».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48264" y="1340768"/>
            <a:ext cx="20612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План: 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14.8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млн.руб.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Факт: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14.8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млн.руб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" name="Рисунок 9" descr="IMG_01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1988840"/>
            <a:ext cx="2304256" cy="1872208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1" name="Рисунок 10" descr="IMG_07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1988840"/>
            <a:ext cx="2592288" cy="1872208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12" name="TextBox 11"/>
          <p:cNvSpPr txBox="1"/>
          <p:nvPr/>
        </p:nvSpPr>
        <p:spPr>
          <a:xfrm>
            <a:off x="467544" y="3861048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Финансовое обеспечение подпрограммы – субсидия детской школе искусств на выполнение муниципального задания и иные цели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6"/>
          <p:cNvSpPr>
            <a:spLocks noChangeArrowheads="1"/>
          </p:cNvSpPr>
          <p:nvPr/>
        </p:nvSpPr>
        <p:spPr bwMode="ltGray">
          <a:xfrm>
            <a:off x="107504" y="1268760"/>
            <a:ext cx="8928992" cy="5184576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7" name="AutoShape 4"/>
          <p:cNvSpPr>
            <a:spLocks noChangeArrowheads="1"/>
          </p:cNvSpPr>
          <p:nvPr/>
        </p:nvSpPr>
        <p:spPr bwMode="gray">
          <a:xfrm>
            <a:off x="107504" y="116632"/>
            <a:ext cx="6552728" cy="1008112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" name="Rectangle 9"/>
          <p:cNvSpPr txBox="1">
            <a:spLocks noChangeArrowheads="1"/>
          </p:cNvSpPr>
          <p:nvPr/>
        </p:nvSpPr>
        <p:spPr>
          <a:xfrm>
            <a:off x="0" y="260648"/>
            <a:ext cx="6552728" cy="563562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Программа: «Развитие культуры на территории Дальнегорского городского округа» на 2015-2019 годы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04248" y="260648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План:  92,6 млн.руб.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Факт : 92,6 млн.руб.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544" y="1268760"/>
            <a:ext cx="7704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ОТДЕЛЬНЫЕ  МЕРОПРИЯТИЯ  ПРОГРАММЫ: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9512" y="4437112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Расходы на содержание управления Культуры, спорта и молодежной политики в сумме 8,5 млн.руб.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Расходы на разработку проектов определения границ территорий, предмета охраны и режима использования территориальных объектов культурного наследия (памятников истории и культуры) регионального значения, расположенных на территории ДГО в сумме 0,4 млн.руб.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2376264" cy="2645008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7" name="Рисунок 16" descr="солда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1628800"/>
            <a:ext cx="2232248" cy="2664296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8" name="Рисунок 17" descr="стел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1628800"/>
            <a:ext cx="2376264" cy="2664296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gray">
          <a:xfrm>
            <a:off x="107504" y="260648"/>
            <a:ext cx="6408712" cy="1584176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Rectangle 9"/>
          <p:cNvSpPr txBox="1">
            <a:spLocks noChangeArrowheads="1"/>
          </p:cNvSpPr>
          <p:nvPr/>
        </p:nvSpPr>
        <p:spPr>
          <a:xfrm>
            <a:off x="0" y="260648"/>
            <a:ext cx="6588224" cy="1728192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 результате внесенных изменений и дополнений в </a:t>
            </a:r>
            <a:r>
              <a:rPr lang="ru-RU" sz="1600" b="1" i="1" noProof="0" dirty="0" smtClean="0">
                <a:latin typeface="Times New Roman" pitchFamily="18" charset="0"/>
                <a:cs typeface="Times New Roman" pitchFamily="18" charset="0"/>
              </a:rPr>
              <a:t>Решение о бюджете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значительно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1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у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величен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дефицит бюджета: 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ltGray">
          <a:xfrm>
            <a:off x="4860032" y="2043038"/>
            <a:ext cx="3888432" cy="2610098"/>
          </a:xfrm>
          <a:prstGeom prst="ellipse">
            <a:avLst/>
          </a:prstGeom>
          <a:gradFill rotWithShape="1">
            <a:gsLst>
              <a:gs pos="0">
                <a:srgbClr val="7262EC"/>
              </a:gs>
              <a:gs pos="100000">
                <a:srgbClr val="2614AA"/>
              </a:gs>
            </a:gsLst>
            <a:lin ang="27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5" name="Picture 8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5004048" y="2060848"/>
            <a:ext cx="3672408" cy="1268086"/>
          </a:xfrm>
          <a:prstGeom prst="rect">
            <a:avLst/>
          </a:prstGeom>
          <a:noFill/>
          <a:effectLst/>
        </p:spPr>
      </p:pic>
      <p:pic>
        <p:nvPicPr>
          <p:cNvPr id="16" name="Picture 9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 flipV="1">
            <a:off x="5004049" y="3429000"/>
            <a:ext cx="3600399" cy="1224136"/>
          </a:xfrm>
          <a:prstGeom prst="rect">
            <a:avLst/>
          </a:prstGeom>
          <a:noFill/>
          <a:effectLst/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black">
          <a:xfrm>
            <a:off x="5652120" y="3068960"/>
            <a:ext cx="2376264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28696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83 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тыс.руб.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7"/>
          <p:cNvSpPr>
            <a:spLocks noChangeArrowheads="1"/>
          </p:cNvSpPr>
          <p:nvPr/>
        </p:nvSpPr>
        <p:spPr bwMode="ltGray">
          <a:xfrm>
            <a:off x="971600" y="2420888"/>
            <a:ext cx="2232249" cy="1808138"/>
          </a:xfrm>
          <a:prstGeom prst="ellipse">
            <a:avLst/>
          </a:prstGeom>
          <a:gradFill rotWithShape="1">
            <a:gsLst>
              <a:gs pos="0">
                <a:srgbClr val="7262EC"/>
              </a:gs>
              <a:gs pos="100000">
                <a:srgbClr val="2614AA"/>
              </a:gs>
            </a:gsLst>
            <a:lin ang="27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9" name="Picture 8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1115616" y="2428827"/>
            <a:ext cx="2016224" cy="792088"/>
          </a:xfrm>
          <a:prstGeom prst="rect">
            <a:avLst/>
          </a:prstGeom>
          <a:noFill/>
          <a:effectLst/>
        </p:spPr>
      </p:pic>
      <p:pic>
        <p:nvPicPr>
          <p:cNvPr id="20" name="Picture 9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 flipV="1">
            <a:off x="1115616" y="3580954"/>
            <a:ext cx="1944216" cy="648072"/>
          </a:xfrm>
          <a:prstGeom prst="rect">
            <a:avLst/>
          </a:prstGeom>
          <a:noFill/>
          <a:effectLst/>
        </p:spPr>
      </p:pic>
      <p:sp>
        <p:nvSpPr>
          <p:cNvPr id="21" name="Text Box 16"/>
          <p:cNvSpPr txBox="1">
            <a:spLocks noChangeArrowheads="1"/>
          </p:cNvSpPr>
          <p:nvPr/>
        </p:nvSpPr>
        <p:spPr bwMode="black">
          <a:xfrm>
            <a:off x="1403648" y="3068960"/>
            <a:ext cx="1541463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9325,00 тыс.руб.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AutoShape 17"/>
          <p:cNvSpPr>
            <a:spLocks noChangeArrowheads="1"/>
          </p:cNvSpPr>
          <p:nvPr/>
        </p:nvSpPr>
        <p:spPr bwMode="gray">
          <a:xfrm>
            <a:off x="3203848" y="3140968"/>
            <a:ext cx="1656184" cy="446087"/>
          </a:xfrm>
          <a:prstGeom prst="rightArrow">
            <a:avLst>
              <a:gd name="adj1" fmla="val 54861"/>
              <a:gd name="adj2" fmla="val 59167"/>
            </a:avLst>
          </a:prstGeom>
          <a:gradFill rotWithShape="1">
            <a:gsLst>
              <a:gs pos="0">
                <a:schemeClr val="accent2">
                  <a:gamma/>
                  <a:shade val="34902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1043608" y="4797152"/>
            <a:ext cx="7056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Источник покрытия дефицита бюджета: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остаток денежных средств на едином счете бюджета по состоянию на 01.01.2016, в т.ч. Остаток целевых средств в размере 12680,83 тыс. руб.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AutoShape 4"/>
          <p:cNvSpPr>
            <a:spLocks noChangeArrowheads="1"/>
          </p:cNvSpPr>
          <p:nvPr/>
        </p:nvSpPr>
        <p:spPr bwMode="black">
          <a:xfrm>
            <a:off x="6588224" y="476672"/>
            <a:ext cx="2376264" cy="1152128"/>
          </a:xfrm>
          <a:prstGeom prst="roundRect">
            <a:avLst>
              <a:gd name="adj" fmla="val 9481"/>
            </a:avLst>
          </a:prstGeom>
          <a:noFill/>
          <a:ln w="28575">
            <a:solidFill>
              <a:srgbClr val="92D05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0231" y="476672"/>
            <a:ext cx="22322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Дефицит бюджета утвержден с учетом норм и ограничений , установленных статьей  92.1  Бюджетного Кодекса РФ</a:t>
            </a:r>
            <a:endParaRPr lang="ru-RU" sz="12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6"/>
          <p:cNvSpPr>
            <a:spLocks noChangeArrowheads="1"/>
          </p:cNvSpPr>
          <p:nvPr/>
        </p:nvSpPr>
        <p:spPr bwMode="ltGray">
          <a:xfrm>
            <a:off x="107504" y="1268760"/>
            <a:ext cx="8928992" cy="5184576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7" name="AutoShape 4"/>
          <p:cNvSpPr>
            <a:spLocks noChangeArrowheads="1"/>
          </p:cNvSpPr>
          <p:nvPr/>
        </p:nvSpPr>
        <p:spPr bwMode="gray">
          <a:xfrm>
            <a:off x="107504" y="116632"/>
            <a:ext cx="6552728" cy="1008112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" name="Rectangle 9"/>
          <p:cNvSpPr txBox="1">
            <a:spLocks noChangeArrowheads="1"/>
          </p:cNvSpPr>
          <p:nvPr/>
        </p:nvSpPr>
        <p:spPr>
          <a:xfrm>
            <a:off x="107504" y="116632"/>
            <a:ext cx="6552728" cy="563562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Программа: «Развитие физической культуры и спорта на территории Дальнегорского городского округа» на 2015-2019 годы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04248" y="260648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План: 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47.9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млн.руб.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Факт :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47.9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млн.руб.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31"/>
          <p:cNvSpPr>
            <a:spLocks noChangeArrowheads="1"/>
          </p:cNvSpPr>
          <p:nvPr/>
        </p:nvSpPr>
        <p:spPr bwMode="gray">
          <a:xfrm>
            <a:off x="107504" y="4437112"/>
            <a:ext cx="8928992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Реализованы отдельные мероприятия подпрограммы: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Приобретение спортивного инвентаря в сумме 100,0 тыс.руб.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Обеспечение доступной среды, создание условий для доступа населения к услугам учреждений спорта, для полноценной жизнедеятельности лиц с ограниченными возможностями в сумме в сумме 36,6 тыс.руб.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Расходы на улучшение условий и охрана труда в сумме 271,3 тыс.руб.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1340768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ПОДПРОГРАММА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«Развитие детско-юношеского спорта на территории Дальнегорского городского округа».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выполнение_мун_задания_соревнова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988840"/>
            <a:ext cx="2980303" cy="1752766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0" name="Рисунок 9" descr="20170502_160210_resiz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1988840"/>
            <a:ext cx="2952328" cy="1771397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1" name="Рисунок 10" descr="20170502_160754_resiz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1340768"/>
            <a:ext cx="1584176" cy="2640294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12" name="TextBox 11"/>
          <p:cNvSpPr txBox="1"/>
          <p:nvPr/>
        </p:nvSpPr>
        <p:spPr>
          <a:xfrm>
            <a:off x="395536" y="3933056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Финансовое обеспечение подпрограммы – субсидия трем спортивным школам на выполнение муниципального задания и иные цели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6"/>
          <p:cNvSpPr>
            <a:spLocks noChangeArrowheads="1"/>
          </p:cNvSpPr>
          <p:nvPr/>
        </p:nvSpPr>
        <p:spPr bwMode="ltGray">
          <a:xfrm>
            <a:off x="107504" y="1268760"/>
            <a:ext cx="8928992" cy="5184576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7" name="AutoShape 4"/>
          <p:cNvSpPr>
            <a:spLocks noChangeArrowheads="1"/>
          </p:cNvSpPr>
          <p:nvPr/>
        </p:nvSpPr>
        <p:spPr bwMode="gray">
          <a:xfrm>
            <a:off x="107504" y="116632"/>
            <a:ext cx="6552728" cy="1008112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Rectangle 9"/>
          <p:cNvSpPr txBox="1">
            <a:spLocks noChangeArrowheads="1"/>
          </p:cNvSpPr>
          <p:nvPr/>
        </p:nvSpPr>
        <p:spPr>
          <a:xfrm>
            <a:off x="107504" y="116632"/>
            <a:ext cx="6552728" cy="563562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Программа: «Развитие физической культуры и спорта на территории Дальнегорского городского округа» на 2015-2019 годы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04248" y="260648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План: 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47.9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млн.руб.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Факт :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47.9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млн.руб.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7544" y="1268760"/>
            <a:ext cx="7704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ОТДЕЛЬНЫЕ  МЕРОПРИЯТИЯ  ПРОГРАММЫ: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512" y="4437112"/>
            <a:ext cx="87129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Мероприятие в сфере массового спорта в сумме 1,0 млн.руб.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Реконструкция МБУ СШ «Вертикаль» (монтаж и пуско-наладка автоматической пожарной сигнализации и системы видеонаблюдения, устройство пандуса главного входа здания) в сумме 1,6 млн.руб.</a:t>
            </a:r>
          </a:p>
        </p:txBody>
      </p:sp>
      <p:pic>
        <p:nvPicPr>
          <p:cNvPr id="17" name="Рисунок 16" descr="IMG_1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700808"/>
            <a:ext cx="2880320" cy="232792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8" name="Рисунок 17" descr="IMG_09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1700808"/>
            <a:ext cx="2952328" cy="2352261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0" name="Рисунок 19" descr="IMG_1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1700808"/>
            <a:ext cx="2808312" cy="2376264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6"/>
          <p:cNvSpPr>
            <a:spLocks noChangeArrowheads="1"/>
          </p:cNvSpPr>
          <p:nvPr/>
        </p:nvSpPr>
        <p:spPr bwMode="ltGray">
          <a:xfrm>
            <a:off x="107504" y="1268760"/>
            <a:ext cx="8928992" cy="5184576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7" name="AutoShape 4"/>
          <p:cNvSpPr>
            <a:spLocks noChangeArrowheads="1"/>
          </p:cNvSpPr>
          <p:nvPr/>
        </p:nvSpPr>
        <p:spPr bwMode="gray">
          <a:xfrm>
            <a:off x="107504" y="116632"/>
            <a:ext cx="6552728" cy="1008112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" name="Rectangle 9"/>
          <p:cNvSpPr txBox="1">
            <a:spLocks noChangeArrowheads="1"/>
          </p:cNvSpPr>
          <p:nvPr/>
        </p:nvSpPr>
        <p:spPr>
          <a:xfrm>
            <a:off x="107504" y="116632"/>
            <a:ext cx="6552728" cy="563562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Программа: «Молодежь Дальнегорского городского округа» на 2015-2019 годы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04248" y="260648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План: 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0.9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млн.руб.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Факт :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0.9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млн.руб.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31"/>
          <p:cNvSpPr>
            <a:spLocks noChangeArrowheads="1"/>
          </p:cNvSpPr>
          <p:nvPr/>
        </p:nvSpPr>
        <p:spPr bwMode="gray">
          <a:xfrm>
            <a:off x="107504" y="3140968"/>
            <a:ext cx="8928992" cy="42165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   программы: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Проведено 10 обучающих семинаров с привлечением краевых специалистов по темам «Добровольчество»,  «Уроки добра», «Волонтерская инициатива», «Профилактика употребления ПАВ», пропаганда здорового образа жизни. 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Реализовано 5 молодежных проектов, это  проект "Киноман-2016", проект «Профилактика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психоактивных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веществ», проект "Волонтер Победы" и молодежная инициатива по проведению фестиваля Холи, подготовлен и проведен проект «Противодействие экстремизму».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Проведено 17  мероприятий пропагандирующих здоровый образ жизни. Это такие как: Спортивный городок на День города, День физкультурника, 5 спортивных мероприятий ко дню молодежи,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флешмобы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"Мы за ЗОЖ" и  др. Самым значимым и увлекательным стал «Слет здорового образа жизни» в рамках государственной программы Приморского края  «Развитие образования Приморского края» на 2013-2020 годы на территории Дальнегорского городского округа.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Изготовлено и роздано  50 листовок во время проведения молодежного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флеш-моба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"Мы за ЗОЖ", 30 листовок во время проведения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пофилактической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операции "Сообщи, где торгуют смертью" и 20 информационных листовок в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предверии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проведения мероприятий ко Дню молодежи и 20 листовок изготовлено к 1 декабря (День борьбы со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спидом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340769"/>
            <a:ext cx="2880320" cy="180020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9" name="Рисунок 8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1340768"/>
            <a:ext cx="2878301" cy="180020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0" name="Рисунок 9" descr="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1340769"/>
            <a:ext cx="2880320" cy="180020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6"/>
          <p:cNvSpPr>
            <a:spLocks noChangeArrowheads="1"/>
          </p:cNvSpPr>
          <p:nvPr/>
        </p:nvSpPr>
        <p:spPr bwMode="ltGray">
          <a:xfrm>
            <a:off x="107504" y="1268760"/>
            <a:ext cx="8928992" cy="5184576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7" name="AutoShape 4"/>
          <p:cNvSpPr>
            <a:spLocks noChangeArrowheads="1"/>
          </p:cNvSpPr>
          <p:nvPr/>
        </p:nvSpPr>
        <p:spPr bwMode="gray">
          <a:xfrm>
            <a:off x="107504" y="116632"/>
            <a:ext cx="6552728" cy="1008112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" name="Rectangle 9"/>
          <p:cNvSpPr txBox="1">
            <a:spLocks noChangeArrowheads="1"/>
          </p:cNvSpPr>
          <p:nvPr/>
        </p:nvSpPr>
        <p:spPr>
          <a:xfrm>
            <a:off x="107504" y="116632"/>
            <a:ext cx="6552728" cy="563562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Программа: «Развитие, содержание улично-дорожной сети и благоустройство Дальнегорского городского округа» на 2015-2019 годы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04248" y="260648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План: 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16.2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млн.руб.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Факт :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15.0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млн.руб.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31"/>
          <p:cNvSpPr>
            <a:spLocks noChangeArrowheads="1"/>
          </p:cNvSpPr>
          <p:nvPr/>
        </p:nvSpPr>
        <p:spPr bwMode="gray">
          <a:xfrm>
            <a:off x="107504" y="3789040"/>
            <a:ext cx="8928992" cy="31393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   программы: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Установка и замена дорожных знаков на территории Дальнегорского городского округа: запланирована установка и замена 390 дорожных знаков, фактически проведена установка и замена 488 знаков. 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Нанесение дорожной разметки дорожной краской на территории Дальнегорского городского округа: запланирована к нанесению дорожная разметка протяженностью 2,93 км, фактически нанесена разметка протяженностью 3,035 км. 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Содержание, (помывка, окраска, ремонт и восстановление  стоек, знаков, табличек и дорожных ограждений) элементов благоустройства автомобильных дорог местного значения Дальнегорского городского округа: по  плану 390 единиц, фактически 488 единиц. 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Окос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травы с целью обеспечения чистоты территорий Дальнегорского городского округа, покрытых травяным покровом: в 2016 году запланировано провести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окос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территорий с учетом периодичности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окоса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на площади в 137707,64 м2, фактически, с учетом периодичности,  произведен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окос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на площади 150345 м2.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Валка и формовочная обрезка деревьев на территории Дальнегорского городского округа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portal_dorogi_ross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340768"/>
            <a:ext cx="2880320" cy="2088232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9" name="Рисунок 8" descr="932af28d290f954448df7591f2abe5b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1340768"/>
            <a:ext cx="2880320" cy="2088232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0" name="Рисунок 9" descr="Безымянный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192" y="1340768"/>
            <a:ext cx="2520280" cy="2088232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6"/>
          <p:cNvSpPr>
            <a:spLocks noChangeArrowheads="1"/>
          </p:cNvSpPr>
          <p:nvPr/>
        </p:nvSpPr>
        <p:spPr bwMode="ltGray">
          <a:xfrm>
            <a:off x="107504" y="1268760"/>
            <a:ext cx="8928992" cy="5184576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7" name="AutoShape 4"/>
          <p:cNvSpPr>
            <a:spLocks noChangeArrowheads="1"/>
          </p:cNvSpPr>
          <p:nvPr/>
        </p:nvSpPr>
        <p:spPr bwMode="gray">
          <a:xfrm>
            <a:off x="107504" y="116632"/>
            <a:ext cx="6552728" cy="1008112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" name="Rectangle 9"/>
          <p:cNvSpPr txBox="1">
            <a:spLocks noChangeArrowheads="1"/>
          </p:cNvSpPr>
          <p:nvPr/>
        </p:nvSpPr>
        <p:spPr>
          <a:xfrm>
            <a:off x="107504" y="116632"/>
            <a:ext cx="6552728" cy="563562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Программа: «Обеспечение доступным жильем жителей Дальнегорского городского округа» на 2015-2019 годы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04248" y="260648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План: 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34.0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млн.руб.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Факт :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19.8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млн.руб.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31"/>
          <p:cNvSpPr>
            <a:spLocks noChangeArrowheads="1"/>
          </p:cNvSpPr>
          <p:nvPr/>
        </p:nvSpPr>
        <p:spPr bwMode="gray">
          <a:xfrm>
            <a:off x="107504" y="3429000"/>
            <a:ext cx="8928992" cy="184665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   программы:</a:t>
            </a:r>
          </a:p>
          <a:p>
            <a:pPr marL="342900" lvl="0" indent="-342900">
              <a:buFont typeface="+mj-lt"/>
              <a:buAutoNum type="arabicPeriod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рамках реализации подпрограммы «Переселение граждан из аварийного жилищного фонда Дальнегорского городского округа» на 2015-2019 годы расселено 22 человека из 12 аварийных жилых помещений общей площадью 443,3 кв. м. 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рамках реализации подпрограммы «Обеспечение жильем молодых семей Дальнегорского городского округа» на 2015-2019 годы, запланировано обеспечение жильем 7 семей, реализовали  право  5 молодых семей. Приобрели жилые помещения общей площадью 323,50 кв.м.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25-08-zhi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8184" y="1340768"/>
            <a:ext cx="2753640" cy="1843162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9" name="Рисунок 8" descr="Изображение 24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340768"/>
            <a:ext cx="2787774" cy="1872208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0" name="Рисунок 9" descr="Изображение 24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1340768"/>
            <a:ext cx="2808312" cy="1872208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6"/>
          <p:cNvSpPr>
            <a:spLocks noChangeArrowheads="1"/>
          </p:cNvSpPr>
          <p:nvPr/>
        </p:nvSpPr>
        <p:spPr bwMode="ltGray">
          <a:xfrm>
            <a:off x="107504" y="1268760"/>
            <a:ext cx="8928992" cy="5184576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7" name="AutoShape 4"/>
          <p:cNvSpPr>
            <a:spLocks noChangeArrowheads="1"/>
          </p:cNvSpPr>
          <p:nvPr/>
        </p:nvSpPr>
        <p:spPr bwMode="gray">
          <a:xfrm>
            <a:off x="107504" y="116632"/>
            <a:ext cx="6552728" cy="1008112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" name="Rectangle 9"/>
          <p:cNvSpPr txBox="1">
            <a:spLocks noChangeArrowheads="1"/>
          </p:cNvSpPr>
          <p:nvPr/>
        </p:nvSpPr>
        <p:spPr>
          <a:xfrm>
            <a:off x="107504" y="116632"/>
            <a:ext cx="6552728" cy="563562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Программа: «Переселение граждан из аварийного жилищного фонда с учетом  необходимости развития малоэтажного жилищного строительства» на 2013-2016 годы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04248" y="260648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План: 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5.3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млн.руб.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Факт :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5.0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млн.руб.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31"/>
          <p:cNvSpPr>
            <a:spLocks noChangeArrowheads="1"/>
          </p:cNvSpPr>
          <p:nvPr/>
        </p:nvSpPr>
        <p:spPr bwMode="gray">
          <a:xfrm>
            <a:off x="107504" y="4725144"/>
            <a:ext cx="8928992" cy="16312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   программы:</a:t>
            </a:r>
          </a:p>
          <a:p>
            <a:pPr marL="342900" lvl="0" indent="-342900">
              <a:buFont typeface="+mj-lt"/>
              <a:buAutoNum type="arabicPeriod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Приобретены </a:t>
            </a:r>
            <a:r>
              <a:rPr lang="ru-RU" sz="1400" dirty="0" smtClean="0"/>
              <a:t>4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жилых помещения путем проведения электронных аукционов на сумму 3,4 млн.руб.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400" dirty="0" smtClean="0"/>
              <a:t>Пер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еселение граждан из аварийных домов в благоустроенные жилые помещения. В рамках данного мероприятия переселено 10 граждан </a:t>
            </a:r>
          </a:p>
          <a:p>
            <a:pPr marL="342900" lvl="0" indent="-342900">
              <a:buFont typeface="+mj-lt"/>
              <a:buAutoNum type="arabicPeriod"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Снос аварийных домов. В рамках данного мероприятия снесено 10 домов из 10 запланированных. Сумма средств потраченных на аукционы составила 1,6 млн.руб.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1403909631_e861f1b6da26a2974b808040f217c6f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3" y="1340769"/>
            <a:ext cx="2952327" cy="2232248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340768"/>
            <a:ext cx="2880320" cy="2232248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9" name="Рисунок 8" descr="deshevaya_arenda-1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1340768"/>
            <a:ext cx="2808312" cy="2232248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gray">
          <a:xfrm>
            <a:off x="107504" y="116632"/>
            <a:ext cx="6552728" cy="1008112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16632"/>
            <a:ext cx="655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Исполнение бюджета по источникам финансирования дефицита бюджета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ltGray">
          <a:xfrm>
            <a:off x="107504" y="1268760"/>
            <a:ext cx="8928992" cy="5184576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black">
          <a:xfrm>
            <a:off x="539552" y="1785926"/>
            <a:ext cx="8208912" cy="1283034"/>
          </a:xfrm>
          <a:prstGeom prst="roundRect">
            <a:avLst>
              <a:gd name="adj" fmla="val 9481"/>
            </a:avLst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gray">
          <a:xfrm>
            <a:off x="323528" y="1844825"/>
            <a:ext cx="8496944" cy="135421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ПЛАН: дефицит – 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28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</a:p>
          <a:p>
            <a:pPr algn="ctr" eaLnBrk="0" hangingPunct="0"/>
            <a:endParaRPr lang="ru-RU" sz="1000" b="1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ФАКТ: </a:t>
            </a:r>
            <a:r>
              <a:rPr lang="ru-RU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профицит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59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млн.руб.</a:t>
            </a:r>
          </a:p>
          <a:p>
            <a:pPr algn="ctr" eaLnBrk="0" hangingPunct="0"/>
            <a:endParaRPr lang="en-US" sz="2400" b="1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 3"/>
          <p:cNvGrpSpPr>
            <a:grpSpLocks/>
          </p:cNvGrpSpPr>
          <p:nvPr/>
        </p:nvGrpSpPr>
        <p:grpSpPr bwMode="auto">
          <a:xfrm>
            <a:off x="467544" y="4005064"/>
            <a:ext cx="8280920" cy="1440160"/>
            <a:chOff x="1267" y="2532"/>
            <a:chExt cx="3185" cy="582"/>
          </a:xfrm>
          <a:solidFill>
            <a:schemeClr val="bg2">
              <a:lumMod val="50000"/>
            </a:schemeClr>
          </a:solidFill>
        </p:grpSpPr>
        <p:sp>
          <p:nvSpPr>
            <p:cNvPr id="15" name="AutoShape 4"/>
            <p:cNvSpPr>
              <a:spLocks noChangeArrowheads="1"/>
            </p:cNvSpPr>
            <p:nvPr/>
          </p:nvSpPr>
          <p:spPr bwMode="gray">
            <a:xfrm>
              <a:off x="1267" y="2532"/>
              <a:ext cx="3185" cy="58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7262EC"/>
                </a:gs>
                <a:gs pos="100000">
                  <a:srgbClr val="2614AA"/>
                </a:gs>
              </a:gsLst>
              <a:lin ang="2700000" scaled="1"/>
            </a:gra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Line 5"/>
            <p:cNvSpPr>
              <a:spLocks noChangeShapeType="1"/>
            </p:cNvSpPr>
            <p:nvPr/>
          </p:nvSpPr>
          <p:spPr bwMode="gray">
            <a:xfrm>
              <a:off x="1412" y="3111"/>
              <a:ext cx="2950" cy="0"/>
            </a:xfrm>
            <a:prstGeom prst="line">
              <a:avLst/>
            </a:prstGeom>
            <a:gradFill rotWithShape="1">
              <a:gsLst>
                <a:gs pos="0">
                  <a:srgbClr val="7262EC"/>
                </a:gs>
                <a:gs pos="100000">
                  <a:srgbClr val="2614AA"/>
                </a:gs>
              </a:gsLst>
              <a:lin ang="2700000" scaled="1"/>
            </a:gra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Line 6"/>
            <p:cNvSpPr>
              <a:spLocks noChangeShapeType="1"/>
            </p:cNvSpPr>
            <p:nvPr/>
          </p:nvSpPr>
          <p:spPr bwMode="gray">
            <a:xfrm>
              <a:off x="1418" y="2532"/>
              <a:ext cx="2950" cy="0"/>
            </a:xfrm>
            <a:prstGeom prst="line">
              <a:avLst/>
            </a:prstGeom>
            <a:gradFill rotWithShape="1">
              <a:gsLst>
                <a:gs pos="0">
                  <a:srgbClr val="7262EC"/>
                </a:gs>
                <a:gs pos="100000">
                  <a:srgbClr val="2614AA"/>
                </a:gs>
              </a:gsLst>
              <a:lin ang="2700000" scaled="1"/>
            </a:gra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" name="Text Box 18"/>
          <p:cNvSpPr txBox="1">
            <a:spLocks noChangeArrowheads="1"/>
          </p:cNvSpPr>
          <p:nvPr/>
        </p:nvSpPr>
        <p:spPr bwMode="gray">
          <a:xfrm>
            <a:off x="539552" y="3933056"/>
            <a:ext cx="8136904" cy="18158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состоянию на 01.01.2017 года остаток средств на едином счете бюджета составил 113,6 млн.руб., в том числе </a:t>
            </a:r>
          </a:p>
          <a:p>
            <a:pPr algn="ctr" eaLnBrk="0" hangingPunct="0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средства имеющие целевое назначение 12 млн.руб</a:t>
            </a:r>
            <a:r>
              <a:rPr lang="ru-RU" sz="1600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0" hangingPunct="0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собственные средства бюджета 101,6 млн. руб.</a:t>
            </a:r>
          </a:p>
          <a:p>
            <a:pPr algn="ctr" eaLnBrk="0" hangingPunct="0"/>
            <a:endParaRPr lang="ru-RU" sz="1600" b="0" dirty="0" smtClean="0">
              <a:cs typeface="Arial" charset="0"/>
            </a:endParaRPr>
          </a:p>
          <a:p>
            <a:pPr algn="ctr" eaLnBrk="0" hangingPunct="0"/>
            <a:endParaRPr lang="en-US" sz="1600" b="0" dirty="0">
              <a:cs typeface="Arial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/>
          <p:cNvSpPr>
            <a:spLocks noChangeArrowheads="1"/>
          </p:cNvSpPr>
          <p:nvPr/>
        </p:nvSpPr>
        <p:spPr bwMode="gray">
          <a:xfrm>
            <a:off x="107504" y="116632"/>
            <a:ext cx="6552728" cy="1008112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" name="Rectangle 9"/>
          <p:cNvSpPr txBox="1">
            <a:spLocks noChangeArrowheads="1"/>
          </p:cNvSpPr>
          <p:nvPr/>
        </p:nvSpPr>
        <p:spPr>
          <a:xfrm>
            <a:off x="107504" y="116632"/>
            <a:ext cx="6552728" cy="563562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  <a:endParaRPr lang="ru-RU" b="1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gray">
          <a:xfrm>
            <a:off x="1322388" y="1989956"/>
            <a:ext cx="6572250" cy="2463174"/>
          </a:xfrm>
          <a:prstGeom prst="roundRect">
            <a:avLst>
              <a:gd name="adj" fmla="val 16667"/>
            </a:avLst>
          </a:prstGeom>
          <a:solidFill>
            <a:srgbClr val="FFFF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invGray">
          <a:xfrm>
            <a:off x="1212850" y="2078856"/>
            <a:ext cx="6616700" cy="2358256"/>
          </a:xfrm>
          <a:prstGeom prst="roundRect">
            <a:avLst>
              <a:gd name="adj" fmla="val 16667"/>
            </a:avLst>
          </a:prstGeom>
          <a:solidFill>
            <a:srgbClr val="FFFFFF">
              <a:alpha val="7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Rectangle 39"/>
          <p:cNvSpPr>
            <a:spLocks noChangeArrowheads="1"/>
          </p:cNvSpPr>
          <p:nvPr/>
        </p:nvSpPr>
        <p:spPr bwMode="auto">
          <a:xfrm>
            <a:off x="1619672" y="2132856"/>
            <a:ext cx="57912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Дальнегорского городского округа</a:t>
            </a:r>
          </a:p>
          <a:p>
            <a:pPr algn="ctr"/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Адрес: 692441, Приморский край, г. Дальнегорск, ул. Проспект 50 лет Октября, 125</a:t>
            </a:r>
          </a:p>
          <a:p>
            <a:pPr algn="ctr"/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Телефон / факс 8(42373) 3-26-80</a:t>
            </a:r>
          </a:p>
          <a:p>
            <a:pPr algn="ctr"/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График работы </a:t>
            </a:r>
            <a:r>
              <a:rPr lang="ru-RU" sz="2000" b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Пн</a:t>
            </a:r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b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Пт</a:t>
            </a:r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9.00 – 18.00 </a:t>
            </a:r>
          </a:p>
          <a:p>
            <a:pPr algn="ctr"/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(перерыв 13.00 – 14.00) 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gray">
          <a:xfrm>
            <a:off x="107504" y="260648"/>
            <a:ext cx="6048672" cy="1008112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Rectangle 9"/>
          <p:cNvSpPr txBox="1">
            <a:spLocks noChangeArrowheads="1"/>
          </p:cNvSpPr>
          <p:nvPr/>
        </p:nvSpPr>
        <p:spPr>
          <a:xfrm>
            <a:off x="107504" y="260648"/>
            <a:ext cx="6552728" cy="419546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Решением о бюджете в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составе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ведомственной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1600" b="1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структуры утверждено</a:t>
            </a:r>
            <a:r>
              <a:rPr lang="ru-RU" sz="1600" b="1" noProof="0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b="1" noProof="0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7</a:t>
            </a:r>
            <a:r>
              <a:rPr lang="ru-RU" sz="2000" b="1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1600" b="1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главных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 распорядителей бюджетных средств (ГРБС).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2200" y="188640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Статьей 21 Бюджетного Кодекса  РФ определено, что перечень главных распорядителей средств устанавливается решением о  бюджете в составе ведомственной структуры.</a:t>
            </a:r>
            <a:endParaRPr lang="ru-RU" sz="12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black">
          <a:xfrm>
            <a:off x="6300192" y="116632"/>
            <a:ext cx="2736304" cy="1296144"/>
          </a:xfrm>
          <a:prstGeom prst="roundRect">
            <a:avLst>
              <a:gd name="adj" fmla="val 9481"/>
            </a:avLst>
          </a:prstGeom>
          <a:noFill/>
          <a:ln w="28575">
            <a:solidFill>
              <a:srgbClr val="92D05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41" name="AutoShape 6"/>
          <p:cNvSpPr>
            <a:spLocks noChangeArrowheads="1"/>
          </p:cNvSpPr>
          <p:nvPr/>
        </p:nvSpPr>
        <p:spPr bwMode="ltGray">
          <a:xfrm>
            <a:off x="179512" y="1556792"/>
            <a:ext cx="8784976" cy="5301208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" name="Rectangle 145"/>
          <p:cNvSpPr>
            <a:spLocks noChangeArrowheads="1"/>
          </p:cNvSpPr>
          <p:nvPr/>
        </p:nvSpPr>
        <p:spPr bwMode="black">
          <a:xfrm>
            <a:off x="1592851" y="2558058"/>
            <a:ext cx="210294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Дума Дальнегорского </a:t>
            </a:r>
          </a:p>
          <a:p>
            <a:pPr eaLnBrk="1" hangingPunct="1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городского округа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147"/>
          <p:cNvSpPr>
            <a:spLocks noChangeArrowheads="1"/>
          </p:cNvSpPr>
          <p:nvPr/>
        </p:nvSpPr>
        <p:spPr bwMode="black">
          <a:xfrm>
            <a:off x="1600789" y="3081933"/>
            <a:ext cx="2179538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1400" dirty="0">
                <a:latin typeface="Arial" charset="0"/>
                <a:cs typeface="Arial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Контрольно счетная палата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Дальнегорского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городского округа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Rectangle 149"/>
          <p:cNvSpPr>
            <a:spLocks noChangeArrowheads="1"/>
          </p:cNvSpPr>
          <p:nvPr/>
        </p:nvSpPr>
        <p:spPr bwMode="black">
          <a:xfrm>
            <a:off x="1600789" y="3809008"/>
            <a:ext cx="2683594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Финансовое управление администрации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Дальнегорского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городского округа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Rectangle 151"/>
          <p:cNvSpPr>
            <a:spLocks noChangeArrowheads="1"/>
          </p:cNvSpPr>
          <p:nvPr/>
        </p:nvSpPr>
        <p:spPr bwMode="black">
          <a:xfrm>
            <a:off x="1619672" y="4797152"/>
            <a:ext cx="2611586" cy="11695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buFontTx/>
              <a:buChar char="•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Управление муниципального имущества администрации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Дальнегорского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городского округа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Line 156"/>
          <p:cNvSpPr>
            <a:spLocks noChangeShapeType="1"/>
          </p:cNvSpPr>
          <p:nvPr/>
        </p:nvSpPr>
        <p:spPr bwMode="auto">
          <a:xfrm flipV="1">
            <a:off x="1188039" y="3042245"/>
            <a:ext cx="2376264" cy="14287"/>
          </a:xfrm>
          <a:prstGeom prst="line">
            <a:avLst/>
          </a:prstGeom>
          <a:noFill/>
          <a:ln w="15875">
            <a:solidFill>
              <a:srgbClr val="7030A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1" name="Line 157"/>
          <p:cNvSpPr>
            <a:spLocks noChangeShapeType="1"/>
          </p:cNvSpPr>
          <p:nvPr/>
        </p:nvSpPr>
        <p:spPr bwMode="auto">
          <a:xfrm flipV="1">
            <a:off x="1188039" y="3766146"/>
            <a:ext cx="2149475" cy="14287"/>
          </a:xfrm>
          <a:prstGeom prst="line">
            <a:avLst/>
          </a:prstGeom>
          <a:noFill/>
          <a:ln w="15875">
            <a:solidFill>
              <a:srgbClr val="7030A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3" name="Line 158"/>
          <p:cNvSpPr>
            <a:spLocks noChangeShapeType="1"/>
          </p:cNvSpPr>
          <p:nvPr/>
        </p:nvSpPr>
        <p:spPr bwMode="auto">
          <a:xfrm flipV="1">
            <a:off x="1188039" y="4784452"/>
            <a:ext cx="2149475" cy="12700"/>
          </a:xfrm>
          <a:prstGeom prst="line">
            <a:avLst/>
          </a:prstGeom>
          <a:noFill/>
          <a:ln w="15875">
            <a:solidFill>
              <a:srgbClr val="7030A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pSp>
        <p:nvGrpSpPr>
          <p:cNvPr id="74" name="Group 178"/>
          <p:cNvGrpSpPr>
            <a:grpSpLocks/>
          </p:cNvGrpSpPr>
          <p:nvPr/>
        </p:nvGrpSpPr>
        <p:grpSpPr bwMode="auto">
          <a:xfrm>
            <a:off x="1043608" y="2424708"/>
            <a:ext cx="2387600" cy="3562778"/>
            <a:chOff x="2026" y="1316"/>
            <a:chExt cx="1673" cy="2495"/>
          </a:xfrm>
        </p:grpSpPr>
        <p:sp>
          <p:nvSpPr>
            <p:cNvPr id="78" name="Rectangle 179"/>
            <p:cNvSpPr>
              <a:spLocks noChangeArrowheads="1"/>
            </p:cNvSpPr>
            <p:nvPr/>
          </p:nvSpPr>
          <p:spPr bwMode="gray">
            <a:xfrm>
              <a:off x="2026" y="3766"/>
              <a:ext cx="1673" cy="45"/>
            </a:xfrm>
            <a:prstGeom prst="rect">
              <a:avLst/>
            </a:prstGeom>
            <a:gradFill rotWithShape="1">
              <a:gsLst>
                <a:gs pos="0">
                  <a:srgbClr val="7262EC"/>
                </a:gs>
                <a:gs pos="100000">
                  <a:srgbClr val="2614AA"/>
                </a:gs>
              </a:gsLst>
              <a:lin ang="2700000" scaled="1"/>
            </a:gra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0" name="Line 180"/>
            <p:cNvSpPr>
              <a:spLocks noChangeShapeType="1"/>
            </p:cNvSpPr>
            <p:nvPr/>
          </p:nvSpPr>
          <p:spPr bwMode="gray">
            <a:xfrm flipH="1">
              <a:off x="2026" y="1316"/>
              <a:ext cx="20" cy="2450"/>
            </a:xfrm>
            <a:prstGeom prst="line">
              <a:avLst/>
            </a:prstGeom>
            <a:gradFill rotWithShape="1">
              <a:gsLst>
                <a:gs pos="0">
                  <a:srgbClr val="7262EC"/>
                </a:gs>
                <a:gs pos="100000">
                  <a:srgbClr val="2614AA"/>
                </a:gs>
              </a:gsLst>
              <a:lin ang="2700000" scaled="1"/>
            </a:gra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31" y="2538190"/>
            <a:ext cx="50405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140968"/>
            <a:ext cx="504056" cy="43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6031" y="4039237"/>
            <a:ext cx="504056" cy="469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6031" y="5013176"/>
            <a:ext cx="50405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" name="Rectangle 145"/>
          <p:cNvSpPr>
            <a:spLocks noChangeArrowheads="1"/>
          </p:cNvSpPr>
          <p:nvPr/>
        </p:nvSpPr>
        <p:spPr bwMode="black">
          <a:xfrm>
            <a:off x="4977227" y="2554238"/>
            <a:ext cx="2835548" cy="13849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buFontTx/>
              <a:buChar char="•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Администрация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Дальнегорского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городского округа:</a:t>
            </a:r>
          </a:p>
          <a:p>
            <a:pPr lvl="1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МКУ «ОУ»</a:t>
            </a:r>
          </a:p>
          <a:p>
            <a:pPr lvl="1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МАУ ДГО МФЦ</a:t>
            </a:r>
          </a:p>
          <a:p>
            <a:pPr lvl="1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МАУ МФО «ЦРП»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Rectangle 149"/>
          <p:cNvSpPr>
            <a:spLocks noChangeArrowheads="1"/>
          </p:cNvSpPr>
          <p:nvPr/>
        </p:nvSpPr>
        <p:spPr bwMode="black">
          <a:xfrm>
            <a:off x="4985165" y="3957334"/>
            <a:ext cx="3475682" cy="11695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Управление культуры, спорта и молодежной политики администрации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Дальнегорского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городского округа</a:t>
            </a:r>
          </a:p>
          <a:p>
            <a:pPr lvl="1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8 учреждений культуры</a:t>
            </a:r>
          </a:p>
          <a:p>
            <a:pPr lvl="1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3 спортивные школы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Rectangle 151"/>
          <p:cNvSpPr>
            <a:spLocks noChangeArrowheads="1"/>
          </p:cNvSpPr>
          <p:nvPr/>
        </p:nvSpPr>
        <p:spPr bwMode="black">
          <a:xfrm>
            <a:off x="5076470" y="5138608"/>
            <a:ext cx="4067529" cy="13849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buFontTx/>
              <a:buChar char="•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Управление образования администрации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Дальнегорского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городского округа</a:t>
            </a:r>
          </a:p>
          <a:p>
            <a:pPr lvl="1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15 дошкольных учреждений</a:t>
            </a:r>
          </a:p>
          <a:p>
            <a:pPr lvl="1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12 общеобразовательных учреждений</a:t>
            </a:r>
          </a:p>
          <a:p>
            <a:pPr lvl="1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 учреждение дополнительного образования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Line 157"/>
          <p:cNvSpPr>
            <a:spLocks noChangeShapeType="1"/>
          </p:cNvSpPr>
          <p:nvPr/>
        </p:nvSpPr>
        <p:spPr bwMode="auto">
          <a:xfrm flipV="1">
            <a:off x="4572415" y="3918769"/>
            <a:ext cx="2149475" cy="14287"/>
          </a:xfrm>
          <a:prstGeom prst="line">
            <a:avLst/>
          </a:prstGeom>
          <a:noFill/>
          <a:ln w="15875">
            <a:solidFill>
              <a:srgbClr val="7030A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9" name="Line 158"/>
          <p:cNvSpPr>
            <a:spLocks noChangeShapeType="1"/>
          </p:cNvSpPr>
          <p:nvPr/>
        </p:nvSpPr>
        <p:spPr bwMode="auto">
          <a:xfrm flipV="1">
            <a:off x="4572000" y="5085184"/>
            <a:ext cx="2149475" cy="12700"/>
          </a:xfrm>
          <a:prstGeom prst="line">
            <a:avLst/>
          </a:prstGeom>
          <a:noFill/>
          <a:ln w="15875">
            <a:solidFill>
              <a:srgbClr val="7030A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pSp>
        <p:nvGrpSpPr>
          <p:cNvPr id="90" name="Group 178"/>
          <p:cNvGrpSpPr>
            <a:grpSpLocks/>
          </p:cNvGrpSpPr>
          <p:nvPr/>
        </p:nvGrpSpPr>
        <p:grpSpPr bwMode="auto">
          <a:xfrm>
            <a:off x="4427984" y="2420888"/>
            <a:ext cx="2387600" cy="4168236"/>
            <a:chOff x="2026" y="1316"/>
            <a:chExt cx="1673" cy="2919"/>
          </a:xfrm>
        </p:grpSpPr>
        <p:sp>
          <p:nvSpPr>
            <p:cNvPr id="91" name="Rectangle 179"/>
            <p:cNvSpPr>
              <a:spLocks noChangeArrowheads="1"/>
            </p:cNvSpPr>
            <p:nvPr/>
          </p:nvSpPr>
          <p:spPr bwMode="gray">
            <a:xfrm>
              <a:off x="2026" y="4190"/>
              <a:ext cx="1673" cy="45"/>
            </a:xfrm>
            <a:prstGeom prst="rect">
              <a:avLst/>
            </a:prstGeom>
            <a:gradFill rotWithShape="1">
              <a:gsLst>
                <a:gs pos="0">
                  <a:srgbClr val="7262EC"/>
                </a:gs>
                <a:gs pos="100000">
                  <a:srgbClr val="2614AA"/>
                </a:gs>
              </a:gsLst>
              <a:lin ang="2700000" scaled="1"/>
            </a:gra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" name="Line 180"/>
            <p:cNvSpPr>
              <a:spLocks noChangeShapeType="1"/>
            </p:cNvSpPr>
            <p:nvPr/>
          </p:nvSpPr>
          <p:spPr bwMode="gray">
            <a:xfrm flipH="1">
              <a:off x="2026" y="1316"/>
              <a:ext cx="20" cy="2874"/>
            </a:xfrm>
            <a:prstGeom prst="line">
              <a:avLst/>
            </a:prstGeom>
            <a:gradFill rotWithShape="1">
              <a:gsLst>
                <a:gs pos="0">
                  <a:srgbClr val="7262EC"/>
                </a:gs>
                <a:gs pos="100000">
                  <a:srgbClr val="2614AA"/>
                </a:gs>
              </a:gsLst>
              <a:lin ang="2700000" scaled="1"/>
            </a:gra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93" name="Рисунок 92" descr="Безымянный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00407" y="2538190"/>
            <a:ext cx="432048" cy="432048"/>
          </a:xfrm>
          <a:prstGeom prst="rect">
            <a:avLst/>
          </a:prstGeom>
        </p:spPr>
      </p:pic>
      <p:pic>
        <p:nvPicPr>
          <p:cNvPr id="9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407" y="4058488"/>
            <a:ext cx="52903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0407" y="5229200"/>
            <a:ext cx="53340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" name="AutoShape 8"/>
          <p:cNvSpPr>
            <a:spLocks noChangeArrowheads="1"/>
          </p:cNvSpPr>
          <p:nvPr/>
        </p:nvSpPr>
        <p:spPr bwMode="ltGray">
          <a:xfrm>
            <a:off x="1043608" y="1556792"/>
            <a:ext cx="2379662" cy="9257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7262EC"/>
              </a:gs>
              <a:gs pos="100000">
                <a:srgbClr val="2614AA"/>
              </a:gs>
            </a:gsLst>
            <a:lin ang="27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97" name="Group 7"/>
          <p:cNvGrpSpPr>
            <a:grpSpLocks/>
          </p:cNvGrpSpPr>
          <p:nvPr/>
        </p:nvGrpSpPr>
        <p:grpSpPr bwMode="auto">
          <a:xfrm>
            <a:off x="1069576" y="1557362"/>
            <a:ext cx="2351086" cy="935534"/>
            <a:chOff x="2119" y="1158"/>
            <a:chExt cx="1481" cy="383"/>
          </a:xfrm>
        </p:grpSpPr>
        <p:pic>
          <p:nvPicPr>
            <p:cNvPr id="98" name="Picture 9" descr="Picture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ltGray">
            <a:xfrm>
              <a:off x="2119" y="1331"/>
              <a:ext cx="264" cy="210"/>
            </a:xfrm>
            <a:prstGeom prst="rect">
              <a:avLst/>
            </a:prstGeom>
            <a:noFill/>
          </p:spPr>
        </p:pic>
        <p:pic>
          <p:nvPicPr>
            <p:cNvPr id="99" name="Picture 10" descr="Picture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ltGray">
            <a:xfrm rot="10800000">
              <a:off x="3336" y="1158"/>
              <a:ext cx="264" cy="210"/>
            </a:xfrm>
            <a:prstGeom prst="rect">
              <a:avLst/>
            </a:prstGeom>
            <a:noFill/>
          </p:spPr>
        </p:pic>
      </p:grpSp>
      <p:sp>
        <p:nvSpPr>
          <p:cNvPr id="100" name="Rectangle 188"/>
          <p:cNvSpPr>
            <a:spLocks noChangeArrowheads="1"/>
          </p:cNvSpPr>
          <p:nvPr/>
        </p:nvSpPr>
        <p:spPr bwMode="auto">
          <a:xfrm>
            <a:off x="1238310" y="1556792"/>
            <a:ext cx="197060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1600" b="1" i="1" dirty="0" smtClean="0">
                <a:solidFill>
                  <a:srgbClr val="FEFFFF"/>
                </a:solidFill>
                <a:latin typeface="Times New Roman" pitchFamily="18" charset="0"/>
                <a:cs typeface="Times New Roman" pitchFamily="18" charset="0"/>
              </a:rPr>
              <a:t>  ГРБС без </a:t>
            </a:r>
          </a:p>
          <a:p>
            <a:pPr algn="ctr" eaLnBrk="1" hangingPunct="1"/>
            <a:r>
              <a:rPr lang="ru-RU" sz="1600" b="1" i="1" dirty="0" smtClean="0">
                <a:solidFill>
                  <a:srgbClr val="FEFFFF"/>
                </a:solidFill>
                <a:latin typeface="Times New Roman" pitchFamily="18" charset="0"/>
                <a:cs typeface="Times New Roman" pitchFamily="18" charset="0"/>
              </a:rPr>
              <a:t>подведомственных </a:t>
            </a:r>
          </a:p>
          <a:p>
            <a:pPr algn="ctr" eaLnBrk="1" hangingPunct="1"/>
            <a:r>
              <a:rPr lang="ru-RU" sz="1600" b="1" i="1" dirty="0" smtClean="0">
                <a:solidFill>
                  <a:srgbClr val="FEFFFF"/>
                </a:solidFill>
                <a:latin typeface="Times New Roman" pitchFamily="18" charset="0"/>
                <a:cs typeface="Times New Roman" pitchFamily="18" charset="0"/>
              </a:rPr>
              <a:t>учреждений :</a:t>
            </a:r>
            <a:endParaRPr lang="en-US" sz="1600" b="1" i="1" dirty="0">
              <a:solidFill>
                <a:srgbClr val="FE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AutoShape 8"/>
          <p:cNvSpPr>
            <a:spLocks noChangeArrowheads="1"/>
          </p:cNvSpPr>
          <p:nvPr/>
        </p:nvSpPr>
        <p:spPr bwMode="ltGray">
          <a:xfrm>
            <a:off x="4427984" y="1556792"/>
            <a:ext cx="2379662" cy="9257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7262EC"/>
              </a:gs>
              <a:gs pos="100000">
                <a:srgbClr val="2614AA"/>
              </a:gs>
            </a:gsLst>
            <a:lin ang="27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02" name="Group 7"/>
          <p:cNvGrpSpPr>
            <a:grpSpLocks/>
          </p:cNvGrpSpPr>
          <p:nvPr/>
        </p:nvGrpSpPr>
        <p:grpSpPr bwMode="auto">
          <a:xfrm>
            <a:off x="4453952" y="1557362"/>
            <a:ext cx="2351086" cy="935534"/>
            <a:chOff x="2119" y="1158"/>
            <a:chExt cx="1481" cy="383"/>
          </a:xfrm>
        </p:grpSpPr>
        <p:pic>
          <p:nvPicPr>
            <p:cNvPr id="103" name="Picture 9" descr="Picture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ltGray">
            <a:xfrm>
              <a:off x="2119" y="1331"/>
              <a:ext cx="264" cy="210"/>
            </a:xfrm>
            <a:prstGeom prst="rect">
              <a:avLst/>
            </a:prstGeom>
            <a:noFill/>
          </p:spPr>
        </p:pic>
        <p:pic>
          <p:nvPicPr>
            <p:cNvPr id="104" name="Picture 10" descr="Picture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ltGray">
            <a:xfrm rot="10800000">
              <a:off x="3336" y="1158"/>
              <a:ext cx="264" cy="210"/>
            </a:xfrm>
            <a:prstGeom prst="rect">
              <a:avLst/>
            </a:prstGeom>
            <a:noFill/>
          </p:spPr>
        </p:pic>
      </p:grpSp>
      <p:sp>
        <p:nvSpPr>
          <p:cNvPr id="105" name="Rectangle 188"/>
          <p:cNvSpPr>
            <a:spLocks noChangeArrowheads="1"/>
          </p:cNvSpPr>
          <p:nvPr/>
        </p:nvSpPr>
        <p:spPr bwMode="auto">
          <a:xfrm>
            <a:off x="4546958" y="1598266"/>
            <a:ext cx="212289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ru-RU" sz="1600" b="1" i="1" dirty="0" smtClean="0">
                <a:solidFill>
                  <a:srgbClr val="FEFFFF"/>
                </a:solidFill>
                <a:latin typeface="Times New Roman" pitchFamily="18" charset="0"/>
                <a:cs typeface="Times New Roman" pitchFamily="18" charset="0"/>
              </a:rPr>
              <a:t>3  ГРБС с  </a:t>
            </a:r>
          </a:p>
          <a:p>
            <a:pPr algn="ctr" eaLnBrk="1" hangingPunct="1"/>
            <a:r>
              <a:rPr lang="ru-RU" sz="1600" b="1" i="1" dirty="0" smtClean="0">
                <a:solidFill>
                  <a:srgbClr val="FEFFFF"/>
                </a:solidFill>
                <a:latin typeface="Times New Roman" pitchFamily="18" charset="0"/>
                <a:cs typeface="Times New Roman" pitchFamily="18" charset="0"/>
              </a:rPr>
              <a:t>подведомственными </a:t>
            </a:r>
          </a:p>
          <a:p>
            <a:pPr algn="ctr" eaLnBrk="1" hangingPunct="1"/>
            <a:r>
              <a:rPr lang="ru-RU" sz="1600" b="1" i="1" dirty="0" smtClean="0">
                <a:solidFill>
                  <a:srgbClr val="FEFFFF"/>
                </a:solidFill>
                <a:latin typeface="Times New Roman" pitchFamily="18" charset="0"/>
                <a:cs typeface="Times New Roman" pitchFamily="18" charset="0"/>
              </a:rPr>
              <a:t>учреждениями: </a:t>
            </a:r>
            <a:endParaRPr lang="en-US" sz="1600" b="1" i="1" dirty="0">
              <a:solidFill>
                <a:srgbClr val="FE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gray">
          <a:xfrm>
            <a:off x="179512" y="260648"/>
            <a:ext cx="6192688" cy="1008112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Rectangle 9"/>
          <p:cNvSpPr txBox="1">
            <a:spLocks noChangeArrowheads="1"/>
          </p:cNvSpPr>
          <p:nvPr/>
        </p:nvSpPr>
        <p:spPr>
          <a:xfrm>
            <a:off x="107504" y="404664"/>
            <a:ext cx="6480720" cy="64807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Основные показатели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социально – экономического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развития Дальнегорского городского округа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6216" y="260648"/>
            <a:ext cx="2448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Статья 172 БК РФ определено, что  составление проектов бюджетов основывается … на прогнозе социально-экономического развития </a:t>
            </a:r>
            <a:endParaRPr lang="ru-RU" sz="12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black">
          <a:xfrm>
            <a:off x="6444208" y="188640"/>
            <a:ext cx="2592288" cy="1152128"/>
          </a:xfrm>
          <a:prstGeom prst="roundRect">
            <a:avLst>
              <a:gd name="adj" fmla="val 9481"/>
            </a:avLst>
          </a:prstGeom>
          <a:noFill/>
          <a:ln w="28575">
            <a:solidFill>
              <a:srgbClr val="92D05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9" name="Рисунок 8" descr="9147cab8167a1fabb0a7f0380785db90_-portrait-white-background-portrait-background-clipart_1072-1300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2492896"/>
            <a:ext cx="2197019" cy="2376264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10" name="AutoShape 255"/>
          <p:cNvSpPr>
            <a:spLocks noChangeArrowheads="1"/>
          </p:cNvSpPr>
          <p:nvPr/>
        </p:nvSpPr>
        <p:spPr bwMode="ltGray">
          <a:xfrm>
            <a:off x="351656" y="2210321"/>
            <a:ext cx="2132112" cy="1722735"/>
          </a:xfrm>
          <a:prstGeom prst="roundRect">
            <a:avLst>
              <a:gd name="adj" fmla="val 4134"/>
            </a:avLst>
          </a:prstGeom>
          <a:gradFill rotWithShape="1">
            <a:gsLst>
              <a:gs pos="0">
                <a:schemeClr val="folHlink">
                  <a:gamma/>
                  <a:shade val="69804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69804"/>
                  <a:invGamma/>
                </a:schemeClr>
              </a:gs>
            </a:gsLst>
            <a:lin ang="5400000" scaled="1"/>
          </a:gradFill>
          <a:ln w="12700" algn="ctr">
            <a:noFill/>
            <a:round/>
            <a:headEnd/>
            <a:tailEnd/>
          </a:ln>
          <a:effectLst>
            <a:prstShdw prst="shdw17" dist="17961" dir="2700000">
              <a:schemeClr val="folHlink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1" name="Group 260"/>
          <p:cNvGrpSpPr>
            <a:grpSpLocks/>
          </p:cNvGrpSpPr>
          <p:nvPr/>
        </p:nvGrpSpPr>
        <p:grpSpPr bwMode="auto">
          <a:xfrm>
            <a:off x="534219" y="1948384"/>
            <a:ext cx="1733525" cy="527050"/>
            <a:chOff x="497" y="1093"/>
            <a:chExt cx="2019" cy="363"/>
          </a:xfrm>
        </p:grpSpPr>
        <p:sp>
          <p:nvSpPr>
            <p:cNvPr id="12" name="AutoShape 261"/>
            <p:cNvSpPr>
              <a:spLocks noChangeArrowheads="1"/>
            </p:cNvSpPr>
            <p:nvPr/>
          </p:nvSpPr>
          <p:spPr bwMode="gray">
            <a:xfrm>
              <a:off x="497" y="1093"/>
              <a:ext cx="2019" cy="363"/>
            </a:xfrm>
            <a:prstGeom prst="roundRect">
              <a:avLst>
                <a:gd name="adj" fmla="val 17509"/>
              </a:avLst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" name="AutoShape 262"/>
            <p:cNvSpPr>
              <a:spLocks noChangeArrowheads="1"/>
            </p:cNvSpPr>
            <p:nvPr/>
          </p:nvSpPr>
          <p:spPr bwMode="gray">
            <a:xfrm>
              <a:off x="509" y="1353"/>
              <a:ext cx="2007" cy="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9B14F">
                    <a:alpha val="0"/>
                  </a:srgbClr>
                </a:gs>
                <a:gs pos="100000">
                  <a:srgbClr val="79B14F">
                    <a:gamma/>
                    <a:tint val="41176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" name="AutoShape 263"/>
            <p:cNvSpPr>
              <a:spLocks noChangeArrowheads="1"/>
            </p:cNvSpPr>
            <p:nvPr/>
          </p:nvSpPr>
          <p:spPr bwMode="gray">
            <a:xfrm>
              <a:off x="509" y="1104"/>
              <a:ext cx="2007" cy="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9B14F">
                    <a:gamma/>
                    <a:tint val="33333"/>
                    <a:invGamma/>
                  </a:srgbClr>
                </a:gs>
                <a:gs pos="100000">
                  <a:srgbClr val="79B14F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5" name="Text Box 264"/>
          <p:cNvSpPr txBox="1">
            <a:spLocks noChangeArrowheads="1"/>
          </p:cNvSpPr>
          <p:nvPr/>
        </p:nvSpPr>
        <p:spPr bwMode="white">
          <a:xfrm>
            <a:off x="395536" y="1916832"/>
            <a:ext cx="201622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>
                <a:solidFill>
                  <a:srgbClr val="FE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FEFFFF"/>
                </a:solidFill>
                <a:latin typeface="Times New Roman" pitchFamily="18" charset="0"/>
                <a:cs typeface="Times New Roman" pitchFamily="18" charset="0"/>
              </a:rPr>
              <a:t>Количество учащихся (школьники), чел.</a:t>
            </a:r>
            <a:endParaRPr lang="en-US" sz="1400" dirty="0">
              <a:solidFill>
                <a:srgbClr val="FE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49"/>
          <p:cNvSpPr>
            <a:spLocks noChangeArrowheads="1"/>
          </p:cNvSpPr>
          <p:nvPr/>
        </p:nvSpPr>
        <p:spPr bwMode="black">
          <a:xfrm>
            <a:off x="395536" y="2420888"/>
            <a:ext cx="2016224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2012 –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4325</a:t>
            </a:r>
            <a:endParaRPr lang="en-US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2013 –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4347</a:t>
            </a:r>
            <a:endParaRPr lang="en-US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2014 – 4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343</a:t>
            </a:r>
            <a:endParaRPr lang="en-US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2015 – 43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74</a:t>
            </a:r>
            <a:endParaRPr lang="en-US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2016 – 445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AutoShape 255"/>
          <p:cNvSpPr>
            <a:spLocks noChangeArrowheads="1"/>
          </p:cNvSpPr>
          <p:nvPr/>
        </p:nvSpPr>
        <p:spPr bwMode="ltGray">
          <a:xfrm>
            <a:off x="351656" y="4370561"/>
            <a:ext cx="2132112" cy="1722735"/>
          </a:xfrm>
          <a:prstGeom prst="roundRect">
            <a:avLst>
              <a:gd name="adj" fmla="val 4134"/>
            </a:avLst>
          </a:prstGeom>
          <a:gradFill rotWithShape="1">
            <a:gsLst>
              <a:gs pos="0">
                <a:schemeClr val="folHlink">
                  <a:gamma/>
                  <a:shade val="69804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69804"/>
                  <a:invGamma/>
                </a:schemeClr>
              </a:gs>
            </a:gsLst>
            <a:lin ang="5400000" scaled="1"/>
          </a:gradFill>
          <a:ln w="12700" algn="ctr">
            <a:noFill/>
            <a:round/>
            <a:headEnd/>
            <a:tailEnd/>
          </a:ln>
          <a:effectLst>
            <a:prstShdw prst="shdw17" dist="17961" dir="2700000">
              <a:schemeClr val="folHlink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9" name="Group 260"/>
          <p:cNvGrpSpPr>
            <a:grpSpLocks/>
          </p:cNvGrpSpPr>
          <p:nvPr/>
        </p:nvGrpSpPr>
        <p:grpSpPr bwMode="auto">
          <a:xfrm>
            <a:off x="534219" y="4108624"/>
            <a:ext cx="1733525" cy="527050"/>
            <a:chOff x="497" y="1093"/>
            <a:chExt cx="2019" cy="363"/>
          </a:xfrm>
        </p:grpSpPr>
        <p:sp>
          <p:nvSpPr>
            <p:cNvPr id="20" name="AutoShape 261"/>
            <p:cNvSpPr>
              <a:spLocks noChangeArrowheads="1"/>
            </p:cNvSpPr>
            <p:nvPr/>
          </p:nvSpPr>
          <p:spPr bwMode="gray">
            <a:xfrm>
              <a:off x="497" y="1093"/>
              <a:ext cx="2019" cy="363"/>
            </a:xfrm>
            <a:prstGeom prst="roundRect">
              <a:avLst>
                <a:gd name="adj" fmla="val 17509"/>
              </a:avLst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AutoShape 262"/>
            <p:cNvSpPr>
              <a:spLocks noChangeArrowheads="1"/>
            </p:cNvSpPr>
            <p:nvPr/>
          </p:nvSpPr>
          <p:spPr bwMode="gray">
            <a:xfrm>
              <a:off x="509" y="1353"/>
              <a:ext cx="2007" cy="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9B14F">
                    <a:alpha val="0"/>
                  </a:srgbClr>
                </a:gs>
                <a:gs pos="100000">
                  <a:srgbClr val="79B14F">
                    <a:gamma/>
                    <a:tint val="41176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AutoShape 263"/>
            <p:cNvSpPr>
              <a:spLocks noChangeArrowheads="1"/>
            </p:cNvSpPr>
            <p:nvPr/>
          </p:nvSpPr>
          <p:spPr bwMode="gray">
            <a:xfrm>
              <a:off x="509" y="1104"/>
              <a:ext cx="2007" cy="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9B14F">
                    <a:gamma/>
                    <a:tint val="33333"/>
                    <a:invGamma/>
                  </a:srgbClr>
                </a:gs>
                <a:gs pos="100000">
                  <a:srgbClr val="79B14F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3" name="Text Box 264"/>
          <p:cNvSpPr txBox="1">
            <a:spLocks noChangeArrowheads="1"/>
          </p:cNvSpPr>
          <p:nvPr/>
        </p:nvSpPr>
        <p:spPr bwMode="white">
          <a:xfrm>
            <a:off x="395536" y="4077072"/>
            <a:ext cx="201622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>
                <a:solidFill>
                  <a:srgbClr val="FE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FEFFFF"/>
                </a:solidFill>
                <a:latin typeface="Times New Roman" pitchFamily="18" charset="0"/>
                <a:cs typeface="Times New Roman" pitchFamily="18" charset="0"/>
              </a:rPr>
              <a:t>Количество учащихся (дошкольники), чел.</a:t>
            </a:r>
            <a:endParaRPr lang="en-US" sz="1400" dirty="0">
              <a:solidFill>
                <a:srgbClr val="FE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149"/>
          <p:cNvSpPr>
            <a:spLocks noChangeArrowheads="1"/>
          </p:cNvSpPr>
          <p:nvPr/>
        </p:nvSpPr>
        <p:spPr bwMode="black">
          <a:xfrm>
            <a:off x="395536" y="4581128"/>
            <a:ext cx="2016224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2012 –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2197</a:t>
            </a:r>
            <a:endParaRPr lang="en-US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2013 –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2223</a:t>
            </a:r>
            <a:endParaRPr lang="en-US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2014 –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2213</a:t>
            </a:r>
            <a:endParaRPr lang="en-US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2015 –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2275</a:t>
            </a:r>
            <a:endParaRPr lang="en-US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2016 –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2218</a:t>
            </a:r>
            <a:endParaRPr lang="en-US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AutoShape 255"/>
          <p:cNvSpPr>
            <a:spLocks noChangeArrowheads="1"/>
          </p:cNvSpPr>
          <p:nvPr/>
        </p:nvSpPr>
        <p:spPr bwMode="ltGray">
          <a:xfrm>
            <a:off x="6693693" y="2178769"/>
            <a:ext cx="2132112" cy="1722735"/>
          </a:xfrm>
          <a:prstGeom prst="roundRect">
            <a:avLst>
              <a:gd name="adj" fmla="val 4134"/>
            </a:avLst>
          </a:prstGeom>
          <a:gradFill rotWithShape="1">
            <a:gsLst>
              <a:gs pos="0">
                <a:schemeClr val="folHlink">
                  <a:gamma/>
                  <a:shade val="69804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69804"/>
                  <a:invGamma/>
                </a:schemeClr>
              </a:gs>
            </a:gsLst>
            <a:lin ang="5400000" scaled="1"/>
          </a:gradFill>
          <a:ln w="12700" algn="ctr">
            <a:noFill/>
            <a:round/>
            <a:headEnd/>
            <a:tailEnd/>
          </a:ln>
          <a:effectLst>
            <a:prstShdw prst="shdw17" dist="17961" dir="2700000">
              <a:schemeClr val="folHlink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6" name="Group 260"/>
          <p:cNvGrpSpPr>
            <a:grpSpLocks/>
          </p:cNvGrpSpPr>
          <p:nvPr/>
        </p:nvGrpSpPr>
        <p:grpSpPr bwMode="auto">
          <a:xfrm>
            <a:off x="6876256" y="1916832"/>
            <a:ext cx="1733525" cy="527050"/>
            <a:chOff x="497" y="1093"/>
            <a:chExt cx="2019" cy="363"/>
          </a:xfrm>
        </p:grpSpPr>
        <p:sp>
          <p:nvSpPr>
            <p:cNvPr id="27" name="AutoShape 261"/>
            <p:cNvSpPr>
              <a:spLocks noChangeArrowheads="1"/>
            </p:cNvSpPr>
            <p:nvPr/>
          </p:nvSpPr>
          <p:spPr bwMode="gray">
            <a:xfrm>
              <a:off x="497" y="1093"/>
              <a:ext cx="2019" cy="363"/>
            </a:xfrm>
            <a:prstGeom prst="roundRect">
              <a:avLst>
                <a:gd name="adj" fmla="val 17509"/>
              </a:avLst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" name="AutoShape 262"/>
            <p:cNvSpPr>
              <a:spLocks noChangeArrowheads="1"/>
            </p:cNvSpPr>
            <p:nvPr/>
          </p:nvSpPr>
          <p:spPr bwMode="gray">
            <a:xfrm>
              <a:off x="509" y="1353"/>
              <a:ext cx="2007" cy="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9B14F">
                    <a:alpha val="0"/>
                  </a:srgbClr>
                </a:gs>
                <a:gs pos="100000">
                  <a:srgbClr val="79B14F">
                    <a:gamma/>
                    <a:tint val="41176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" name="AutoShape 263"/>
            <p:cNvSpPr>
              <a:spLocks noChangeArrowheads="1"/>
            </p:cNvSpPr>
            <p:nvPr/>
          </p:nvSpPr>
          <p:spPr bwMode="gray">
            <a:xfrm>
              <a:off x="509" y="1104"/>
              <a:ext cx="2007" cy="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9B14F">
                    <a:gamma/>
                    <a:tint val="33333"/>
                    <a:invGamma/>
                  </a:srgbClr>
                </a:gs>
                <a:gs pos="100000">
                  <a:srgbClr val="79B14F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0" name="Text Box 264"/>
          <p:cNvSpPr txBox="1">
            <a:spLocks noChangeArrowheads="1"/>
          </p:cNvSpPr>
          <p:nvPr/>
        </p:nvSpPr>
        <p:spPr bwMode="white">
          <a:xfrm>
            <a:off x="6737573" y="1885280"/>
            <a:ext cx="201622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>
                <a:solidFill>
                  <a:srgbClr val="FE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FEFFFF"/>
                </a:solidFill>
                <a:latin typeface="Times New Roman" pitchFamily="18" charset="0"/>
                <a:cs typeface="Times New Roman" pitchFamily="18" charset="0"/>
              </a:rPr>
              <a:t>Численность населения, чел.</a:t>
            </a:r>
            <a:endParaRPr lang="en-US" sz="1400" dirty="0">
              <a:solidFill>
                <a:srgbClr val="FE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149"/>
          <p:cNvSpPr>
            <a:spLocks noChangeArrowheads="1"/>
          </p:cNvSpPr>
          <p:nvPr/>
        </p:nvSpPr>
        <p:spPr bwMode="black">
          <a:xfrm>
            <a:off x="6737573" y="2389336"/>
            <a:ext cx="2016224" cy="153888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2012 –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45517</a:t>
            </a:r>
            <a:endParaRPr lang="en-US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2013 –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44924</a:t>
            </a:r>
            <a:endParaRPr lang="en-US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2014 –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44446</a:t>
            </a:r>
            <a:endParaRPr lang="en-US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2015 –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43961</a:t>
            </a:r>
            <a:endParaRPr lang="en-US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2016 –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43700</a:t>
            </a:r>
            <a:endParaRPr lang="en-US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AutoShape 255"/>
          <p:cNvSpPr>
            <a:spLocks noChangeArrowheads="1"/>
          </p:cNvSpPr>
          <p:nvPr/>
        </p:nvSpPr>
        <p:spPr bwMode="ltGray">
          <a:xfrm>
            <a:off x="6737573" y="4333552"/>
            <a:ext cx="2132112" cy="1722735"/>
          </a:xfrm>
          <a:prstGeom prst="roundRect">
            <a:avLst>
              <a:gd name="adj" fmla="val 4134"/>
            </a:avLst>
          </a:prstGeom>
          <a:gradFill rotWithShape="1">
            <a:gsLst>
              <a:gs pos="0">
                <a:schemeClr val="folHlink">
                  <a:gamma/>
                  <a:shade val="69804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69804"/>
                  <a:invGamma/>
                </a:schemeClr>
              </a:gs>
            </a:gsLst>
            <a:lin ang="5400000" scaled="1"/>
          </a:gradFill>
          <a:ln w="12700" algn="ctr">
            <a:noFill/>
            <a:round/>
            <a:headEnd/>
            <a:tailEnd/>
          </a:ln>
          <a:effectLst>
            <a:prstShdw prst="shdw17" dist="17961" dir="2700000">
              <a:schemeClr val="folHlink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33" name="Group 260"/>
          <p:cNvGrpSpPr>
            <a:grpSpLocks/>
          </p:cNvGrpSpPr>
          <p:nvPr/>
        </p:nvGrpSpPr>
        <p:grpSpPr bwMode="auto">
          <a:xfrm>
            <a:off x="6920136" y="4071615"/>
            <a:ext cx="1733525" cy="527050"/>
            <a:chOff x="497" y="1093"/>
            <a:chExt cx="2019" cy="363"/>
          </a:xfrm>
        </p:grpSpPr>
        <p:sp>
          <p:nvSpPr>
            <p:cNvPr id="34" name="AutoShape 261"/>
            <p:cNvSpPr>
              <a:spLocks noChangeArrowheads="1"/>
            </p:cNvSpPr>
            <p:nvPr/>
          </p:nvSpPr>
          <p:spPr bwMode="gray">
            <a:xfrm>
              <a:off x="497" y="1093"/>
              <a:ext cx="2019" cy="363"/>
            </a:xfrm>
            <a:prstGeom prst="roundRect">
              <a:avLst>
                <a:gd name="adj" fmla="val 17509"/>
              </a:avLst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" name="AutoShape 262"/>
            <p:cNvSpPr>
              <a:spLocks noChangeArrowheads="1"/>
            </p:cNvSpPr>
            <p:nvPr/>
          </p:nvSpPr>
          <p:spPr bwMode="gray">
            <a:xfrm>
              <a:off x="509" y="1353"/>
              <a:ext cx="2007" cy="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9B14F">
                    <a:alpha val="0"/>
                  </a:srgbClr>
                </a:gs>
                <a:gs pos="100000">
                  <a:srgbClr val="79B14F">
                    <a:gamma/>
                    <a:tint val="41176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" name="AutoShape 263"/>
            <p:cNvSpPr>
              <a:spLocks noChangeArrowheads="1"/>
            </p:cNvSpPr>
            <p:nvPr/>
          </p:nvSpPr>
          <p:spPr bwMode="gray">
            <a:xfrm>
              <a:off x="509" y="1104"/>
              <a:ext cx="2007" cy="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9B14F">
                    <a:gamma/>
                    <a:tint val="33333"/>
                    <a:invGamma/>
                  </a:srgbClr>
                </a:gs>
                <a:gs pos="100000">
                  <a:srgbClr val="79B14F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7" name="Text Box 264"/>
          <p:cNvSpPr txBox="1">
            <a:spLocks noChangeArrowheads="1"/>
          </p:cNvSpPr>
          <p:nvPr/>
        </p:nvSpPr>
        <p:spPr bwMode="white">
          <a:xfrm>
            <a:off x="6781453" y="4040063"/>
            <a:ext cx="201622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>
                <a:solidFill>
                  <a:srgbClr val="FE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FEFFFF"/>
                </a:solidFill>
                <a:latin typeface="Times New Roman" pitchFamily="18" charset="0"/>
                <a:cs typeface="Times New Roman" pitchFamily="18" charset="0"/>
              </a:rPr>
              <a:t>Уровень общей безработицы, %</a:t>
            </a:r>
            <a:endParaRPr lang="en-US" sz="1400" dirty="0">
              <a:solidFill>
                <a:srgbClr val="FE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149"/>
          <p:cNvSpPr>
            <a:spLocks noChangeArrowheads="1"/>
          </p:cNvSpPr>
          <p:nvPr/>
        </p:nvSpPr>
        <p:spPr bwMode="black">
          <a:xfrm>
            <a:off x="6781453" y="4653136"/>
            <a:ext cx="2016224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2012 –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2,1</a:t>
            </a:r>
            <a:endParaRPr lang="en-US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2013 –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1,6</a:t>
            </a:r>
            <a:endParaRPr lang="en-US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2014 –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1,6</a:t>
            </a:r>
            <a:endParaRPr lang="en-US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2015 –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1,9</a:t>
            </a:r>
            <a:endParaRPr lang="en-US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2016 –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1,9</a:t>
            </a:r>
            <a:endParaRPr lang="en-US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gray">
          <a:xfrm>
            <a:off x="107504" y="188640"/>
            <a:ext cx="6408712" cy="1008112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Rectangle 9"/>
          <p:cNvSpPr txBox="1">
            <a:spLocks noChangeArrowheads="1"/>
          </p:cNvSpPr>
          <p:nvPr/>
        </p:nvSpPr>
        <p:spPr>
          <a:xfrm>
            <a:off x="107504" y="260648"/>
            <a:ext cx="6552728" cy="41954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Основные направления бюджетной и налоговой политики Дальнегорского городского округа на 2016 год и плановый период 2017 и 2018 годов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60232" y="188640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Статья 172 БК РФ определено, что  составление проектов бюджетов основывается  на основных направлениях бюджетной и налоговой политики</a:t>
            </a:r>
            <a:endParaRPr lang="ru-RU" sz="12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black">
          <a:xfrm>
            <a:off x="6660232" y="116632"/>
            <a:ext cx="2376264" cy="1224136"/>
          </a:xfrm>
          <a:prstGeom prst="roundRect">
            <a:avLst>
              <a:gd name="adj" fmla="val 9481"/>
            </a:avLst>
          </a:prstGeom>
          <a:noFill/>
          <a:ln w="28575">
            <a:solidFill>
              <a:srgbClr val="92D05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black">
          <a:xfrm>
            <a:off x="395536" y="1484784"/>
            <a:ext cx="8064896" cy="648072"/>
          </a:xfrm>
          <a:prstGeom prst="roundRect">
            <a:avLst>
              <a:gd name="adj" fmla="val 9481"/>
            </a:avLst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Rectangle 31"/>
          <p:cNvSpPr>
            <a:spLocks noChangeArrowheads="1"/>
          </p:cNvSpPr>
          <p:nvPr/>
        </p:nvSpPr>
        <p:spPr bwMode="black">
          <a:xfrm>
            <a:off x="323528" y="1340768"/>
            <a:ext cx="810441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/>
            <a:endPara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Утверждены  постановлением администрации Дальнегорского городского округа от 27.08.2015г. № 503-па</a:t>
            </a:r>
            <a:endParaRPr lang="en-US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ltGray">
          <a:xfrm>
            <a:off x="179512" y="2348880"/>
            <a:ext cx="8784976" cy="3061593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rgbClr val="E8E8E8"/>
              </a:gs>
              <a:gs pos="100000">
                <a:srgbClr val="E8E8E8">
                  <a:gamma/>
                  <a:shade val="85882"/>
                  <a:invGamma/>
                  <a:alpha val="0"/>
                </a:srgbClr>
              </a:gs>
            </a:gsLst>
            <a:lin ang="5400000" scaled="1"/>
          </a:gra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Rectangle 31"/>
          <p:cNvSpPr>
            <a:spLocks noChangeArrowheads="1"/>
          </p:cNvSpPr>
          <p:nvPr/>
        </p:nvSpPr>
        <p:spPr bwMode="black">
          <a:xfrm>
            <a:off x="251520" y="2420888"/>
            <a:ext cx="8496944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342900" indent="-342900"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Обеспечение сбалансированности и устойчивости бюджета муниципального образования:</a:t>
            </a:r>
          </a:p>
          <a:p>
            <a:pPr marL="342900" indent="-342900" algn="ctr">
              <a:buFont typeface="Wingdings" pitchFamily="2" charset="2"/>
              <a:buChar char="ü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решение Думы от 10.06.2015 №378 «О согласовании замены дотации на выравнивание бюджетной обеспеченности».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Принятие данного решения увеличило доходную часть бюджета на 36 071,25 тыс.руб. в 2016 году.</a:t>
            </a:r>
          </a:p>
          <a:p>
            <a:pPr marL="342900" indent="-342900"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Повышение эффективности бюджетных расходов:</a:t>
            </a:r>
          </a:p>
          <a:p>
            <a:pPr marL="342900" indent="-342900" algn="ctr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и результативности инструментов программно – целевого управления;</a:t>
            </a:r>
          </a:p>
          <a:p>
            <a:pPr marL="342900" indent="-342900" algn="ctr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качества предоставления муниципальных услуг;</a:t>
            </a:r>
          </a:p>
          <a:p>
            <a:pPr marL="342900" indent="-342900" algn="ctr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совершенствование процедур предварительного и последующего контроля; </a:t>
            </a:r>
          </a:p>
          <a:p>
            <a:pPr marL="342900" indent="-342900" algn="ctr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контроля в сфере закупок;</a:t>
            </a:r>
          </a:p>
          <a:p>
            <a:pPr marL="342900" indent="-342900" algn="ctr"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открытости деятельности органов местного самоуправления.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gray">
          <a:xfrm>
            <a:off x="107504" y="260648"/>
            <a:ext cx="6552728" cy="864096"/>
          </a:xfrm>
          <a:prstGeom prst="roundRect">
            <a:avLst>
              <a:gd name="adj" fmla="val 7912"/>
            </a:avLst>
          </a:prstGeom>
          <a:gradFill rotWithShape="1">
            <a:gsLst>
              <a:gs pos="91000">
                <a:schemeClr val="accent1">
                  <a:gamma/>
                  <a:tint val="38039"/>
                  <a:invGamma/>
                  <a:alpha val="9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Rectangle 9"/>
          <p:cNvSpPr txBox="1">
            <a:spLocks noChangeArrowheads="1"/>
          </p:cNvSpPr>
          <p:nvPr/>
        </p:nvSpPr>
        <p:spPr>
          <a:xfrm>
            <a:off x="107504" y="260648"/>
            <a:ext cx="6552728" cy="41954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Основные характеристики бюджета Дальнегорского городского округа на 2016 год: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2" name="Freeform 29"/>
          <p:cNvSpPr>
            <a:spLocks/>
          </p:cNvSpPr>
          <p:nvPr/>
        </p:nvSpPr>
        <p:spPr bwMode="gray">
          <a:xfrm>
            <a:off x="1043608" y="3789040"/>
            <a:ext cx="7015162" cy="1785937"/>
          </a:xfrm>
          <a:custGeom>
            <a:avLst/>
            <a:gdLst/>
            <a:ahLst/>
            <a:cxnLst>
              <a:cxn ang="0">
                <a:pos x="2216" y="584"/>
              </a:cxn>
              <a:cxn ang="0">
                <a:pos x="963" y="122"/>
              </a:cxn>
              <a:cxn ang="0">
                <a:pos x="1" y="550"/>
              </a:cxn>
              <a:cxn ang="0">
                <a:pos x="888" y="1038"/>
              </a:cxn>
              <a:cxn ang="0">
                <a:pos x="2216" y="645"/>
              </a:cxn>
              <a:cxn ang="0">
                <a:pos x="3443" y="1057"/>
              </a:cxn>
              <a:cxn ang="0">
                <a:pos x="4405" y="590"/>
              </a:cxn>
              <a:cxn ang="0">
                <a:pos x="3497" y="129"/>
              </a:cxn>
              <a:cxn ang="0">
                <a:pos x="2216" y="584"/>
              </a:cxn>
            </a:cxnLst>
            <a:rect l="0" t="0" r="r" b="b"/>
            <a:pathLst>
              <a:path w="4419" h="1125">
                <a:moveTo>
                  <a:pt x="2216" y="584"/>
                </a:moveTo>
                <a:cubicBezTo>
                  <a:pt x="1769" y="582"/>
                  <a:pt x="1490" y="244"/>
                  <a:pt x="963" y="122"/>
                </a:cubicBezTo>
                <a:cubicBezTo>
                  <a:pt x="437" y="0"/>
                  <a:pt x="0" y="204"/>
                  <a:pt x="1" y="550"/>
                </a:cubicBezTo>
                <a:cubicBezTo>
                  <a:pt x="2" y="896"/>
                  <a:pt x="389" y="1066"/>
                  <a:pt x="888" y="1038"/>
                </a:cubicBezTo>
                <a:cubicBezTo>
                  <a:pt x="1387" y="1010"/>
                  <a:pt x="1756" y="644"/>
                  <a:pt x="2216" y="645"/>
                </a:cubicBezTo>
                <a:cubicBezTo>
                  <a:pt x="2676" y="646"/>
                  <a:pt x="2908" y="989"/>
                  <a:pt x="3443" y="1057"/>
                </a:cubicBezTo>
                <a:cubicBezTo>
                  <a:pt x="3978" y="1125"/>
                  <a:pt x="4391" y="936"/>
                  <a:pt x="4405" y="590"/>
                </a:cubicBezTo>
                <a:cubicBezTo>
                  <a:pt x="4419" y="244"/>
                  <a:pt x="3937" y="34"/>
                  <a:pt x="3497" y="129"/>
                </a:cubicBezTo>
                <a:cubicBezTo>
                  <a:pt x="3057" y="224"/>
                  <a:pt x="2663" y="586"/>
                  <a:pt x="2216" y="584"/>
                </a:cubicBezTo>
                <a:close/>
              </a:path>
            </a:pathLst>
          </a:custGeom>
          <a:gradFill rotWithShape="1">
            <a:gsLst>
              <a:gs pos="0">
                <a:srgbClr val="DDDDDD">
                  <a:gamma/>
                  <a:shade val="76078"/>
                  <a:invGamma/>
                </a:srgbClr>
              </a:gs>
              <a:gs pos="50000">
                <a:srgbClr val="DDDDDD"/>
              </a:gs>
              <a:gs pos="100000">
                <a:srgbClr val="DDDDDD">
                  <a:gamma/>
                  <a:shade val="76078"/>
                  <a:invGamma/>
                </a:srgbClr>
              </a:gs>
            </a:gsLst>
            <a:lin ang="5400000" scaled="1"/>
          </a:gradFill>
          <a:ln w="9525">
            <a:round/>
            <a:headEnd/>
            <a:tailEnd/>
          </a:ln>
          <a:effectLst/>
          <a:scene3d>
            <a:camera prst="legacyObliqueBottom">
              <a:rot lat="18900000" lon="0" rev="0"/>
            </a:camera>
            <a:lightRig rig="legacyNormal2" dir="b"/>
          </a:scene3d>
          <a:sp3d extrusionH="430200" prstMaterial="legacyMetal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>
            <a:flatTx/>
          </a:bodyPr>
          <a:lstStyle/>
          <a:p>
            <a:endParaRPr lang="ru-RU"/>
          </a:p>
        </p:txBody>
      </p:sp>
      <p:sp>
        <p:nvSpPr>
          <p:cNvPr id="35" name="Oval 32"/>
          <p:cNvSpPr>
            <a:spLocks noChangeArrowheads="1"/>
          </p:cNvSpPr>
          <p:nvPr/>
        </p:nvSpPr>
        <p:spPr bwMode="gray">
          <a:xfrm>
            <a:off x="2339752" y="4653136"/>
            <a:ext cx="671885" cy="218529"/>
          </a:xfrm>
          <a:prstGeom prst="ellipse">
            <a:avLst/>
          </a:prstGeom>
          <a:solidFill>
            <a:srgbClr val="161614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7" name="Oval 34"/>
          <p:cNvSpPr>
            <a:spLocks noChangeArrowheads="1"/>
          </p:cNvSpPr>
          <p:nvPr/>
        </p:nvSpPr>
        <p:spPr bwMode="gray">
          <a:xfrm>
            <a:off x="1475656" y="4640536"/>
            <a:ext cx="792087" cy="249237"/>
          </a:xfrm>
          <a:prstGeom prst="ellipse">
            <a:avLst/>
          </a:prstGeom>
          <a:solidFill>
            <a:srgbClr val="161614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9" name="Oval 36"/>
          <p:cNvSpPr>
            <a:spLocks noChangeArrowheads="1"/>
          </p:cNvSpPr>
          <p:nvPr/>
        </p:nvSpPr>
        <p:spPr bwMode="gray">
          <a:xfrm>
            <a:off x="6804249" y="4659437"/>
            <a:ext cx="792088" cy="249237"/>
          </a:xfrm>
          <a:prstGeom prst="ellipse">
            <a:avLst/>
          </a:prstGeom>
          <a:solidFill>
            <a:srgbClr val="161614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1" name="Oval 38"/>
          <p:cNvSpPr>
            <a:spLocks noChangeArrowheads="1"/>
          </p:cNvSpPr>
          <p:nvPr/>
        </p:nvSpPr>
        <p:spPr bwMode="gray">
          <a:xfrm>
            <a:off x="5940152" y="4653136"/>
            <a:ext cx="769044" cy="249238"/>
          </a:xfrm>
          <a:prstGeom prst="ellipse">
            <a:avLst/>
          </a:prstGeom>
          <a:solidFill>
            <a:srgbClr val="161614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5" name="Text Box 42"/>
          <p:cNvSpPr txBox="1">
            <a:spLocks noChangeArrowheads="1"/>
          </p:cNvSpPr>
          <p:nvPr/>
        </p:nvSpPr>
        <p:spPr bwMode="gray">
          <a:xfrm>
            <a:off x="1691680" y="5013176"/>
            <a:ext cx="7880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80808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 smtClean="0">
                <a:solidFill>
                  <a:srgbClr val="F8F8F8"/>
                </a:solidFill>
                <a:latin typeface="Times New Roman" pitchFamily="18" charset="0"/>
                <a:cs typeface="Times New Roman" pitchFamily="18" charset="0"/>
              </a:rPr>
              <a:t>План</a:t>
            </a:r>
            <a:endParaRPr lang="en-US" b="1" dirty="0">
              <a:solidFill>
                <a:srgbClr val="F8F8F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 Box 43"/>
          <p:cNvSpPr txBox="1">
            <a:spLocks noChangeArrowheads="1"/>
          </p:cNvSpPr>
          <p:nvPr/>
        </p:nvSpPr>
        <p:spPr bwMode="gray">
          <a:xfrm>
            <a:off x="6300192" y="5013176"/>
            <a:ext cx="8616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80808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solidFill>
                  <a:srgbClr val="F8F8F8"/>
                </a:solidFill>
                <a:latin typeface="Times New Roman" pitchFamily="18" charset="0"/>
                <a:cs typeface="Times New Roman" pitchFamily="18" charset="0"/>
              </a:rPr>
              <a:t>Факт</a:t>
            </a:r>
            <a:r>
              <a:rPr lang="ru-RU" dirty="0" smtClean="0">
                <a:solidFill>
                  <a:srgbClr val="F8F8F8"/>
                </a:solidFill>
              </a:rPr>
              <a:t> </a:t>
            </a:r>
            <a:endParaRPr lang="en-US" dirty="0">
              <a:solidFill>
                <a:srgbClr val="F8F8F8"/>
              </a:solidFill>
            </a:endParaRPr>
          </a:p>
        </p:txBody>
      </p:sp>
      <p:sp>
        <p:nvSpPr>
          <p:cNvPr id="61" name="Цилиндр 60"/>
          <p:cNvSpPr/>
          <p:nvPr/>
        </p:nvSpPr>
        <p:spPr>
          <a:xfrm>
            <a:off x="1547664" y="2276872"/>
            <a:ext cx="720080" cy="2592288"/>
          </a:xfrm>
          <a:prstGeom prst="can">
            <a:avLst/>
          </a:prstGeom>
          <a:gradFill rotWithShape="1">
            <a:gsLst>
              <a:gs pos="0">
                <a:srgbClr val="7262EC"/>
              </a:gs>
              <a:gs pos="100000">
                <a:srgbClr val="2614AA"/>
              </a:gs>
            </a:gsLst>
            <a:lin ang="27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62" name="Цилиндр 61"/>
          <p:cNvSpPr/>
          <p:nvPr/>
        </p:nvSpPr>
        <p:spPr>
          <a:xfrm>
            <a:off x="2411760" y="1916832"/>
            <a:ext cx="720080" cy="2952328"/>
          </a:xfrm>
          <a:prstGeom prst="can">
            <a:avLst/>
          </a:prstGeom>
          <a:gradFill rotWithShape="1">
            <a:gsLst>
              <a:gs pos="0">
                <a:schemeClr val="accent2">
                  <a:gamma/>
                  <a:shade val="34902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pPr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63" name="Цилиндр 62"/>
          <p:cNvSpPr/>
          <p:nvPr/>
        </p:nvSpPr>
        <p:spPr>
          <a:xfrm>
            <a:off x="6012160" y="1484784"/>
            <a:ext cx="720080" cy="3384376"/>
          </a:xfrm>
          <a:prstGeom prst="can">
            <a:avLst/>
          </a:prstGeom>
          <a:gradFill rotWithShape="1">
            <a:gsLst>
              <a:gs pos="0">
                <a:srgbClr val="7262EC"/>
              </a:gs>
              <a:gs pos="100000">
                <a:srgbClr val="2614AA"/>
              </a:gs>
            </a:gsLst>
            <a:lin ang="27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64" name="Цилиндр 63"/>
          <p:cNvSpPr/>
          <p:nvPr/>
        </p:nvSpPr>
        <p:spPr>
          <a:xfrm>
            <a:off x="6876256" y="2204864"/>
            <a:ext cx="720080" cy="2664296"/>
          </a:xfrm>
          <a:prstGeom prst="can">
            <a:avLst/>
          </a:prstGeom>
          <a:gradFill rotWithShape="1">
            <a:gsLst>
              <a:gs pos="0">
                <a:schemeClr val="accent2">
                  <a:gamma/>
                  <a:shade val="34902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pPr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 rot="16200000">
            <a:off x="688216" y="3208330"/>
            <a:ext cx="2376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872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829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70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 rot="16200000">
            <a:off x="1608929" y="3136322"/>
            <a:ext cx="2376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901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526,53 тыс. руб.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 rot="16200000">
            <a:off x="5101317" y="3172326"/>
            <a:ext cx="2448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942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365,03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тыс. руб.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 rot="16200000">
            <a:off x="6052810" y="3244334"/>
            <a:ext cx="2448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882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627,85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тыс. руб.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Freeform 51"/>
          <p:cNvSpPr>
            <a:spLocks/>
          </p:cNvSpPr>
          <p:nvPr/>
        </p:nvSpPr>
        <p:spPr bwMode="gray">
          <a:xfrm>
            <a:off x="3359348" y="5381649"/>
            <a:ext cx="2097088" cy="855663"/>
          </a:xfrm>
          <a:custGeom>
            <a:avLst/>
            <a:gdLst/>
            <a:ahLst/>
            <a:cxnLst>
              <a:cxn ang="0">
                <a:pos x="4" y="391"/>
              </a:cxn>
              <a:cxn ang="0">
                <a:pos x="6" y="788"/>
              </a:cxn>
              <a:cxn ang="0">
                <a:pos x="1098" y="782"/>
              </a:cxn>
              <a:cxn ang="0">
                <a:pos x="1314" y="388"/>
              </a:cxn>
              <a:cxn ang="0">
                <a:pos x="1315" y="0"/>
              </a:cxn>
              <a:cxn ang="0">
                <a:pos x="244" y="3"/>
              </a:cxn>
              <a:cxn ang="0">
                <a:pos x="4" y="391"/>
              </a:cxn>
            </a:cxnLst>
            <a:rect l="0" t="0" r="r" b="b"/>
            <a:pathLst>
              <a:path w="1321" h="788">
                <a:moveTo>
                  <a:pt x="4" y="391"/>
                </a:moveTo>
                <a:cubicBezTo>
                  <a:pt x="5" y="589"/>
                  <a:pt x="6" y="788"/>
                  <a:pt x="6" y="788"/>
                </a:cubicBezTo>
                <a:lnTo>
                  <a:pt x="1098" y="782"/>
                </a:lnTo>
                <a:cubicBezTo>
                  <a:pt x="1321" y="782"/>
                  <a:pt x="1315" y="667"/>
                  <a:pt x="1314" y="388"/>
                </a:cubicBezTo>
                <a:cubicBezTo>
                  <a:pt x="1314" y="193"/>
                  <a:pt x="1315" y="0"/>
                  <a:pt x="1315" y="0"/>
                </a:cubicBezTo>
                <a:lnTo>
                  <a:pt x="244" y="3"/>
                </a:lnTo>
                <a:cubicBezTo>
                  <a:pt x="0" y="3"/>
                  <a:pt x="5" y="138"/>
                  <a:pt x="4" y="391"/>
                </a:cubicBezTo>
                <a:close/>
              </a:path>
            </a:pathLst>
          </a:custGeom>
          <a:solidFill>
            <a:srgbClr val="DDDDDD"/>
          </a:solidFill>
          <a:ln w="9525">
            <a:noFill/>
            <a:round/>
            <a:headEnd/>
            <a:tailEnd/>
          </a:ln>
          <a:effectLst>
            <a:prstShdw prst="shdw17" dist="17961" dir="2700000">
              <a:srgbClr val="DDDDDD">
                <a:gamma/>
                <a:shade val="60000"/>
                <a:invGamma/>
              </a:srgbClr>
            </a:prstShdw>
          </a:effectLst>
        </p:spPr>
        <p:txBody>
          <a:bodyPr/>
          <a:lstStyle/>
          <a:p>
            <a:endParaRPr lang="ru-RU"/>
          </a:p>
        </p:txBody>
      </p:sp>
      <p:sp>
        <p:nvSpPr>
          <p:cNvPr id="70" name="Oval 52"/>
          <p:cNvSpPr>
            <a:spLocks noChangeArrowheads="1"/>
          </p:cNvSpPr>
          <p:nvPr/>
        </p:nvSpPr>
        <p:spPr bwMode="gray">
          <a:xfrm>
            <a:off x="3684786" y="5494362"/>
            <a:ext cx="225425" cy="225425"/>
          </a:xfrm>
          <a:prstGeom prst="ellipse">
            <a:avLst/>
          </a:prstGeom>
          <a:solidFill>
            <a:srgbClr val="6600FF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" name="Oval 53"/>
          <p:cNvSpPr>
            <a:spLocks noChangeArrowheads="1"/>
          </p:cNvSpPr>
          <p:nvPr/>
        </p:nvSpPr>
        <p:spPr bwMode="gray">
          <a:xfrm>
            <a:off x="3684786" y="5876949"/>
            <a:ext cx="225425" cy="225425"/>
          </a:xfrm>
          <a:prstGeom prst="ellipse">
            <a:avLst/>
          </a:prstGeom>
          <a:solidFill>
            <a:srgbClr val="943E1C"/>
          </a:solidFill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3" name="Text Box 55"/>
          <p:cNvSpPr txBox="1">
            <a:spLocks noChangeArrowheads="1"/>
          </p:cNvSpPr>
          <p:nvPr/>
        </p:nvSpPr>
        <p:spPr bwMode="auto">
          <a:xfrm>
            <a:off x="3995936" y="5449912"/>
            <a:ext cx="15017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1400" b="1" dirty="0" smtClean="0">
                <a:solidFill>
                  <a:srgbClr val="161614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en-US" sz="1400" b="1" dirty="0">
              <a:solidFill>
                <a:srgbClr val="16161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 Box 56"/>
          <p:cNvSpPr txBox="1">
            <a:spLocks noChangeArrowheads="1"/>
          </p:cNvSpPr>
          <p:nvPr/>
        </p:nvSpPr>
        <p:spPr bwMode="auto">
          <a:xfrm>
            <a:off x="3995936" y="5832499"/>
            <a:ext cx="15017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1400" b="1" dirty="0" smtClean="0">
                <a:solidFill>
                  <a:srgbClr val="161614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en-US" sz="1400" b="1" dirty="0">
              <a:solidFill>
                <a:srgbClr val="16161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7" name="Рисунок 76" descr="class_300x24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50" y="2266950"/>
            <a:ext cx="2857500" cy="23241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3809</TotalTime>
  <Words>5566</Words>
  <Application>Microsoft Office PowerPoint</Application>
  <PresentationFormat>Экран (4:3)</PresentationFormat>
  <Paragraphs>1096</Paragraphs>
  <Slides>57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Тема Office</vt:lpstr>
      <vt:lpstr>ОТЧЕТ об исполнении бюджета Дальнегорского городского округа за 2016 год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RePack by SPecialiST</dc:creator>
  <cp:lastModifiedBy>RePack by SPecialiST</cp:lastModifiedBy>
  <cp:revision>490</cp:revision>
  <dcterms:created xsi:type="dcterms:W3CDTF">2017-04-29T04:53:50Z</dcterms:created>
  <dcterms:modified xsi:type="dcterms:W3CDTF">2017-05-24T04:11:44Z</dcterms:modified>
</cp:coreProperties>
</file>