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notesSlides/notesSlide38.xml" ContentType="application/vnd.openxmlformats-officedocument.presentationml.notesSlide+xml"/>
  <Override PartName="/ppt/charts/colors6.xml" ContentType="application/vnd.ms-office.chartcolorstyl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charts/style11.xml" ContentType="application/vnd.ms-office.chartstyl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drawings/drawing17.xml" ContentType="application/vnd.openxmlformats-officedocument.drawingml.chartshapes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charts/colors12.xml" ContentType="application/vnd.ms-office.chartcolorstyl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charts/style5.xml" ContentType="application/vnd.ms-office.chartstyl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charts/style16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charts/colors17.xml" ContentType="application/vnd.ms-office.chartcolor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rawings/drawing14.xml" ContentType="application/vnd.openxmlformats-officedocument.drawingml.chartshapes+xml"/>
  <Override PartName="/ppt/slides/slide108.xml" ContentType="application/vnd.openxmlformats-officedocument.presentationml.slide+xml"/>
  <Override PartName="/ppt/drawings/drawing8.xml" ContentType="application/vnd.openxmlformats-officedocument.drawingml.chartshape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ppt/drawings/drawing10.xml" ContentType="application/vnd.openxmlformats-officedocument.drawingml.chartshapes+xml"/>
  <Override PartName="/docProps/core.xml" ContentType="application/vnd.openxmlformats-package.core-properties+xml"/>
  <Override PartName="/ppt/charts/style17.xml" ContentType="application/vnd.ms-office.chartstyl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diagrams/colors1.xml" ContentType="application/vnd.openxmlformats-officedocument.drawingml.diagramColors+xml"/>
  <Override PartName="/ppt/charts/colors8.xml" ContentType="application/vnd.ms-office.chartcolorstyl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charts/chart19.xml" ContentType="application/vnd.openxmlformats-officedocument.drawingml.chart+xml"/>
  <Override PartName="/ppt/charts/style13.xml" ContentType="application/vnd.ms-office.chartstyle+xml"/>
  <Override PartName="/ppt/charts/colors18.xml" ContentType="application/vnd.ms-office.chartcolor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drawings/drawing19.xml" ContentType="application/vnd.openxmlformats-officedocument.drawingml.chartshapes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charts/chart15.xml" ContentType="application/vnd.openxmlformats-officedocument.drawingml.chart+xml"/>
  <Override PartName="/ppt/notesSlides/notesSlide43.xml" ContentType="application/vnd.openxmlformats-officedocument.presentationml.notesSlide+xml"/>
  <Override PartName="/ppt/charts/colors14.xml" ContentType="application/vnd.ms-office.chartcolorstyl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rawings/drawing15.xml" ContentType="application/vnd.openxmlformats-officedocument.drawingml.chartshapes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drawings/drawing9.xml" ContentType="application/vnd.openxmlformats-officedocument.drawingml.chartshapes+xml"/>
  <Override PartName="/ppt/notesSlides/notesSlide21.xml" ContentType="application/vnd.openxmlformats-officedocument.presentationml.notesSlide+xml"/>
  <Override PartName="/ppt/charts/style7.xml" ContentType="application/vnd.ms-office.chartstyle+xml"/>
  <Override PartName="/ppt/charts/colors10.xml" ContentType="application/vnd.ms-office.chartcolorstyl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drawings/drawing11.xml" ContentType="application/vnd.openxmlformats-officedocument.drawingml.chartshapes+xml"/>
  <Override PartName="/ppt/charts/style18.xml" ContentType="application/vnd.ms-office.chart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rawings/drawing5.xml" ContentType="application/vnd.openxmlformats-officedocument.drawingml.chartshapes+xml"/>
  <Override PartName="/ppt/charts/style3.xml" ContentType="application/vnd.ms-office.chartstyl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charts/style14.xml" ContentType="application/vnd.ms-office.chartstyle+xml"/>
  <Override PartName="/ppt/charts/colors9.xml" ContentType="application/vnd.ms-office.chartcolor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charts/colors19.xml" ContentType="application/vnd.ms-office.chartcolorstyl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notesSlides/notesSlide37.xml" ContentType="application/vnd.openxmlformats-officedocument.presentationml.notesSlide+xml"/>
  <Override PartName="/ppt/charts/colors5.xml" ContentType="application/vnd.ms-office.chartcolorstyle+xml"/>
  <Override PartName="/ppt/charts/style10.xml" ContentType="application/vnd.ms-office.chartstyle+xml"/>
  <Override PartName="/ppt/charts/colors15.xml" ContentType="application/vnd.ms-office.chartcolor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charts/chart12.xml" ContentType="application/vnd.openxmlformats-officedocument.drawingml.chart+xml"/>
  <Override PartName="/ppt/notesSlides/notesSlide22.xml" ContentType="application/vnd.openxmlformats-officedocument.presentationml.notesSlide+xml"/>
  <Override PartName="/ppt/drawings/drawing16.xml" ContentType="application/vnd.openxmlformats-officedocument.drawingml.chartshapes+xml"/>
  <Override PartName="/ppt/notesSlides/notesSlide33.xml" ContentType="application/vnd.openxmlformats-officedocument.presentationml.notesSlide+xml"/>
  <Override PartName="/ppt/charts/colors11.xml" ContentType="application/vnd.ms-office.chartcolor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40.xml" ContentType="application/vnd.openxmlformats-officedocument.presentationml.notesSlide+xml"/>
  <Override PartName="/ppt/charts/style8.xml" ContentType="application/vnd.ms-office.chartstyl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drawings/drawing12.xml" ContentType="application/vnd.openxmlformats-officedocument.drawingml.chartshapes+xml"/>
  <Override PartName="/ppt/charts/style19.xml" ContentType="application/vnd.ms-office.chartstyl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charts/chart2.xml" ContentType="application/vnd.openxmlformats-officedocument.drawingml.chart+xml"/>
  <Override PartName="/ppt/drawings/drawing6.xml" ContentType="application/vnd.openxmlformats-officedocument.drawingml.chartshapes+xml"/>
  <Override PartName="/ppt/diagrams/data1.xml" ContentType="application/vnd.openxmlformats-officedocument.drawingml.diagramData+xml"/>
  <Override PartName="/ppt/charts/style4.xml" ContentType="application/vnd.ms-office.chartstyl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charts/style15.xml" ContentType="application/vnd.ms-office.chartstyl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charts/colors16.xml" ContentType="application/vnd.ms-office.chartcolorstyl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drawings/drawing13.xml" ContentType="application/vnd.openxmlformats-officedocument.drawingml.chartshapes+xml"/>
  <Override PartName="/ppt/charts/style9.xml" ContentType="application/vnd.ms-office.chartstyle+xml"/>
  <Override PartName="/ppt/slides/slide118.xml" ContentType="application/vnd.openxmlformats-officedocument.presentationml.slide+xml"/>
  <Override PartName="/ppt/drawings/drawing7.xml" ContentType="application/vnd.openxmlformats-officedocument.drawingml.chartshape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charts/colors7.xml" ContentType="application/vnd.ms-office.chartcolorstyle+xml"/>
  <Override PartName="/ppt/charts/style12.xml" ContentType="application/vnd.ms-office.chart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charts/chart14.xml" ContentType="application/vnd.openxmlformats-officedocument.drawingml.chart+xml"/>
  <Override PartName="/ppt/drawings/drawing18.xml" ContentType="application/vnd.openxmlformats-officedocument.drawingml.chartshapes+xml"/>
  <Override PartName="/ppt/charts/colors13.xml" ContentType="application/vnd.ms-office.chartcolorstyl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charts/chart4.xml" ContentType="application/vnd.openxmlformats-officedocument.drawingml.chart+xml"/>
  <Override PartName="/ppt/charts/style6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8"/>
  </p:notesMasterIdLst>
  <p:sldIdLst>
    <p:sldId id="327" r:id="rId2"/>
    <p:sldId id="581" r:id="rId3"/>
    <p:sldId id="286" r:id="rId4"/>
    <p:sldId id="305" r:id="rId5"/>
    <p:sldId id="582" r:id="rId6"/>
    <p:sldId id="555" r:id="rId7"/>
    <p:sldId id="478" r:id="rId8"/>
    <p:sldId id="484" r:id="rId9"/>
    <p:sldId id="480" r:id="rId10"/>
    <p:sldId id="488" r:id="rId11"/>
    <p:sldId id="489" r:id="rId12"/>
    <p:sldId id="491" r:id="rId13"/>
    <p:sldId id="494" r:id="rId14"/>
    <p:sldId id="347" r:id="rId15"/>
    <p:sldId id="583" r:id="rId16"/>
    <p:sldId id="584" r:id="rId17"/>
    <p:sldId id="585" r:id="rId18"/>
    <p:sldId id="586" r:id="rId19"/>
    <p:sldId id="587" r:id="rId20"/>
    <p:sldId id="588" r:id="rId21"/>
    <p:sldId id="590" r:id="rId22"/>
    <p:sldId id="591" r:id="rId23"/>
    <p:sldId id="592" r:id="rId24"/>
    <p:sldId id="593" r:id="rId25"/>
    <p:sldId id="349" r:id="rId26"/>
    <p:sldId id="350" r:id="rId27"/>
    <p:sldId id="476" r:id="rId28"/>
    <p:sldId id="520" r:id="rId29"/>
    <p:sldId id="365" r:id="rId30"/>
    <p:sldId id="622" r:id="rId31"/>
    <p:sldId id="461" r:id="rId32"/>
    <p:sldId id="462" r:id="rId33"/>
    <p:sldId id="431" r:id="rId34"/>
    <p:sldId id="528" r:id="rId35"/>
    <p:sldId id="434" r:id="rId36"/>
    <p:sldId id="531" r:id="rId37"/>
    <p:sldId id="369" r:id="rId38"/>
    <p:sldId id="375" r:id="rId39"/>
    <p:sldId id="452" r:id="rId40"/>
    <p:sldId id="388" r:id="rId41"/>
    <p:sldId id="454" r:id="rId42"/>
    <p:sldId id="621" r:id="rId43"/>
    <p:sldId id="613" r:id="rId44"/>
    <p:sldId id="614" r:id="rId45"/>
    <p:sldId id="615" r:id="rId46"/>
    <p:sldId id="616" r:id="rId47"/>
    <p:sldId id="623" r:id="rId48"/>
    <p:sldId id="371" r:id="rId49"/>
    <p:sldId id="624" r:id="rId50"/>
    <p:sldId id="625" r:id="rId51"/>
    <p:sldId id="626" r:id="rId52"/>
    <p:sldId id="645" r:id="rId53"/>
    <p:sldId id="644" r:id="rId54"/>
    <p:sldId id="372" r:id="rId55"/>
    <p:sldId id="381" r:id="rId56"/>
    <p:sldId id="453" r:id="rId57"/>
    <p:sldId id="646" r:id="rId58"/>
    <p:sldId id="647" r:id="rId59"/>
    <p:sldId id="373" r:id="rId60"/>
    <p:sldId id="383" r:id="rId61"/>
    <p:sldId id="444" r:id="rId62"/>
    <p:sldId id="459" r:id="rId63"/>
    <p:sldId id="447" r:id="rId64"/>
    <p:sldId id="448" r:id="rId65"/>
    <p:sldId id="450" r:id="rId66"/>
    <p:sldId id="374" r:id="rId67"/>
    <p:sldId id="385" r:id="rId68"/>
    <p:sldId id="460" r:id="rId69"/>
    <p:sldId id="463" r:id="rId70"/>
    <p:sldId id="464" r:id="rId71"/>
    <p:sldId id="465" r:id="rId72"/>
    <p:sldId id="469" r:id="rId73"/>
    <p:sldId id="466" r:id="rId74"/>
    <p:sldId id="391" r:id="rId75"/>
    <p:sldId id="392" r:id="rId76"/>
    <p:sldId id="402" r:id="rId77"/>
    <p:sldId id="525" r:id="rId78"/>
    <p:sldId id="574" r:id="rId79"/>
    <p:sldId id="672" r:id="rId80"/>
    <p:sldId id="673" r:id="rId81"/>
    <p:sldId id="519" r:id="rId82"/>
    <p:sldId id="358" r:id="rId83"/>
    <p:sldId id="532" r:id="rId84"/>
    <p:sldId id="389" r:id="rId85"/>
    <p:sldId id="688" r:id="rId86"/>
    <p:sldId id="710" r:id="rId87"/>
    <p:sldId id="544" r:id="rId88"/>
    <p:sldId id="561" r:id="rId89"/>
    <p:sldId id="367" r:id="rId90"/>
    <p:sldId id="683" r:id="rId91"/>
    <p:sldId id="546" r:id="rId92"/>
    <p:sldId id="687" r:id="rId93"/>
    <p:sldId id="704" r:id="rId94"/>
    <p:sldId id="573" r:id="rId95"/>
    <p:sldId id="534" r:id="rId96"/>
    <p:sldId id="674" r:id="rId97"/>
    <p:sldId id="567" r:id="rId98"/>
    <p:sldId id="529" r:id="rId99"/>
    <p:sldId id="579" r:id="rId100"/>
    <p:sldId id="677" r:id="rId101"/>
    <p:sldId id="676" r:id="rId102"/>
    <p:sldId id="701" r:id="rId103"/>
    <p:sldId id="709" r:id="rId104"/>
    <p:sldId id="536" r:id="rId105"/>
    <p:sldId id="680" r:id="rId106"/>
    <p:sldId id="681" r:id="rId107"/>
    <p:sldId id="568" r:id="rId108"/>
    <p:sldId id="702" r:id="rId109"/>
    <p:sldId id="545" r:id="rId110"/>
    <p:sldId id="562" r:id="rId111"/>
    <p:sldId id="682" r:id="rId112"/>
    <p:sldId id="569" r:id="rId113"/>
    <p:sldId id="652" r:id="rId114"/>
    <p:sldId id="705" r:id="rId115"/>
    <p:sldId id="580" r:id="rId116"/>
    <p:sldId id="540" r:id="rId117"/>
    <p:sldId id="675" r:id="rId118"/>
    <p:sldId id="570" r:id="rId119"/>
    <p:sldId id="703" r:id="rId120"/>
    <p:sldId id="577" r:id="rId121"/>
    <p:sldId id="564" r:id="rId122"/>
    <p:sldId id="565" r:id="rId123"/>
    <p:sldId id="678" r:id="rId124"/>
    <p:sldId id="679" r:id="rId125"/>
    <p:sldId id="571" r:id="rId126"/>
    <p:sldId id="700" r:id="rId12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00"/>
    <a:srgbClr val="25639C"/>
    <a:srgbClr val="FDFEFF"/>
    <a:srgbClr val="FF5050"/>
    <a:srgbClr val="CCFF99"/>
    <a:srgbClr val="394E5E"/>
    <a:srgbClr val="345A70"/>
    <a:srgbClr val="233C4B"/>
    <a:srgbClr val="0EA8B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3305" autoAdjust="0"/>
    <p:restoredTop sz="95040" autoAdjust="0"/>
  </p:normalViewPr>
  <p:slideViewPr>
    <p:cSldViewPr snapToGrid="0">
      <p:cViewPr varScale="1">
        <p:scale>
          <a:sx n="93" d="100"/>
          <a:sy n="93" d="100"/>
        </p:scale>
        <p:origin x="-102" y="-6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Relationship Id="rId4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Office_Excel10.xlsx"/><Relationship Id="rId4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_____Microsoft_Office_Excel11.xlsx"/><Relationship Id="rId4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_____Microsoft_Office_Excel12.xlsx"/><Relationship Id="rId4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_____Microsoft_Office_Excel13.xlsx"/><Relationship Id="rId4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ColorStyle" Target="colors14.xml"/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_____Microsoft_Office_Excel14.xlsx"/><Relationship Id="rId4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ColorStyle" Target="colors15.xml"/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_____Microsoft_Office_Excel15.xlsx"/><Relationship Id="rId4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ColorStyle" Target="colors16.xml"/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_____Microsoft_Office_Excel16.xlsx"/><Relationship Id="rId4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ColorStyle" Target="colors17.xml"/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_____Microsoft_Office_Excel17.xlsx"/><Relationship Id="rId4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microsoft.com/office/2011/relationships/chartColorStyle" Target="colors18.xml"/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_____Microsoft_Office_Excel18.xlsx"/><Relationship Id="rId4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microsoft.com/office/2011/relationships/chartColorStyle" Target="colors19.xml"/><Relationship Id="rId2" Type="http://schemas.openxmlformats.org/officeDocument/2006/relationships/chartUserShapes" Target="../drawings/drawing19.xml"/><Relationship Id="rId1" Type="http://schemas.openxmlformats.org/officeDocument/2006/relationships/package" Target="../embeddings/_____Microsoft_Office_Excel19.xlsx"/><Relationship Id="rId4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3.xlsx"/><Relationship Id="rId4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4.xlsx"/><Relationship Id="rId4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5.xlsx"/><Relationship Id="rId4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6.xlsx"/><Relationship Id="rId4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7.xlsx"/><Relationship Id="rId4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Office_Excel8.xlsx"/><Relationship Id="rId4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Office_Excel9.xlsx"/><Relationship Id="rId4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876 329,7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4339774601697239"/>
          <c:y val="0.55688382330349484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62033957248543981"/>
          <c:y val="0.21779559445983537"/>
          <c:w val="0.37401833068391727"/>
          <c:h val="0.73230925617804477"/>
        </c:manualLayout>
      </c:layout>
      <c:doughnutChart>
        <c:varyColors val="1"/>
        <c:dLbls/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190,0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2178431302639778"/>
          <c:y val="0.52075855636887791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64371100267879455"/>
          <c:y val="0.22292682417601167"/>
          <c:w val="0.2335076224507483"/>
          <c:h val="0.6701681498292564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4"/>
          <c:dPt>
            <c:idx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7045935182215622"/>
                  <c:y val="-0.454925292417873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AB73F6A-D6B0-4B51-B8B2-336AB93965B5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2060"/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9.4034264502448922E-2"/>
                      <c:h val="6.4539872302906379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3730609672675864"/>
                  <c:y val="-0.3213831202797888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7606CA2-0F94-4FE2-85E9-F791D30EA91D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70C0"/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9.2953589710805667E-2"/>
                      <c:h val="6.6330302946321737E-2"/>
                    </c:manualLayout>
                  </c15:layout>
                  <c15:dlblFieldTable/>
                  <c15:showDataLabelsRange val="0"/>
                </c:ext>
              </c:extLst>
            </c:dLbl>
            <c:delete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Дорожная сеть</c:v>
                </c:pt>
                <c:pt idx="1">
                  <c:v>Общесистемные меры развития дорожного хозяйства</c:v>
                </c:pt>
                <c:pt idx="2">
                  <c:v>Безопасность дорожного движения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#\ ##0.0">
                  <c:v>190</c:v>
                </c:pt>
              </c:numCache>
            </c:numRef>
          </c:val>
        </c:ser>
        <c:dLbls/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2.2787748292216398E-4"/>
          <c:y val="0.29151755831234683"/>
          <c:w val="0.41828392598355563"/>
          <c:h val="0.65539490257575239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876 329,7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4339774601697239"/>
          <c:y val="0.55688382330349484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62033957248543981"/>
          <c:y val="0.21779559445983537"/>
          <c:w val="0.37401833068391727"/>
          <c:h val="0.73230925617804477"/>
        </c:manualLayout>
      </c:layout>
      <c:doughnutChart>
        <c:varyColors val="1"/>
        <c:dLbls/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131,7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2178431302639778"/>
          <c:y val="0.52075855636887791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64110419659615059"/>
          <c:y val="0.25849644702802932"/>
          <c:w val="0.2335076224507483"/>
          <c:h val="0.6701681498292564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4"/>
          <c:dPt>
            <c:idx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0779292054300361"/>
                  <c:y val="-0.2738437784929038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AB73F6A-D6B0-4B51-B8B2-336AB93965B5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2060"/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9.4034264502448922E-2"/>
                      <c:h val="6.4539872302906379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5024033571564191"/>
                  <c:y val="-6.59286813771679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7606CA2-0F94-4FE2-85E9-F791D30EA91D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70C0"/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9.2953589710805667E-2"/>
                      <c:h val="6.6330302946321737E-2"/>
                    </c:manualLayout>
                  </c15:layout>
                  <c15:dlblFieldTable/>
                  <c15:showDataLabelsRange val="0"/>
                </c:ext>
              </c:extLst>
            </c:dLbl>
            <c:delete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Обеспечение устойчивого сокращения непригодного 
для проживания жилищного фонда</c:v>
                </c:pt>
                <c:pt idx="1">
                  <c:v>Формирование комфортной городской среды</c:v>
                </c:pt>
                <c:pt idx="2">
                  <c:v>Жилье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71.400000000000006</c:v>
                </c:pt>
                <c:pt idx="1">
                  <c:v>60.3</c:v>
                </c:pt>
              </c:numCache>
            </c:numRef>
          </c:val>
        </c:ser>
        <c:dLbls/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1.3145274485339987E-2"/>
          <c:y val="0.27858316446056325"/>
          <c:w val="0.41828392598355563"/>
          <c:h val="0.43551020709543176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876 329,7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4339774601697239"/>
          <c:y val="0.55688382330349484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62033957248543981"/>
          <c:y val="0.21779559445983537"/>
          <c:w val="0.37401833068391727"/>
          <c:h val="0.73230925617804477"/>
        </c:manualLayout>
      </c:layout>
      <c:doughnutChart>
        <c:varyColors val="1"/>
        <c:dLbls/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56,4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2286498667580468"/>
          <c:y val="0.52989949633067246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6341797163682662"/>
          <c:y val="0.21498429741473493"/>
          <c:w val="0.28446708621197431"/>
          <c:h val="0.740034165602450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1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explosion val="4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6235429945160497"/>
                  <c:y val="-0.281935006399454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AB73F6A-D6B0-4B51-B8B2-336AB93965B5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2060"/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9.2953590853042084E-2"/>
                      <c:h val="7.0162564425758217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5027413797343409"/>
                  <c:y val="-6.836194672338696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7606CA2-0F94-4FE2-85E9-F791D30EA91D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70C0"/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9.2953590853042084E-2"/>
                      <c:h val="6.6330279148954632E-2"/>
                    </c:manualLayout>
                  </c15:layout>
                  <c15:dlblFieldTable/>
                  <c15:showDataLabelsRange val="0"/>
                </c:ext>
              </c:extLst>
            </c:dLbl>
            <c:delete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Чистая вода</c:v>
                </c:pt>
                <c:pt idx="1">
                  <c:v>Сохранение лесов</c:v>
                </c:pt>
                <c:pt idx="2">
                  <c:v>Комплексная система обращения с твердыми отходами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23.7</c:v>
                </c:pt>
                <c:pt idx="1">
                  <c:v>22.7</c:v>
                </c:pt>
                <c:pt idx="2">
                  <c:v>10</c:v>
                </c:pt>
              </c:numCache>
            </c:numRef>
          </c:val>
        </c:ser>
        <c:dLbls/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1.3195961275804169E-2"/>
          <c:y val="0.21021679879929656"/>
          <c:w val="0.46043019831042209"/>
          <c:h val="0.6035028958684383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876 329,7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4339774601697239"/>
          <c:y val="0.55688382330349484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62033957248543981"/>
          <c:y val="0.21779559445983537"/>
          <c:w val="0.37401833068391727"/>
          <c:h val="0.73230925617804477"/>
        </c:manualLayout>
      </c:layout>
      <c:doughnutChart>
        <c:varyColors val="1"/>
        <c:dLbls/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446,5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5960789075563684"/>
          <c:y val="0.53391724484828063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65040947745684996"/>
          <c:y val="0.18112916734925558"/>
          <c:w val="0.34633803522808898"/>
          <c:h val="0.815940509260950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1"/>
          <c:dPt>
            <c:idx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explosion val="18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explosion val="12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explosion val="14"/>
            <c:spPr>
              <a:solidFill>
                <a:schemeClr val="bg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5316857343164704"/>
                  <c:y val="-0.3518754081112323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smtClean="0">
                        <a:solidFill>
                          <a:schemeClr val="bg1"/>
                        </a:solidFill>
                      </a:rPr>
                      <a:t>72,4</a:t>
                    </a:r>
                    <a:endParaRPr lang="en-US" dirty="0"/>
                  </a:p>
                </c:rich>
              </c:tx>
              <c:spPr>
                <a:solidFill>
                  <a:srgbClr val="002060"/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9.6195611801262584E-2"/>
                      <c:h val="7.0162564425758217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2217666563506299"/>
                  <c:y val="-0.2205315425277862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smtClean="0">
                        <a:solidFill>
                          <a:schemeClr val="bg1"/>
                        </a:solidFill>
                      </a:rPr>
                      <a:t>365,5</a:t>
                    </a:r>
                    <a:endParaRPr lang="en-US" dirty="0"/>
                  </a:p>
                </c:rich>
              </c:tx>
              <c:spPr>
                <a:solidFill>
                  <a:srgbClr val="0070C0"/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9.2953589710805667E-2"/>
                      <c:h val="6.6330302946321737E-2"/>
                    </c:manualLayout>
                  </c15:layout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endParaRPr lang="en-US"/>
                  </a:p>
                </c:rich>
              </c:tx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21720757502874641"/>
                  <c:y val="0.4161663963230187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4380FD5-58B9-463D-B76B-938B7392F97D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9.0140010205984056E-2"/>
                      <c:h val="7.0029744926793216E-2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4"/>
              <c:layout>
                <c:manualLayout>
                  <c:x val="-0.23556328497219484"/>
                  <c:y val="0.5565282799452697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4A4C2F9-9EC1-4171-A6A6-6FB29247A6D6}" type="VALU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0.10090624271130297"/>
                      <c:h val="6.407500405652887E-2"/>
                    </c:manualLayout>
                  </c15:layout>
                  <c15:dlblFieldTable/>
                  <c15:showDataLabelsRange val="1"/>
                </c:ext>
              </c:extLst>
            </c:dLbl>
            <c:delete val="1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Акселерация субъектов малого и среднего предпринимательства</c:v>
                </c:pt>
                <c:pt idx="1">
                  <c:v>Расширение доступа субъектов МСП к финансовым ресурсам,
в том числе к льготному финансированию</c:v>
                </c:pt>
                <c:pt idx="2">
                  <c:v>Популяризация предпринимательства</c:v>
                </c:pt>
                <c:pt idx="3">
                  <c:v>Создание системы поддержки фермеров и развитие сельской кооперации</c:v>
                </c:pt>
                <c:pt idx="4">
                  <c:v>Улучшение условий ведения предпринимательской деятельности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72.5</c:v>
                </c:pt>
                <c:pt idx="1">
                  <c:v>51</c:v>
                </c:pt>
                <c:pt idx="2">
                  <c:v>1.1599999999999997</c:v>
                </c:pt>
                <c:pt idx="3">
                  <c:v>7.4</c:v>
                </c:pt>
                <c:pt idx="4">
                  <c:v>0.12000000000000001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Лист1!$B$6</c15:f>
                <c15:dlblRangeCache>
                  <c:ptCount val="1"/>
                  <c:pt idx="0">
                    <c:v>0,1</c:v>
                  </c:pt>
                </c15:dlblRangeCache>
              </c15:datalabelsRange>
            </c:ext>
          </c:extLst>
        </c:ser>
        <c:dLbls/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2.2787748292216593E-4"/>
          <c:y val="0.21932373181175316"/>
          <c:w val="0.49501171322075155"/>
          <c:h val="0.69875231576330588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876 329,7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4339774601697239"/>
          <c:y val="0.55688382330349484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62033957248543981"/>
          <c:y val="0.21779559445983537"/>
          <c:w val="0.37401833068391727"/>
          <c:h val="0.73230925617804477"/>
        </c:manualLayout>
      </c:layout>
      <c:doughnutChart>
        <c:varyColors val="1"/>
        <c:dLbls/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smtClean="0">
                <a:solidFill>
                  <a:schemeClr val="accent5">
                    <a:lumMod val="50000"/>
                  </a:schemeClr>
                </a:solidFill>
              </a:rPr>
              <a:t>3,3 </a:t>
            </a:r>
            <a:endParaRPr lang="ru-RU" sz="19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9202810023784176"/>
          <c:y val="0.5339171512966495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65040947745684996"/>
          <c:y val="0.18112916734925558"/>
          <c:w val="0.34633803522808898"/>
          <c:h val="0.815940509260950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1"/>
          <c:dPt>
            <c:idx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explosion val="18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explosion val="12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explosion val="14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5316857343164704"/>
                  <c:y val="-0.3518754081112323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AB73F6A-D6B0-4B51-B8B2-336AB93965B5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2060"/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9.6195611801262584E-2"/>
                      <c:h val="7.0162564425758217E-2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-0.12217666563506299"/>
                  <c:y val="-0.2205315425277862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7606CA2-0F94-4FE2-85E9-F791D30EA91D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70C0"/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9.2953589710805667E-2"/>
                      <c:h val="6.6330302946321737E-2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endParaRPr lang="en-US"/>
                  </a:p>
                </c:rich>
              </c:tx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21720757502874641"/>
                  <c:y val="0.4161663963230187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4380FD5-58B9-463D-B76B-938B7392F97D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9.0140010205984056E-2"/>
                      <c:h val="7.0029744926793216E-2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4"/>
              <c:layout>
                <c:manualLayout>
                  <c:x val="-0.28743562014372276"/>
                  <c:y val="-6.64935926083547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4A4C2F9-9EC1-4171-A6A6-6FB29247A6D6}" type="VALU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2060"/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0.10090624271130297"/>
                      <c:h val="6.407500405652887E-2"/>
                    </c:manualLayout>
                  </c15:layout>
                  <c15:dlblFieldTable/>
                  <c15:showDataLabelsRange val="1"/>
                </c:ext>
              </c:extLst>
            </c:dLbl>
            <c:delete val="1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Информационная инфраструктура</c:v>
                </c:pt>
                <c:pt idx="1">
                  <c:v>Кадры для цифровой экономики</c:v>
                </c:pt>
                <c:pt idx="2">
                  <c:v>Информационная безопасность</c:v>
                </c:pt>
                <c:pt idx="3">
                  <c:v>Цифровые технологии</c:v>
                </c:pt>
                <c:pt idx="4">
                  <c:v>Цифровое государственное управление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4" formatCode="#\ ##0.0">
                  <c:v>3.3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Лист1!$B$6</c15:f>
                <c15:dlblRangeCache>
                  <c:ptCount val="1"/>
                  <c:pt idx="0">
                    <c:v>3,3</c:v>
                  </c:pt>
                </c15:dlblRangeCache>
              </c15:datalabelsRange>
            </c:ext>
          </c:extLst>
        </c:ser>
        <c:dLbls/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2.2787748292216593E-4"/>
          <c:y val="0.21932373181175316"/>
          <c:w val="0.34587879147329781"/>
          <c:h val="0.69875231576330588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876 329,7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4339774601697239"/>
          <c:y val="0.55688382330349484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62033957248543981"/>
          <c:y val="0.21779559445983537"/>
          <c:w val="0.37401833068391727"/>
          <c:h val="0.73230925617804477"/>
        </c:manualLayout>
      </c:layout>
      <c:doughnutChart>
        <c:varyColors val="1"/>
        <c:dLbls/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900" b="1" dirty="0" smtClean="0">
                <a:solidFill>
                  <a:schemeClr val="accent5">
                    <a:lumMod val="50000"/>
                  </a:schemeClr>
                </a:solidFill>
              </a:rPr>
              <a:t>557,3</a:t>
            </a: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4231711236512754"/>
          <c:y val="0.5343930558424087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61688893797775668"/>
          <c:y val="0.18405949073904979"/>
          <c:w val="0.34633803522808898"/>
          <c:h val="0.815940509260950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1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6397530992571536"/>
                  <c:y val="-0.1851802183731031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 smtClean="0">
                        <a:solidFill>
                          <a:schemeClr val="bg1"/>
                        </a:solidFill>
                      </a:rPr>
                      <a:t>226,4</a:t>
                    </a:r>
                    <a:endParaRPr lang="en-US" dirty="0"/>
                  </a:p>
                </c:rich>
              </c:tx>
              <c:spPr>
                <a:solidFill>
                  <a:srgbClr val="002060"/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9.1872917203635246E-2"/>
                      <c:h val="7.291576543060338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23888941977100103"/>
                  <c:y val="-0.4450822169613110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7606CA2-0F94-4FE2-85E9-F791D30EA91D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70C0"/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9.2953589710805667E-2"/>
                      <c:h val="6.6330302946321737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2480068165830478"/>
                  <c:y val="0.417768599668432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 smtClean="0">
                        <a:solidFill>
                          <a:schemeClr val="bg1"/>
                        </a:solidFill>
                      </a:rPr>
                      <a:t>32,8</a:t>
                    </a:r>
                    <a:endParaRPr lang="en-US" dirty="0"/>
                  </a:p>
                </c:rich>
              </c:tx>
              <c:spPr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8.9059298970801559E-2"/>
                      <c:h val="6.159568677082275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0.27014485721452358"/>
                  <c:y val="0.5536669632253344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 smtClean="0">
                        <a:solidFill>
                          <a:schemeClr val="bg1"/>
                        </a:solidFill>
                      </a:rPr>
                      <a:t>12,1</a:t>
                    </a:r>
                    <a:endParaRPr lang="en-US" dirty="0"/>
                  </a:p>
                </c:rich>
              </c:tx>
              <c:spPr>
                <a:solidFill>
                  <a:srgbClr val="7030A0"/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8.5776811619607291E-2"/>
                      <c:h val="7.5262275144177174E-2"/>
                    </c:manualLayout>
                  </c15:layout>
                </c:ext>
              </c:extLst>
            </c:dLbl>
            <c:delete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Оказание первичной медико-санитарной помощи</c:v>
                </c:pt>
                <c:pt idx="1">
                  <c:v>Создание единого цифрового контура</c:v>
                </c:pt>
                <c:pt idx="2">
                  <c:v>Борьба с онкологическими заболеваниями</c:v>
                </c:pt>
                <c:pt idx="3">
                  <c:v>Борьба с сердечно-сосудистыми заболеваниями</c:v>
                </c:pt>
                <c:pt idx="4">
                  <c:v>Развитие детского здравоохранения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225.6</c:v>
                </c:pt>
                <c:pt idx="1">
                  <c:v>180.9</c:v>
                </c:pt>
                <c:pt idx="2">
                  <c:v>105.1</c:v>
                </c:pt>
                <c:pt idx="3">
                  <c:v>32.700000000000003</c:v>
                </c:pt>
                <c:pt idx="4">
                  <c:v>12</c:v>
                </c:pt>
              </c:numCache>
            </c:numRef>
          </c:val>
        </c:ser>
        <c:dLbls/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21932388137549844"/>
          <c:w val="0.42584864152940344"/>
          <c:h val="0.69875231576330588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876 329,7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4339774601697239"/>
          <c:y val="0.55688382330349484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62033957248543981"/>
          <c:y val="0.21779559445983537"/>
          <c:w val="0.37401833068391727"/>
          <c:h val="0.73230925617804477"/>
        </c:manualLayout>
      </c:layout>
      <c:doughnutChart>
        <c:varyColors val="1"/>
        <c:dLbls/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149,5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4231711236512754"/>
          <c:y val="0.5343930558424087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61688893797775668"/>
          <c:y val="0.18405949073904979"/>
          <c:w val="0.34633803522808898"/>
          <c:h val="0.815940509260950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1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accent3">
                    <a:lumMod val="50000"/>
                  </a:schemeClr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6559636294603221"/>
                  <c:y val="-0.491295342086580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AB73F6A-D6B0-4B51-B8B2-336AB93965B5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2060"/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9.2953589710805667E-2"/>
                      <c:h val="5.3294540821266688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4216908560288283"/>
                  <c:y val="-0.107720819611418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7606CA2-0F94-4FE2-85E9-F791D30EA91D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70C0"/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9.1872917203635246E-2"/>
                      <c:h val="6.6330279148954632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22098997534787693"/>
                  <c:y val="0.269716445865317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4380FD5-58B9-463D-B76B-938B7392F97D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8.9059298970801559E-2"/>
                      <c:h val="6.159568677082275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0.24420867416744954"/>
                  <c:y val="0.5401140343944947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4A4C2F9-9EC1-4171-A6A6-6FB29247A6D6}" type="VALU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7030A0"/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8.5776842542227547E-2"/>
                      <c:h val="5.5640978003776605E-2"/>
                    </c:manualLayout>
                  </c15:layout>
                  <c15:dlblFieldTable/>
                  <c15:showDataLabelsRange val="0"/>
                </c:ext>
              </c:extLst>
            </c:dLbl>
            <c:delete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Современная школа</c:v>
                </c:pt>
                <c:pt idx="1">
                  <c:v>Успех каждого ребенка</c:v>
                </c:pt>
                <c:pt idx="2">
                  <c:v>Поддержка семей, имеющих детей</c:v>
                </c:pt>
                <c:pt idx="3">
                  <c:v>Цифровая образовательная среда</c:v>
                </c:pt>
                <c:pt idx="4">
                  <c:v>Учитель будущего</c:v>
                </c:pt>
                <c:pt idx="5">
                  <c:v>Молодые профессионалы</c:v>
                </c:pt>
                <c:pt idx="6">
                  <c:v>Социальная активность</c:v>
                </c:pt>
              </c:strCache>
            </c:strRef>
          </c:cat>
          <c:val>
            <c:numRef>
              <c:f>Лист1!$B$2:$B$8</c:f>
              <c:numCache>
                <c:formatCode>#\ ##0.0</c:formatCode>
                <c:ptCount val="7"/>
                <c:pt idx="0">
                  <c:v>101.5</c:v>
                </c:pt>
                <c:pt idx="1">
                  <c:v>32.200000000000003</c:v>
                </c:pt>
                <c:pt idx="3">
                  <c:v>15.8</c:v>
                </c:pt>
              </c:numCache>
            </c:numRef>
          </c:val>
        </c:ser>
        <c:dLbls/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2.2787748292216545E-4"/>
          <c:y val="0.21932373181175316"/>
          <c:w val="0.31561992928990645"/>
          <c:h val="0.69875231576330588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876 329,7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4339774601697239"/>
          <c:y val="0.55688382330349484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62033957248543981"/>
          <c:y val="0.21779559445983537"/>
          <c:w val="0.37401833068391727"/>
          <c:h val="0.73230925617804477"/>
        </c:manualLayout>
      </c:layout>
      <c:doughnutChart>
        <c:varyColors val="1"/>
        <c:dLbls/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876,1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2826835492283859"/>
          <c:y val="0.54563844008811269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61688893797775668"/>
          <c:y val="0.18405949073904979"/>
          <c:w val="0.34633803522808898"/>
          <c:h val="0.815940509260950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1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6559636294603221"/>
                  <c:y val="-0.4700707861519734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 smtClean="0">
                        <a:solidFill>
                          <a:schemeClr val="bg1"/>
                        </a:solidFill>
                      </a:rPr>
                      <a:t>537,6</a:t>
                    </a:r>
                    <a:endParaRPr lang="en-US" dirty="0"/>
                  </a:p>
                </c:rich>
              </c:tx>
              <c:spPr>
                <a:solidFill>
                  <a:srgbClr val="002060"/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9.2953589710805667E-2"/>
                      <c:h val="5.3294540821266688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3730609672675864"/>
                  <c:y val="-0.3213831202797888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 smtClean="0">
                        <a:solidFill>
                          <a:schemeClr val="bg1"/>
                        </a:solidFill>
                      </a:rPr>
                      <a:t>116,1</a:t>
                    </a:r>
                    <a:endParaRPr lang="en-US" dirty="0"/>
                  </a:p>
                </c:rich>
              </c:tx>
              <c:spPr>
                <a:solidFill>
                  <a:srgbClr val="0070C0"/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9.2953589710805667E-2"/>
                      <c:h val="6.633030294632173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15723023003287381"/>
                  <c:y val="0.2837731761724475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4380FD5-58B9-463D-B76B-938B7392F97D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8.9059298970801559E-2"/>
                      <c:h val="6.159568677082275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0.24420867416744954"/>
                  <c:y val="0.5401140343944947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 smtClean="0">
                        <a:solidFill>
                          <a:schemeClr val="bg1"/>
                        </a:solidFill>
                      </a:rPr>
                      <a:t>1,1</a:t>
                    </a:r>
                    <a:endParaRPr lang="en-US" dirty="0"/>
                  </a:p>
                </c:rich>
              </c:tx>
              <c:spPr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8.5776842542227547E-2"/>
                      <c:h val="5.5640978003776605E-2"/>
                    </c:manualLayout>
                  </c15:layout>
                </c:ext>
              </c:extLst>
            </c:dLbl>
            <c:delete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Финансовая поддержка семей при рождении детей</c:v>
                </c:pt>
                <c:pt idx="1">
                  <c:v>Содействие занятости женщин - создание условий 
дошкольного образования для детей в возрасте до трех лет</c:v>
                </c:pt>
                <c:pt idx="2">
                  <c:v>Укрепление общественного здоровья</c:v>
                </c:pt>
                <c:pt idx="3">
                  <c:v>Спорт - норма жизни</c:v>
                </c:pt>
                <c:pt idx="4">
                  <c:v>Старшее поколение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534.32999999999993</c:v>
                </c:pt>
                <c:pt idx="1">
                  <c:v>118.25</c:v>
                </c:pt>
                <c:pt idx="3">
                  <c:v>221.34</c:v>
                </c:pt>
                <c:pt idx="4">
                  <c:v>2.42</c:v>
                </c:pt>
              </c:numCache>
            </c:numRef>
          </c:val>
        </c:ser>
        <c:dLbls/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2.2787748292216593E-4"/>
          <c:y val="0.21932373181175316"/>
          <c:w val="0.49501171322075155"/>
          <c:h val="0.69875231576330588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876 329,7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4339774601697239"/>
          <c:y val="0.55688382330349484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62033957248543981"/>
          <c:y val="0.21779559445983537"/>
          <c:w val="0.37401833068391727"/>
          <c:h val="0.73230925617804477"/>
        </c:manualLayout>
      </c:layout>
      <c:doughnutChart>
        <c:varyColors val="1"/>
        <c:dLbls/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29,9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0335118835507537"/>
          <c:y val="0.50566655418919237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61339770178211339"/>
          <c:y val="0.23742120827600541"/>
          <c:w val="0.25591173745176382"/>
          <c:h val="0.7197243451476398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7"/>
          <c:dPt>
            <c:idx val="0"/>
            <c:explosion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explosion val="15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4802025257872582"/>
                  <c:y val="-0.40750994125980239"/>
                </c:manualLayout>
              </c:layout>
              <c:spPr>
                <a:solidFill>
                  <a:srgbClr val="00206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0.10376032734711042"/>
                      <c:h val="9.5464705967735403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3437148441143873"/>
                  <c:y val="-4.80314753421448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8001D71-2513-4F01-ACCE-2C0EF573F77B}" type="VALUE">
                      <a:rPr lang="en-US" sz="1600" dirty="0">
                        <a:solidFill>
                          <a:schemeClr val="bg1"/>
                        </a:solidFill>
                      </a:rPr>
                      <a:pPr>
                        <a:defRPr sz="1197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0070C0"/>
                </a:solidFill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9.2953599193785527E-2"/>
                      <c:h val="8.16133987146761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solidFill>
                <a:prstClr val="white">
                  <a:lumMod val="65000"/>
                </a:prst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Культурная среда</c:v>
                </c:pt>
                <c:pt idx="1">
                  <c:v>Творческие люди</c:v>
                </c:pt>
                <c:pt idx="2">
                  <c:v>Цифровая культура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29.6</c:v>
                </c:pt>
                <c:pt idx="1">
                  <c:v>0.30000000000000004</c:v>
                </c:pt>
              </c:numCache>
            </c:numRef>
          </c:val>
        </c:ser>
        <c:dLbls/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876 329,7 </a:t>
            </a:r>
          </a:p>
          <a:p>
            <a:pPr>
              <a:defRPr sz="1862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dirty="0" smtClean="0">
                <a:solidFill>
                  <a:schemeClr val="accent5">
                    <a:lumMod val="50000"/>
                  </a:schemeClr>
                </a:solidFill>
              </a:rPr>
              <a:t>млн руб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74339774601697239"/>
          <c:y val="0.55688382330349484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62033957248543981"/>
          <c:y val="0.21779559445983537"/>
          <c:w val="0.37401833068391727"/>
          <c:h val="0.73230925617804477"/>
        </c:manualLayout>
      </c:layout>
      <c:doughnutChart>
        <c:varyColors val="1"/>
        <c:dLbls/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5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9618C0-0A27-4492-827D-52C54DC5A270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E3FE71F-B6E3-4BD8-9171-9BC81689D500}">
      <dgm:prSet phldrT="[Текст]"/>
      <dgm:spPr/>
      <dgm:t>
        <a:bodyPr/>
        <a:lstStyle/>
        <a:p>
          <a:endParaRPr lang="ru-RU" dirty="0"/>
        </a:p>
      </dgm:t>
    </dgm:pt>
    <dgm:pt modelId="{943F6A8A-B7D1-428C-9ADA-F3E195BAA6B1}" type="parTrans" cxnId="{09B2D192-D13A-47BE-8B03-5838FBA8E1BC}">
      <dgm:prSet/>
      <dgm:spPr/>
      <dgm:t>
        <a:bodyPr/>
        <a:lstStyle/>
        <a:p>
          <a:endParaRPr lang="ru-RU"/>
        </a:p>
      </dgm:t>
    </dgm:pt>
    <dgm:pt modelId="{29BE8876-DF75-454E-8B11-78FA4F9A004E}" type="sibTrans" cxnId="{09B2D192-D13A-47BE-8B03-5838FBA8E1BC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8000" r="-8000"/>
          </a:stretch>
        </a:blip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AF44CC07-1B9E-4EC0-9B53-15F33FA4CA9C}" type="pres">
      <dgm:prSet presAssocID="{FF9618C0-0A27-4492-827D-52C54DC5A270}" presName="Name0" presStyleCnt="0">
        <dgm:presLayoutVars>
          <dgm:chMax val="7"/>
          <dgm:chPref val="7"/>
          <dgm:dir/>
        </dgm:presLayoutVars>
      </dgm:prSet>
      <dgm:spPr/>
    </dgm:pt>
    <dgm:pt modelId="{D3DA7200-2FEB-46CD-95E6-DE9EF006BE4D}" type="pres">
      <dgm:prSet presAssocID="{FF9618C0-0A27-4492-827D-52C54DC5A270}" presName="Name1" presStyleCnt="0"/>
      <dgm:spPr/>
    </dgm:pt>
    <dgm:pt modelId="{6F151DAB-4D55-4620-AFC2-9E6CE0261B5F}" type="pres">
      <dgm:prSet presAssocID="{29BE8876-DF75-454E-8B11-78FA4F9A004E}" presName="picture_1" presStyleCnt="0"/>
      <dgm:spPr/>
    </dgm:pt>
    <dgm:pt modelId="{0F058DAE-7D20-4AA1-943D-2FAB0C0B0DE4}" type="pres">
      <dgm:prSet presAssocID="{29BE8876-DF75-454E-8B11-78FA4F9A004E}" presName="pictureRepeatNode" presStyleLbl="alignImgPlace1" presStyleIdx="0" presStyleCnt="1" custScaleX="136668" custScaleY="137377" custLinFactNeighborX="-2427" custLinFactNeighborY="-3579"/>
      <dgm:spPr/>
      <dgm:t>
        <a:bodyPr/>
        <a:lstStyle/>
        <a:p>
          <a:endParaRPr lang="ru-RU"/>
        </a:p>
      </dgm:t>
    </dgm:pt>
    <dgm:pt modelId="{E6150225-E508-4174-AFC3-6C98302B3F92}" type="pres">
      <dgm:prSet presAssocID="{2E3FE71F-B6E3-4BD8-9171-9BC81689D500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5933FE-2A8C-4993-9ED1-2C5521BFF5D5}" type="presOf" srcId="{2E3FE71F-B6E3-4BD8-9171-9BC81689D500}" destId="{E6150225-E508-4174-AFC3-6C98302B3F92}" srcOrd="0" destOrd="0" presId="urn:microsoft.com/office/officeart/2008/layout/CircularPictureCallout"/>
    <dgm:cxn modelId="{09B2D192-D13A-47BE-8B03-5838FBA8E1BC}" srcId="{FF9618C0-0A27-4492-827D-52C54DC5A270}" destId="{2E3FE71F-B6E3-4BD8-9171-9BC81689D500}" srcOrd="0" destOrd="0" parTransId="{943F6A8A-B7D1-428C-9ADA-F3E195BAA6B1}" sibTransId="{29BE8876-DF75-454E-8B11-78FA4F9A004E}"/>
    <dgm:cxn modelId="{F2599CD4-5C24-4484-AEFB-68A52F36B183}" type="presOf" srcId="{29BE8876-DF75-454E-8B11-78FA4F9A004E}" destId="{0F058DAE-7D20-4AA1-943D-2FAB0C0B0DE4}" srcOrd="0" destOrd="0" presId="urn:microsoft.com/office/officeart/2008/layout/CircularPictureCallout"/>
    <dgm:cxn modelId="{CD23EDD3-3D55-4C0A-9E56-2C779A6C5863}" type="presOf" srcId="{FF9618C0-0A27-4492-827D-52C54DC5A270}" destId="{AF44CC07-1B9E-4EC0-9B53-15F33FA4CA9C}" srcOrd="0" destOrd="0" presId="urn:microsoft.com/office/officeart/2008/layout/CircularPictureCallout"/>
    <dgm:cxn modelId="{105D2A8D-A390-4522-9D1C-4FBDBCDC7D49}" type="presParOf" srcId="{AF44CC07-1B9E-4EC0-9B53-15F33FA4CA9C}" destId="{D3DA7200-2FEB-46CD-95E6-DE9EF006BE4D}" srcOrd="0" destOrd="0" presId="urn:microsoft.com/office/officeart/2008/layout/CircularPictureCallout"/>
    <dgm:cxn modelId="{8ABD4BF3-086D-4F8D-A4A0-C1B9FE43237E}" type="presParOf" srcId="{D3DA7200-2FEB-46CD-95E6-DE9EF006BE4D}" destId="{6F151DAB-4D55-4620-AFC2-9E6CE0261B5F}" srcOrd="0" destOrd="0" presId="urn:microsoft.com/office/officeart/2008/layout/CircularPictureCallout"/>
    <dgm:cxn modelId="{A7F853EE-BCE7-48F8-835D-87687A26BE43}" type="presParOf" srcId="{6F151DAB-4D55-4620-AFC2-9E6CE0261B5F}" destId="{0F058DAE-7D20-4AA1-943D-2FAB0C0B0DE4}" srcOrd="0" destOrd="0" presId="urn:microsoft.com/office/officeart/2008/layout/CircularPictureCallout"/>
    <dgm:cxn modelId="{59DD9E41-E17E-474B-B776-B78F551299D1}" type="presParOf" srcId="{D3DA7200-2FEB-46CD-95E6-DE9EF006BE4D}" destId="{E6150225-E508-4174-AFC3-6C98302B3F9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058DAE-7D20-4AA1-943D-2FAB0C0B0DE4}">
      <dsp:nvSpPr>
        <dsp:cNvPr id="0" name=""/>
        <dsp:cNvSpPr/>
      </dsp:nvSpPr>
      <dsp:spPr>
        <a:xfrm>
          <a:off x="312007" y="178664"/>
          <a:ext cx="1458376" cy="146594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150225-E508-4174-AFC3-6C98302B3F92}">
      <dsp:nvSpPr>
        <dsp:cNvPr id="0" name=""/>
        <dsp:cNvSpPr/>
      </dsp:nvSpPr>
      <dsp:spPr>
        <a:xfrm>
          <a:off x="725623" y="982906"/>
          <a:ext cx="682940" cy="3521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>
        <a:off x="725623" y="982906"/>
        <a:ext cx="682940" cy="3521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0.00151</cdr:y>
    </cdr:from>
    <cdr:to>
      <cdr:x>0.26194</cdr:x>
      <cdr:y>0.04684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0" y="9186"/>
          <a:ext cx="2983748" cy="275556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ЦЕЛИ И ЦЕЛЕВЫЕ ПОКАЗАТЕЛИ: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0.01042</cdr:x>
      <cdr:y>0.06177</cdr:y>
    </cdr:from>
    <cdr:to>
      <cdr:x>0.41329</cdr:x>
      <cdr:y>0.11468</cdr:y>
    </cdr:to>
    <cdr:sp macro="" textlink="">
      <cdr:nvSpPr>
        <cdr:cNvPr id="11" name="Прямоугольник: скругленные углы 4">
          <a:extLst xmlns:a="http://schemas.openxmlformats.org/drawingml/2006/main">
            <a:ext uri="{FF2B5EF4-FFF2-40B4-BE49-F238E27FC236}">
              <a16:creationId xmlns="" xmlns:a16="http://schemas.microsoft.com/office/drawing/2014/main" xmlns:p="http://schemas.openxmlformats.org/presentationml/2006/main" xmlns:r="http://schemas.openxmlformats.org/officeDocument/2006/relationships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20646" y="371869"/>
          <a:ext cx="4665602" cy="318541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Снижение</a:t>
          </a: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 смертности населения трудоспособного возраста до 350 случаев на 100 тыс. населения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0.01367</cdr:x>
      <cdr:y>0.1348</cdr:y>
    </cdr:from>
    <cdr:to>
      <cdr:x>0.44551</cdr:x>
      <cdr:y>0.1994</cdr:y>
    </cdr:to>
    <cdr:sp macro="" textlink="">
      <cdr:nvSpPr>
        <cdr:cNvPr id="12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58303" y="811600"/>
          <a:ext cx="5001038" cy="38892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Снижение смертности от болезней системы кровообращения до 450 случаев на 100 тыс. населения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0.4579</cdr:x>
      <cdr:y>0.04889</cdr:y>
    </cdr:from>
    <cdr:to>
      <cdr:x>0.98714</cdr:x>
      <cdr:y>0.12138</cdr:y>
    </cdr:to>
    <cdr:sp macro="" textlink="">
      <cdr:nvSpPr>
        <cdr:cNvPr id="13" name="Прямоугольник: скругленные углы 4">
          <a:extLst xmlns:a="http://schemas.openxmlformats.org/drawingml/2006/main">
            <a:ext uri="{FF2B5EF4-FFF2-40B4-BE49-F238E27FC236}">
              <a16:creationId xmlns="" xmlns:a16="http://schemas.microsoft.com/office/drawing/2014/main" xmlns:p="http://schemas.openxmlformats.org/presentationml/2006/main" xmlns:r="http://schemas.openxmlformats.org/officeDocument/2006/relationships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225757" y="294368"/>
          <a:ext cx="6040031" cy="436430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Обеспечение охвата всех граждан профилактическими медицинскими осмотрами не реже одного раза в год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0.45771</cdr:x>
      <cdr:y>0.12819</cdr:y>
    </cdr:from>
    <cdr:to>
      <cdr:x>1</cdr:x>
      <cdr:y>0.24163</cdr:y>
    </cdr:to>
    <cdr:sp macro="" textlink="">
      <cdr:nvSpPr>
        <cdr:cNvPr id="14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300660" y="771751"/>
          <a:ext cx="6280088" cy="68298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Обеспечение максимальной доступности для населения (в том числе для</a:t>
          </a:r>
          <a:r>
            <a:rPr lang="ru-RU" sz="15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 жителей населенных пунктов, расположенных в отдаленных местностях) медицинских организаций, оказывающих ПМСП 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0.01321</cdr:x>
      <cdr:y>0.21266</cdr:y>
    </cdr:from>
    <cdr:to>
      <cdr:x>0.43541</cdr:x>
      <cdr:y>0.27726</cdr:y>
    </cdr:to>
    <cdr:sp macro="" textlink="">
      <cdr:nvSpPr>
        <cdr:cNvPr id="7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50747" y="1280359"/>
          <a:ext cx="4818423" cy="38892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Снижение смертности от новообразований, в том числе злокачественных, до 185 случаев на 100 тыс. населения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0.01302</cdr:x>
      <cdr:y>0.28321</cdr:y>
    </cdr:from>
    <cdr:to>
      <cdr:x>0.43307</cdr:x>
      <cdr:y>0.34781</cdr:y>
    </cdr:to>
    <cdr:sp macro="" textlink="">
      <cdr:nvSpPr>
        <cdr:cNvPr id="8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50817" y="1705094"/>
          <a:ext cx="4864425" cy="38892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Снижение младенческой смертности до 4,5 случаев </a:t>
          </a:r>
        </a:p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на 1 тыс. родившихся детей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0.01459</cdr:x>
      <cdr:y>0.37698</cdr:y>
    </cdr:from>
    <cdr:to>
      <cdr:x>0.42691</cdr:x>
      <cdr:y>0.44158</cdr:y>
    </cdr:to>
    <cdr:sp macro="" textlink="">
      <cdr:nvSpPr>
        <cdr:cNvPr id="9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:r="http://schemas.openxmlformats.org/officeDocument/2006/relationships" xmlns:p="http://schemas.openxmlformats.org/presentationml/2006/main" xmlns:a16="http://schemas.microsoft.com/office/drawing/2014/main" xmlns="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68956" y="2269633"/>
          <a:ext cx="4774944" cy="38892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Ликвидация кадрового дефицита в медицинских организациях, оказывающих первичную медико-санитарную помощь (ПМСП)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0.45619</cdr:x>
      <cdr:y>0.27893</cdr:y>
    </cdr:from>
    <cdr:to>
      <cdr:x>0.98166</cdr:x>
      <cdr:y>0.34353</cdr:y>
    </cdr:to>
    <cdr:sp macro="" textlink="">
      <cdr:nvSpPr>
        <cdr:cNvPr id="15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:r="http://schemas.openxmlformats.org/officeDocument/2006/relationships" xmlns:p="http://schemas.openxmlformats.org/presentationml/2006/main" xmlns:a16="http://schemas.microsoft.com/office/drawing/2014/main" xmlns="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283021" y="1679317"/>
          <a:ext cx="6085346" cy="38892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Оптимизация работы медицинских организаций, оказывающих ПМСП, сокращение времени ожидания в очереди при обращении граждан в указанные медицинские организации, упрощение процедуры записи на прием к врачу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0.45461</cdr:x>
      <cdr:y>0.38612</cdr:y>
    </cdr:from>
    <cdr:to>
      <cdr:x>0.98385</cdr:x>
      <cdr:y>0.45861</cdr:y>
    </cdr:to>
    <cdr:sp macro="" textlink="">
      <cdr:nvSpPr>
        <cdr:cNvPr id="17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:r="http://schemas.openxmlformats.org/officeDocument/2006/relationships" xmlns:p="http://schemas.openxmlformats.org/presentationml/2006/main" xmlns:a16="http://schemas.microsoft.com/office/drawing/2014/main" xmlns="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264695" y="2324663"/>
          <a:ext cx="6129072" cy="436430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Увеличение объема экспорта медицинских услуг не менее чем в четыре раза по сравнению с 2017 годом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0.01626</cdr:x>
      <cdr:y>0.01411</cdr:y>
    </cdr:from>
    <cdr:to>
      <cdr:x>0.46277</cdr:x>
      <cdr:y>0.17233</cdr:y>
    </cdr:to>
    <cdr:grpSp>
      <cdr:nvGrpSpPr>
        <cdr:cNvPr id="3" name="Группа 2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191086" y="55417"/>
          <a:ext cx="5247354" cy="621411"/>
          <a:chOff x="-616286" y="-3627312"/>
          <a:chExt cx="2748623" cy="803459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5" name="Прямоугольник: скругленные углы 3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-616286" y="-3606944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  <cdr:sp macro="" textlink="">
        <cdr:nvSpPr>
          <cdr:cNvPr id="6" name="Прямоугольник: скругленные углы 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  </a:ext>
            </a:extLst>
          </cdr:cNvPr>
          <cdr:cNvSpPr txBox="1"/>
        </cdr:nvSpPr>
        <cdr:spPr>
          <a:xfrm xmlns:a="http://schemas.openxmlformats.org/drawingml/2006/main">
            <a:off x="-609791" y="-3627312"/>
            <a:ext cx="2697341" cy="755168"/>
          </a:xfrm>
          <a:prstGeom xmlns:a="http://schemas.openxmlformats.org/drawingml/2006/main" prst="rect">
            <a:avLst/>
          </a:prstGeom>
          <a:sp3d xmlns:a="http://schemas.openxmlformats.org/drawingml/2006/main"/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 spcFirstLastPara="0" vert="horz" wrap="square" lIns="49530" tIns="49530" rIns="49530" bIns="49530" numCol="1" spcCol="1270" anchor="ctr" anchorCtr="0">
            <a:no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входящие в национальный проект «Безопасные и качественные автомобильные дороги»</a:t>
            </a:r>
            <a:r>
              <a:rPr kumimoji="0" lang="ru-RU" sz="15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территории Магаданской области</a:t>
            </a:r>
            <a:endParaRPr kumimoji="0" lang="ru-RU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cdr:txBody>
      </cdr:sp>
    </cdr:grpSp>
  </cdr:relSizeAnchor>
  <cdr:relSizeAnchor xmlns:cdr="http://schemas.openxmlformats.org/drawingml/2006/chartDrawing">
    <cdr:from>
      <cdr:x>0.47745</cdr:x>
      <cdr:y>0.02744</cdr:y>
    </cdr:from>
    <cdr:to>
      <cdr:x>0.96981</cdr:x>
      <cdr:y>0.17409</cdr:y>
    </cdr:to>
    <cdr:grpSp>
      <cdr:nvGrpSpPr>
        <cdr:cNvPr id="7" name="Группа 6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5610959" y="107771"/>
          <a:ext cx="5786179" cy="575970"/>
          <a:chOff x="3321550" y="-3538078"/>
          <a:chExt cx="2748623" cy="783091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8" name="Прямоугольник: скругленные углы 3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3321550" y="-3538078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</cdr:grpSp>
  </cdr:relSizeAnchor>
  <cdr:relSizeAnchor xmlns:cdr="http://schemas.openxmlformats.org/drawingml/2006/chartDrawing">
    <cdr:from>
      <cdr:x>0.50885</cdr:x>
      <cdr:y>0.05356</cdr:y>
    </cdr:from>
    <cdr:to>
      <cdr:x>0.95678</cdr:x>
      <cdr:y>0.12689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979969" y="241951"/>
          <a:ext cx="5264082" cy="33125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Бюджет национального проекта </a:t>
          </a:r>
        </a:p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на территории Магаданской области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0.26194</cdr:x>
      <cdr:y>0.04533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-116938" y="0"/>
          <a:ext cx="3090389" cy="279244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ЦЕЛИ И ЦЕЛЕВЫЕ ПОКАЗАТЕЛИ: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0.50494</cdr:x>
      <cdr:y>0.0371</cdr:y>
    </cdr:from>
    <cdr:to>
      <cdr:x>0.99817</cdr:x>
      <cdr:y>0.08581</cdr:y>
    </cdr:to>
    <cdr:sp macro="" textlink="">
      <cdr:nvSpPr>
        <cdr:cNvPr id="15" name="Прямоугольник 14"/>
        <cdr:cNvSpPr/>
      </cdr:nvSpPr>
      <cdr:spPr>
        <a:xfrm xmlns:a="http://schemas.openxmlformats.org/drawingml/2006/main">
          <a:off x="5957346" y="228537"/>
          <a:ext cx="5819167" cy="3000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90000"/>
            </a:lnSpc>
          </a:pPr>
          <a:r>
            <a:rPr lang="ru-RU" sz="1500" dirty="0" smtClean="0"/>
            <a:t>Увеличение объема жилищного строительства</a:t>
          </a:r>
          <a:endParaRPr lang="ru-RU" sz="1500" dirty="0"/>
        </a:p>
      </cdr:txBody>
    </cdr:sp>
  </cdr:relSizeAnchor>
  <cdr:relSizeAnchor xmlns:cdr="http://schemas.openxmlformats.org/drawingml/2006/chartDrawing">
    <cdr:from>
      <cdr:x>0.01644</cdr:x>
      <cdr:y>0.19234</cdr:y>
    </cdr:from>
    <cdr:to>
      <cdr:x>0.49265</cdr:x>
      <cdr:y>0.34223</cdr:y>
    </cdr:to>
    <cdr:sp macro="" textlink="">
      <cdr:nvSpPr>
        <cdr:cNvPr id="16" name="Прямоугольник 15"/>
        <cdr:cNvSpPr/>
      </cdr:nvSpPr>
      <cdr:spPr>
        <a:xfrm xmlns:a="http://schemas.openxmlformats.org/drawingml/2006/main">
          <a:off x="193960" y="1184885"/>
          <a:ext cx="5618363" cy="9233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90000"/>
            </a:lnSpc>
          </a:pPr>
          <a:r>
            <a:rPr lang="ru-RU" sz="1500" dirty="0" smtClean="0"/>
            <a:t>Кардинальное повышение комфортной городской среды, повышение индекса качества городской среды на 30;, сокращение в соответствии с этим индексом количества населенных пунктов с неблагоприятной средой в 2 раза </a:t>
          </a:r>
          <a:endParaRPr lang="ru-RU" sz="1500" dirty="0"/>
        </a:p>
      </cdr:txBody>
    </cdr:sp>
  </cdr:relSizeAnchor>
  <cdr:relSizeAnchor xmlns:cdr="http://schemas.openxmlformats.org/drawingml/2006/chartDrawing">
    <cdr:from>
      <cdr:x>0.50408</cdr:x>
      <cdr:y>0.08909</cdr:y>
    </cdr:from>
    <cdr:to>
      <cdr:x>0.98856</cdr:x>
      <cdr:y>0.17153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5947235" y="548815"/>
          <a:ext cx="5715933" cy="5078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90000"/>
            </a:lnSpc>
          </a:pPr>
          <a:r>
            <a:rPr lang="ru-RU" sz="1500" dirty="0" smtClean="0"/>
            <a:t>Обеспечение устойчивого сокращения непригодного для проживания жилищного фонда</a:t>
          </a:r>
          <a:endParaRPr lang="ru-RU" sz="1500" dirty="0"/>
        </a:p>
      </cdr:txBody>
    </cdr:sp>
  </cdr:relSizeAnchor>
  <cdr:relSizeAnchor xmlns:cdr="http://schemas.openxmlformats.org/drawingml/2006/chartDrawing">
    <cdr:from>
      <cdr:x>0.50594</cdr:x>
      <cdr:y>0.19234</cdr:y>
    </cdr:from>
    <cdr:to>
      <cdr:x>0.98199</cdr:x>
      <cdr:y>0.34223</cdr:y>
    </cdr:to>
    <cdr:sp macro="" textlink="">
      <cdr:nvSpPr>
        <cdr:cNvPr id="18" name="Прямоугольник 17"/>
        <cdr:cNvSpPr/>
      </cdr:nvSpPr>
      <cdr:spPr>
        <a:xfrm xmlns:a="http://schemas.openxmlformats.org/drawingml/2006/main">
          <a:off x="5969077" y="1184885"/>
          <a:ext cx="5616476" cy="9233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90000"/>
            </a:lnSpc>
          </a:pPr>
          <a:r>
            <a:rPr lang="ru-RU" sz="1500" dirty="0" smtClean="0"/>
            <a:t>Создание механизма прямого участия в формировании комфортной городской среды, увеличение доли граждан, принимающих участие в решении вопросов развития городской среды, до 30%</a:t>
          </a:r>
          <a:endParaRPr lang="ru-RU" sz="1500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0.01626</cdr:x>
      <cdr:y>0.01411</cdr:y>
    </cdr:from>
    <cdr:to>
      <cdr:x>0.46277</cdr:x>
      <cdr:y>0.20219</cdr:y>
    </cdr:to>
    <cdr:grpSp>
      <cdr:nvGrpSpPr>
        <cdr:cNvPr id="3" name="Группа 2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191837" y="51617"/>
          <a:ext cx="5267960" cy="688035"/>
          <a:chOff x="-616286" y="-3627312"/>
          <a:chExt cx="2748623" cy="803459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5" name="Прямоугольник: скругленные углы 3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-616286" y="-3606944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  <cdr:sp macro="" textlink="">
        <cdr:nvSpPr>
          <cdr:cNvPr id="6" name="Прямоугольник: скругленные углы 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  </a:ext>
            </a:extLst>
          </cdr:cNvPr>
          <cdr:cNvSpPr txBox="1"/>
        </cdr:nvSpPr>
        <cdr:spPr>
          <a:xfrm xmlns:a="http://schemas.openxmlformats.org/drawingml/2006/main">
            <a:off x="-609791" y="-3627312"/>
            <a:ext cx="2697341" cy="755168"/>
          </a:xfrm>
          <a:prstGeom xmlns:a="http://schemas.openxmlformats.org/drawingml/2006/main" prst="rect">
            <a:avLst/>
          </a:prstGeom>
          <a:sp3d xmlns:a="http://schemas.openxmlformats.org/drawingml/2006/main"/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 spcFirstLastPara="0" vert="horz" wrap="square" lIns="49530" tIns="49530" rIns="49530" bIns="49530" numCol="1" spcCol="1270" anchor="ctr" anchorCtr="0">
            <a:no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входящие в национальный проект «Жилье и городская среда»</a:t>
            </a:r>
            <a:r>
              <a:rPr kumimoji="0" lang="ru-RU" sz="15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территории Магаданской области</a:t>
            </a:r>
            <a:endParaRPr kumimoji="0" lang="ru-RU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cdr:txBody>
      </cdr:sp>
    </cdr:grpSp>
  </cdr:relSizeAnchor>
  <cdr:relSizeAnchor xmlns:cdr="http://schemas.openxmlformats.org/drawingml/2006/chartDrawing">
    <cdr:from>
      <cdr:x>0.47745</cdr:x>
      <cdr:y>0.02744</cdr:y>
    </cdr:from>
    <cdr:to>
      <cdr:x>0.96981</cdr:x>
      <cdr:y>0.17409</cdr:y>
    </cdr:to>
    <cdr:grpSp>
      <cdr:nvGrpSpPr>
        <cdr:cNvPr id="7" name="Группа 6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5632993" y="100381"/>
          <a:ext cx="5808903" cy="536476"/>
          <a:chOff x="3321550" y="-3538078"/>
          <a:chExt cx="2748623" cy="783091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8" name="Прямоугольник: скругленные углы 3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3321550" y="-3538078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</cdr:grpSp>
  </cdr:relSizeAnchor>
  <cdr:relSizeAnchor xmlns:cdr="http://schemas.openxmlformats.org/drawingml/2006/chartDrawing">
    <cdr:from>
      <cdr:x>0.50885</cdr:x>
      <cdr:y>0.05356</cdr:y>
    </cdr:from>
    <cdr:to>
      <cdr:x>0.95678</cdr:x>
      <cdr:y>0.12689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979969" y="241951"/>
          <a:ext cx="5264082" cy="33125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Бюджет национального проекта </a:t>
          </a:r>
        </a:p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на территории Магаданской области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0.26194</cdr:x>
      <cdr:y>0.04533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-286096" y="-928860"/>
          <a:ext cx="3118632" cy="270452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ЦЕЛИ И ЦЕЛЕВЫЕ ПОКАЗАТЕЛИ: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0.01218</cdr:x>
      <cdr:y>0.07487</cdr:y>
    </cdr:from>
    <cdr:to>
      <cdr:x>0.35014</cdr:x>
      <cdr:y>0.11227</cdr:y>
    </cdr:to>
    <cdr:sp macro="" textlink="">
      <cdr:nvSpPr>
        <cdr:cNvPr id="11" name="Прямоугольник: скругленные углы 4">
          <a:extLst xmlns:a="http://schemas.openxmlformats.org/drawingml/2006/main">
            <a:ext uri="{FF2B5EF4-FFF2-40B4-BE49-F238E27FC236}">
              <a16:creationId xmlns="" xmlns:a16="http://schemas.microsoft.com/office/drawing/2014/main" xmlns:p="http://schemas.openxmlformats.org/presentationml/2006/main" xmlns:r="http://schemas.openxmlformats.org/officeDocument/2006/relationships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38753" y="455175"/>
          <a:ext cx="3849612" cy="227366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0.0121</cdr:x>
      <cdr:y>0.14504</cdr:y>
    </cdr:from>
    <cdr:to>
      <cdr:x>0.44058</cdr:x>
      <cdr:y>0.20964</cdr:y>
    </cdr:to>
    <cdr:sp macro="" textlink="">
      <cdr:nvSpPr>
        <cdr:cNvPr id="12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37810" y="881750"/>
          <a:ext cx="4880788" cy="39270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0.50955</cdr:x>
      <cdr:y>0.05846</cdr:y>
    </cdr:from>
    <cdr:to>
      <cdr:x>1</cdr:x>
      <cdr:y>0.18628</cdr:y>
    </cdr:to>
    <cdr:sp macro="" textlink="">
      <cdr:nvSpPr>
        <cdr:cNvPr id="13" name="Прямоугольник: скругленные углы 4">
          <a:extLst xmlns:a="http://schemas.openxmlformats.org/drawingml/2006/main">
            <a:ext uri="{FF2B5EF4-FFF2-40B4-BE49-F238E27FC236}">
              <a16:creationId xmlns="" xmlns:a16="http://schemas.microsoft.com/office/drawing/2014/main" xmlns:p="http://schemas.openxmlformats.org/presentationml/2006/main" xmlns:r="http://schemas.openxmlformats.org/officeDocument/2006/relationships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6066653" y="348801"/>
          <a:ext cx="5839251" cy="762611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Повышение качества питьевой воды для населения, в том числе</a:t>
          </a:r>
        </a:p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 для жителей населенных пунктов, не оборудованных </a:t>
          </a:r>
        </a:p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современными системами централизованного водоснабжения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0.01547</cdr:x>
      <cdr:y>0.19893</cdr:y>
    </cdr:from>
    <cdr:to>
      <cdr:x>0.50172</cdr:x>
      <cdr:y>0.27077</cdr:y>
    </cdr:to>
    <cdr:sp macro="" textlink="">
      <cdr:nvSpPr>
        <cdr:cNvPr id="14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84197" y="1186854"/>
          <a:ext cx="5789246" cy="428619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Обеспечение баланса выбытия и воспроизводства лесов в соотношении 100% к 2024 г.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0.01193</cdr:x>
      <cdr:y>0.05846</cdr:y>
    </cdr:from>
    <cdr:to>
      <cdr:x>0.5287</cdr:x>
      <cdr:y>0.1784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142096" y="348801"/>
          <a:ext cx="6152547" cy="7155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90000"/>
            </a:lnSpc>
          </a:pPr>
          <a:r>
            <a:rPr lang="ru-RU" sz="1500" dirty="0"/>
            <a:t>Эффективное обращение с отходами производства и потребления, включая ликвидацию всех выявленных на 1 января 2018 г. </a:t>
          </a:r>
          <a:r>
            <a:rPr lang="ru-RU" sz="1500" dirty="0" smtClean="0"/>
            <a:t> несанкционированных </a:t>
          </a:r>
          <a:r>
            <a:rPr lang="ru-RU" sz="1500" dirty="0"/>
            <a:t>свалок в границах городов 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0.01626</cdr:x>
      <cdr:y>0.01411</cdr:y>
    </cdr:from>
    <cdr:to>
      <cdr:x>0.46277</cdr:x>
      <cdr:y>0.17233</cdr:y>
    </cdr:to>
    <cdr:grpSp>
      <cdr:nvGrpSpPr>
        <cdr:cNvPr id="3" name="Группа 2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191086" y="61296"/>
          <a:ext cx="5247354" cy="687326"/>
          <a:chOff x="-616286" y="-3627312"/>
          <a:chExt cx="2748623" cy="803459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5" name="Прямоугольник: скругленные углы 3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-616286" y="-3606944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  <cdr:sp macro="" textlink="">
        <cdr:nvSpPr>
          <cdr:cNvPr id="6" name="Прямоугольник: скругленные углы 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  </a:ext>
            </a:extLst>
          </cdr:cNvPr>
          <cdr:cNvSpPr txBox="1"/>
        </cdr:nvSpPr>
        <cdr:spPr>
          <a:xfrm xmlns:a="http://schemas.openxmlformats.org/drawingml/2006/main">
            <a:off x="-609791" y="-3627312"/>
            <a:ext cx="2697341" cy="755168"/>
          </a:xfrm>
          <a:prstGeom xmlns:a="http://schemas.openxmlformats.org/drawingml/2006/main" prst="rect">
            <a:avLst/>
          </a:prstGeom>
          <a:sp3d xmlns:a="http://schemas.openxmlformats.org/drawingml/2006/main"/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 spcFirstLastPara="0" vert="horz" wrap="square" lIns="49530" tIns="49530" rIns="49530" bIns="49530" numCol="1" spcCol="1270" anchor="ctr" anchorCtr="0">
            <a:no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входящие в национальный проект «</a:t>
            </a:r>
            <a:r>
              <a:rPr lang="ru-RU" sz="1500" b="1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Экология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территории Магаданской области</a:t>
            </a:r>
            <a:endParaRPr kumimoji="0" lang="ru-RU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cdr:txBody>
      </cdr:sp>
    </cdr:grpSp>
  </cdr:relSizeAnchor>
  <cdr:relSizeAnchor xmlns:cdr="http://schemas.openxmlformats.org/drawingml/2006/chartDrawing">
    <cdr:from>
      <cdr:x>0.47745</cdr:x>
      <cdr:y>0.02744</cdr:y>
    </cdr:from>
    <cdr:to>
      <cdr:x>0.96981</cdr:x>
      <cdr:y>0.17409</cdr:y>
    </cdr:to>
    <cdr:grpSp>
      <cdr:nvGrpSpPr>
        <cdr:cNvPr id="7" name="Группа 6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5610959" y="119203"/>
          <a:ext cx="5786179" cy="637065"/>
          <a:chOff x="3321550" y="-3538078"/>
          <a:chExt cx="2748623" cy="783091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8" name="Прямоугольник: скругленные углы 3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3321550" y="-3538078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</cdr:grpSp>
  </cdr:relSizeAnchor>
  <cdr:relSizeAnchor xmlns:cdr="http://schemas.openxmlformats.org/drawingml/2006/chartDrawing">
    <cdr:from>
      <cdr:x>0.50885</cdr:x>
      <cdr:y>0.05356</cdr:y>
    </cdr:from>
    <cdr:to>
      <cdr:x>0.95678</cdr:x>
      <cdr:y>0.12689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979969" y="241951"/>
          <a:ext cx="5264082" cy="33125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Бюджет национального проекта </a:t>
          </a:r>
        </a:p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на территории Магаданской области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0.47604</cdr:x>
      <cdr:y>0.30269</cdr:y>
    </cdr:from>
    <cdr:to>
      <cdr:x>0.56474</cdr:x>
      <cdr:y>0.3693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5594336" y="1314912"/>
          <a:ext cx="1042391" cy="28936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75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dirty="0" smtClean="0">
              <a:solidFill>
                <a:schemeClr val="tx1"/>
              </a:solidFill>
            </a:rPr>
            <a:t>10,0</a:t>
          </a:r>
          <a:endParaRPr lang="ru-RU" sz="16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0.56474</cdr:x>
      <cdr:y>0.33733</cdr:y>
    </cdr:from>
    <cdr:to>
      <cdr:x>0.68779</cdr:x>
      <cdr:y>0.39061</cdr:y>
    </cdr:to>
    <cdr:cxnSp macro="">
      <cdr:nvCxnSpPr>
        <cdr:cNvPr id="9" name="Прямая соединительная линия 8"/>
        <cdr:cNvCxnSpPr/>
      </cdr:nvCxnSpPr>
      <cdr:spPr>
        <a:xfrm xmlns:a="http://schemas.openxmlformats.org/drawingml/2006/main">
          <a:off x="6636727" y="1465383"/>
          <a:ext cx="1446166" cy="23149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0.00045</cdr:x>
      <cdr:y>0</cdr:y>
    </cdr:from>
    <cdr:to>
      <cdr:x>0.26239</cdr:x>
      <cdr:y>0.04533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100" y="-910493"/>
          <a:ext cx="2983698" cy="27557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   ЦЕЛИ И ЦЕЛЕВЫЕ ПОКАЗАТЕЛИ: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0.01886</cdr:x>
      <cdr:y>0.07199</cdr:y>
    </cdr:from>
    <cdr:to>
      <cdr:x>0.45019</cdr:x>
      <cdr:y>0.11768</cdr:y>
    </cdr:to>
    <cdr:sp macro="" textlink="">
      <cdr:nvSpPr>
        <cdr:cNvPr id="11" name="Прямоугольник: скругленные углы 4">
          <a:extLst xmlns:a="http://schemas.openxmlformats.org/drawingml/2006/main">
            <a:ext uri="{FF2B5EF4-FFF2-40B4-BE49-F238E27FC236}">
              <a16:creationId xmlns="" xmlns:a16="http://schemas.microsoft.com/office/drawing/2014/main" xmlns:p="http://schemas.openxmlformats.org/presentationml/2006/main" xmlns:r="http://schemas.openxmlformats.org/officeDocument/2006/relationships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214785" y="437650"/>
          <a:ext cx="4913263" cy="277747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Увеличение численности занятых в сфере МСП, включая индивидуальных предпринимателей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0.01764</cdr:x>
      <cdr:y>0.14569</cdr:y>
    </cdr:from>
    <cdr:to>
      <cdr:x>0.44612</cdr:x>
      <cdr:y>0.21029</cdr:y>
    </cdr:to>
    <cdr:sp macro="" textlink="">
      <cdr:nvSpPr>
        <cdr:cNvPr id="12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200930" y="885699"/>
          <a:ext cx="4880717" cy="392727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Увеличение </a:t>
          </a:r>
          <a:r>
            <a:rPr lang="ru-RU" sz="15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доли МСП в ВВП </a:t>
          </a: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до 32</a:t>
          </a:r>
          <a:r>
            <a:rPr lang="ru-RU" sz="1500" kern="1200" noProof="0" dirty="0" smtClean="0">
              <a:solidFill>
                <a:schemeClr val="tx1"/>
              </a:solidFill>
              <a:latin typeface="Calibri" panose="020F0502020204030204"/>
            </a:rPr>
            <a:t>,5 % к концу 2024 г.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0.49739</cdr:x>
      <cdr:y>0.06098</cdr:y>
    </cdr:from>
    <cdr:to>
      <cdr:x>0.96462</cdr:x>
      <cdr:y>0.13347</cdr:y>
    </cdr:to>
    <cdr:sp macro="" textlink="">
      <cdr:nvSpPr>
        <cdr:cNvPr id="13" name="Прямоугольник: скругленные углы 4">
          <a:extLst xmlns:a="http://schemas.openxmlformats.org/drawingml/2006/main">
            <a:ext uri="{FF2B5EF4-FFF2-40B4-BE49-F238E27FC236}">
              <a16:creationId xmlns="" xmlns:a16="http://schemas.microsoft.com/office/drawing/2014/main" xmlns:p="http://schemas.openxmlformats.org/presentationml/2006/main" xmlns:r="http://schemas.openxmlformats.org/officeDocument/2006/relationships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665675" y="370718"/>
          <a:ext cx="5322145" cy="440694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Увеличение доли экспорта субъектов МСП, включая ИП в общем объеме несырьевого экспорта до 10 % к концу 2024 г.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0.47932</cdr:x>
      <cdr:y>0.13844</cdr:y>
    </cdr:from>
    <cdr:to>
      <cdr:x>0.96557</cdr:x>
      <cdr:y>0.21028</cdr:y>
    </cdr:to>
    <cdr:sp macro="" textlink="">
      <cdr:nvSpPr>
        <cdr:cNvPr id="14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459858" y="841652"/>
          <a:ext cx="5538761" cy="436742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0.01626</cdr:x>
      <cdr:y>0.01411</cdr:y>
    </cdr:from>
    <cdr:to>
      <cdr:x>0.46277</cdr:x>
      <cdr:y>0.17233</cdr:y>
    </cdr:to>
    <cdr:grpSp>
      <cdr:nvGrpSpPr>
        <cdr:cNvPr id="3" name="Группа 2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191086" y="61153"/>
          <a:ext cx="5247354" cy="685723"/>
          <a:chOff x="-616286" y="-3627312"/>
          <a:chExt cx="2748623" cy="803459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5" name="Прямоугольник: скругленные углы 3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-616286" y="-3606944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  <cdr:sp macro="" textlink="">
        <cdr:nvSpPr>
          <cdr:cNvPr id="6" name="Прямоугольник: скругленные углы 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  </a:ext>
            </a:extLst>
          </cdr:cNvPr>
          <cdr:cNvSpPr txBox="1"/>
        </cdr:nvSpPr>
        <cdr:spPr>
          <a:xfrm xmlns:a="http://schemas.openxmlformats.org/drawingml/2006/main">
            <a:off x="-609791" y="-3627312"/>
            <a:ext cx="2697341" cy="755168"/>
          </a:xfrm>
          <a:prstGeom xmlns:a="http://schemas.openxmlformats.org/drawingml/2006/main" prst="rect">
            <a:avLst/>
          </a:prstGeom>
          <a:sp3d xmlns:a="http://schemas.openxmlformats.org/drawingml/2006/main"/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 spcFirstLastPara="0" vert="horz" wrap="square" lIns="49530" tIns="49530" rIns="49530" bIns="49530" numCol="1" spcCol="1270" anchor="ctr" anchorCtr="0">
            <a:no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входящие в национальный проект «МСП»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территории Магаданской области</a:t>
            </a:r>
            <a:endParaRPr kumimoji="0" lang="ru-RU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cdr:txBody>
      </cdr:sp>
    </cdr:grpSp>
  </cdr:relSizeAnchor>
  <cdr:relSizeAnchor xmlns:cdr="http://schemas.openxmlformats.org/drawingml/2006/chartDrawing">
    <cdr:from>
      <cdr:x>0.48263</cdr:x>
      <cdr:y>0.01619</cdr:y>
    </cdr:from>
    <cdr:to>
      <cdr:x>0.97499</cdr:x>
      <cdr:y>0.16284</cdr:y>
    </cdr:to>
    <cdr:grpSp>
      <cdr:nvGrpSpPr>
        <cdr:cNvPr id="7" name="Группа 6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5671833" y="70167"/>
          <a:ext cx="5786180" cy="635580"/>
          <a:chOff x="3321550" y="-3538078"/>
          <a:chExt cx="2748623" cy="783091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8" name="Прямоугольник: скругленные углы 3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3321550" y="-3538078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</cdr:grpSp>
  </cdr:relSizeAnchor>
  <cdr:relSizeAnchor xmlns:cdr="http://schemas.openxmlformats.org/drawingml/2006/chartDrawing">
    <cdr:from>
      <cdr:x>0.50885</cdr:x>
      <cdr:y>0.05356</cdr:y>
    </cdr:from>
    <cdr:to>
      <cdr:x>0.95678</cdr:x>
      <cdr:y>0.12689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979969" y="241951"/>
          <a:ext cx="5264082" cy="33125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Бюджет национального проекта </a:t>
          </a:r>
        </a:p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на территории Магаданской области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0.54035</cdr:x>
      <cdr:y>0.53413</cdr:y>
    </cdr:from>
    <cdr:to>
      <cdr:x>0.63653</cdr:x>
      <cdr:y>0.59592</cdr:y>
    </cdr:to>
    <cdr:sp macro="" textlink="">
      <cdr:nvSpPr>
        <cdr:cNvPr id="9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:r="http://schemas.openxmlformats.org/officeDocument/2006/relationships" xmlns:p="http://schemas.openxmlformats.org/presentationml/2006/main" xmlns:a16="http://schemas.microsoft.com/office/drawing/2014/main" xmlns="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6350176" y="2314929"/>
          <a:ext cx="1130300" cy="267789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75000"/>
          </a:schemeClr>
        </a:solidFill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1,1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chemeClr val="bg1"/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0.00045</cdr:x>
      <cdr:y>0</cdr:y>
    </cdr:from>
    <cdr:to>
      <cdr:x>0.26239</cdr:x>
      <cdr:y>0.04533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100" y="-910493"/>
          <a:ext cx="2983698" cy="27557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   ЦЕЛИ И ЦЕЛЕВЫЕ ПОКАЗАТЕЛИ: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0.0169</cdr:x>
      <cdr:y>0.04726</cdr:y>
    </cdr:from>
    <cdr:to>
      <cdr:x>0.45415</cdr:x>
      <cdr:y>0.12365</cdr:y>
    </cdr:to>
    <cdr:sp macro="" textlink="">
      <cdr:nvSpPr>
        <cdr:cNvPr id="11" name="Прямоугольник: скругленные углы 4">
          <a:extLst xmlns:a="http://schemas.openxmlformats.org/drawingml/2006/main">
            <a:ext uri="{FF2B5EF4-FFF2-40B4-BE49-F238E27FC236}">
              <a16:creationId xmlns="" xmlns:a16="http://schemas.microsoft.com/office/drawing/2014/main" xmlns:p="http://schemas.openxmlformats.org/presentationml/2006/main" xmlns:r="http://schemas.openxmlformats.org/officeDocument/2006/relationships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92511" y="287308"/>
          <a:ext cx="4980629" cy="46443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Увеличение внутренних затрат на развитие цифровой экономики за счет всех источников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0.01764</cdr:x>
      <cdr:y>0.14569</cdr:y>
    </cdr:from>
    <cdr:to>
      <cdr:x>0.44612</cdr:x>
      <cdr:y>0.21029</cdr:y>
    </cdr:to>
    <cdr:sp macro="" textlink="">
      <cdr:nvSpPr>
        <cdr:cNvPr id="12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200930" y="885699"/>
          <a:ext cx="4880717" cy="392727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Использование преимущественно отечественного программного обеспечения государственными органами, органами местного самоуправления и организациями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0.5</cdr:x>
      <cdr:y>0.08535</cdr:y>
    </cdr:from>
    <cdr:to>
      <cdr:x>0.96756</cdr:x>
      <cdr:y>0.15784</cdr:y>
    </cdr:to>
    <cdr:sp macro="" textlink="">
      <cdr:nvSpPr>
        <cdr:cNvPr id="13" name="Прямоугольник: скругленные углы 4">
          <a:extLst xmlns:a="http://schemas.openxmlformats.org/drawingml/2006/main">
            <a:ext uri="{FF2B5EF4-FFF2-40B4-BE49-F238E27FC236}">
              <a16:creationId xmlns="" xmlns:a16="http://schemas.microsoft.com/office/drawing/2014/main" xmlns:p="http://schemas.openxmlformats.org/presentationml/2006/main" xmlns:r="http://schemas.openxmlformats.org/officeDocument/2006/relationships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695384" y="518868"/>
          <a:ext cx="5325882" cy="440693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Создание устойчивой и безопасной информационно-телекоммуникационной инфраструктуры высокоскоростной передачи, обработки и хранения больших объемов данных, доступной для всех организаций и домохозяйств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0.47932</cdr:x>
      <cdr:y>0.13844</cdr:y>
    </cdr:from>
    <cdr:to>
      <cdr:x>0.96557</cdr:x>
      <cdr:y>0.21028</cdr:y>
    </cdr:to>
    <cdr:sp macro="" textlink="">
      <cdr:nvSpPr>
        <cdr:cNvPr id="14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459858" y="841652"/>
          <a:ext cx="5538761" cy="436742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0.01626</cdr:x>
      <cdr:y>0.01411</cdr:y>
    </cdr:from>
    <cdr:to>
      <cdr:x>0.46277</cdr:x>
      <cdr:y>0.17233</cdr:y>
    </cdr:to>
    <cdr:grpSp>
      <cdr:nvGrpSpPr>
        <cdr:cNvPr id="3" name="Группа 2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191086" y="58220"/>
          <a:ext cx="5247354" cy="652843"/>
          <a:chOff x="-616286" y="-3627312"/>
          <a:chExt cx="2748623" cy="803459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5" name="Прямоугольник: скругленные углы 3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-616286" y="-3606944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  <cdr:sp macro="" textlink="">
        <cdr:nvSpPr>
          <cdr:cNvPr id="6" name="Прямоугольник: скругленные углы 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  </a:ext>
            </a:extLst>
          </cdr:cNvPr>
          <cdr:cNvSpPr txBox="1"/>
        </cdr:nvSpPr>
        <cdr:spPr>
          <a:xfrm xmlns:a="http://schemas.openxmlformats.org/drawingml/2006/main">
            <a:off x="-609791" y="-3627312"/>
            <a:ext cx="2697341" cy="755168"/>
          </a:xfrm>
          <a:prstGeom xmlns:a="http://schemas.openxmlformats.org/drawingml/2006/main" prst="rect">
            <a:avLst/>
          </a:prstGeom>
          <a:sp3d xmlns:a="http://schemas.openxmlformats.org/drawingml/2006/main"/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 spcFirstLastPara="0" vert="horz" wrap="square" lIns="49530" tIns="49530" rIns="49530" bIns="49530" numCol="1" spcCol="1270" anchor="ctr" anchorCtr="0">
            <a:no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входящие в национальный проект «Цифровая экономика»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территории Магаданской области</a:t>
            </a:r>
            <a:endParaRPr kumimoji="0" lang="ru-RU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cdr:txBody>
      </cdr:sp>
    </cdr:grpSp>
  </cdr:relSizeAnchor>
  <cdr:relSizeAnchor xmlns:cdr="http://schemas.openxmlformats.org/drawingml/2006/chartDrawing">
    <cdr:from>
      <cdr:x>0.48263</cdr:x>
      <cdr:y>0.01619</cdr:y>
    </cdr:from>
    <cdr:to>
      <cdr:x>0.97499</cdr:x>
      <cdr:y>0.16284</cdr:y>
    </cdr:to>
    <cdr:grpSp>
      <cdr:nvGrpSpPr>
        <cdr:cNvPr id="7" name="Группа 6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5671833" y="66803"/>
          <a:ext cx="5786180" cy="605103"/>
          <a:chOff x="3321550" y="-3538078"/>
          <a:chExt cx="2748623" cy="783091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8" name="Прямоугольник: скругленные углы 3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3321550" y="-3538078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</cdr:grpSp>
  </cdr:relSizeAnchor>
  <cdr:relSizeAnchor xmlns:cdr="http://schemas.openxmlformats.org/drawingml/2006/chartDrawing">
    <cdr:from>
      <cdr:x>0.50885</cdr:x>
      <cdr:y>0.05356</cdr:y>
    </cdr:from>
    <cdr:to>
      <cdr:x>0.95678</cdr:x>
      <cdr:y>0.12689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979969" y="241951"/>
          <a:ext cx="5264082" cy="33125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Бюджет национального проекта </a:t>
          </a:r>
        </a:p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на территории Магаданской области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</cdr:x>
      <cdr:y>0.14517</cdr:y>
    </cdr:from>
    <cdr:to>
      <cdr:x>0.26194</cdr:x>
      <cdr:y>0.19051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0" y="205499"/>
          <a:ext cx="2950153" cy="64166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   ЦЕЛИ И ЦЕЛЕВЫЕ ПОКАЗАТЕЛИ: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0.0144</cdr:x>
      <cdr:y>0.42852</cdr:y>
    </cdr:from>
    <cdr:to>
      <cdr:x>0.45554</cdr:x>
      <cdr:y>0.48704</cdr:y>
    </cdr:to>
    <cdr:sp macro="" textlink="">
      <cdr:nvSpPr>
        <cdr:cNvPr id="11" name="Прямоугольник: скругленные углы 4">
          <a:extLst xmlns:a="http://schemas.openxmlformats.org/drawingml/2006/main">
            <a:ext uri="{FF2B5EF4-FFF2-40B4-BE49-F238E27FC236}">
              <a16:creationId xmlns="" xmlns:a16="http://schemas.microsoft.com/office/drawing/2014/main" xmlns:p="http://schemas.openxmlformats.org/presentationml/2006/main" xmlns:r="http://schemas.openxmlformats.org/officeDocument/2006/relationships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62170" y="559751"/>
          <a:ext cx="4968464" cy="76442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Рост объема экспорта услуг до 0,5 млн долл. США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0.01358</cdr:x>
      <cdr:y>0.53309</cdr:y>
    </cdr:from>
    <cdr:to>
      <cdr:x>0.43721</cdr:x>
      <cdr:y>0.97587</cdr:y>
    </cdr:to>
    <cdr:sp macro="" textlink="">
      <cdr:nvSpPr>
        <cdr:cNvPr id="12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52967" y="754610"/>
          <a:ext cx="4771206" cy="62675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Рост объема экспорта транспортных услуг до 0,1 млн долл. США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0.5</cdr:x>
      <cdr:y>0.4029</cdr:y>
    </cdr:from>
    <cdr:to>
      <cdr:x>0.97585</cdr:x>
      <cdr:y>0.53971</cdr:y>
    </cdr:to>
    <cdr:sp macro="" textlink="">
      <cdr:nvSpPr>
        <cdr:cNvPr id="13" name="Прямоугольник: скругленные углы 4">
          <a:extLst xmlns:a="http://schemas.openxmlformats.org/drawingml/2006/main">
            <a:ext uri="{FF2B5EF4-FFF2-40B4-BE49-F238E27FC236}">
              <a16:creationId xmlns="" xmlns:a16="http://schemas.microsoft.com/office/drawing/2014/main" xmlns:p="http://schemas.openxmlformats.org/presentationml/2006/main" xmlns:r="http://schemas.openxmlformats.org/officeDocument/2006/relationships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631351" y="570320"/>
          <a:ext cx="5359408" cy="19365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Рост объема платы за использование интеллектуальной собственностью и экспорта деловых услуг до 0,3 млн долл. США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0.47505</cdr:x>
      <cdr:y>0.13179</cdr:y>
    </cdr:from>
    <cdr:to>
      <cdr:x>0.9613</cdr:x>
      <cdr:y>0.20363</cdr:y>
    </cdr:to>
    <cdr:sp macro="" textlink="">
      <cdr:nvSpPr>
        <cdr:cNvPr id="14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350312" y="370444"/>
          <a:ext cx="5476489" cy="201933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0.5</cdr:x>
      <cdr:y>0.72687</cdr:y>
    </cdr:from>
    <cdr:to>
      <cdr:x>0.97585</cdr:x>
      <cdr:y>0.86368</cdr:y>
    </cdr:to>
    <cdr:sp macro="" textlink="">
      <cdr:nvSpPr>
        <cdr:cNvPr id="7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631351" y="1028911"/>
          <a:ext cx="5359408" cy="19365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Рост объема экспорта продукции АПК до 116 млн долл. США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0.00774</cdr:x>
      <cdr:y>0.01411</cdr:y>
    </cdr:from>
    <cdr:to>
      <cdr:x>0.46277</cdr:x>
      <cdr:y>0.20583</cdr:y>
    </cdr:to>
    <cdr:grpSp>
      <cdr:nvGrpSpPr>
        <cdr:cNvPr id="3" name="Группа 2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90960" y="45664"/>
          <a:ext cx="5347480" cy="620463"/>
          <a:chOff x="-616286" y="-3627311"/>
          <a:chExt cx="2748623" cy="803458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5" name="Прямоугольник: скругленные углы 3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-616286" y="-3606944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  <cdr:sp macro="" textlink="">
        <cdr:nvSpPr>
          <cdr:cNvPr id="6" name="Прямоугольник: скругленные углы 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  </a:ext>
            </a:extLst>
          </cdr:cNvPr>
          <cdr:cNvSpPr txBox="1"/>
        </cdr:nvSpPr>
        <cdr:spPr>
          <a:xfrm xmlns:a="http://schemas.openxmlformats.org/drawingml/2006/main">
            <a:off x="-595583" y="-3627311"/>
            <a:ext cx="2683132" cy="609466"/>
          </a:xfrm>
          <a:prstGeom xmlns:a="http://schemas.openxmlformats.org/drawingml/2006/main" prst="rect">
            <a:avLst/>
          </a:prstGeom>
          <a:sp3d xmlns:a="http://schemas.openxmlformats.org/drawingml/2006/main"/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 spcFirstLastPara="0" vert="horz" wrap="square" lIns="49530" tIns="49530" rIns="49530" bIns="49530" numCol="1" spcCol="1270" anchor="ctr" anchorCtr="0">
            <a:no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входящие в национальный проект «</a:t>
            </a:r>
            <a:r>
              <a:rPr lang="ru-RU" sz="1500" b="1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Здравоохранение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территории Магаданской области</a:t>
            </a:r>
            <a:endParaRPr kumimoji="0" lang="ru-RU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cdr:txBody>
      </cdr:sp>
    </cdr:grpSp>
  </cdr:relSizeAnchor>
  <cdr:relSizeAnchor xmlns:cdr="http://schemas.openxmlformats.org/drawingml/2006/chartDrawing">
    <cdr:from>
      <cdr:x>0.47783</cdr:x>
      <cdr:y>0.02744</cdr:y>
    </cdr:from>
    <cdr:to>
      <cdr:x>0.96954</cdr:x>
      <cdr:y>0.16466</cdr:y>
    </cdr:to>
    <cdr:grpSp>
      <cdr:nvGrpSpPr>
        <cdr:cNvPr id="7" name="Группа 6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5615424" y="88804"/>
          <a:ext cx="5778541" cy="444084"/>
          <a:chOff x="3321550" y="-3538078"/>
          <a:chExt cx="2747089" cy="642839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8" name="Прямоугольник: скругленные углы 3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3321550" y="-3538078"/>
            <a:ext cx="2747089" cy="642839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</cdr:grpSp>
  </cdr:relSizeAnchor>
  <cdr:relSizeAnchor xmlns:cdr="http://schemas.openxmlformats.org/drawingml/2006/chartDrawing">
    <cdr:from>
      <cdr:x>0.50885</cdr:x>
      <cdr:y>0.05356</cdr:y>
    </cdr:from>
    <cdr:to>
      <cdr:x>0.95678</cdr:x>
      <cdr:y>0.12689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979969" y="241951"/>
          <a:ext cx="5264082" cy="33125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Бюджет национального проекта </a:t>
          </a:r>
        </a:p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на территории Магаданской области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0.46881</cdr:x>
      <cdr:y>0.55222</cdr:y>
    </cdr:from>
    <cdr:to>
      <cdr:x>0.55794</cdr:x>
      <cdr:y>0.62059</cdr:y>
    </cdr:to>
    <cdr:sp macro="" textlink="">
      <cdr:nvSpPr>
        <cdr:cNvPr id="9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509478" y="1874002"/>
          <a:ext cx="1047450" cy="23201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65000"/>
          </a:schemeClr>
        </a:solidFill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bg1"/>
              </a:solidFill>
              <a:latin typeface="Calibri" panose="020F0502020204030204"/>
            </a:rPr>
            <a:t>105,1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bg1"/>
            </a:solidFill>
            <a:effectLst/>
            <a:uLnTx/>
            <a:uFillTx/>
            <a:latin typeface="Calibri" panose="020F0502020204030204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0.00151</cdr:y>
    </cdr:from>
    <cdr:to>
      <cdr:x>0.26194</cdr:x>
      <cdr:y>0.04684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0" y="9186"/>
          <a:ext cx="2983748" cy="275556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ЦЕЛИ И ЦЕЛЕВЫЕ ПОКАЗАТЕЛИ: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0.01177</cdr:x>
      <cdr:y>0.07992</cdr:y>
    </cdr:from>
    <cdr:to>
      <cdr:x>0.97603</cdr:x>
      <cdr:y>0.13122</cdr:y>
    </cdr:to>
    <cdr:sp macro="" textlink="">
      <cdr:nvSpPr>
        <cdr:cNvPr id="11" name="Прямоугольник: скругленные углы 4">
          <a:extLst xmlns:a="http://schemas.openxmlformats.org/drawingml/2006/main">
            <a:ext uri="{FF2B5EF4-FFF2-40B4-BE49-F238E27FC236}">
              <a16:creationId xmlns="" xmlns:a16="http://schemas.microsoft.com/office/drawing/2014/main" xmlns:p="http://schemas.openxmlformats.org/presentationml/2006/main" xmlns:r="http://schemas.openxmlformats.org/officeDocument/2006/relationships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34033" y="485854"/>
          <a:ext cx="10983668" cy="311860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Обеспечение глобальной конкурентноспособности российского образования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0.0121</cdr:x>
      <cdr:y>0.14504</cdr:y>
    </cdr:from>
    <cdr:to>
      <cdr:x>0.97603</cdr:x>
      <cdr:y>0.20964</cdr:y>
    </cdr:to>
    <cdr:sp macro="" textlink="">
      <cdr:nvSpPr>
        <cdr:cNvPr id="12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37828" y="881751"/>
          <a:ext cx="10979873" cy="392727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Воспитание гармонично-развитой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0.01626</cdr:x>
      <cdr:y>0.01411</cdr:y>
    </cdr:from>
    <cdr:to>
      <cdr:x>0.46277</cdr:x>
      <cdr:y>0.17233</cdr:y>
    </cdr:to>
    <cdr:grpSp>
      <cdr:nvGrpSpPr>
        <cdr:cNvPr id="3" name="Группа 2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191086" y="63741"/>
          <a:ext cx="5247354" cy="714744"/>
          <a:chOff x="-616286" y="-3627312"/>
          <a:chExt cx="2748623" cy="803459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5" name="Прямоугольник: скругленные углы 3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-616286" y="-3606944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  <cdr:sp macro="" textlink="">
        <cdr:nvSpPr>
          <cdr:cNvPr id="6" name="Прямоугольник: скругленные углы 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  </a:ext>
            </a:extLst>
          </cdr:cNvPr>
          <cdr:cNvSpPr txBox="1"/>
        </cdr:nvSpPr>
        <cdr:spPr>
          <a:xfrm xmlns:a="http://schemas.openxmlformats.org/drawingml/2006/main">
            <a:off x="-609791" y="-3627312"/>
            <a:ext cx="2697341" cy="755168"/>
          </a:xfrm>
          <a:prstGeom xmlns:a="http://schemas.openxmlformats.org/drawingml/2006/main" prst="rect">
            <a:avLst/>
          </a:prstGeom>
          <a:sp3d xmlns:a="http://schemas.openxmlformats.org/drawingml/2006/main"/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 spcFirstLastPara="0" vert="horz" wrap="square" lIns="49530" tIns="49530" rIns="49530" bIns="49530" numCol="1" spcCol="1270" anchor="ctr" anchorCtr="0">
            <a:no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входящие в национальный проект «</a:t>
            </a:r>
            <a:r>
              <a:rPr lang="ru-RU" sz="1500" b="1" noProof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Образование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территории Магаданской области</a:t>
            </a:r>
            <a:endParaRPr kumimoji="0" lang="ru-RU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cdr:txBody>
      </cdr:sp>
    </cdr:grpSp>
  </cdr:relSizeAnchor>
  <cdr:relSizeAnchor xmlns:cdr="http://schemas.openxmlformats.org/drawingml/2006/chartDrawing">
    <cdr:from>
      <cdr:x>0.47745</cdr:x>
      <cdr:y>0.02744</cdr:y>
    </cdr:from>
    <cdr:to>
      <cdr:x>0.96981</cdr:x>
      <cdr:y>0.17409</cdr:y>
    </cdr:to>
    <cdr:grpSp>
      <cdr:nvGrpSpPr>
        <cdr:cNvPr id="7" name="Группа 6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5610959" y="123958"/>
          <a:ext cx="5786179" cy="662478"/>
          <a:chOff x="3321550" y="-3538078"/>
          <a:chExt cx="2748623" cy="783091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8" name="Прямоугольник: скругленные углы 3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3321550" y="-3538078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</cdr:grpSp>
  </cdr:relSizeAnchor>
  <cdr:relSizeAnchor xmlns:cdr="http://schemas.openxmlformats.org/drawingml/2006/chartDrawing">
    <cdr:from>
      <cdr:x>0.50885</cdr:x>
      <cdr:y>0.05356</cdr:y>
    </cdr:from>
    <cdr:to>
      <cdr:x>0.95678</cdr:x>
      <cdr:y>0.12689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979969" y="241951"/>
          <a:ext cx="5264082" cy="33125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Бюджет национального проекта </a:t>
          </a:r>
        </a:p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на территории Магаданской области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0.00151</cdr:y>
    </cdr:from>
    <cdr:to>
      <cdr:x>0.26194</cdr:x>
      <cdr:y>0.04684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0" y="9186"/>
          <a:ext cx="2983748" cy="275556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ЦЕЛИ И ЦЕЛЕВЫЕ ПОКАЗАТЕЛИ: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0.01218</cdr:x>
      <cdr:y>0.07487</cdr:y>
    </cdr:from>
    <cdr:to>
      <cdr:x>0.35014</cdr:x>
      <cdr:y>0.11227</cdr:y>
    </cdr:to>
    <cdr:sp macro="" textlink="">
      <cdr:nvSpPr>
        <cdr:cNvPr id="11" name="Прямоугольник: скругленные углы 4">
          <a:extLst xmlns:a="http://schemas.openxmlformats.org/drawingml/2006/main">
            <a:ext uri="{FF2B5EF4-FFF2-40B4-BE49-F238E27FC236}">
              <a16:creationId xmlns="" xmlns:a16="http://schemas.microsoft.com/office/drawing/2014/main" xmlns:p="http://schemas.openxmlformats.org/presentationml/2006/main" xmlns:r="http://schemas.openxmlformats.org/officeDocument/2006/relationships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38753" y="455175"/>
          <a:ext cx="3849612" cy="227366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Увеличение ожидаемой продолжительности здоровой жизни до 67 лет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0.0121</cdr:x>
      <cdr:y>0.14504</cdr:y>
    </cdr:from>
    <cdr:to>
      <cdr:x>0.44058</cdr:x>
      <cdr:y>0.20964</cdr:y>
    </cdr:to>
    <cdr:sp macro="" textlink="">
      <cdr:nvSpPr>
        <cdr:cNvPr id="12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37810" y="881750"/>
          <a:ext cx="4880788" cy="39270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Увеличение суммарного коэффициента рождаемости </a:t>
          </a:r>
        </a:p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(до </a:t>
          </a:r>
          <a:r>
            <a:rPr lang="ru-RU" sz="1500" kern="1200" noProof="0" dirty="0" smtClean="0">
              <a:solidFill>
                <a:schemeClr val="tx1"/>
              </a:solidFill>
              <a:latin typeface="Calibri" panose="020F0502020204030204"/>
            </a:rPr>
            <a:t>1,</a:t>
          </a:r>
          <a:r>
            <a:rPr lang="ru-RU" sz="1500" kern="1200" dirty="0">
              <a:solidFill>
                <a:schemeClr val="tx1"/>
              </a:solidFill>
              <a:latin typeface="Calibri" panose="020F0502020204030204"/>
            </a:rPr>
            <a:t>7</a:t>
          </a:r>
          <a:r>
            <a:rPr lang="ru-RU" sz="1500" kern="1200" noProof="0" dirty="0" smtClean="0">
              <a:solidFill>
                <a:schemeClr val="tx1"/>
              </a:solidFill>
              <a:latin typeface="Calibri" panose="020F0502020204030204"/>
            </a:rPr>
            <a:t> н</a:t>
          </a: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а одну женщину)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0.50241</cdr:x>
      <cdr:y>0.05533</cdr:y>
    </cdr:from>
    <cdr:to>
      <cdr:x>0.92951</cdr:x>
      <cdr:y>0.12782</cdr:y>
    </cdr:to>
    <cdr:sp macro="" textlink="">
      <cdr:nvSpPr>
        <cdr:cNvPr id="13" name="Прямоугольник: скругленные углы 4">
          <a:extLst xmlns:a="http://schemas.openxmlformats.org/drawingml/2006/main">
            <a:ext uri="{FF2B5EF4-FFF2-40B4-BE49-F238E27FC236}">
              <a16:creationId xmlns="" xmlns:a16="http://schemas.microsoft.com/office/drawing/2014/main" xmlns:p="http://schemas.openxmlformats.org/presentationml/2006/main" xmlns:r="http://schemas.openxmlformats.org/officeDocument/2006/relationships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722887" y="336367"/>
          <a:ext cx="4864939" cy="440682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Увеличение доли граждан, ведущих здоровый образ жизни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0.5</cdr:x>
      <cdr:y>0.1389</cdr:y>
    </cdr:from>
    <cdr:to>
      <cdr:x>0.98625</cdr:x>
      <cdr:y>0.21074</cdr:y>
    </cdr:to>
    <cdr:sp macro="" textlink="">
      <cdr:nvSpPr>
        <cdr:cNvPr id="14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695384" y="844453"/>
          <a:ext cx="5538715" cy="436729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Увеличение до 55% доли граждан, систематически занимающихся физической культурой и спортом</a:t>
          </a: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0.01626</cdr:x>
      <cdr:y>0.01411</cdr:y>
    </cdr:from>
    <cdr:to>
      <cdr:x>0.46277</cdr:x>
      <cdr:y>0.17233</cdr:y>
    </cdr:to>
    <cdr:grpSp>
      <cdr:nvGrpSpPr>
        <cdr:cNvPr id="3" name="Группа 2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191086" y="63741"/>
          <a:ext cx="5247354" cy="714744"/>
          <a:chOff x="-616286" y="-3627312"/>
          <a:chExt cx="2748623" cy="803459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5" name="Прямоугольник: скругленные углы 3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-616286" y="-3606944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  <cdr:sp macro="" textlink="">
        <cdr:nvSpPr>
          <cdr:cNvPr id="6" name="Прямоугольник: скругленные углы 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  </a:ext>
            </a:extLst>
          </cdr:cNvPr>
          <cdr:cNvSpPr txBox="1"/>
        </cdr:nvSpPr>
        <cdr:spPr>
          <a:xfrm xmlns:a="http://schemas.openxmlformats.org/drawingml/2006/main">
            <a:off x="-609791" y="-3627312"/>
            <a:ext cx="2697341" cy="755168"/>
          </a:xfrm>
          <a:prstGeom xmlns:a="http://schemas.openxmlformats.org/drawingml/2006/main" prst="rect">
            <a:avLst/>
          </a:prstGeom>
          <a:sp3d xmlns:a="http://schemas.openxmlformats.org/drawingml/2006/main"/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 spcFirstLastPara="0" vert="horz" wrap="square" lIns="49530" tIns="49530" rIns="49530" bIns="49530" numCol="1" spcCol="1270" anchor="ctr" anchorCtr="0">
            <a:no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входящие в национальный проект «</a:t>
            </a:r>
            <a:r>
              <a:rPr lang="ru-RU" sz="1500" b="1" noProof="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Демография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территории Магаданской области</a:t>
            </a:r>
            <a:endParaRPr kumimoji="0" lang="ru-RU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cdr:txBody>
      </cdr:sp>
    </cdr:grpSp>
  </cdr:relSizeAnchor>
  <cdr:relSizeAnchor xmlns:cdr="http://schemas.openxmlformats.org/drawingml/2006/chartDrawing">
    <cdr:from>
      <cdr:x>0.4752</cdr:x>
      <cdr:y>0.02106</cdr:y>
    </cdr:from>
    <cdr:to>
      <cdr:x>0.96981</cdr:x>
      <cdr:y>0.17721</cdr:y>
    </cdr:to>
    <cdr:grpSp>
      <cdr:nvGrpSpPr>
        <cdr:cNvPr id="7" name="Группа 6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5584517" y="95137"/>
          <a:ext cx="5812621" cy="705393"/>
          <a:chOff x="3309014" y="-3572135"/>
          <a:chExt cx="2761160" cy="741173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8" name="Прямоугольник: скругленные углы 3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3309014" y="-3572135"/>
            <a:ext cx="2761160" cy="741173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</cdr:grpSp>
  </cdr:relSizeAnchor>
  <cdr:relSizeAnchor xmlns:cdr="http://schemas.openxmlformats.org/drawingml/2006/chartDrawing">
    <cdr:from>
      <cdr:x>0.50885</cdr:x>
      <cdr:y>0.05356</cdr:y>
    </cdr:from>
    <cdr:to>
      <cdr:x>0.95678</cdr:x>
      <cdr:y>0.12689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979969" y="241951"/>
          <a:ext cx="5264082" cy="33125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Бюджет национального проекта </a:t>
          </a:r>
        </a:p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на территории Магаданской области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0.00151</cdr:y>
    </cdr:from>
    <cdr:to>
      <cdr:x>0.26194</cdr:x>
      <cdr:y>0.04684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0" y="9186"/>
          <a:ext cx="2983748" cy="275556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ЦЕЛИ И ЦЕЛЕВЫЕ ПОКАЗАТЕЛИ: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0.01138</cdr:x>
      <cdr:y>0.07236</cdr:y>
    </cdr:from>
    <cdr:to>
      <cdr:x>0.5731</cdr:x>
      <cdr:y>0.12877</cdr:y>
    </cdr:to>
    <cdr:sp macro="" textlink="">
      <cdr:nvSpPr>
        <cdr:cNvPr id="11" name="Прямоугольник: скругленные углы 4">
          <a:extLst xmlns:a="http://schemas.openxmlformats.org/drawingml/2006/main">
            <a:ext uri="{FF2B5EF4-FFF2-40B4-BE49-F238E27FC236}">
              <a16:creationId xmlns="" xmlns:a16="http://schemas.microsoft.com/office/drawing/2014/main" xmlns:p="http://schemas.openxmlformats.org/presentationml/2006/main" xmlns:r="http://schemas.openxmlformats.org/officeDocument/2006/relationships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29626" y="439903"/>
          <a:ext cx="6398423" cy="342937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8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Увеличение на 15% числа посещений организаций культуры</a:t>
          </a:r>
          <a:endParaRPr kumimoji="0" lang="ru-RU" sz="18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0.01218</cdr:x>
      <cdr:y>0.1538</cdr:y>
    </cdr:from>
    <cdr:to>
      <cdr:x>0.63712</cdr:x>
      <cdr:y>0.2184</cdr:y>
    </cdr:to>
    <cdr:sp macro="" textlink="">
      <cdr:nvSpPr>
        <cdr:cNvPr id="12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138753" y="935027"/>
          <a:ext cx="7118502" cy="392727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8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Увеличение числа обращений к цифровым ресурсам в сфере культуры</a:t>
          </a:r>
          <a:endParaRPr kumimoji="0" lang="ru-RU" sz="18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0.01626</cdr:x>
      <cdr:y>0.01411</cdr:y>
    </cdr:from>
    <cdr:to>
      <cdr:x>0.46277</cdr:x>
      <cdr:y>0.17233</cdr:y>
    </cdr:to>
    <cdr:grpSp>
      <cdr:nvGrpSpPr>
        <cdr:cNvPr id="3" name="Группа 2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190002" y="58626"/>
          <a:ext cx="5217571" cy="657389"/>
          <a:chOff x="-616286" y="-3627312"/>
          <a:chExt cx="2748623" cy="803459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5" name="Прямоугольник: скругленные углы 3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-616286" y="-3606944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  <cdr:sp macro="" textlink="">
        <cdr:nvSpPr>
          <cdr:cNvPr id="6" name="Прямоугольник: скругленные углы 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  </a:ext>
            </a:extLst>
          </cdr:cNvPr>
          <cdr:cNvSpPr txBox="1"/>
        </cdr:nvSpPr>
        <cdr:spPr>
          <a:xfrm xmlns:a="http://schemas.openxmlformats.org/drawingml/2006/main">
            <a:off x="-609791" y="-3627312"/>
            <a:ext cx="2697341" cy="755168"/>
          </a:xfrm>
          <a:prstGeom xmlns:a="http://schemas.openxmlformats.org/drawingml/2006/main" prst="rect">
            <a:avLst/>
          </a:prstGeom>
          <a:sp3d xmlns:a="http://schemas.openxmlformats.org/drawingml/2006/main"/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 spcFirstLastPara="0" vert="horz" wrap="square" lIns="49530" tIns="49530" rIns="49530" bIns="49530" numCol="1" spcCol="1270" anchor="ctr" anchorCtr="0">
            <a:noAutofit/>
          </a:bodyPr>
          <a:lstStyle xmlns:a="http://schemas.openxmlformats.org/drawingml/2006/main"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входящие в национальный проект «Культура» </a:t>
            </a: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территории Магаданской области</a:t>
            </a:r>
            <a:endParaRPr kumimoji="0" lang="ru-RU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 xmlns:a="http://schemas.openxmlformats.org/drawingml/2006/main"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cdr:txBody>
      </cdr:sp>
    </cdr:grpSp>
  </cdr:relSizeAnchor>
  <cdr:relSizeAnchor xmlns:cdr="http://schemas.openxmlformats.org/drawingml/2006/chartDrawing">
    <cdr:from>
      <cdr:x>0.47745</cdr:x>
      <cdr:y>0.02744</cdr:y>
    </cdr:from>
    <cdr:to>
      <cdr:x>0.96981</cdr:x>
      <cdr:y>0.17409</cdr:y>
    </cdr:to>
    <cdr:grpSp>
      <cdr:nvGrpSpPr>
        <cdr:cNvPr id="7" name="Группа 6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028E7790-0239-42F8-A64E-E1CC16751ED6}"/>
            </a:ext>
          </a:extLst>
        </cdr:cNvPr>
        <cdr:cNvGrpSpPr/>
      </cdr:nvGrpSpPr>
      <cdr:grpSpPr>
        <a:xfrm xmlns:a="http://schemas.openxmlformats.org/drawingml/2006/main">
          <a:off x="5579112" y="114011"/>
          <a:ext cx="5753339" cy="609317"/>
          <a:chOff x="3321550" y="-3538078"/>
          <a:chExt cx="2748623" cy="783091"/>
        </a:xfr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</cdr:grpSpPr>
      <cdr:sp macro="" textlink="">
        <cdr:nvSpPr>
          <cdr:cNvPr id="8" name="Прямоугольник: скругленные углы 34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16DEBBA3-C3AD-4CD6-A03B-FD23475CE8AA}"/>
              </a:ext>
            </a:extLst>
          </cdr:cNvPr>
          <cdr:cNvSpPr/>
        </cdr:nvSpPr>
        <cdr:spPr>
          <a:xfrm xmlns:a="http://schemas.openxmlformats.org/drawingml/2006/main">
            <a:off x="3321550" y="-3538078"/>
            <a:ext cx="2748623" cy="783091"/>
          </a:xfrm>
          <a:prstGeom xmlns:a="http://schemas.openxmlformats.org/drawingml/2006/main" prst="roundRect">
            <a:avLst>
              <a:gd name="adj" fmla="val 10000"/>
            </a:avLst>
          </a:prstGeom>
          <a:sp3d xmlns:a="http://schemas.openxmlformats.org/drawingml/2006/main" contourW="19050" prstMaterial="metal">
            <a:bevelT w="88900" h="203200"/>
            <a:bevelB w="165100" h="254000"/>
          </a:sp3d>
        </cdr:spPr>
        <cdr:style>
          <a:lnRef xmlns:a="http://schemas.openxmlformats.org/drawingml/2006/main" idx="2">
            <a:schemeClr val="accent5"/>
          </a:lnRef>
          <a:fillRef xmlns:a="http://schemas.openxmlformats.org/drawingml/2006/main" idx="1">
            <a:schemeClr val="lt1"/>
          </a:fillRef>
          <a:effectRef xmlns:a="http://schemas.openxmlformats.org/drawingml/2006/main" idx="0">
            <a:schemeClr val="accent5"/>
          </a:effectRef>
          <a:fontRef xmlns:a="http://schemas.openxmlformats.org/drawingml/2006/main" idx="minor">
            <a:schemeClr val="dk1">
              <a:hueOff val="0"/>
              <a:satOff val="0"/>
              <a:lumOff val="0"/>
              <a:alphaOff val="0"/>
            </a:schemeClr>
          </a:fontRef>
        </cdr:style>
        <cdr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ru-RU"/>
          </a:p>
        </cdr:txBody>
      </cdr:sp>
    </cdr:grpSp>
  </cdr:relSizeAnchor>
  <cdr:relSizeAnchor xmlns:cdr="http://schemas.openxmlformats.org/drawingml/2006/chartDrawing">
    <cdr:from>
      <cdr:x>0.50885</cdr:x>
      <cdr:y>0.05356</cdr:y>
    </cdr:from>
    <cdr:to>
      <cdr:x>0.95678</cdr:x>
      <cdr:y>0.12689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5979969" y="241951"/>
          <a:ext cx="5264082" cy="33125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Бюджет национального проекта </a:t>
          </a:r>
        </a:p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на территории Магаданской области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0.01811</cdr:x>
      <cdr:y>0.25726</cdr:y>
    </cdr:from>
    <cdr:to>
      <cdr:x>0.28234</cdr:x>
      <cdr:y>0.34419</cdr:y>
    </cdr:to>
    <cdr:sp macro="" textlink="">
      <cdr:nvSpPr>
        <cdr:cNvPr id="9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211602" y="1068891"/>
          <a:ext cx="3087605" cy="361186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5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 </a:t>
          </a:r>
          <a:r>
            <a:rPr lang="ru-RU" sz="16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Творческие люди</a:t>
          </a:r>
        </a:p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endParaRPr kumimoji="0" lang="ru-RU" sz="1500" i="0" u="none" strike="noStrike" kern="1200" cap="none" spc="0" normalizeH="0" baseline="0" noProof="0" dirty="0" smtClean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endParaRPr kumimoji="0" lang="ru-RU" sz="15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0.02434</cdr:x>
      <cdr:y>0.35584</cdr:y>
    </cdr:from>
    <cdr:to>
      <cdr:x>0.26994</cdr:x>
      <cdr:y>0.44277</cdr:y>
    </cdr:to>
    <cdr:sp macro="" textlink="">
      <cdr:nvSpPr>
        <cdr:cNvPr id="11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286090" y="1863155"/>
          <a:ext cx="2886264" cy="45519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6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Культурная среда</a:t>
          </a:r>
          <a:endParaRPr kumimoji="0" lang="ru-RU" sz="16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  <cdr:relSizeAnchor xmlns:cdr="http://schemas.openxmlformats.org/drawingml/2006/chartDrawing">
    <cdr:from>
      <cdr:x>0.02707</cdr:x>
      <cdr:y>0.54832</cdr:y>
    </cdr:from>
    <cdr:to>
      <cdr:x>0.24331</cdr:x>
      <cdr:y>0.63526</cdr:y>
    </cdr:to>
    <cdr:sp macro="" textlink="">
      <cdr:nvSpPr>
        <cdr:cNvPr id="12" name="Прямоугольник: скругленные углы 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318174" y="2870991"/>
          <a:ext cx="2541168" cy="45519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lvl1pPr marL="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lang="ru-RU" sz="1600" kern="1200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</a:rPr>
            <a:t>Цифровая культура</a:t>
          </a:r>
          <a:endParaRPr kumimoji="0" lang="ru-RU" sz="1600" i="0" u="none" strike="noStrike" kern="1200" cap="none" spc="0" normalizeH="0" baseline="0" noProof="0" dirty="0">
            <a:ln>
              <a:noFill/>
            </a:ln>
            <a:solidFill>
              <a:schemeClr val="tx1">
                <a:lumMod val="95000"/>
                <a:lumOff val="5000"/>
              </a:schemeClr>
            </a:solidFill>
            <a:effectLst/>
            <a:uLnTx/>
            <a:uFillTx/>
            <a:latin typeface="Calibri" panose="020F0502020204030204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0.26194</cdr:x>
      <cdr:y>0.04533</cdr:y>
    </cdr:to>
    <cdr:sp macro="" textlink="">
      <cdr:nvSpPr>
        <cdr:cNvPr id="10" name="Прямоугольник: скругленные углы 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E1120C5B-A3A2-4C29-9344-93ED30AE0E28}"/>
            </a:ext>
          </a:extLst>
        </cdr:cNvPr>
        <cdr:cNvSpPr txBox="1"/>
      </cdr:nvSpPr>
      <cdr:spPr>
        <a:xfrm xmlns:a="http://schemas.openxmlformats.org/drawingml/2006/main">
          <a:off x="-116938" y="0"/>
          <a:ext cx="3090389" cy="279244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0"/>
          </a:camera>
          <a:lightRig rig="contrasting" dir="t">
            <a:rot lat="0" lon="0" rev="1200000"/>
          </a:lightRig>
        </a:scene3d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  <cdr:txBody>
        <a:bodyPr xmlns:a="http://schemas.openxmlformats.org/drawingml/2006/main" spcFirstLastPara="0" vert="horz" wrap="square" lIns="49530" tIns="49530" rIns="49530" bIns="49530" numCol="1" spcCol="1270" anchor="ctr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577850" rtl="0" eaLnBrk="1" fontAlgn="auto" latinLnBrk="0" hangingPunct="1">
            <a:lnSpc>
              <a:spcPct val="90000"/>
            </a:lnSpc>
            <a:spcBef>
              <a:spcPct val="0"/>
            </a:spcBef>
            <a:buClrTx/>
            <a:buSzTx/>
            <a:buFontTx/>
            <a:buNone/>
            <a:tabLst/>
            <a:defRPr/>
          </a:pPr>
          <a:r>
            <a: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ЦЕЛИ И ЦЕЛЕВЫЕ ПОКАЗАТЕЛИ:</a:t>
          </a:r>
          <a:endParaRPr kumimoji="0" lang="ru-RU" sz="1500" b="0" i="0" u="none" strike="noStrike" kern="1200" cap="none" spc="0" normalizeH="0" baseline="0" noProof="0" dirty="0">
            <a:ln>
              <a:noFill/>
            </a:ln>
            <a:solidFill>
              <a:srgbClr val="5B9BD5">
                <a:lumMod val="50000"/>
              </a:srgbClr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0.50623</cdr:x>
      <cdr:y>0.03625</cdr:y>
    </cdr:from>
    <cdr:to>
      <cdr:x>0.99946</cdr:x>
      <cdr:y>0.25358</cdr:y>
    </cdr:to>
    <cdr:sp macro="" textlink="">
      <cdr:nvSpPr>
        <cdr:cNvPr id="15" name="Прямоугольник 14"/>
        <cdr:cNvSpPr/>
      </cdr:nvSpPr>
      <cdr:spPr>
        <a:xfrm xmlns:a="http://schemas.openxmlformats.org/drawingml/2006/main">
          <a:off x="5972542" y="223309"/>
          <a:ext cx="5819167" cy="13388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90000"/>
            </a:lnSpc>
          </a:pPr>
          <a:r>
            <a:rPr lang="ru-RU" sz="1500" dirty="0" smtClean="0"/>
            <a:t>Доведение количества стационарных камер фотовидеофиксации нарушений правил дорожного движения на автомобильных дорогах федерального, регионального или межмуниципального, местного значения до 22 единиц</a:t>
          </a:r>
        </a:p>
        <a:p xmlns:a="http://schemas.openxmlformats.org/drawingml/2006/main">
          <a:pPr>
            <a:lnSpc>
              <a:spcPct val="90000"/>
            </a:lnSpc>
          </a:pPr>
          <a:endParaRPr lang="ru-RU" sz="1500" dirty="0"/>
        </a:p>
        <a:p xmlns:a="http://schemas.openxmlformats.org/drawingml/2006/main">
          <a:pPr>
            <a:lnSpc>
              <a:spcPct val="90000"/>
            </a:lnSpc>
          </a:pPr>
          <a:endParaRPr lang="ru-RU" sz="1500" dirty="0"/>
        </a:p>
      </cdr:txBody>
    </cdr:sp>
  </cdr:relSizeAnchor>
  <cdr:relSizeAnchor xmlns:cdr="http://schemas.openxmlformats.org/drawingml/2006/chartDrawing">
    <cdr:from>
      <cdr:x>0.01265</cdr:x>
      <cdr:y>0.18081</cdr:y>
    </cdr:from>
    <cdr:to>
      <cdr:x>0.48886</cdr:x>
      <cdr:y>0.29697</cdr:y>
    </cdr:to>
    <cdr:sp macro="" textlink="">
      <cdr:nvSpPr>
        <cdr:cNvPr id="16" name="Прямоугольник 15"/>
        <cdr:cNvSpPr/>
      </cdr:nvSpPr>
      <cdr:spPr>
        <a:xfrm xmlns:a="http://schemas.openxmlformats.org/drawingml/2006/main">
          <a:off x="149300" y="1113848"/>
          <a:ext cx="5618347" cy="7155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90000"/>
            </a:lnSpc>
          </a:pPr>
          <a:r>
            <a:rPr lang="ru-RU" sz="1500" dirty="0" smtClean="0"/>
            <a:t>Снижение количества мест концентрации дорожно-транспортных происшествий (аварийно-опасных участков) на дорожной сети Магаданской области в 2 раза </a:t>
          </a:r>
          <a:endParaRPr lang="ru-RU" sz="1500" dirty="0"/>
        </a:p>
      </cdr:txBody>
    </cdr:sp>
  </cdr:relSizeAnchor>
  <cdr:relSizeAnchor xmlns:cdr="http://schemas.openxmlformats.org/drawingml/2006/chartDrawing">
    <cdr:from>
      <cdr:x>0.51161</cdr:x>
      <cdr:y>0.18748</cdr:y>
    </cdr:from>
    <cdr:to>
      <cdr:x>0.99609</cdr:x>
      <cdr:y>0.30365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6035996" y="1154924"/>
          <a:ext cx="5715933" cy="7156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90000"/>
            </a:lnSpc>
          </a:pPr>
          <a:r>
            <a:rPr lang="ru-RU" sz="1500" dirty="0"/>
            <a:t>К</a:t>
          </a:r>
          <a:r>
            <a:rPr lang="ru-RU" sz="1500" dirty="0" smtClean="0"/>
            <a:t>оличество размещенных автоматических пунктов весогабаритного контроля транспортных средств на автомобильных дорогах регионального или межмуниципального значения – 5 единиц</a:t>
          </a:r>
          <a:endParaRPr lang="ru-RU" sz="1500" dirty="0"/>
        </a:p>
      </cdr:txBody>
    </cdr:sp>
  </cdr:relSizeAnchor>
  <cdr:relSizeAnchor xmlns:cdr="http://schemas.openxmlformats.org/drawingml/2006/chartDrawing">
    <cdr:from>
      <cdr:x>0.01118</cdr:x>
      <cdr:y>0.29319</cdr:y>
    </cdr:from>
    <cdr:to>
      <cdr:x>0.48723</cdr:x>
      <cdr:y>0.37563</cdr:y>
    </cdr:to>
    <cdr:sp macro="" textlink="">
      <cdr:nvSpPr>
        <cdr:cNvPr id="18" name="Прямоугольник 17"/>
        <cdr:cNvSpPr/>
      </cdr:nvSpPr>
      <cdr:spPr>
        <a:xfrm xmlns:a="http://schemas.openxmlformats.org/drawingml/2006/main">
          <a:off x="131849" y="1806151"/>
          <a:ext cx="5616538" cy="5078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90000"/>
            </a:lnSpc>
          </a:pPr>
          <a:r>
            <a:rPr lang="ru-RU" sz="1500" dirty="0" smtClean="0"/>
            <a:t>Количество внедренных интеллектуальных транспортных средств на территории области – 1 единица</a:t>
          </a:r>
          <a:endParaRPr lang="ru-RU" sz="15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247" cy="496732"/>
          </a:xfrm>
          <a:prstGeom prst="rect">
            <a:avLst/>
          </a:prstGeom>
        </p:spPr>
        <p:txBody>
          <a:bodyPr vert="horz" lIns="92102" tIns="46052" rIns="92102" bIns="46052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826" y="1"/>
            <a:ext cx="2946246" cy="496732"/>
          </a:xfrm>
          <a:prstGeom prst="rect">
            <a:avLst/>
          </a:prstGeom>
        </p:spPr>
        <p:txBody>
          <a:bodyPr vert="horz" lIns="92102" tIns="46052" rIns="92102" bIns="46052" rtlCol="0"/>
          <a:lstStyle>
            <a:lvl1pPr algn="r">
              <a:defRPr sz="1200"/>
            </a:lvl1pPr>
          </a:lstStyle>
          <a:p>
            <a:fld id="{64373B2C-150E-4988-8376-1813140B009C}" type="datetimeFigureOut">
              <a:rPr lang="ru-RU" smtClean="0"/>
              <a:pPr/>
              <a:t>07.08.2020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2" tIns="46052" rIns="92102" bIns="46052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89" y="4714953"/>
            <a:ext cx="5439101" cy="4467387"/>
          </a:xfrm>
          <a:prstGeom prst="rect">
            <a:avLst/>
          </a:prstGeom>
        </p:spPr>
        <p:txBody>
          <a:bodyPr vert="horz" lIns="92102" tIns="46052" rIns="92102" bIns="4605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309"/>
            <a:ext cx="2946247" cy="496731"/>
          </a:xfrm>
          <a:prstGeom prst="rect">
            <a:avLst/>
          </a:prstGeom>
        </p:spPr>
        <p:txBody>
          <a:bodyPr vert="horz" lIns="92102" tIns="46052" rIns="92102" bIns="46052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826" y="9428309"/>
            <a:ext cx="2946246" cy="496731"/>
          </a:xfrm>
          <a:prstGeom prst="rect">
            <a:avLst/>
          </a:prstGeom>
        </p:spPr>
        <p:txBody>
          <a:bodyPr vert="horz" lIns="92102" tIns="46052" rIns="92102" bIns="46052" rtlCol="0" anchor="b"/>
          <a:lstStyle>
            <a:lvl1pPr algn="r">
              <a:defRPr sz="1200"/>
            </a:lvl1pPr>
          </a:lstStyle>
          <a:p>
            <a:fld id="{6C5E3DAE-3FB9-4A18-B984-3995103FDD7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8252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9456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5595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1776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6156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17879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E3DAE-3FB9-4A18-B984-3995103FDD7C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62667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E3DAE-3FB9-4A18-B984-3995103FDD7C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20535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1915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3889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6198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6453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989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6235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82971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E3DAE-3FB9-4A18-B984-3995103FDD7C}" type="slidenum">
              <a:rPr lang="ru-RU" smtClean="0"/>
              <a:pPr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430130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533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44283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37838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31323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97194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00074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3867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37691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11555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7575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99335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26102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98802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33287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15574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78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48870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86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5537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88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8906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69457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91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32981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103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0031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110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56404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113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38148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122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196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9205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8571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6764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330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3DAE-3FB9-4A18-B984-3995103FDD7C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9940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BD5E-1AA4-4F1E-866E-D4C9DACB6C6C}" type="datetimeFigureOut">
              <a:rPr lang="ru-RU" smtClean="0"/>
              <a:pPr/>
              <a:t>07.08.2020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70EA-3906-4F3C-BD70-645A15FE68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9138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BD5E-1AA4-4F1E-866E-D4C9DACB6C6C}" type="datetimeFigureOut">
              <a:rPr lang="ru-RU" smtClean="0"/>
              <a:pPr/>
              <a:t>07.08.2020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70EA-3906-4F3C-BD70-645A15FE68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63882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BD5E-1AA4-4F1E-866E-D4C9DACB6C6C}" type="datetimeFigureOut">
              <a:rPr lang="ru-RU" smtClean="0"/>
              <a:pPr/>
              <a:t>07.08.2020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70EA-3906-4F3C-BD70-645A15FE68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511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BD5E-1AA4-4F1E-866E-D4C9DACB6C6C}" type="datetimeFigureOut">
              <a:rPr lang="ru-RU" smtClean="0"/>
              <a:pPr/>
              <a:t>07.08.2020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70EA-3906-4F3C-BD70-645A15FE68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72003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BD5E-1AA4-4F1E-866E-D4C9DACB6C6C}" type="datetimeFigureOut">
              <a:rPr lang="ru-RU" smtClean="0"/>
              <a:pPr/>
              <a:t>07.08.2020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70EA-3906-4F3C-BD70-645A15FE68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3920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BD5E-1AA4-4F1E-866E-D4C9DACB6C6C}" type="datetimeFigureOut">
              <a:rPr lang="ru-RU" smtClean="0"/>
              <a:pPr/>
              <a:t>07.08.2020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70EA-3906-4F3C-BD70-645A15FE68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50882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BD5E-1AA4-4F1E-866E-D4C9DACB6C6C}" type="datetimeFigureOut">
              <a:rPr lang="ru-RU" smtClean="0"/>
              <a:pPr/>
              <a:t>07.08.2020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70EA-3906-4F3C-BD70-645A15FE68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46136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BD5E-1AA4-4F1E-866E-D4C9DACB6C6C}" type="datetimeFigureOut">
              <a:rPr lang="ru-RU" smtClean="0"/>
              <a:pPr/>
              <a:t>07.08.2020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70EA-3906-4F3C-BD70-645A15FE68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94511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BD5E-1AA4-4F1E-866E-D4C9DACB6C6C}" type="datetimeFigureOut">
              <a:rPr lang="ru-RU" smtClean="0"/>
              <a:pPr/>
              <a:t>07.08.2020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70EA-3906-4F3C-BD70-645A15FE68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00371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BD5E-1AA4-4F1E-866E-D4C9DACB6C6C}" type="datetimeFigureOut">
              <a:rPr lang="ru-RU" smtClean="0"/>
              <a:pPr/>
              <a:t>07.08.2020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70EA-3906-4F3C-BD70-645A15FE68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8647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BD5E-1AA4-4F1E-866E-D4C9DACB6C6C}" type="datetimeFigureOut">
              <a:rPr lang="ru-RU" smtClean="0"/>
              <a:pPr/>
              <a:t>07.08.2020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70EA-3906-4F3C-BD70-645A15FE68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12167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1BD5E-1AA4-4F1E-866E-D4C9DACB6C6C}" type="datetimeFigureOut">
              <a:rPr lang="ru-RU" smtClean="0"/>
              <a:pPr/>
              <a:t>07.08.2020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670EA-3906-4F3C-BD70-645A15FE68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1528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26.jpeg"/><Relationship Id="rId15" Type="http://schemas.openxmlformats.org/officeDocument/2006/relationships/image" Target="../media/image41.jpe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12" Type="http://schemas.openxmlformats.org/officeDocument/2006/relationships/image" Target="../media/image5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11" Type="http://schemas.openxmlformats.org/officeDocument/2006/relationships/image" Target="../media/image53.png"/><Relationship Id="rId5" Type="http://schemas.openxmlformats.org/officeDocument/2006/relationships/image" Target="../media/image26.jpe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26.jpeg"/><Relationship Id="rId10" Type="http://schemas.openxmlformats.org/officeDocument/2006/relationships/image" Target="../media/image73.png"/><Relationship Id="rId4" Type="http://schemas.openxmlformats.org/officeDocument/2006/relationships/image" Target="../media/image31.png"/><Relationship Id="rId9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diagramColors" Target="../diagrams/colors1.xml"/><Relationship Id="rId3" Type="http://schemas.openxmlformats.org/officeDocument/2006/relationships/image" Target="../media/image18.png"/><Relationship Id="rId7" Type="http://schemas.openxmlformats.org/officeDocument/2006/relationships/image" Target="../media/image82.png"/><Relationship Id="rId12" Type="http://schemas.openxmlformats.org/officeDocument/2006/relationships/diagramQuickStyle" Target="../diagrams/quickStyle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80.png"/><Relationship Id="rId10" Type="http://schemas.openxmlformats.org/officeDocument/2006/relationships/diagramData" Target="../diagrams/data1.xml"/><Relationship Id="rId4" Type="http://schemas.openxmlformats.org/officeDocument/2006/relationships/image" Target="../media/image31.png"/><Relationship Id="rId9" Type="http://schemas.openxmlformats.org/officeDocument/2006/relationships/image" Target="../media/image84.png"/><Relationship Id="rId14" Type="http://schemas.microsoft.com/office/2007/relationships/diagramDrawing" Target="../diagrams/drawing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chart" Target="../charts/char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31.png"/><Relationship Id="rId7" Type="http://schemas.openxmlformats.org/officeDocument/2006/relationships/image" Target="../media/image9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chart" Target="../charts/char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8.png"/><Relationship Id="rId7" Type="http://schemas.openxmlformats.org/officeDocument/2006/relationships/image" Target="../media/image102.png"/><Relationship Id="rId12" Type="http://schemas.openxmlformats.org/officeDocument/2006/relationships/image" Target="../media/image10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31.png"/><Relationship Id="rId9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31.png"/><Relationship Id="rId7" Type="http://schemas.openxmlformats.org/officeDocument/2006/relationships/image" Target="../media/image113.png"/><Relationship Id="rId12" Type="http://schemas.openxmlformats.org/officeDocument/2006/relationships/image" Target="../media/image9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11" Type="http://schemas.openxmlformats.org/officeDocument/2006/relationships/image" Target="../media/image117.jpe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png"/><Relationship Id="rId4" Type="http://schemas.openxmlformats.org/officeDocument/2006/relationships/chart" Target="../charts/chart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31.png"/><Relationship Id="rId7" Type="http://schemas.openxmlformats.org/officeDocument/2006/relationships/image" Target="../media/image1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26.jpe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png"/><Relationship Id="rId4" Type="http://schemas.openxmlformats.org/officeDocument/2006/relationships/chart" Target="../charts/char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31.png"/><Relationship Id="rId7" Type="http://schemas.openxmlformats.org/officeDocument/2006/relationships/image" Target="../media/image1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111.png"/><Relationship Id="rId10" Type="http://schemas.openxmlformats.org/officeDocument/2006/relationships/image" Target="../media/image95.png"/><Relationship Id="rId4" Type="http://schemas.openxmlformats.org/officeDocument/2006/relationships/image" Target="../media/image131.png"/><Relationship Id="rId9" Type="http://schemas.openxmlformats.org/officeDocument/2006/relationships/image" Target="../media/image13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9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31" y="150167"/>
            <a:ext cx="584497" cy="748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3002C877-3D43-4110-92CB-999AC4BCC8D5}"/>
              </a:ext>
            </a:extLst>
          </p:cNvPr>
          <p:cNvSpPr txBox="1">
            <a:spLocks/>
          </p:cNvSpPr>
          <p:nvPr/>
        </p:nvSpPr>
        <p:spPr>
          <a:xfrm>
            <a:off x="24495" y="5334728"/>
            <a:ext cx="12167506" cy="13527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НАЦИОНАЛЬНЫЕ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ПРОЕКТЫ РОССИИ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Региональные проекты МАГАДАНСКОЙ ОБЛАСТИ 2020 г</a:t>
            </a:r>
            <a:endParaRPr kumimoji="0" lang="ru-RU" sz="35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9F211B2-9726-4FBD-A8C4-53A3BD6BB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4" y="0"/>
            <a:ext cx="12167506" cy="533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0491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43903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31928362"/>
              </p:ext>
            </p:extLst>
          </p:nvPr>
        </p:nvGraphicFramePr>
        <p:xfrm>
          <a:off x="213701" y="1822635"/>
          <a:ext cx="11354462" cy="4542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4504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744390"/>
                <a:gridCol w="1702838"/>
                <a:gridCol w="731951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629715"/>
                <a:gridCol w="771064"/>
              </a:tblGrid>
              <a:tr h="383496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субъекту/ мероприятия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91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936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В симуляционных центрах будут обучены специалисты в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области перинатологии, неонатологии и педиатрии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Проведение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образовательных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мероприятий,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человек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12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15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25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9809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Детские поликлиники/детские поликлинические отделения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медицинских организаций субъекта будут дооснащены медицинскими изделиями и реализуют организационно-планировочные решения внутренних пространств, обеспечивающих комфортность пребывания детей в соответствии с приказом Минздрава России от 7 марта 2018 г. № 92н «Об утверждении Положения об организации оказания 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первичной медико-санитарной помощи детям»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товаров, работ, услуг,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50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50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100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928">
                <a:tc>
                  <a:txBody>
                    <a:bodyPr/>
                    <a:lstStyle/>
                    <a:p>
                      <a:pPr algn="r"/>
                      <a:r>
                        <a:rPr lang="ru-RU" sz="1500" b="1" dirty="0" smtClean="0">
                          <a:latin typeface="+mj-lt"/>
                        </a:rPr>
                        <a:t>/Поставка оборудования</a:t>
                      </a:r>
                      <a:endParaRPr lang="ru-RU" sz="1500" b="1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1" name="Группа 10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028E7790-0239-42F8-A64E-E1CC16751ED6}"/>
              </a:ext>
            </a:extLst>
          </p:cNvPr>
          <p:cNvGrpSpPr/>
          <p:nvPr/>
        </p:nvGrpSpPr>
        <p:grpSpPr>
          <a:xfrm>
            <a:off x="213701" y="1024346"/>
            <a:ext cx="11354463" cy="480427"/>
            <a:chOff x="-602428" y="-3497722"/>
            <a:chExt cx="2748623" cy="96871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Прямоугольник: скругленные углы 3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968713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  </a:ext>
              </a:extLst>
            </p:cNvPr>
            <p:cNvSpPr txBox="1"/>
            <p:nvPr/>
          </p:nvSpPr>
          <p:spPr>
            <a:xfrm>
              <a:off x="-593203" y="-3212642"/>
              <a:ext cx="2711989" cy="186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500" b="1" dirty="0" smtClean="0">
                <a:solidFill>
                  <a:srgbClr val="5B9BD5">
                    <a:lumMod val="50000"/>
                  </a:srgbClr>
                </a:solidFill>
              </a:endParaRPr>
            </a:p>
            <a:p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ЗАДАЧА: </a:t>
              </a:r>
              <a:r>
                <a:rPr lang="ru-RU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 Light"/>
                </a:rPr>
                <a:t>	</a:t>
              </a:r>
            </a:p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i="1" dirty="0">
                <a:solidFill>
                  <a:srgbClr val="FF0000"/>
                </a:solidFill>
              </a:endParaRPr>
            </a:p>
            <a:p>
              <a:pPr algn="just" defTabSz="577850">
                <a:spcBef>
                  <a:spcPct val="0"/>
                </a:spcBef>
                <a:defRPr/>
              </a:pPr>
              <a:endParaRPr lang="ru-RU" sz="1300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01" y="258075"/>
            <a:ext cx="388655" cy="3886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53760" y="972171"/>
            <a:ext cx="104392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Разработка и реализация программ развития детского здравоохранения, включая создание современной инфраструктуры оказания медицинской помощи детям</a:t>
            </a:r>
            <a:endParaRPr lang="ru-RU" sz="15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87654" y="378015"/>
            <a:ext cx="881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Развитие детского здравоохранения, включая создание современной инфраструктуры оказания медицинской помощи детям</a:t>
            </a:r>
            <a:endParaRPr lang="ru-RU" b="1" dirty="0">
              <a:solidFill>
                <a:srgbClr val="2B587F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6F741F8-44C1-4806-AE51-B6A975CC17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8920" y="547765"/>
            <a:ext cx="333648" cy="33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951036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ПРОЕКТЫ, РЕАЛИЗУЕМЫЕ НА ТЕРРИТОРИИ МУНИЦИПАЛЬНОГО ОБРАЗОВАНИЯ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1102289" y="2801328"/>
            <a:ext cx="9507255" cy="125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Муниципальное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образование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«</a:t>
            </a:r>
            <a:r>
              <a:rPr lang="en-US" sz="4000" b="1" dirty="0" smtClean="0">
                <a:solidFill>
                  <a:srgbClr val="002666"/>
                </a:solidFill>
                <a:latin typeface="PFDinDisplayPro-Light"/>
              </a:rPr>
              <a:t>C</a:t>
            </a:r>
            <a:r>
              <a:rPr lang="ru-RU" sz="4000" b="1" dirty="0" err="1" smtClean="0">
                <a:solidFill>
                  <a:srgbClr val="002666"/>
                </a:solidFill>
                <a:latin typeface="PFDinDisplayPro-Light"/>
              </a:rPr>
              <a:t>реднеканский</a:t>
            </a: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городской округ»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4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91905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34837" y="616343"/>
            <a:ext cx="3227986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Успех каждого ребенка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40195" y="55163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0089" y="1164666"/>
          <a:ext cx="11306776" cy="3663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5922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485900"/>
                <a:gridCol w="1676400"/>
                <a:gridCol w="1685142"/>
                <a:gridCol w="718457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695201"/>
                <a:gridCol w="679754"/>
              </a:tblGrid>
              <a:tr h="613369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</a:t>
                      </a:r>
                      <a:r>
                        <a:rPr lang="ru-RU" sz="1300" baseline="0" dirty="0" smtClean="0">
                          <a:latin typeface="+mj-lt"/>
                        </a:rPr>
                        <a:t> реализации мероприятий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890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7844"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В общеобразовательных организациях, расположенных в сельской местности, обновлена материально-техническая база для занятий физической культурой и спортом</a:t>
                      </a:r>
                    </a:p>
                    <a:p>
                      <a:pPr algn="ctr"/>
                      <a:endParaRPr lang="ru-RU" sz="1300" strike="noStrike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В целях достижения указанного результата осуществляется выполнение работ по модернизации (капитальному ремонту) спортивного зала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libri Light"/>
                          <a:ea typeface="Calibri"/>
                          <a:cs typeface="Times New Roman"/>
                        </a:rPr>
                        <a:t>Министерство образования Магаданской области</a:t>
                      </a:r>
                    </a:p>
                    <a:p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МО «</a:t>
                      </a:r>
                      <a:r>
                        <a:rPr lang="ru-RU" sz="1300" strike="noStrike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Среднеканский</a:t>
                      </a:r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 городской округ»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Закупка осуществлена МБОУ «Средняя общеобразовательная школа п. Сеймчан»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(контракт на стадии подписания)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товаров, работ, услуг</a:t>
                      </a:r>
                    </a:p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(единица, нарастающим итогом)</a:t>
                      </a:r>
                      <a:endParaRPr lang="ru-RU" sz="1300" strike="noStrike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11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5458" y="611108"/>
            <a:ext cx="419679" cy="41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363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ЖИЛЬЕ И </a:t>
            </a:r>
            <a:r>
              <a:rPr lang="ru-RU" sz="1500" dirty="0" smtClean="0">
                <a:solidFill>
                  <a:srgbClr val="2B587F"/>
                </a:solidFill>
              </a:rPr>
              <a:t>ГОРОДСКАЯ </a:t>
            </a:r>
            <a:r>
              <a:rPr lang="ru-RU" sz="1500" dirty="0">
                <a:solidFill>
                  <a:srgbClr val="2B587F"/>
                </a:solidFill>
              </a:rPr>
              <a:t>СРЕДА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дзаголовок 5">
            <a:extLst>
              <a:ext uri="{FF2B5EF4-FFF2-40B4-BE49-F238E27FC236}">
                <a16:creationId xmlns="" xmlns:a16="http://schemas.microsoft.com/office/drawing/2014/main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="" xmlns:a16="http://schemas.microsoft.com/office/drawing/2014/main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4472C4">
                    <a:lumMod val="50000"/>
                  </a:srgbClr>
                </a:solidFill>
              </a:rPr>
              <a:t>Формирование комфортной городской среды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6948" y="1103496"/>
          <a:ext cx="11596460" cy="4818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2252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926771"/>
                <a:gridCol w="1578429"/>
                <a:gridCol w="1386882"/>
                <a:gridCol w="1992126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</a:tblGrid>
              <a:tr h="42921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Наименование  объекта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Заказчик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Исполнитель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Срок реализации</a:t>
                      </a:r>
                      <a:endParaRPr lang="ru-RU" sz="14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Объем финансирования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 и доставка спортивного оборудования для благоустройства территории общего пользования п. Сеймчан, между ул. Промышленной д. 16 и пер. Клубный д. 4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Администрация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Среднеканского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 городского округа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«АРХИМЕТ»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30.07.2020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3 025,0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.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77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 и доставка малых архитектурных форм для благоустройства территории общего пользования п. Сеймчан, между ул. Промышленной д. 16 и пер. Клубный д. 4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01.07.2020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Монтажные работы спортивного оборудования к мероприятию "Благоустройство территории общего пользования п. Сеймчан, между улиц. Промышленная, д. 16 и пер. Клубный, д.4"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МУП «Коммунальник»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Приобретение, доставка и установка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травмобезопасного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покрытия для благоустройства территории общего пользования п. Сеймчан, между ул. Промышленной д. 16 и пер. Клубный д. 4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«МАСТЕРФАЙБР-КОЛЫМА»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31.12.2020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239773" y="1185341"/>
            <a:ext cx="11596460" cy="17108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7C0171A-4ADB-4FDF-A839-9C5834B01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114" y="238145"/>
            <a:ext cx="506078" cy="3951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71AC005-03B2-46C9-83D9-16654058B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230" y="585435"/>
            <a:ext cx="339497" cy="3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737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ЭКОЛОГИЯ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71A152F-EAFC-4E87-8B27-A49CD9C05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55" y="309468"/>
            <a:ext cx="296835" cy="3340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3014" y="1069223"/>
            <a:ext cx="11037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                   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34909A68-D713-4056-9C02-5F2DA75A9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3489" y="491937"/>
            <a:ext cx="438123" cy="468078"/>
          </a:xfrm>
          <a:prstGeom prst="rect">
            <a:avLst/>
          </a:prstGeom>
        </p:spPr>
      </p:pic>
      <p:sp>
        <p:nvSpPr>
          <p:cNvPr id="27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375551" y="1281993"/>
            <a:ext cx="11216562" cy="592550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/>
            </a:endParaRPr>
          </a:p>
          <a:p>
            <a:r>
              <a:rPr lang="ru-RU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	</a:t>
            </a:r>
          </a:p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500" i="1" dirty="0">
              <a:solidFill>
                <a:srgbClr val="FF0000"/>
              </a:solidFill>
            </a:endParaRPr>
          </a:p>
          <a:p>
            <a:pPr algn="just" defTabSz="577850">
              <a:spcBef>
                <a:spcPct val="0"/>
              </a:spcBef>
              <a:defRPr/>
            </a:pPr>
            <a:endParaRPr lang="ru-RU" sz="1300" i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20390" y="523761"/>
            <a:ext cx="1610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Чистая вода</a:t>
            </a: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5551" y="1232712"/>
          <a:ext cx="11145137" cy="381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9899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447845"/>
                <a:gridCol w="1517747"/>
                <a:gridCol w="1347537"/>
                <a:gridCol w="649705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673769"/>
                <a:gridCol w="928635"/>
              </a:tblGrid>
              <a:tr h="21357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</a:t>
                      </a:r>
                    </a:p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Участники реализации мероприятия</a:t>
                      </a:r>
                      <a:endParaRPr kumimoji="0" 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914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2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97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Завершено строительство и реконструкция (модернизации) объектов питьевого водоснабжения и водоподготовки, предусмотренных региональными программами, достигнуто повышение доли населения,</a:t>
                      </a:r>
                      <a:r>
                        <a:rPr lang="ru-RU" sz="1400" baseline="0" dirty="0" smtClean="0">
                          <a:latin typeface="+mj-lt"/>
                        </a:rPr>
                        <a:t> обеспеченного качественной питьевой водой из систем централизованного водоснабжения</a:t>
                      </a:r>
                      <a:endParaRPr lang="ru-RU" sz="1400" dirty="0" smtClean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j-lt"/>
                        </a:rPr>
                        <a:t>Министерство строительства, ЖКХ и энергетики Магаданской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+mj-lt"/>
                        </a:rPr>
                        <a:t>области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 «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Среднеканский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городской округ»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Количество объектов,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штука,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нарастающим итогом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1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627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Наименование объекта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Заказчик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Исполнитель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(цена контракта)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55397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Строительство</a:t>
                      </a:r>
                      <a:r>
                        <a:rPr lang="ru-RU" sz="1400" baseline="0" dirty="0" smtClean="0">
                          <a:latin typeface="+mj-lt"/>
                        </a:rPr>
                        <a:t> объекта «Резервная водозаборная скважина в с. Верхний Сеймчан Магаданской области»</a:t>
                      </a:r>
                      <a:endParaRPr lang="ru-RU" sz="1400" dirty="0" smtClean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Администрация </a:t>
                      </a:r>
                      <a:r>
                        <a:rPr lang="ru-RU" sz="1400" dirty="0" err="1" smtClean="0">
                          <a:latin typeface="+mj-lt"/>
                        </a:rPr>
                        <a:t>Среднеканского</a:t>
                      </a:r>
                      <a:r>
                        <a:rPr lang="ru-RU" sz="1400" dirty="0" smtClean="0">
                          <a:latin typeface="+mj-lt"/>
                        </a:rPr>
                        <a:t> городского округа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«Научно-производственное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предприятие Гидрогеолог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»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2019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г. 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10 127,1 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Цена контракта – 10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 214,2 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.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2757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ПРОЕКТЫ, РЕАЛИЗУЕМЫЕ НА ТЕРРИТОРИИ МУНИЦИПАЛЬНОГО ОБРАЗОВАНИЯ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1102289" y="2801328"/>
            <a:ext cx="9507255" cy="125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Муниципальное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образование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«Сусуманский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городской округ»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4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9985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18371" y="535605"/>
            <a:ext cx="3227986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Современная школа 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78261" y="46119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65" y="550074"/>
            <a:ext cx="310397" cy="347502"/>
          </a:xfrm>
          <a:prstGeom prst="rect">
            <a:avLst/>
          </a:prstGeom>
        </p:spPr>
      </p:pic>
      <p:sp>
        <p:nvSpPr>
          <p:cNvPr id="12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268416" y="1100037"/>
            <a:ext cx="11323038" cy="19576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b="1" dirty="0" smtClean="0">
              <a:solidFill>
                <a:srgbClr val="5B9BD5">
                  <a:lumMod val="50000"/>
                </a:srgbClr>
              </a:solidFill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4371" y="1272469"/>
          <a:ext cx="11441607" cy="4307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1678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384300"/>
                <a:gridCol w="1600200"/>
                <a:gridCol w="1384299"/>
                <a:gridCol w="673100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508000"/>
                <a:gridCol w="530030"/>
              </a:tblGrid>
              <a:tr h="545445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</a:t>
                      </a:r>
                      <a:r>
                        <a:rPr lang="ru-RU" sz="1300" baseline="0" dirty="0" smtClean="0">
                          <a:latin typeface="+mj-lt"/>
                        </a:rPr>
                        <a:t> реализации мероприятия</a:t>
                      </a:r>
                      <a:endParaRPr lang="ru-RU" sz="1300" dirty="0" smtClean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2830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2835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Обновлена материально-техническая база для формирования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 обучающихся современных технологических и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гуманитарных навыков.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Создана материально-технической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базы для реализации основных и дополнительных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общеобразовательных программ цифрового и гуманитарного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профилей в общеобразовательных организациях,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расположенных в сельской местности и малых городах</a:t>
                      </a:r>
                    </a:p>
                    <a:p>
                      <a:pPr algn="ctr"/>
                      <a:endParaRPr lang="ru-RU" sz="13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В целях достижения указанного результата осуществляется приобретение оборудования, инструмента, техники для оснащения  центра образования цифрового и гуманитарного профилей «Точка роста»</a:t>
                      </a:r>
                      <a:endParaRPr kumimoji="0" lang="en-US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B9BD5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3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300" dirty="0" smtClean="0">
                        <a:solidFill>
                          <a:srgbClr val="FF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Министерство образования магаданской области</a:t>
                      </a:r>
                      <a:endParaRPr lang="ru-RU" sz="14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МО «</a:t>
                      </a:r>
                      <a:r>
                        <a:rPr lang="ru-RU" sz="1300" dirty="0" err="1" smtClean="0">
                          <a:latin typeface="+mj-lt"/>
                        </a:rPr>
                        <a:t>Сусуманский</a:t>
                      </a:r>
                      <a:r>
                        <a:rPr lang="ru-RU" sz="1300" baseline="0" dirty="0" smtClean="0">
                          <a:latin typeface="+mj-lt"/>
                        </a:rPr>
                        <a:t> городской округ</a:t>
                      </a:r>
                      <a:r>
                        <a:rPr lang="ru-RU" sz="1300" dirty="0" smtClean="0">
                          <a:latin typeface="+mj-lt"/>
                        </a:rPr>
                        <a:t>»</a:t>
                      </a:r>
                    </a:p>
                    <a:p>
                      <a:pPr algn="ctr"/>
                      <a:endParaRPr lang="ru-RU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ru-RU" sz="1300" i="1" dirty="0" smtClean="0">
                          <a:latin typeface="+mj-lt"/>
                        </a:rPr>
                        <a:t>Закупка</a:t>
                      </a:r>
                      <a:r>
                        <a:rPr lang="ru-RU" sz="1300" i="1" baseline="0" dirty="0" smtClean="0">
                          <a:latin typeface="+mj-lt"/>
                        </a:rPr>
                        <a:t> осуществлена </a:t>
                      </a:r>
                      <a:r>
                        <a:rPr lang="ru-RU" sz="1300" i="1" dirty="0" smtClean="0">
                          <a:latin typeface="+mj-lt"/>
                        </a:rPr>
                        <a:t>МБОУ «Средняя общеобразовательная школа № 1 г. </a:t>
                      </a:r>
                      <a:r>
                        <a:rPr lang="ru-RU" sz="1300" i="1" dirty="0" err="1" smtClean="0">
                          <a:latin typeface="+mj-lt"/>
                        </a:rPr>
                        <a:t>Сусумана</a:t>
                      </a:r>
                      <a:r>
                        <a:rPr lang="ru-RU" sz="1300" i="1" dirty="0" smtClean="0">
                          <a:latin typeface="+mj-lt"/>
                        </a:rPr>
                        <a:t>» (заключено 4 контракта)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ТРУ.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(нарастающим итогом)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4796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34837" y="616343"/>
            <a:ext cx="3227986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Успех каждого ребенка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40195" y="55163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0089" y="1164666"/>
          <a:ext cx="11306776" cy="3663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5922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485900"/>
                <a:gridCol w="1676400"/>
                <a:gridCol w="1685142"/>
                <a:gridCol w="718457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695201"/>
                <a:gridCol w="679754"/>
              </a:tblGrid>
              <a:tr h="613369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</a:t>
                      </a:r>
                      <a:r>
                        <a:rPr lang="ru-RU" sz="1300" baseline="0" dirty="0" smtClean="0">
                          <a:latin typeface="+mj-lt"/>
                        </a:rPr>
                        <a:t> реализации мероприятий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890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7844"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В общеобразовательных организациях, расположенных в сельской местности, обновлена материально-техническая база для занятий физической культурой и спортом</a:t>
                      </a:r>
                    </a:p>
                    <a:p>
                      <a:pPr algn="ctr"/>
                      <a:endParaRPr lang="ru-RU" sz="1300" strike="noStrike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В целях достижения указанного результата осуществляется приобретение спортивного оборудования и инвентаря для  МБОУ "Основная общеобразовательная школа п. Холодный", а также производится текущий ремонт спортивного зала МБОУ «Средняя общеобразовательная школа п. </a:t>
                      </a:r>
                      <a:r>
                        <a:rPr kumimoji="0" lang="ru-RU" sz="13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Мяунджа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»</a:t>
                      </a:r>
                      <a:endParaRPr kumimoji="0" lang="en-US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B9BD5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libri Light"/>
                          <a:ea typeface="Calibri"/>
                          <a:cs typeface="Times New Roman"/>
                        </a:rPr>
                        <a:t>Министерство образования Магаданской области</a:t>
                      </a:r>
                    </a:p>
                    <a:p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МО «</a:t>
                      </a:r>
                      <a:r>
                        <a:rPr lang="ru-RU" sz="1300" strike="noStrike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Сусуманский</a:t>
                      </a:r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 городской округ»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Закупка осуществлена МБОУ «Основная общеобразовательная школа п. Холодный»;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МБОУ «Средняя общеобразовательная школа п. </a:t>
                      </a:r>
                      <a:r>
                        <a:rPr kumimoji="0" lang="ru-RU" sz="13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Мяунджа</a:t>
                      </a:r>
                      <a:r>
                        <a:rPr kumimoji="0" lang="ru-RU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»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товаров, работ, услуг</a:t>
                      </a:r>
                    </a:p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(единица, нарастающим итогом)</a:t>
                      </a:r>
                      <a:endParaRPr lang="ru-RU" sz="1300" strike="noStrike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11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5458" y="611108"/>
            <a:ext cx="419679" cy="41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190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 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FEFE673-53A6-4790-AE5A-4A2698FF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352454"/>
            <a:ext cx="292633" cy="292633"/>
          </a:xfrm>
          <a:prstGeom prst="rect">
            <a:avLst/>
          </a:prstGeom>
        </p:spPr>
      </p:pic>
      <p:graphicFrame>
        <p:nvGraphicFramePr>
          <p:cNvPr id="15" name="Таблица 14">
            <a:extLst>
              <a:ext uri="{FF2B5EF4-FFF2-40B4-BE49-F238E27FC236}">
                <a16:creationId xmlns="" xmlns:a16="http://schemas.microsoft.com/office/drawing/2014/main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34970104"/>
              </p:ext>
            </p:extLst>
          </p:nvPr>
        </p:nvGraphicFramePr>
        <p:xfrm>
          <a:off x="339820" y="1403143"/>
          <a:ext cx="11712944" cy="3951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6182">
                  <a:extLst>
                    <a:ext uri="{9D8B030D-6E8A-4147-A177-3AD203B41FA5}">
                      <a16:colId xmlns="" xmlns:a16="http://schemas.microsoft.com/office/drawing/2014/main" val="4191535436"/>
                    </a:ext>
                  </a:extLst>
                </a:gridCol>
                <a:gridCol w="3151262"/>
                <a:gridCol w="764088"/>
                <a:gridCol w="748090"/>
                <a:gridCol w="1149531"/>
                <a:gridCol w="1267097"/>
                <a:gridCol w="1416694"/>
              </a:tblGrid>
              <a:tr h="544417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объекта </a:t>
                      </a:r>
                      <a:r>
                        <a:rPr lang="ru-RU" sz="1300" dirty="0" smtClean="0">
                          <a:latin typeface="+mj-lt"/>
                        </a:rPr>
                        <a:t>/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 исполнители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(тыс. руб.)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6709517"/>
                  </a:ext>
                </a:extLst>
              </a:tr>
              <a:tr h="91723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регионального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Внебюджетные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источники/ местный  бюджет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50638984"/>
                  </a:ext>
                </a:extLst>
              </a:tr>
              <a:tr h="573069">
                <a:tc gridSpan="7"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Государственная поддержка спортивных организаций, осуществляющих подготовку спортивного резерва для сборных команд Российской Федерации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17165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Поставка спортивного инвентаря 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и экипировки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Департамент физической культуры и спорта Магаданской области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МБУ "Спортивная школа г. </a:t>
                      </a:r>
                      <a:r>
                        <a:rPr lang="ru-RU" sz="1600" dirty="0" err="1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Сусумана</a:t>
                      </a: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"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329,7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273,0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27,0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29,7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112575" y="697744"/>
            <a:ext cx="9372322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Спорт </a:t>
            </a:r>
            <a:r>
              <a:rPr lang="ru-RU" sz="1800" b="1" dirty="0" smtClean="0">
                <a:solidFill>
                  <a:srgbClr val="002666"/>
                </a:solidFill>
                <a:latin typeface="PFDinDisplayPro-Light"/>
              </a:rPr>
              <a:t>- норма </a:t>
            </a: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жизни 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494590" y="64400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F8ABFEAB-912D-40BC-9480-8A4BE04E2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569" y="748041"/>
            <a:ext cx="262248" cy="30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86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ЖИЛЬЕ И </a:t>
            </a:r>
            <a:r>
              <a:rPr lang="ru-RU" sz="1500" dirty="0" smtClean="0">
                <a:solidFill>
                  <a:srgbClr val="2B587F"/>
                </a:solidFill>
              </a:rPr>
              <a:t>ГОРОДСКАЯ </a:t>
            </a:r>
            <a:r>
              <a:rPr lang="ru-RU" sz="1500" dirty="0">
                <a:solidFill>
                  <a:srgbClr val="2B587F"/>
                </a:solidFill>
              </a:rPr>
              <a:t>СРЕДА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дзаголовок 5">
            <a:extLst>
              <a:ext uri="{FF2B5EF4-FFF2-40B4-BE49-F238E27FC236}">
                <a16:creationId xmlns="" xmlns:a16="http://schemas.microsoft.com/office/drawing/2014/main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="" xmlns:a16="http://schemas.microsoft.com/office/drawing/2014/main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4472C4">
                    <a:lumMod val="50000"/>
                  </a:srgbClr>
                </a:solidFill>
              </a:rPr>
              <a:t>Формирование комфортной городской среды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6948" y="1370432"/>
          <a:ext cx="11596460" cy="2136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2252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926771"/>
                <a:gridCol w="1578429"/>
                <a:gridCol w="1386882"/>
                <a:gridCol w="1992126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</a:tblGrid>
              <a:tr h="42921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Наименование  объекта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Заказчик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Исполнитель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Срок реализации</a:t>
                      </a:r>
                      <a:endParaRPr lang="ru-RU" sz="14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Объем финансирования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56086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Благоустройство общественной территории г.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Сусумана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сквер "Памяти ВОВ"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Управление городского хозяйства и жизнеобеспечения территории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Сусуманского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городского округа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ИП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Умаров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Зокир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Шодиевич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01.09.2020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2 535,0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.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239773" y="1185341"/>
            <a:ext cx="11596460" cy="17108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7C0171A-4ADB-4FDF-A839-9C5834B01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114" y="238145"/>
            <a:ext cx="506078" cy="3951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71AC005-03B2-46C9-83D9-16654058B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230" y="585435"/>
            <a:ext cx="339497" cy="3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593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ПРОЕКТЫ, РЕАЛИЗУЕМЫЕ НА ТЕРРИТОРИИ МУНИЦИПАЛЬНОГО ОБРАЗОВАНИЯ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1273520" y="2801328"/>
            <a:ext cx="9264770" cy="125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Муниципальное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образование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«Тенькинский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городской округ»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4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39617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43903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9660264"/>
              </p:ext>
            </p:extLst>
          </p:nvPr>
        </p:nvGraphicFramePr>
        <p:xfrm>
          <a:off x="262004" y="1430077"/>
          <a:ext cx="11145136" cy="4656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2935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640909"/>
                <a:gridCol w="1465545"/>
                <a:gridCol w="1762335"/>
                <a:gridCol w="718457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618106"/>
                <a:gridCol w="756849"/>
              </a:tblGrid>
              <a:tr h="350517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субъекту/ мероприятия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 реализации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752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683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Увеличен охват детей в возрасте 15-17 лет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профилактическими медицинскими осмотрами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 целью сохранения их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репродуктивного здоровья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Городские округа</a:t>
                      </a:r>
                      <a:r>
                        <a:rPr lang="ru-RU" sz="15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Магаданской области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%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(доля от общего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числа детей подлежащих осмотрам)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60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73,2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65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0308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Будет оказана медицинская помощь женщинам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в период беременности, родов и в послеродовый период,  в том числе за счет средств родовых сертификатов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человек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1300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1940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2600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01" y="258075"/>
            <a:ext cx="388655" cy="38865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87654" y="378015"/>
            <a:ext cx="881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Развитие детского здравоохранения, включая создание современной инфраструктуры оказания медицинской помощи детям</a:t>
            </a:r>
            <a:endParaRPr lang="ru-RU" b="1" dirty="0">
              <a:solidFill>
                <a:srgbClr val="2B587F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6F741F8-44C1-4806-AE51-B6A975CC17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8920" y="547765"/>
            <a:ext cx="333648" cy="33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279201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3268967"/>
              </p:ext>
            </p:extLst>
          </p:nvPr>
        </p:nvGraphicFramePr>
        <p:xfrm>
          <a:off x="213701" y="1310155"/>
          <a:ext cx="11644560" cy="4160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3058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2421925"/>
                <a:gridCol w="1235675"/>
                <a:gridCol w="1087395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1198605"/>
                <a:gridCol w="1167902"/>
              </a:tblGrid>
              <a:tr h="180273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результат/показателя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80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582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Создание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фельдшерско-акушерского пункта (ФАП)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i="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Тенькин</a:t>
                      </a:r>
                      <a:r>
                        <a:rPr lang="ru-RU" sz="1600" i="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ский р-н п. Омчак</a:t>
                      </a:r>
                      <a:endParaRPr lang="ru-RU" sz="1600" i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единица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54400" y="514718"/>
            <a:ext cx="8068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Развитие системы оказания первичной медико-санитарной помощи</a:t>
            </a:r>
            <a:endParaRPr lang="ru-RU" b="1" dirty="0">
              <a:solidFill>
                <a:srgbClr val="2B587F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01" y="258075"/>
            <a:ext cx="388655" cy="38865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B1E53D8-4DB6-4A56-9C9F-E93AE33F53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2738" y="502011"/>
            <a:ext cx="418393" cy="3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44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18371" y="535605"/>
            <a:ext cx="3227986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Современная школа 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78261" y="46119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65" y="550074"/>
            <a:ext cx="310397" cy="347502"/>
          </a:xfrm>
          <a:prstGeom prst="rect">
            <a:avLst/>
          </a:prstGeom>
        </p:spPr>
      </p:pic>
      <p:sp>
        <p:nvSpPr>
          <p:cNvPr id="12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268416" y="1100037"/>
            <a:ext cx="11323038" cy="19576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b="1" dirty="0" smtClean="0">
              <a:solidFill>
                <a:srgbClr val="5B9BD5">
                  <a:lumMod val="50000"/>
                </a:srgbClr>
              </a:solidFill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4371" y="1272469"/>
          <a:ext cx="11441607" cy="4307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1678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384300"/>
                <a:gridCol w="1600200"/>
                <a:gridCol w="1384299"/>
                <a:gridCol w="673100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508000"/>
                <a:gridCol w="530030"/>
              </a:tblGrid>
              <a:tr h="545445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</a:t>
                      </a:r>
                      <a:r>
                        <a:rPr lang="ru-RU" sz="1300" baseline="0" dirty="0" smtClean="0">
                          <a:latin typeface="+mj-lt"/>
                        </a:rPr>
                        <a:t> реализации мероприятия</a:t>
                      </a:r>
                      <a:endParaRPr lang="ru-RU" sz="1300" dirty="0" smtClean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2830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2835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Обновлена материально-техническая база для формирования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 обучающихся современных технологических и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гуманитарных навыков.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Создана материально-технической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базы для реализации основных и дополнительных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общеобразовательных программ цифрового и гуманитарного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профилей в общеобразовательных организациях,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расположенных в сельской местности и малых городах</a:t>
                      </a:r>
                    </a:p>
                    <a:p>
                      <a:pPr algn="ctr"/>
                      <a:endParaRPr lang="ru-RU" sz="13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В целях достижения указанного результата осуществляется приобретение оборудования, инструмента, техники для создания/оснащения  центра образования цифрового и гуманитарного профилей «Точка роста»</a:t>
                      </a:r>
                      <a:endParaRPr kumimoji="0" lang="en-US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B9BD5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3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300" dirty="0" smtClean="0">
                        <a:solidFill>
                          <a:srgbClr val="FF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Министерство образования магаданской области</a:t>
                      </a:r>
                      <a:endParaRPr lang="ru-RU" sz="14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МО «</a:t>
                      </a:r>
                      <a:r>
                        <a:rPr lang="ru-RU" sz="1300" dirty="0" err="1" smtClean="0">
                          <a:latin typeface="+mj-lt"/>
                        </a:rPr>
                        <a:t>Тенькинский</a:t>
                      </a:r>
                      <a:r>
                        <a:rPr lang="ru-RU" sz="1300" baseline="0" dirty="0" smtClean="0">
                          <a:latin typeface="+mj-lt"/>
                        </a:rPr>
                        <a:t> городской округ</a:t>
                      </a:r>
                      <a:r>
                        <a:rPr lang="ru-RU" sz="1300" dirty="0" smtClean="0">
                          <a:latin typeface="+mj-lt"/>
                        </a:rPr>
                        <a:t>»</a:t>
                      </a:r>
                    </a:p>
                    <a:p>
                      <a:pPr algn="ctr"/>
                      <a:endParaRPr lang="ru-RU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ru-RU" sz="1300" i="1" dirty="0" smtClean="0">
                          <a:latin typeface="+mj-lt"/>
                        </a:rPr>
                        <a:t>Закупка</a:t>
                      </a:r>
                      <a:r>
                        <a:rPr lang="ru-RU" sz="1300" i="1" baseline="0" dirty="0" smtClean="0">
                          <a:latin typeface="+mj-lt"/>
                        </a:rPr>
                        <a:t> осуществлена </a:t>
                      </a:r>
                      <a:r>
                        <a:rPr lang="ru-RU" sz="1300" i="1" dirty="0" smtClean="0">
                          <a:latin typeface="+mj-lt"/>
                        </a:rPr>
                        <a:t>МБОУ «СОШ в пос. Усть-Омчуг»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ТРУ.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(нарастающим итогом)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437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 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FEFE673-53A6-4790-AE5A-4A2698FF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352454"/>
            <a:ext cx="292633" cy="292633"/>
          </a:xfrm>
          <a:prstGeom prst="rect">
            <a:avLst/>
          </a:prstGeom>
        </p:spPr>
      </p:pic>
      <p:graphicFrame>
        <p:nvGraphicFramePr>
          <p:cNvPr id="15" name="Таблица 14">
            <a:extLst>
              <a:ext uri="{FF2B5EF4-FFF2-40B4-BE49-F238E27FC236}">
                <a16:creationId xmlns="" xmlns:a16="http://schemas.microsoft.com/office/drawing/2014/main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4950353"/>
              </p:ext>
            </p:extLst>
          </p:nvPr>
        </p:nvGraphicFramePr>
        <p:xfrm>
          <a:off x="233772" y="1403143"/>
          <a:ext cx="11712944" cy="3951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6182">
                  <a:extLst>
                    <a:ext uri="{9D8B030D-6E8A-4147-A177-3AD203B41FA5}">
                      <a16:colId xmlns="" xmlns:a16="http://schemas.microsoft.com/office/drawing/2014/main" val="4191535436"/>
                    </a:ext>
                  </a:extLst>
                </a:gridCol>
                <a:gridCol w="3151262"/>
                <a:gridCol w="764088"/>
                <a:gridCol w="748090"/>
                <a:gridCol w="1149531"/>
                <a:gridCol w="1267097"/>
                <a:gridCol w="1416694"/>
              </a:tblGrid>
              <a:tr h="544417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объекта </a:t>
                      </a:r>
                      <a:r>
                        <a:rPr lang="ru-RU" sz="1300" dirty="0" smtClean="0">
                          <a:latin typeface="+mj-lt"/>
                        </a:rPr>
                        <a:t>/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(тыс. руб.)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6709517"/>
                  </a:ext>
                </a:extLst>
              </a:tr>
              <a:tr h="91723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регионального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Внебюджетные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источники/ местный  бюджет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50638984"/>
                  </a:ext>
                </a:extLst>
              </a:tr>
              <a:tr h="573069">
                <a:tc gridSpan="7"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Государственная поддержка спортивных организаций, осуществляющих подготовку спортивного резерва для сборных команд Российской Федерации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17165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Поставка спортивного инвентаря 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и экипировки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Департамент физической культуры и спорта Магаданской области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МБУ "</a:t>
                      </a:r>
                      <a:r>
                        <a:rPr lang="ru-RU" sz="1600" dirty="0" err="1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Тенькинская</a:t>
                      </a: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 спортивная школа"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284,2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235,3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23,3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112575" y="697744"/>
            <a:ext cx="9372322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Спорт </a:t>
            </a:r>
            <a:r>
              <a:rPr lang="ru-RU" sz="1800" b="1" dirty="0" smtClean="0">
                <a:solidFill>
                  <a:srgbClr val="002666"/>
                </a:solidFill>
                <a:latin typeface="PFDinDisplayPro-Light"/>
              </a:rPr>
              <a:t>- норма </a:t>
            </a: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жизни 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494590" y="64400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F8ABFEAB-912D-40BC-9480-8A4BE04E2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569" y="748041"/>
            <a:ext cx="262248" cy="30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510139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КУЛЬТУРА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93001" y="501134"/>
            <a:ext cx="2243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Культурная среда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71A152F-EAFC-4E87-8B27-A49CD9C05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55" y="309468"/>
            <a:ext cx="296835" cy="3340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F1A440B-27B8-41BE-B848-555BB99B9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282" y="600852"/>
            <a:ext cx="286537" cy="280440"/>
          </a:xfrm>
          <a:prstGeom prst="rect">
            <a:avLst/>
          </a:prstGeom>
        </p:spPr>
      </p:pic>
      <p:graphicFrame>
        <p:nvGraphicFramePr>
          <p:cNvPr id="22" name="Таблица 21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7788882"/>
              </p:ext>
            </p:extLst>
          </p:nvPr>
        </p:nvGraphicFramePr>
        <p:xfrm>
          <a:off x="423472" y="1101737"/>
          <a:ext cx="11283619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8320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954060"/>
                <a:gridCol w="3870543"/>
                <a:gridCol w="1410696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</a:tblGrid>
              <a:tr h="356092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Наименование результата, показателя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от 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78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1161"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Построены (реконструированы) и (или) капитально отремонтированы культурно-досуговые учреждения </a:t>
                      </a:r>
                    </a:p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в сельской местности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культуры и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туризма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области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Количество </a:t>
                      </a:r>
                    </a:p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созданных (реконструированных) </a:t>
                      </a:r>
                    </a:p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и капитально отремонтированных объектов организаций культуры </a:t>
                      </a:r>
                    </a:p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(единиц)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49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объекта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реализации мероприятия/заказчик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финансирования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выполнения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9711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noProof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Капитальный ремонт помещения и дощатых полов зрительного зала МБУК «Центр досуга и народного творчества» п. Усть-Омчуг, замена оконных блоков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Тенькинский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 городской округ/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МБУК «Центр досуга и народного творчества»</a:t>
                      </a:r>
                      <a:endParaRPr lang="ru-RU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Calibri"/>
                          <a:cs typeface="Times New Roman"/>
                        </a:rPr>
                        <a:t>11 699,4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+mj-lt"/>
                          <a:ea typeface="Calibri"/>
                          <a:cs typeface="Times New Roman"/>
                        </a:rPr>
                        <a:t>тыс.руб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Calibri"/>
                          <a:cs typeface="Times New Roman"/>
                        </a:rPr>
                        <a:t>.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31.10.2020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84189251"/>
              </p:ext>
            </p:extLst>
          </p:nvPr>
        </p:nvGraphicFramePr>
        <p:xfrm>
          <a:off x="423471" y="4211163"/>
          <a:ext cx="11283619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1207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2002421"/>
                <a:gridCol w="3865944"/>
                <a:gridCol w="1394047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</a:tblGrid>
              <a:tr h="39546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Наименование результата, показателя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реализации мероприятия/заказчик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финансирования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выполнения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5215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Переоснащены муниципальные библиотеки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по модельному стандарту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noProof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Тенькинский</a:t>
                      </a:r>
                      <a:r>
                        <a:rPr lang="ru-RU" sz="1400" kern="1200" noProof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городской округ/ МБУК «</a:t>
                      </a:r>
                      <a:r>
                        <a:rPr lang="ru-RU" sz="1400" kern="1200" noProof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Межпоселенческая</a:t>
                      </a:r>
                      <a:r>
                        <a:rPr lang="ru-RU" sz="1400" kern="1200" noProof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централизованная библиотечная система» </a:t>
                      </a:r>
                      <a:r>
                        <a:rPr lang="ru-RU" sz="1400" kern="1200" noProof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Тенькинского</a:t>
                      </a:r>
                      <a:r>
                        <a:rPr lang="ru-RU" sz="1400" kern="1200" noProof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городского округа Магаданской области</a:t>
                      </a:r>
                      <a:endParaRPr lang="ru-RU" sz="1400" kern="1200" noProof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10 000,0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тыс.руб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algn="ctr"/>
                      <a:endParaRPr lang="ru-RU" sz="1400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9440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ЖИЛЬЕ И </a:t>
            </a:r>
            <a:r>
              <a:rPr lang="ru-RU" sz="1500" dirty="0" smtClean="0">
                <a:solidFill>
                  <a:srgbClr val="2B587F"/>
                </a:solidFill>
              </a:rPr>
              <a:t>ГОРОДСКАЯ </a:t>
            </a:r>
            <a:r>
              <a:rPr lang="ru-RU" sz="1500" dirty="0">
                <a:solidFill>
                  <a:srgbClr val="2B587F"/>
                </a:solidFill>
              </a:rPr>
              <a:t>СРЕДА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дзаголовок 5">
            <a:extLst>
              <a:ext uri="{FF2B5EF4-FFF2-40B4-BE49-F238E27FC236}">
                <a16:creationId xmlns="" xmlns:a16="http://schemas.microsoft.com/office/drawing/2014/main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="" xmlns:a16="http://schemas.microsoft.com/office/drawing/2014/main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4472C4">
                    <a:lumMod val="50000"/>
                  </a:srgbClr>
                </a:solidFill>
              </a:rPr>
              <a:t>Формирование комфортной городской среды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0089" y="1442168"/>
          <a:ext cx="11596460" cy="3251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2252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926771"/>
                <a:gridCol w="1578429"/>
                <a:gridCol w="1386882"/>
                <a:gridCol w="1992126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</a:tblGrid>
              <a:tr h="1056974"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Наименование  объекта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Заказчик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Исполнитель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Срок реализации</a:t>
                      </a:r>
                      <a:endParaRPr lang="ru-RU" sz="14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Объем финансирования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62042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Благоустройство общественной территории жилого дома № 20 по улице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Тенькинская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в п. Усть-Омчуг, Магаданской области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Администрация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Тенькинского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городского округа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«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Кодра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30.08.2020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18 393,5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.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54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Благоустройство общественной территории жилых домов № 10, 13 по ул. Мира в п. Усть-Омчуг, Магаданской области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30.08.2020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54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Благоустройство общественной территории сквера Победы по улице Горняцкая в поселке Усть-Омчуг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30.08.2020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239773" y="1185341"/>
            <a:ext cx="11596460" cy="17108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7C0171A-4ADB-4FDF-A839-9C5834B01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114" y="238145"/>
            <a:ext cx="506078" cy="3951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71AC005-03B2-46C9-83D9-16654058B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230" y="585435"/>
            <a:ext cx="339497" cy="3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130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ЦИФРОВАЯ ЭКОНОМИКА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053239" y="571505"/>
            <a:ext cx="9353901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rgbClr val="002666"/>
                </a:solidFill>
                <a:latin typeface="PFDinDisplayPro-Light"/>
              </a:rPr>
              <a:t>Информационная инфраструктура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539024" y="47942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450860"/>
              </p:ext>
            </p:extLst>
          </p:nvPr>
        </p:nvGraphicFramePr>
        <p:xfrm>
          <a:off x="376759" y="1436976"/>
          <a:ext cx="11202783" cy="4441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681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2496880"/>
                <a:gridCol w="1123406"/>
                <a:gridCol w="1267097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1110343"/>
                <a:gridCol w="946376"/>
              </a:tblGrid>
              <a:tr h="198545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от 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 smtClean="0">
                        <a:solidFill>
                          <a:schemeClr val="lt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985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1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0404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C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Подключение фельдшерско-акушерских пунктов  (ФАП) государственной и муниципальной систем здравоохранения к сети «Интернет»</a:t>
                      </a:r>
                    </a:p>
                    <a:p>
                      <a:pPr algn="ctr"/>
                      <a:endParaRPr lang="ru-RU" sz="1600" dirty="0" smtClean="0">
                        <a:solidFill>
                          <a:srgbClr val="C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Магаданской области</a:t>
                      </a:r>
                    </a:p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76320">
                <a:tc>
                  <a:txBody>
                    <a:bodyPr/>
                    <a:lstStyle/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r"/>
                      <a:r>
                        <a:rPr lang="ru-RU" sz="1600" dirty="0" smtClean="0">
                          <a:latin typeface="+mj-lt"/>
                        </a:rPr>
                        <a:t>2019 год – п. Транспортный</a:t>
                      </a:r>
                    </a:p>
                    <a:p>
                      <a:pPr algn="r"/>
                      <a:r>
                        <a:rPr lang="ru-RU" sz="1600" dirty="0" smtClean="0">
                          <a:latin typeface="+mj-lt"/>
                        </a:rPr>
                        <a:t>2020 год -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п. Мадаун</a:t>
                      </a:r>
                      <a:endParaRPr lang="ru-RU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0E35D2F-69BA-4015-8F03-AD35CCD06F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777" y="337409"/>
            <a:ext cx="405965" cy="4040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8C9ED32-35A8-442F-97B3-47176D7B3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7347" y="605358"/>
            <a:ext cx="313560" cy="31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057417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ПРОЕКТЫ, РЕАЛИЗУЕМЫЕ НА ТЕРРИТОРИИ МУНИЦИПАЛЬНОГО ОБРАЗОВАНИЯ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1102289" y="2801328"/>
            <a:ext cx="9507255" cy="125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Муниципальное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образование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«Хасынский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городской округ»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4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7557267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34837" y="616343"/>
            <a:ext cx="3227986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Успех каждого ребенка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40195" y="55163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0089" y="1164666"/>
          <a:ext cx="11306776" cy="3069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5922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485900"/>
                <a:gridCol w="1676400"/>
                <a:gridCol w="1685142"/>
                <a:gridCol w="718457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695201"/>
                <a:gridCol w="679754"/>
              </a:tblGrid>
              <a:tr h="613369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</a:t>
                      </a:r>
                      <a:r>
                        <a:rPr lang="ru-RU" sz="1300" baseline="0" dirty="0" smtClean="0">
                          <a:latin typeface="+mj-lt"/>
                        </a:rPr>
                        <a:t> реализации мероприятий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890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7844"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В общеобразовательных организациях, расположенных в сельской местности, обновлена материально-техническая база для занятий физической культурой и спортом</a:t>
                      </a:r>
                    </a:p>
                    <a:p>
                      <a:pPr algn="ctr"/>
                      <a:endParaRPr lang="ru-RU" sz="1300" strike="noStrike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В целях достижения указанного результата осуществляется выполнение работ по капитальному ремонту спортивного зала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libri Light"/>
                          <a:ea typeface="Calibri"/>
                          <a:cs typeface="Times New Roman"/>
                        </a:rPr>
                        <a:t>Министерство образования Магаданской области</a:t>
                      </a:r>
                    </a:p>
                    <a:p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МО «</a:t>
                      </a:r>
                      <a:r>
                        <a:rPr lang="ru-RU" sz="1300" strike="noStrike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Хасынский</a:t>
                      </a:r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 городской округ»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Закупка осуществлена МБОУ «Средняя общеобразовательная школа № 2» п. Палатка (заключен 1 контракт)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товаров, работ, услуг</a:t>
                      </a:r>
                    </a:p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(единица, нарастающим итогом)</a:t>
                      </a:r>
                      <a:endParaRPr lang="ru-RU" sz="1300" strike="noStrike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11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5458" y="611108"/>
            <a:ext cx="419679" cy="41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880173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 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FEFE673-53A6-4790-AE5A-4A2698FF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352454"/>
            <a:ext cx="292633" cy="292633"/>
          </a:xfrm>
          <a:prstGeom prst="rect">
            <a:avLst/>
          </a:prstGeom>
        </p:spPr>
      </p:pic>
      <p:graphicFrame>
        <p:nvGraphicFramePr>
          <p:cNvPr id="15" name="Таблица 14">
            <a:extLst>
              <a:ext uri="{FF2B5EF4-FFF2-40B4-BE49-F238E27FC236}">
                <a16:creationId xmlns="" xmlns:a16="http://schemas.microsoft.com/office/drawing/2014/main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34346576"/>
              </p:ext>
            </p:extLst>
          </p:nvPr>
        </p:nvGraphicFramePr>
        <p:xfrm>
          <a:off x="202074" y="1403143"/>
          <a:ext cx="11712944" cy="4337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6182">
                  <a:extLst>
                    <a:ext uri="{9D8B030D-6E8A-4147-A177-3AD203B41FA5}">
                      <a16:colId xmlns="" xmlns:a16="http://schemas.microsoft.com/office/drawing/2014/main" val="4191535436"/>
                    </a:ext>
                  </a:extLst>
                </a:gridCol>
                <a:gridCol w="2936117"/>
                <a:gridCol w="740780"/>
                <a:gridCol w="1081180"/>
                <a:gridCol w="1149928"/>
                <a:gridCol w="1172063"/>
                <a:gridCol w="1416694"/>
              </a:tblGrid>
              <a:tr h="564476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объекта </a:t>
                      </a:r>
                      <a:r>
                        <a:rPr lang="ru-RU" sz="1300" dirty="0" smtClean="0">
                          <a:latin typeface="+mj-lt"/>
                        </a:rPr>
                        <a:t>/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 исполнители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(тыс. руб.)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6709517"/>
                  </a:ext>
                </a:extLst>
              </a:tr>
              <a:tr h="80427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регионального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300" baseline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местного  бюджета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50638984"/>
                  </a:ext>
                </a:extLst>
              </a:tr>
              <a:tr h="993902">
                <a:tc>
                  <a:txBody>
                    <a:bodyPr/>
                    <a:lstStyle/>
                    <a:p>
                      <a:pPr algn="ctr"/>
                      <a:r>
                        <a:rPr lang="ru-RU" sz="145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Поставка спортивного инвентаря </a:t>
                      </a:r>
                    </a:p>
                    <a:p>
                      <a:pPr algn="ctr"/>
                      <a:r>
                        <a:rPr lang="ru-RU" sz="145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и экипировки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Департамент физической культуры и спорта Магаданской области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5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МБУ "</a:t>
                      </a:r>
                      <a:r>
                        <a:rPr lang="ru-RU" sz="1450" dirty="0" err="1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Хасынская</a:t>
                      </a:r>
                      <a:r>
                        <a:rPr lang="ru-RU" sz="145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 спортивная школа"</a:t>
                      </a:r>
                      <a:endParaRPr lang="ru-RU" sz="145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5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284,2</a:t>
                      </a:r>
                      <a:endParaRPr lang="ru-RU" sz="145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235,3</a:t>
                      </a:r>
                      <a:endParaRPr lang="ru-RU" sz="145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23,3</a:t>
                      </a:r>
                      <a:endParaRPr lang="ru-RU" sz="145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  <a:endParaRPr lang="ru-RU" sz="145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3358"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latin typeface="+mj-lt"/>
                        </a:rPr>
                        <a:t>Строительство объекта </a:t>
                      </a:r>
                    </a:p>
                    <a:p>
                      <a:pPr algn="ctr"/>
                      <a:r>
                        <a:rPr lang="ru-RU" sz="1450" dirty="0" smtClean="0">
                          <a:latin typeface="+mj-lt"/>
                        </a:rPr>
                        <a:t>«Физкультурно-оздоровительный комплекс </a:t>
                      </a:r>
                    </a:p>
                    <a:p>
                      <a:pPr algn="ctr"/>
                      <a:r>
                        <a:rPr lang="ru-RU" sz="1450" dirty="0" smtClean="0">
                          <a:latin typeface="+mj-lt"/>
                        </a:rPr>
                        <a:t>с универсальным игровым </a:t>
                      </a:r>
                    </a:p>
                    <a:p>
                      <a:pPr algn="ctr"/>
                      <a:r>
                        <a:rPr lang="ru-RU" sz="1450" dirty="0" smtClean="0">
                          <a:latin typeface="+mj-lt"/>
                        </a:rPr>
                        <a:t>залом 42 х 24» </a:t>
                      </a:r>
                    </a:p>
                    <a:p>
                      <a:pPr algn="ctr"/>
                      <a:r>
                        <a:rPr lang="ru-RU" sz="1450" dirty="0" smtClean="0">
                          <a:latin typeface="+mj-lt"/>
                        </a:rPr>
                        <a:t>(п. Палатка, Хасынский район, </a:t>
                      </a:r>
                    </a:p>
                    <a:p>
                      <a:pPr algn="ctr"/>
                      <a:r>
                        <a:rPr lang="ru-RU" sz="1450" dirty="0" smtClean="0">
                          <a:latin typeface="+mj-lt"/>
                        </a:rPr>
                        <a:t>Магаданская область)</a:t>
                      </a:r>
                      <a:endParaRPr lang="ru-RU" sz="145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latin typeface="+mj-lt"/>
                        </a:rPr>
                        <a:t>Министерство строительства, </a:t>
                      </a:r>
                    </a:p>
                    <a:p>
                      <a:pPr algn="ctr"/>
                      <a:r>
                        <a:rPr lang="ru-RU" sz="1450" dirty="0" smtClean="0">
                          <a:latin typeface="+mj-lt"/>
                        </a:rPr>
                        <a:t>жилищно-коммунального</a:t>
                      </a:r>
                      <a:r>
                        <a:rPr lang="ru-RU" sz="1450" baseline="0" dirty="0" smtClean="0">
                          <a:latin typeface="+mj-lt"/>
                        </a:rPr>
                        <a:t> хозяйства и энергетики Магаданской области</a:t>
                      </a:r>
                      <a:r>
                        <a:rPr lang="ru-RU" sz="1450" dirty="0" smtClean="0">
                          <a:latin typeface="+mj-lt"/>
                        </a:rPr>
                        <a:t> </a:t>
                      </a:r>
                      <a:endParaRPr lang="ru-RU" sz="145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/>
                          </a:solidFill>
                          <a:latin typeface="+mj-lt"/>
                        </a:rPr>
                        <a:t>2019-2020</a:t>
                      </a:r>
                      <a:endParaRPr lang="ru-RU" sz="145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215 577,0</a:t>
                      </a:r>
                      <a:endParaRPr lang="ru-RU" sz="145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196 175,1</a:t>
                      </a:r>
                      <a:endParaRPr lang="ru-RU" sz="145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19 401,9</a:t>
                      </a:r>
                      <a:endParaRPr lang="ru-RU" sz="145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latin typeface="+mj-lt"/>
                        </a:rPr>
                        <a:t>-</a:t>
                      </a:r>
                      <a:endParaRPr lang="ru-RU" sz="145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112575" y="697744"/>
            <a:ext cx="9372322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Спорт </a:t>
            </a:r>
            <a:r>
              <a:rPr lang="ru-RU" sz="1800" b="1" dirty="0" smtClean="0">
                <a:solidFill>
                  <a:srgbClr val="002666"/>
                </a:solidFill>
                <a:latin typeface="PFDinDisplayPro-Light"/>
              </a:rPr>
              <a:t>- норма </a:t>
            </a: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жизни 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494590" y="64400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F8ABFEAB-912D-40BC-9480-8A4BE04E2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569" y="748041"/>
            <a:ext cx="262248" cy="30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280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ЖИЛЬЕ И </a:t>
            </a:r>
            <a:r>
              <a:rPr lang="ru-RU" sz="1500" dirty="0" smtClean="0">
                <a:solidFill>
                  <a:srgbClr val="2B587F"/>
                </a:solidFill>
              </a:rPr>
              <a:t>ГОРОДСКАЯ </a:t>
            </a:r>
            <a:r>
              <a:rPr lang="ru-RU" sz="1500" dirty="0">
                <a:solidFill>
                  <a:srgbClr val="2B587F"/>
                </a:solidFill>
              </a:rPr>
              <a:t>СРЕДА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дзаголовок 5">
            <a:extLst>
              <a:ext uri="{FF2B5EF4-FFF2-40B4-BE49-F238E27FC236}">
                <a16:creationId xmlns="" xmlns:a16="http://schemas.microsoft.com/office/drawing/2014/main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="" xmlns:a16="http://schemas.microsoft.com/office/drawing/2014/main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4472C4">
                    <a:lumMod val="50000"/>
                  </a:srgbClr>
                </a:solidFill>
              </a:rPr>
              <a:t>Формирование комфортной городской среды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6948" y="1103496"/>
          <a:ext cx="11596460" cy="5340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2252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926771"/>
                <a:gridCol w="1578429"/>
                <a:gridCol w="1386882"/>
                <a:gridCol w="1992126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</a:tblGrid>
              <a:tr h="42921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Наименование  объекта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Заказчик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Исполнитель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Срок реализации</a:t>
                      </a:r>
                      <a:endParaRPr lang="ru-RU" sz="14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Объем финансирования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572235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Поставка объектов для благоустройства общественной территории (остановочный павильон и контейнеры)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Комитет жизнеобеспечения территории администрации Хасынского городского округа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«АСЦ-Сибирский Сварной»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30.04.2020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13 558,5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.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МУП «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Комэнерго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654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Устройство опор уличного освещения с установкой светодиодных светильников (автовокзал)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24.08.2020 </a:t>
                      </a: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Комплексное благоустройство общественной территории в пос. Палатка (ДИК возле физкультурно-оздоровительного комплекса с плавательным бассейном)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«МАСТЕРФАЙБР-КОЛЫМА»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20.07.2020 </a:t>
                      </a: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Поставка трибун для зрителей для стадиона п. Стекольный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libri Light"/>
                          <a:ea typeface="Calibri"/>
                          <a:cs typeface="Times New Roman"/>
                        </a:rPr>
                        <a:t>ООО «АСЦ-Сибирский Сварной»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Calibri Ligh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31.08.2020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2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Комплексное благоустройство общественной территории стадиона в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пос.Стекольный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. Устройство площадки для игры в большой теннис с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травмобезопасным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покрытием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ИП Чернышев В.С.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25.08.2020 </a:t>
                      </a: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j-lt"/>
                        </a:rPr>
                        <a:t>Благоустройство общественной территории. Устройство ограждения стадиона в </a:t>
                      </a:r>
                      <a:r>
                        <a:rPr lang="ru-RU" sz="1600" dirty="0" err="1" smtClean="0">
                          <a:latin typeface="+mj-lt"/>
                        </a:rPr>
                        <a:t>пос.Стекольный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ИП Павлов Евгений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Валерьевич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01.09.2020 </a:t>
                      </a: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239773" y="1185341"/>
            <a:ext cx="11596460" cy="17108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7C0171A-4ADB-4FDF-A839-9C5834B01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114" y="238145"/>
            <a:ext cx="506078" cy="3951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71AC005-03B2-46C9-83D9-16654058B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230" y="585435"/>
            <a:ext cx="339497" cy="3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428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 smtClean="0">
                <a:solidFill>
                  <a:srgbClr val="2B587F"/>
                </a:solidFill>
              </a:rPr>
              <a:t>НАЦИОНАЛЬНЫЙ ПРОЕКТ 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43903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88579657"/>
              </p:ext>
            </p:extLst>
          </p:nvPr>
        </p:nvGraphicFramePr>
        <p:xfrm>
          <a:off x="237831" y="2082335"/>
          <a:ext cx="11423902" cy="4571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9610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803748"/>
                <a:gridCol w="1896558"/>
                <a:gridCol w="654806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667646"/>
                <a:gridCol w="651534"/>
              </a:tblGrid>
              <a:tr h="280217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835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5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045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Численность врачей и средних медицинских работников в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медицинских организациях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, находящихся в ведении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Минздрава России, органов исполнительной </a:t>
                      </a: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власти субъектов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Российской Федерации в сфере охраны здоровья и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муниципальных образований составляет не менее,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специалистов соответственно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Обеспечено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привлечение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квалифицированных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кадров, 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человек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976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 651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3 070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2343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Число специалистов, совершенствующих свои знания в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рамках системы непрерывного медицинского образования, в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том числе с использованием дистанционных образовательных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технологий, путем освоения дополнительных образовательных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программ, разработанных с учетом порядков оказания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медицинской помощи, клинических рекомендаций и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принципов доказательной медицины, с использованием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портала непрерывного медицинского образования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Проведение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информационно-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коммуникационной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кампании,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человек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720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723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915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1" name="Группа 10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028E7790-0239-42F8-A64E-E1CC16751ED6}"/>
              </a:ext>
            </a:extLst>
          </p:cNvPr>
          <p:cNvGrpSpPr/>
          <p:nvPr/>
        </p:nvGrpSpPr>
        <p:grpSpPr>
          <a:xfrm>
            <a:off x="163089" y="1024346"/>
            <a:ext cx="11408731" cy="810999"/>
            <a:chOff x="-602428" y="-3497722"/>
            <a:chExt cx="2749504" cy="96871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Прямоугольник: скругленные углы 3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968713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  </a:ext>
              </a:extLst>
            </p:cNvPr>
            <p:cNvSpPr txBox="1"/>
            <p:nvPr/>
          </p:nvSpPr>
          <p:spPr>
            <a:xfrm>
              <a:off x="-584415" y="-3344192"/>
              <a:ext cx="2731491" cy="2829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500" b="1" dirty="0" smtClean="0">
                <a:solidFill>
                  <a:srgbClr val="5B9BD5">
                    <a:lumMod val="50000"/>
                  </a:srgbClr>
                </a:solidFill>
              </a:endParaRPr>
            </a:p>
            <a:p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ЗАДАЧА: </a:t>
              </a:r>
              <a:r>
                <a:rPr lang="ru-RU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 Light"/>
                </a:rPr>
                <a:t>	</a:t>
              </a:r>
            </a:p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i="1" dirty="0">
                <a:solidFill>
                  <a:srgbClr val="FF0000"/>
                </a:solidFill>
              </a:endParaRPr>
            </a:p>
            <a:p>
              <a:pPr algn="just" defTabSz="577850">
                <a:spcBef>
                  <a:spcPct val="0"/>
                </a:spcBef>
                <a:defRPr/>
              </a:pPr>
              <a:endParaRPr lang="ru-RU" sz="1300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01" y="258075"/>
            <a:ext cx="388655" cy="3886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8877" y="1004348"/>
            <a:ext cx="104392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Обеспечение медицинских организаций системы здравоохранения квалифицированными кадрами, включая внедрение системы непрерывного образования медицинских работников, </a:t>
            </a:r>
            <a:r>
              <a:rPr lang="ru-RU" sz="1600" b="1" dirty="0" smtClean="0"/>
              <a:t>в том </a:t>
            </a:r>
            <a:r>
              <a:rPr lang="ru-RU" sz="1600" b="1" dirty="0"/>
              <a:t>числе с использованием дистанционных образовательных технологий</a:t>
            </a:r>
            <a:endParaRPr lang="ru-RU" sz="15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87654" y="378015"/>
            <a:ext cx="881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Обеспечение медицинских организаций системы здравоохранения квалифицированными </a:t>
            </a:r>
            <a:r>
              <a:rPr lang="ru-RU" b="1" dirty="0" smtClean="0">
                <a:solidFill>
                  <a:srgbClr val="002666"/>
                </a:solidFill>
                <a:latin typeface="PFDinDisplayPro-Light"/>
              </a:rPr>
              <a:t>кадрами</a:t>
            </a:r>
            <a:endParaRPr lang="ru-RU" b="1" dirty="0">
              <a:solidFill>
                <a:srgbClr val="2B587F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281FC3BF-6793-4214-95D8-FCC9C9669E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9812" y="511687"/>
            <a:ext cx="385479" cy="38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554499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ЦИФРОВАЯ ЭКОНОМИКА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053239" y="571505"/>
            <a:ext cx="9353901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rgbClr val="002666"/>
                </a:solidFill>
                <a:latin typeface="PFDinDisplayPro-Light"/>
              </a:rPr>
              <a:t>Информационная инфраструктура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539024" y="47942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76669189"/>
              </p:ext>
            </p:extLst>
          </p:nvPr>
        </p:nvGraphicFramePr>
        <p:xfrm>
          <a:off x="376759" y="1554542"/>
          <a:ext cx="11202783" cy="39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681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2496880"/>
                <a:gridCol w="1123406"/>
                <a:gridCol w="1267097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1110343"/>
                <a:gridCol w="946376"/>
              </a:tblGrid>
              <a:tr h="181151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от 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 smtClean="0">
                        <a:solidFill>
                          <a:schemeClr val="lt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811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9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2722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Подключение фельдшерско-акушерских пунктов  (ФАП) государственной и муниципальной систем здравоохранения к сети «Интернет»</a:t>
                      </a:r>
                    </a:p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Магаданской области</a:t>
                      </a:r>
                    </a:p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15640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+mj-lt"/>
                      </a:endParaRPr>
                    </a:p>
                    <a:p>
                      <a:pPr algn="r"/>
                      <a:r>
                        <a:rPr lang="ru-RU" sz="1600" dirty="0" smtClean="0">
                          <a:latin typeface="+mj-lt"/>
                        </a:rPr>
                        <a:t>2019 год – п. </a:t>
                      </a:r>
                      <a:r>
                        <a:rPr lang="ru-RU" sz="1600" dirty="0" err="1" smtClean="0">
                          <a:latin typeface="+mj-lt"/>
                        </a:rPr>
                        <a:t>Хасын</a:t>
                      </a:r>
                      <a:endParaRPr lang="ru-RU" sz="1600" dirty="0" smtClean="0">
                        <a:latin typeface="+mj-lt"/>
                      </a:endParaRPr>
                    </a:p>
                    <a:p>
                      <a:pPr algn="r"/>
                      <a:r>
                        <a:rPr lang="ru-RU" sz="1600" dirty="0" smtClean="0">
                          <a:latin typeface="+mj-lt"/>
                        </a:rPr>
                        <a:t>2020 год - </a:t>
                      </a:r>
                      <a:r>
                        <a:rPr lang="ru-RU" sz="1600" dirty="0" err="1" smtClean="0">
                          <a:latin typeface="+mj-lt"/>
                        </a:rPr>
                        <a:t>пгт</a:t>
                      </a:r>
                      <a:r>
                        <a:rPr lang="ru-RU" sz="1600" dirty="0" smtClean="0">
                          <a:latin typeface="+mj-lt"/>
                        </a:rPr>
                        <a:t> Атка, </a:t>
                      </a:r>
                      <a:r>
                        <a:rPr lang="ru-RU" sz="1600" dirty="0" err="1" smtClean="0">
                          <a:latin typeface="+mj-lt"/>
                        </a:rPr>
                        <a:t>пгт</a:t>
                      </a:r>
                      <a:r>
                        <a:rPr lang="ru-RU" sz="1600" dirty="0" smtClean="0">
                          <a:latin typeface="+mj-lt"/>
                        </a:rPr>
                        <a:t> Талая</a:t>
                      </a:r>
                      <a:endParaRPr lang="ru-RU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0E35D2F-69BA-4015-8F03-AD35CCD06F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777" y="337409"/>
            <a:ext cx="405965" cy="4040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8C9ED32-35A8-442F-97B3-47176D7B3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7347" y="605358"/>
            <a:ext cx="313560" cy="31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196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ПРОЕКТЫ, РЕАЛИЗУЕМЫЕ НА ТЕРРИТОРИИ МУНИЦИПАЛЬНОГО ОБРАЗОВАНИЯ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1273520" y="2801328"/>
            <a:ext cx="9264770" cy="125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Муниципальное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образование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«</a:t>
            </a:r>
            <a:r>
              <a:rPr lang="ru-RU" sz="4000" b="1" dirty="0" err="1" smtClean="0">
                <a:solidFill>
                  <a:srgbClr val="002666"/>
                </a:solidFill>
                <a:latin typeface="PFDinDisplayPro-Light"/>
              </a:rPr>
              <a:t>Ягоднинский</a:t>
            </a: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городской округ»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4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5703545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9446302"/>
              </p:ext>
            </p:extLst>
          </p:nvPr>
        </p:nvGraphicFramePr>
        <p:xfrm>
          <a:off x="270458" y="1182833"/>
          <a:ext cx="11644560" cy="4160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3058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2421925"/>
                <a:gridCol w="1235675"/>
                <a:gridCol w="1087395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1198605"/>
                <a:gridCol w="1167902"/>
              </a:tblGrid>
              <a:tr h="180273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результат/показателя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80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291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Создание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фельдшерско-акушерского пункта (ФАП)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i="0" kern="1200" baseline="0" dirty="0" err="1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Ягоднинс</a:t>
                      </a:r>
                      <a:r>
                        <a:rPr lang="ru-RU" sz="1600" i="0" kern="1200" dirty="0" err="1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кий</a:t>
                      </a:r>
                      <a:r>
                        <a:rPr lang="ru-RU" sz="1600" i="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 р-н п. Дебин</a:t>
                      </a:r>
                      <a:endParaRPr lang="ru-RU" sz="1600" i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единица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82911"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Построены (реконструированы) вертолетные (посадочные) площадки</a:t>
                      </a:r>
                    </a:p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 медицинских организациях или</a:t>
                      </a:r>
                    </a:p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на расстоянии, соответствующему </a:t>
                      </a:r>
                    </a:p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не более чем 15 минутному </a:t>
                      </a:r>
                      <a:r>
                        <a:rPr lang="ru-RU" sz="1600" i="0" dirty="0" err="1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доезду</a:t>
                      </a:r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на автомобиле скорой медицинской помощи</a:t>
                      </a:r>
                    </a:p>
                    <a:p>
                      <a:pPr algn="ctr"/>
                      <a:endParaRPr lang="ru-RU" sz="1600" i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-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-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54400" y="514718"/>
            <a:ext cx="8068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Развитие системы оказания первичной медико-санитарной помощи</a:t>
            </a:r>
            <a:endParaRPr lang="ru-RU" b="1" dirty="0">
              <a:solidFill>
                <a:srgbClr val="2B587F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01" y="258075"/>
            <a:ext cx="388655" cy="38865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B1E53D8-4DB6-4A56-9C9F-E93AE33F53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2738" y="502011"/>
            <a:ext cx="418393" cy="3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800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18371" y="535605"/>
            <a:ext cx="3227986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Современная школа 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78261" y="46119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65" y="550074"/>
            <a:ext cx="310397" cy="347502"/>
          </a:xfrm>
          <a:prstGeom prst="rect">
            <a:avLst/>
          </a:prstGeom>
        </p:spPr>
      </p:pic>
      <p:sp>
        <p:nvSpPr>
          <p:cNvPr id="12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268416" y="1100037"/>
            <a:ext cx="11323038" cy="19576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b="1" dirty="0" smtClean="0">
              <a:solidFill>
                <a:srgbClr val="5B9BD5">
                  <a:lumMod val="50000"/>
                </a:srgbClr>
              </a:solidFill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4371" y="1272469"/>
          <a:ext cx="11441607" cy="4307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1678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384300"/>
                <a:gridCol w="1600200"/>
                <a:gridCol w="1384299"/>
                <a:gridCol w="673100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508000"/>
                <a:gridCol w="530030"/>
              </a:tblGrid>
              <a:tr h="545445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</a:t>
                      </a:r>
                      <a:r>
                        <a:rPr lang="ru-RU" sz="1300" baseline="0" dirty="0" smtClean="0">
                          <a:latin typeface="+mj-lt"/>
                        </a:rPr>
                        <a:t> реализации мероприятия</a:t>
                      </a:r>
                      <a:endParaRPr lang="ru-RU" sz="1300" dirty="0" smtClean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2830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2835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Обновлена материально-техническая база для формирования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 обучающихся современных технологических и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гуманитарных навыков.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Создана материально-технической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базы для реализации основных и дополнительных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общеобразовательных программ цифрового и гуманитарного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профилей в общеобразовательных организациях,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расположенных в сельской местности и малых городах</a:t>
                      </a:r>
                    </a:p>
                    <a:p>
                      <a:pPr algn="ctr"/>
                      <a:endParaRPr lang="ru-RU" sz="13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В целях достижения указанного результата осуществляется приобретение оборудования, инструмента, техники, мебели для оснащения  центра образования цифрового и гуманитарного профилей «Точка роста»</a:t>
                      </a:r>
                      <a:endParaRPr kumimoji="0" lang="en-US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B9BD5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3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300" dirty="0" smtClean="0">
                        <a:solidFill>
                          <a:srgbClr val="FF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Министерство образования магаданской области</a:t>
                      </a:r>
                      <a:endParaRPr lang="ru-RU" sz="14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МО «</a:t>
                      </a:r>
                      <a:r>
                        <a:rPr lang="ru-RU" sz="1300" dirty="0" err="1" smtClean="0">
                          <a:latin typeface="+mj-lt"/>
                        </a:rPr>
                        <a:t>Ягоднинский</a:t>
                      </a:r>
                      <a:r>
                        <a:rPr lang="ru-RU" sz="1300" baseline="0" dirty="0" smtClean="0">
                          <a:latin typeface="+mj-lt"/>
                        </a:rPr>
                        <a:t> городской округ</a:t>
                      </a:r>
                      <a:r>
                        <a:rPr lang="ru-RU" sz="1300" dirty="0" smtClean="0">
                          <a:latin typeface="+mj-lt"/>
                        </a:rPr>
                        <a:t>»</a:t>
                      </a:r>
                    </a:p>
                    <a:p>
                      <a:pPr algn="ctr"/>
                      <a:endParaRPr lang="ru-RU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ru-RU" sz="1300" i="1" dirty="0" smtClean="0">
                          <a:latin typeface="+mj-lt"/>
                        </a:rPr>
                        <a:t>Закупка</a:t>
                      </a:r>
                      <a:r>
                        <a:rPr lang="ru-RU" sz="1300" i="1" baseline="0" dirty="0" smtClean="0">
                          <a:latin typeface="+mj-lt"/>
                        </a:rPr>
                        <a:t> осуществлена </a:t>
                      </a:r>
                      <a:r>
                        <a:rPr lang="ru-RU" sz="1300" i="1" dirty="0" smtClean="0">
                          <a:latin typeface="+mj-lt"/>
                        </a:rPr>
                        <a:t>МБОУ «Средняя общеобразовательная школа п. Ягодное» (заключено 4 контракта)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ТРУ.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(нарастающим итогом)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1446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34837" y="616343"/>
            <a:ext cx="3227986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Успех каждого ребенка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40195" y="55163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0089" y="1164666"/>
          <a:ext cx="11306776" cy="5644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5922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485900"/>
                <a:gridCol w="1676400"/>
                <a:gridCol w="1685142"/>
                <a:gridCol w="718457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695201"/>
                <a:gridCol w="679754"/>
              </a:tblGrid>
              <a:tr h="613369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</a:t>
                      </a:r>
                      <a:r>
                        <a:rPr lang="ru-RU" sz="1300" baseline="0" dirty="0" smtClean="0">
                          <a:latin typeface="+mj-lt"/>
                        </a:rPr>
                        <a:t> реализации мероприятий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890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7844"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В общеобразовательных организациях, расположенных в сельской местности, обновлена материально-техническая база для занятий физической культурой и спортом</a:t>
                      </a:r>
                    </a:p>
                    <a:p>
                      <a:pPr algn="ctr"/>
                      <a:endParaRPr lang="ru-RU" sz="1300" strike="noStrike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В целях достижения указанного результата осуществляется приобретение спортивного оборудования и инвентаря, и работы по ремонту спортивного зала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libri Light"/>
                          <a:ea typeface="Calibri"/>
                          <a:cs typeface="Times New Roman"/>
                        </a:rPr>
                        <a:t>Министерство образования Магаданской области</a:t>
                      </a:r>
                    </a:p>
                    <a:p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МО «</a:t>
                      </a:r>
                      <a:r>
                        <a:rPr lang="ru-RU" sz="1300" strike="noStrike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Ягоднинский</a:t>
                      </a:r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 городской округ»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Закупка осуществлена МБОУ «Средняя общеобразовательная школа п. Ягодное»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(заключено 3 договора на приобретение оборудования и инвентаря);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МБОУ «Средняя общеобразовательная школа п. Оротукан» (заключен контракт на выполнение работ по ремонту спортивного зала)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товаров, работ, услуг</a:t>
                      </a:r>
                    </a:p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(единица, нарастающим итогом)</a:t>
                      </a:r>
                      <a:endParaRPr lang="ru-RU" sz="1300" strike="noStrike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11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5458" y="611108"/>
            <a:ext cx="419679" cy="41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93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 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FEFE673-53A6-4790-AE5A-4A2698FF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352454"/>
            <a:ext cx="292633" cy="292633"/>
          </a:xfrm>
          <a:prstGeom prst="rect">
            <a:avLst/>
          </a:prstGeom>
        </p:spPr>
      </p:pic>
      <p:graphicFrame>
        <p:nvGraphicFramePr>
          <p:cNvPr id="15" name="Таблица 14">
            <a:extLst>
              <a:ext uri="{FF2B5EF4-FFF2-40B4-BE49-F238E27FC236}">
                <a16:creationId xmlns="" xmlns:a16="http://schemas.microsoft.com/office/drawing/2014/main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73625685"/>
              </p:ext>
            </p:extLst>
          </p:nvPr>
        </p:nvGraphicFramePr>
        <p:xfrm>
          <a:off x="233772" y="1403143"/>
          <a:ext cx="11712944" cy="398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6182">
                  <a:extLst>
                    <a:ext uri="{9D8B030D-6E8A-4147-A177-3AD203B41FA5}">
                      <a16:colId xmlns="" xmlns:a16="http://schemas.microsoft.com/office/drawing/2014/main" val="4191535436"/>
                    </a:ext>
                  </a:extLst>
                </a:gridCol>
                <a:gridCol w="2944715"/>
                <a:gridCol w="970635"/>
                <a:gridCol w="748090"/>
                <a:gridCol w="1149531"/>
                <a:gridCol w="1267097"/>
                <a:gridCol w="1416694"/>
              </a:tblGrid>
              <a:tr h="544417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объекта </a:t>
                      </a:r>
                      <a:r>
                        <a:rPr lang="ru-RU" sz="1300" dirty="0" smtClean="0">
                          <a:latin typeface="+mj-lt"/>
                        </a:rPr>
                        <a:t>/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 исполнители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(тыс. руб.)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6709517"/>
                  </a:ext>
                </a:extLst>
              </a:tr>
              <a:tr h="91723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регионального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местного  бюджета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50638984"/>
                  </a:ext>
                </a:extLst>
              </a:tr>
              <a:tr h="573069">
                <a:tc gridSpan="7"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Государственная поддержка спортивных организаций, осуществляющих подготовку спортивного резерва для сборных команд Российской Федерации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17165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Поставка спортивного инвентаря 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и экипировки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Департамент физической культуры и спорта Магаданской области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МБУ «Спортивная школа п. Ягодное»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МБУ «Спортивная  школа п. Оротукан»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439,6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364,0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36,0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39,6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112575" y="697744"/>
            <a:ext cx="9372322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Спорт </a:t>
            </a:r>
            <a:r>
              <a:rPr lang="ru-RU" sz="1800" b="1" dirty="0" smtClean="0">
                <a:solidFill>
                  <a:srgbClr val="002666"/>
                </a:solidFill>
                <a:latin typeface="PFDinDisplayPro-Light"/>
              </a:rPr>
              <a:t>- норма </a:t>
            </a: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жизни 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494590" y="64400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F8ABFEAB-912D-40BC-9480-8A4BE04E2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569" y="748041"/>
            <a:ext cx="262248" cy="30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053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ЖИЛЬЕ И </a:t>
            </a:r>
            <a:r>
              <a:rPr lang="ru-RU" sz="1500" dirty="0" smtClean="0">
                <a:solidFill>
                  <a:srgbClr val="2B587F"/>
                </a:solidFill>
              </a:rPr>
              <a:t>ГОРОДСКАЯ </a:t>
            </a:r>
            <a:r>
              <a:rPr lang="ru-RU" sz="1500" dirty="0">
                <a:solidFill>
                  <a:srgbClr val="2B587F"/>
                </a:solidFill>
              </a:rPr>
              <a:t>СРЕДА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дзаголовок 5">
            <a:extLst>
              <a:ext uri="{FF2B5EF4-FFF2-40B4-BE49-F238E27FC236}">
                <a16:creationId xmlns="" xmlns:a16="http://schemas.microsoft.com/office/drawing/2014/main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="" xmlns:a16="http://schemas.microsoft.com/office/drawing/2014/main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4472C4">
                    <a:lumMod val="50000"/>
                  </a:srgbClr>
                </a:solidFill>
              </a:rPr>
              <a:t>Формирование комфортной городской среды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6948" y="1103496"/>
          <a:ext cx="11596460" cy="2299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2252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926771"/>
                <a:gridCol w="1578429"/>
                <a:gridCol w="1386882"/>
                <a:gridCol w="1992126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</a:tblGrid>
              <a:tr h="592498"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Наименование  объекта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Заказчик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Исполнитель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Срок реализации</a:t>
                      </a:r>
                      <a:endParaRPr lang="ru-RU" sz="14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Объем финансирования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5943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Благоустройство территории ул.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Когодовского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д. 35 в п.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Синегорье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Управление жилищного коммунального хозяйства Администрации Ягоднинского городского округа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ИП Конфета Константин Викторович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23.08.2020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libri Light"/>
                          <a:ea typeface="Calibri"/>
                          <a:cs typeface="Calibri Light" panose="020F0302020204030204" pitchFamily="34" charset="0"/>
                        </a:rPr>
                        <a:t>3 808,2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libri Light"/>
                          <a:ea typeface="Calibri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libri Light"/>
                          <a:ea typeface="Calibri"/>
                          <a:cs typeface="Calibri Light" panose="020F0302020204030204" pitchFamily="34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3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Благоустройство (ремонт) центральной аллеи парка культуры и отдыха п. Ягодное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27.08.2020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Calibri Ligh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239773" y="1185341"/>
            <a:ext cx="11596460" cy="17108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7C0171A-4ADB-4FDF-A839-9C5834B01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114" y="238145"/>
            <a:ext cx="506078" cy="3951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71AC005-03B2-46C9-83D9-16654058B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230" y="585435"/>
            <a:ext cx="339497" cy="3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885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 smtClean="0">
                <a:solidFill>
                  <a:srgbClr val="2B587F"/>
                </a:solidFill>
              </a:rPr>
              <a:t>НАЦИОНАЛЬНЫЙ ПРОЕКТ 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678321" y="45954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29641868"/>
              </p:ext>
            </p:extLst>
          </p:nvPr>
        </p:nvGraphicFramePr>
        <p:xfrm>
          <a:off x="170924" y="1739425"/>
          <a:ext cx="11613039" cy="4618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9154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906859"/>
                <a:gridCol w="1605775"/>
                <a:gridCol w="638571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644056"/>
                <a:gridCol w="788624"/>
              </a:tblGrid>
              <a:tr h="383127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915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5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224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Не менее 90% медицинских организаций государственной и муниципальной систем здравоохранения субъектов Российской Федерации обеспечивают межведомственное электронное взаимодействие,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 том числе с учреждениями медико-социальной экспертизы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ИТ-система,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 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20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28,6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50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4711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Организованы автоматизированные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рабочие места медицинских работников при </a:t>
                      </a: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внедрении и эксплуатации медицинских информационных систем,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соответствующих требованиям Минздрава России в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медицинских организациях государственной и муниципальной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систем здравоохранения субъектов Российской Федерации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Закупка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оборудования или услуг,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1534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1534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1649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1" name="Группа 10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028E7790-0239-42F8-A64E-E1CC16751ED6}"/>
              </a:ext>
            </a:extLst>
          </p:cNvPr>
          <p:cNvGrpSpPr/>
          <p:nvPr/>
        </p:nvGrpSpPr>
        <p:grpSpPr>
          <a:xfrm>
            <a:off x="163089" y="1024346"/>
            <a:ext cx="11657204" cy="505917"/>
            <a:chOff x="-602428" y="-3497722"/>
            <a:chExt cx="2748623" cy="96871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Прямоугольник: скругленные углы 3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968713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  </a:ext>
              </a:extLst>
            </p:cNvPr>
            <p:cNvSpPr txBox="1"/>
            <p:nvPr/>
          </p:nvSpPr>
          <p:spPr>
            <a:xfrm>
              <a:off x="-593862" y="-3287978"/>
              <a:ext cx="2731491" cy="28298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500" b="1" dirty="0" smtClean="0">
                <a:solidFill>
                  <a:srgbClr val="5B9BD5">
                    <a:lumMod val="50000"/>
                  </a:srgbClr>
                </a:solidFill>
              </a:endParaRPr>
            </a:p>
            <a:p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ЗАДАЧА: </a:t>
              </a:r>
              <a:r>
                <a:rPr lang="ru-RU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 Light"/>
                </a:rPr>
                <a:t>	</a:t>
              </a:r>
            </a:p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i="1" dirty="0">
                <a:solidFill>
                  <a:srgbClr val="FF0000"/>
                </a:solidFill>
              </a:endParaRPr>
            </a:p>
            <a:p>
              <a:pPr algn="just" defTabSz="577850">
                <a:spcBef>
                  <a:spcPct val="0"/>
                </a:spcBef>
                <a:defRPr/>
              </a:pPr>
              <a:endParaRPr lang="ru-RU" sz="1300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01" y="258075"/>
            <a:ext cx="388655" cy="3886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43681" y="982394"/>
            <a:ext cx="108556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+mj-lt"/>
              </a:rPr>
              <a:t>Создание механизмов взаимодействия медицинских организаций на основе единой государственной информационной системы в сфере здравоохранения, внедрение </a:t>
            </a:r>
            <a:r>
              <a:rPr lang="ru-RU" sz="1600" b="1" dirty="0" smtClean="0">
                <a:latin typeface="+mj-lt"/>
              </a:rPr>
              <a:t>цифровых технологий </a:t>
            </a:r>
            <a:r>
              <a:rPr lang="ru-RU" sz="1600" b="1" dirty="0">
                <a:latin typeface="+mj-lt"/>
              </a:rPr>
              <a:t>и </a:t>
            </a:r>
            <a:r>
              <a:rPr lang="ru-RU" sz="1600" b="1" dirty="0" smtClean="0">
                <a:latin typeface="+mj-lt"/>
              </a:rPr>
              <a:t>платформенных решений</a:t>
            </a:r>
            <a:endParaRPr lang="ru-RU" sz="1500" b="1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59141" y="378015"/>
            <a:ext cx="9147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Создание единого цифрового контура в здравоохранении на основе единой государственной информационной системы здравоохранения (ЕГИСЗ)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FCAD478F-22EC-40E7-B9FF-75A9CDF9EF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1263" y="567188"/>
            <a:ext cx="384053" cy="31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8806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3002C877-3D43-4110-92CB-999AC4BCC8D5}"/>
              </a:ext>
            </a:extLst>
          </p:cNvPr>
          <p:cNvSpPr txBox="1">
            <a:spLocks/>
          </p:cNvSpPr>
          <p:nvPr/>
        </p:nvSpPr>
        <p:spPr>
          <a:xfrm>
            <a:off x="261995" y="898608"/>
            <a:ext cx="11347970" cy="222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</a:p>
          <a:p>
            <a:pPr>
              <a:lnSpc>
                <a:spcPct val="100000"/>
              </a:lnSpc>
            </a:pPr>
            <a:r>
              <a:rPr lang="ru-RU" sz="46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ОБРАЗОВАНИЕ</a:t>
            </a:r>
            <a:endParaRPr lang="ru-RU" sz="46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9EF211BE-843C-48BE-9D2D-682A635C6218}"/>
              </a:ext>
            </a:extLst>
          </p:cNvPr>
          <p:cNvSpPr/>
          <p:nvPr/>
        </p:nvSpPr>
        <p:spPr>
          <a:xfrm>
            <a:off x="1099509" y="1149085"/>
            <a:ext cx="1723589" cy="162962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5071D14-4094-4AC9-A01D-604D2B1B00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3640" y="1294569"/>
            <a:ext cx="1195325" cy="12025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B8418B3-F77C-46CA-B119-9B52CC739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374781"/>
            <a:ext cx="6141768" cy="34736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AFDCF86-7240-4A69-A367-EF13BDB58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777" y="3374781"/>
            <a:ext cx="6051223" cy="347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089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19" name="Подзаголовок 5">
            <a:extLst>
              <a:ext uri="{FF2B5EF4-FFF2-40B4-BE49-F238E27FC236}">
                <a16:creationId xmlns="" xmlns:a16="http://schemas.microsoft.com/office/drawing/2014/main" id="{05F33B3F-E203-45D4-9AB6-E784759D6910}"/>
              </a:ext>
            </a:extLst>
          </p:cNvPr>
          <p:cNvSpPr txBox="1">
            <a:spLocks/>
          </p:cNvSpPr>
          <p:nvPr/>
        </p:nvSpPr>
        <p:spPr>
          <a:xfrm>
            <a:off x="3012396" y="538114"/>
            <a:ext cx="5855374" cy="287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b="1" dirty="0">
                <a:solidFill>
                  <a:srgbClr val="2B587F"/>
                </a:solidFill>
              </a:rPr>
              <a:t>РЕГИОНАЛЬНЫЕ ПРОЕКТЫ, ВХОДЯЩИЕ В ФЕДЕРАЛЬНЫЙ ПРОЕКТ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ADF47F6-F727-4297-B3DE-2780FFE35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2497" y="500692"/>
            <a:ext cx="340969" cy="339952"/>
          </a:xfrm>
          <a:prstGeom prst="rect">
            <a:avLst/>
          </a:prstGeom>
        </p:spPr>
      </p:pic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1041494" y="1089065"/>
            <a:ext cx="10429083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Современная школа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23" name="Подзаголовок 5">
            <a:extLst>
              <a:ext uri="{FF2B5EF4-FFF2-40B4-BE49-F238E27FC236}">
                <a16:creationId xmlns="" xmlns:a16="http://schemas.microsoft.com/office/drawing/2014/main" id="{C4790F01-1EAA-443F-AC0F-7475DBBF9BC1}"/>
              </a:ext>
            </a:extLst>
          </p:cNvPr>
          <p:cNvSpPr txBox="1">
            <a:spLocks/>
          </p:cNvSpPr>
          <p:nvPr/>
        </p:nvSpPr>
        <p:spPr>
          <a:xfrm>
            <a:off x="1023496" y="1652530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Успех каждого ребенка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54787" y="100838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FDA96032-0197-48FA-8AC0-2A5DD2F5204A}"/>
              </a:ext>
            </a:extLst>
          </p:cNvPr>
          <p:cNvSpPr/>
          <p:nvPr/>
        </p:nvSpPr>
        <p:spPr>
          <a:xfrm>
            <a:off x="2107162" y="454476"/>
            <a:ext cx="511751" cy="49228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E77FA263-9758-4442-87DA-187E6B34DEEE}"/>
              </a:ext>
            </a:extLst>
          </p:cNvPr>
          <p:cNvSpPr/>
          <p:nvPr/>
        </p:nvSpPr>
        <p:spPr>
          <a:xfrm>
            <a:off x="261933" y="155656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ABEADB9E-F5F8-4C9C-97F4-6BD82940C000}"/>
              </a:ext>
            </a:extLst>
          </p:cNvPr>
          <p:cNvSpPr/>
          <p:nvPr/>
        </p:nvSpPr>
        <p:spPr>
          <a:xfrm>
            <a:off x="261933" y="2139704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E5005A3E-3FBB-4419-8D27-358632ED0DA1}"/>
              </a:ext>
            </a:extLst>
          </p:cNvPr>
          <p:cNvSpPr/>
          <p:nvPr/>
        </p:nvSpPr>
        <p:spPr>
          <a:xfrm>
            <a:off x="299065" y="3857771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="" xmlns:a16="http://schemas.microsoft.com/office/drawing/2014/main" id="{2E9406A0-F947-49F0-9A8C-CF5C0C76520C}"/>
              </a:ext>
            </a:extLst>
          </p:cNvPr>
          <p:cNvSpPr/>
          <p:nvPr/>
        </p:nvSpPr>
        <p:spPr>
          <a:xfrm>
            <a:off x="299065" y="328702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1EC7E964-2073-4E9F-B58E-A12DE6678ED4}"/>
              </a:ext>
            </a:extLst>
          </p:cNvPr>
          <p:cNvSpPr/>
          <p:nvPr/>
        </p:nvSpPr>
        <p:spPr>
          <a:xfrm>
            <a:off x="281067" y="271627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" name="Подзаголовок 5">
            <a:extLst>
              <a:ext uri="{FF2B5EF4-FFF2-40B4-BE49-F238E27FC236}">
                <a16:creationId xmlns="" xmlns:a16="http://schemas.microsoft.com/office/drawing/2014/main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1023494" y="224233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Поддержка семей, имеющих детей (результаты не установлены)</a:t>
            </a:r>
          </a:p>
        </p:txBody>
      </p:sp>
      <p:sp>
        <p:nvSpPr>
          <p:cNvPr id="52" name="Подзаголовок 5">
            <a:extLst>
              <a:ext uri="{FF2B5EF4-FFF2-40B4-BE49-F238E27FC236}">
                <a16:creationId xmlns="" xmlns:a16="http://schemas.microsoft.com/office/drawing/2014/main" id="{16F5A849-9E1E-42D9-AF70-FAF8DBBB6FE7}"/>
              </a:ext>
            </a:extLst>
          </p:cNvPr>
          <p:cNvSpPr txBox="1">
            <a:spLocks/>
          </p:cNvSpPr>
          <p:nvPr/>
        </p:nvSpPr>
        <p:spPr>
          <a:xfrm>
            <a:off x="994444" y="2824648"/>
            <a:ext cx="9638344" cy="360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Цифровая образовательная среда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53" name="Подзаголовок 5">
            <a:extLst>
              <a:ext uri="{FF2B5EF4-FFF2-40B4-BE49-F238E27FC236}">
                <a16:creationId xmlns="" xmlns:a16="http://schemas.microsoft.com/office/drawing/2014/main" id="{86975B35-1714-4053-9FCA-CA447AD6D53E}"/>
              </a:ext>
            </a:extLst>
          </p:cNvPr>
          <p:cNvSpPr txBox="1">
            <a:spLocks/>
          </p:cNvSpPr>
          <p:nvPr/>
        </p:nvSpPr>
        <p:spPr>
          <a:xfrm>
            <a:off x="1023496" y="3376711"/>
            <a:ext cx="9168070" cy="475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Учитель будущего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54" name="Подзаголовок 5">
            <a:extLst>
              <a:ext uri="{FF2B5EF4-FFF2-40B4-BE49-F238E27FC236}">
                <a16:creationId xmlns="" xmlns:a16="http://schemas.microsoft.com/office/drawing/2014/main" id="{C53AFC03-F7C4-4101-9E1B-0DFA6AB82361}"/>
              </a:ext>
            </a:extLst>
          </p:cNvPr>
          <p:cNvSpPr txBox="1">
            <a:spLocks/>
          </p:cNvSpPr>
          <p:nvPr/>
        </p:nvSpPr>
        <p:spPr>
          <a:xfrm>
            <a:off x="976446" y="3964806"/>
            <a:ext cx="9656342" cy="475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Молодые профессионалы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="" xmlns:a16="http://schemas.microsoft.com/office/drawing/2014/main" id="{A04C5383-E439-4CC0-B3D5-0C5DC393E98B}"/>
              </a:ext>
            </a:extLst>
          </p:cNvPr>
          <p:cNvSpPr/>
          <p:nvPr/>
        </p:nvSpPr>
        <p:spPr>
          <a:xfrm>
            <a:off x="242344" y="539034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6F89D31E-4613-48A8-B27C-8AC536731A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715" y="5440479"/>
            <a:ext cx="438127" cy="437605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="" xmlns:a16="http://schemas.microsoft.com/office/drawing/2014/main" id="{9349D1E4-C545-45E6-BCFE-8F9233EB6383}"/>
              </a:ext>
            </a:extLst>
          </p:cNvPr>
          <p:cNvGrpSpPr/>
          <p:nvPr/>
        </p:nvGrpSpPr>
        <p:grpSpPr>
          <a:xfrm>
            <a:off x="985445" y="5066663"/>
            <a:ext cx="5253990" cy="1511463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="" xmlns:a16="http://schemas.microsoft.com/office/drawing/2014/main" id="{7B82C29B-4C16-45C5-AC28-EFEB48CE921E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EE5A6DD0-F500-487C-B9DF-62DEBC47A52F}"/>
                </a:ext>
              </a:extLst>
            </p:cNvPr>
            <p:cNvSpPr txBox="1"/>
            <p:nvPr/>
          </p:nvSpPr>
          <p:spPr>
            <a:xfrm>
              <a:off x="927354" y="45787"/>
              <a:ext cx="2664051" cy="9956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КУРАТОР </a:t>
              </a:r>
              <a:endParaRPr lang="ru-RU" sz="13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300" b="1" dirty="0">
                  <a:solidFill>
                    <a:srgbClr val="5B9BD5">
                      <a:lumMod val="50000"/>
                    </a:srgbClr>
                  </a:solidFill>
                </a:rPr>
                <a:t>Савченко Татьяна Александровна</a:t>
              </a:r>
              <a:endParaRPr lang="ru-RU" sz="1300" dirty="0">
                <a:solidFill>
                  <a:srgbClr val="5B9BD5">
                    <a:lumMod val="50000"/>
                  </a:srgbClr>
                </a:solidFill>
              </a:endParaRP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Заместитель председателя Правительства Магаданской области</a:t>
              </a: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(конт.тел: 8 (4132) 62-20-23, </a:t>
              </a: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эл.почта: </a:t>
              </a:r>
              <a:r>
                <a:rPr lang="en-US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SavchenkoTA@49gov.ru</a:t>
              </a:r>
              <a:r>
                <a:rPr lang="ru-RU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)</a:t>
              </a:r>
              <a:endParaRPr lang="ru-RU" sz="1300" i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="" xmlns:a16="http://schemas.microsoft.com/office/drawing/2014/main" id="{B262A2EE-D753-46CF-955B-29E8CA7B81B7}"/>
              </a:ext>
            </a:extLst>
          </p:cNvPr>
          <p:cNvGrpSpPr/>
          <p:nvPr/>
        </p:nvGrpSpPr>
        <p:grpSpPr>
          <a:xfrm>
            <a:off x="6433660" y="3394153"/>
            <a:ext cx="4956543" cy="1403315"/>
            <a:chOff x="-61315" y="-1194176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5" name="Прямоугольник: скругленные углы 64">
              <a:extLst>
                <a:ext uri="{FF2B5EF4-FFF2-40B4-BE49-F238E27FC236}">
                  <a16:creationId xmlns="" xmlns:a16="http://schemas.microsoft.com/office/drawing/2014/main" id="{7F81E544-4BB6-4C3C-B28A-47624761F83B}"/>
                </a:ext>
              </a:extLst>
            </p:cNvPr>
            <p:cNvSpPr/>
            <p:nvPr/>
          </p:nvSpPr>
          <p:spPr>
            <a:xfrm>
              <a:off x="-61315" y="-1194176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EAF51D6C-4778-4110-8A57-4F108FA30745}"/>
                </a:ext>
              </a:extLst>
            </p:cNvPr>
            <p:cNvSpPr txBox="1"/>
            <p:nvPr/>
          </p:nvSpPr>
          <p:spPr>
            <a:xfrm>
              <a:off x="1041942" y="-1090378"/>
              <a:ext cx="2684617" cy="818737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РУКОВОДИТЕЛЬ</a:t>
              </a:r>
              <a:endParaRPr lang="ru-RU" sz="13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300" b="1" dirty="0">
                  <a:solidFill>
                    <a:srgbClr val="5B9BD5">
                      <a:lumMod val="50000"/>
                    </a:srgbClr>
                  </a:solidFill>
                </a:rPr>
                <a:t>Шурхно Анжела Владимировна </a:t>
              </a:r>
              <a:endParaRPr lang="ru-RU" sz="1300" dirty="0">
                <a:solidFill>
                  <a:srgbClr val="5B9BD5">
                    <a:lumMod val="50000"/>
                  </a:srgbClr>
                </a:solidFill>
              </a:endParaRP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Министр образования Магаданской области </a:t>
              </a: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(конт.тел: 8 (4132) 62-32-21, </a:t>
              </a:r>
            </a:p>
            <a:p>
              <a:pPr algn="ctr" defTabSz="577850">
                <a:spcBef>
                  <a:spcPct val="0"/>
                </a:spcBef>
              </a:pPr>
              <a:r>
                <a:rPr lang="ru-RU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эл.почта: </a:t>
              </a:r>
              <a:r>
                <a:rPr lang="en-US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shurhnoAV@49gov.ru</a:t>
              </a:r>
              <a:r>
                <a:rPr lang="ru-RU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)</a:t>
              </a:r>
              <a:endParaRPr lang="ru-RU" sz="1300" i="1" dirty="0">
                <a:solidFill>
                  <a:prstClr val="black"/>
                </a:solidFill>
              </a:endParaRP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 i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http://teststand.ifinmon.ru/customResources?uuid=9352e573-b55c-4946-8bbe-f5f3e756022c&amp;version=29.08.2019%2009.29.34.022">
            <a:extLst>
              <a:ext uri="{FF2B5EF4-FFF2-40B4-BE49-F238E27FC236}">
                <a16:creationId xmlns="" xmlns:a16="http://schemas.microsoft.com/office/drawing/2014/main" id="{2C47906B-197B-42DC-9091-D668D1266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8517" y="5249272"/>
            <a:ext cx="1053518" cy="1053518"/>
          </a:xfrm>
          <a:prstGeom prst="ellipse">
            <a:avLst/>
          </a:prstGeom>
          <a:ln w="3175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Прямая соединительная линия 72">
            <a:extLst>
              <a:ext uri="{FF2B5EF4-FFF2-40B4-BE49-F238E27FC236}">
                <a16:creationId xmlns="" xmlns:a16="http://schemas.microsoft.com/office/drawing/2014/main" id="{E8F6DDC2-D9EF-4B0D-BB87-F29CE1413CB6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: скругленные углы 77">
            <a:extLst>
              <a:ext uri="{FF2B5EF4-FFF2-40B4-BE49-F238E27FC236}">
                <a16:creationId xmlns="" xmlns:a16="http://schemas.microsoft.com/office/drawing/2014/main" id="{ABD4C310-4D29-4E97-9554-EC8245E41CEE}"/>
              </a:ext>
            </a:extLst>
          </p:cNvPr>
          <p:cNvSpPr/>
          <p:nvPr/>
        </p:nvSpPr>
        <p:spPr>
          <a:xfrm>
            <a:off x="863755" y="997638"/>
            <a:ext cx="1051056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="" xmlns:a16="http://schemas.microsoft.com/office/drawing/2014/main" id="{C5A37292-41DD-4916-A746-718DBD33C618}"/>
              </a:ext>
            </a:extLst>
          </p:cNvPr>
          <p:cNvSpPr/>
          <p:nvPr/>
        </p:nvSpPr>
        <p:spPr>
          <a:xfrm>
            <a:off x="896580" y="1575627"/>
            <a:ext cx="1051056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="" xmlns:a16="http://schemas.microsoft.com/office/drawing/2014/main" id="{656F8997-97F7-49C8-B54C-EF9395B4182B}"/>
              </a:ext>
            </a:extLst>
          </p:cNvPr>
          <p:cNvSpPr/>
          <p:nvPr/>
        </p:nvSpPr>
        <p:spPr>
          <a:xfrm>
            <a:off x="891593" y="2153616"/>
            <a:ext cx="1051056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2" name="Прямоугольник: скругленные углы 81">
            <a:extLst>
              <a:ext uri="{FF2B5EF4-FFF2-40B4-BE49-F238E27FC236}">
                <a16:creationId xmlns="" xmlns:a16="http://schemas.microsoft.com/office/drawing/2014/main" id="{7F737C25-65F1-4DC6-8FAB-D1C0B50EF031}"/>
              </a:ext>
            </a:extLst>
          </p:cNvPr>
          <p:cNvSpPr/>
          <p:nvPr/>
        </p:nvSpPr>
        <p:spPr>
          <a:xfrm>
            <a:off x="891593" y="2734782"/>
            <a:ext cx="1051056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="" xmlns:a16="http://schemas.microsoft.com/office/drawing/2014/main" id="{977CE962-2274-4F2A-8C05-A859A86FE881}"/>
              </a:ext>
            </a:extLst>
          </p:cNvPr>
          <p:cNvSpPr/>
          <p:nvPr/>
        </p:nvSpPr>
        <p:spPr>
          <a:xfrm>
            <a:off x="907379" y="3306888"/>
            <a:ext cx="5332056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="" xmlns:a16="http://schemas.microsoft.com/office/drawing/2014/main" id="{2AC41F32-AA27-4A17-9F10-71BBD41C5C45}"/>
              </a:ext>
            </a:extLst>
          </p:cNvPr>
          <p:cNvSpPr/>
          <p:nvPr/>
        </p:nvSpPr>
        <p:spPr>
          <a:xfrm>
            <a:off x="931351" y="3913391"/>
            <a:ext cx="5308084" cy="501597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="" xmlns:a16="http://schemas.microsoft.com/office/drawing/2014/main" id="{783FB2A6-0F97-4A43-9A9D-D021164E49C1}"/>
              </a:ext>
            </a:extLst>
          </p:cNvPr>
          <p:cNvSpPr/>
          <p:nvPr/>
        </p:nvSpPr>
        <p:spPr>
          <a:xfrm>
            <a:off x="124663" y="106033"/>
            <a:ext cx="671254" cy="639601"/>
          </a:xfrm>
          <a:prstGeom prst="ellipse">
            <a:avLst/>
          </a:prstGeom>
          <a:noFill/>
          <a:ln w="19050">
            <a:solidFill>
              <a:srgbClr val="256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A88C304-72D6-491D-B61E-F96BFC35309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0298" y="180375"/>
            <a:ext cx="460995" cy="465699"/>
          </a:xfrm>
          <a:prstGeom prst="rect">
            <a:avLst/>
          </a:prstGeom>
        </p:spPr>
      </p:pic>
      <p:sp>
        <p:nvSpPr>
          <p:cNvPr id="44" name="Подзаголовок 5">
            <a:extLst>
              <a:ext uri="{FF2B5EF4-FFF2-40B4-BE49-F238E27FC236}">
                <a16:creationId xmlns="" xmlns:a16="http://schemas.microsoft.com/office/drawing/2014/main" id="{EE9B94D2-E373-4C92-BD78-C40F4EF5DE6D}"/>
              </a:ext>
            </a:extLst>
          </p:cNvPr>
          <p:cNvSpPr txBox="1">
            <a:spLocks/>
          </p:cNvSpPr>
          <p:nvPr/>
        </p:nvSpPr>
        <p:spPr>
          <a:xfrm>
            <a:off x="976446" y="4526250"/>
            <a:ext cx="9656342" cy="475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Социальная активность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="" xmlns:a16="http://schemas.microsoft.com/office/drawing/2014/main" id="{3DDBF092-0A77-4BD5-9375-4A0E23E2C2C9}"/>
              </a:ext>
            </a:extLst>
          </p:cNvPr>
          <p:cNvSpPr/>
          <p:nvPr/>
        </p:nvSpPr>
        <p:spPr>
          <a:xfrm>
            <a:off x="277774" y="445039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="" xmlns:a16="http://schemas.microsoft.com/office/drawing/2014/main" id="{8AC5CEFF-C74D-42E0-93EA-638BBA57695E}"/>
              </a:ext>
            </a:extLst>
          </p:cNvPr>
          <p:cNvSpPr/>
          <p:nvPr/>
        </p:nvSpPr>
        <p:spPr>
          <a:xfrm>
            <a:off x="931351" y="4487248"/>
            <a:ext cx="5308084" cy="500741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529" y="1107865"/>
            <a:ext cx="351836" cy="3520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196" y="1616034"/>
            <a:ext cx="419679" cy="4189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529" y="2270417"/>
            <a:ext cx="405772" cy="2969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551" y="2819228"/>
            <a:ext cx="433727" cy="3613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312" y="3376711"/>
            <a:ext cx="374517" cy="3742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35" y="3953655"/>
            <a:ext cx="401265" cy="3988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111" y="4529949"/>
            <a:ext cx="369764" cy="3684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AAA6665-5A0A-4089-93CC-747B21981A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63449" y="3572032"/>
            <a:ext cx="1109228" cy="1109228"/>
          </a:xfrm>
          <a:prstGeom prst="ellipse">
            <a:avLst/>
          </a:prstGeom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7" name="Прямоугольник: скругленные углы 64">
            <a:extLst>
              <a:ext uri="{FF2B5EF4-FFF2-40B4-BE49-F238E27FC236}">
                <a16:creationId xmlns="" xmlns:a16="http://schemas.microsoft.com/office/drawing/2014/main" id="{7F81E544-4BB6-4C3C-B28A-47624761F83B}"/>
              </a:ext>
            </a:extLst>
          </p:cNvPr>
          <p:cNvSpPr/>
          <p:nvPr/>
        </p:nvSpPr>
        <p:spPr>
          <a:xfrm>
            <a:off x="6499676" y="4943326"/>
            <a:ext cx="4913099" cy="1697407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Прямоугольник: скругленные углы 4">
            <a:extLst>
              <a:ext uri="{FF2B5EF4-FFF2-40B4-BE49-F238E27FC236}">
                <a16:creationId xmlns="" xmlns:a16="http://schemas.microsoft.com/office/drawing/2014/main" id="{EAF51D6C-4778-4110-8A57-4F108FA30745}"/>
              </a:ext>
            </a:extLst>
          </p:cNvPr>
          <p:cNvSpPr txBox="1"/>
          <p:nvPr/>
        </p:nvSpPr>
        <p:spPr>
          <a:xfrm>
            <a:off x="7891638" y="5125786"/>
            <a:ext cx="3483168" cy="158691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300" b="1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РУКОВОДИТЕЛЬ  </a:t>
            </a:r>
            <a:endParaRPr lang="ru-RU" sz="13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300" b="1" dirty="0" smtClean="0">
                <a:solidFill>
                  <a:srgbClr val="5B9BD5">
                    <a:lumMod val="50000"/>
                  </a:srgbClr>
                </a:solidFill>
              </a:rPr>
              <a:t>Белоусов Юрий Владимирович</a:t>
            </a:r>
            <a:endParaRPr lang="ru-RU" sz="1300" dirty="0">
              <a:solidFill>
                <a:srgbClr val="5B9BD5">
                  <a:lumMod val="50000"/>
                </a:srgbClr>
              </a:solidFill>
            </a:endParaRPr>
          </a:p>
          <a:p>
            <a:pPr algn="ctr" defTabSz="577850">
              <a:spcBef>
                <a:spcPct val="0"/>
              </a:spcBef>
              <a:defRPr/>
            </a:pPr>
            <a:r>
              <a:rPr lang="ru-RU" sz="1300" i="1" dirty="0" smtClean="0">
                <a:solidFill>
                  <a:srgbClr val="FF0000"/>
                </a:solidFill>
              </a:rPr>
              <a:t>Руководитель управления молодежной политики министерства внутренней, информационной и молодежной политики Магаданской </a:t>
            </a:r>
            <a:r>
              <a:rPr lang="ru-RU" sz="1300" i="1" dirty="0">
                <a:solidFill>
                  <a:srgbClr val="FF0000"/>
                </a:solidFill>
              </a:rPr>
              <a:t>области </a:t>
            </a:r>
          </a:p>
          <a:p>
            <a:pPr algn="ctr" defTabSz="577850">
              <a:spcBef>
                <a:spcPct val="0"/>
              </a:spcBef>
              <a:defRPr/>
            </a:pPr>
            <a:r>
              <a:rPr lang="ru-RU" sz="13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(конт.тел: 8 (4132) </a:t>
            </a:r>
            <a:r>
              <a:rPr lang="ru-RU" sz="1300" i="1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62-50-13, </a:t>
            </a:r>
            <a:endParaRPr lang="ru-RU" sz="1300" i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algn="ctr" defTabSz="577850">
              <a:spcBef>
                <a:spcPct val="0"/>
              </a:spcBef>
            </a:pPr>
            <a:r>
              <a:rPr lang="ru-RU" sz="13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эл.почта: </a:t>
            </a:r>
            <a:r>
              <a:rPr lang="en-US" sz="1300" i="1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belousovY</a:t>
            </a:r>
            <a:r>
              <a:rPr lang="en-US" sz="1300" i="1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V@49gov.ru</a:t>
            </a:r>
            <a:r>
              <a:rPr lang="ru-RU" sz="13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)</a:t>
            </a:r>
            <a:endParaRPr lang="ru-RU" sz="1300" i="1" dirty="0">
              <a:solidFill>
                <a:prstClr val="black"/>
              </a:solidFill>
            </a:endParaRPr>
          </a:p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300" i="1" dirty="0" smtClean="0">
                <a:solidFill>
                  <a:prstClr val="black"/>
                </a:solidFill>
              </a:rPr>
              <a:t> </a:t>
            </a:r>
            <a:endParaRPr lang="ru-RU" sz="1300" i="1" dirty="0">
              <a:solidFill>
                <a:prstClr val="black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595865" y="5234233"/>
            <a:ext cx="1295774" cy="1229833"/>
          </a:xfrm>
          <a:prstGeom prst="ellipse">
            <a:avLst/>
          </a:prstGeom>
          <a:blipFill>
            <a:blip r:embed="rId1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4962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ОБРАЗОВАНИЕ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/>
          </p:nvPr>
        </p:nvGraphicFramePr>
        <p:xfrm>
          <a:off x="289439" y="697744"/>
          <a:ext cx="11390769" cy="6079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/>
          </p:nvPr>
        </p:nvGraphicFramePr>
        <p:xfrm>
          <a:off x="108858" y="2013884"/>
          <a:ext cx="11751929" cy="4517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A88C304-72D6-491D-B61E-F96BFC35309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2975" y="211890"/>
            <a:ext cx="460995" cy="46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0466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18371" y="535605"/>
            <a:ext cx="3227986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Современная школа 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78261" y="46119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65" y="550074"/>
            <a:ext cx="310397" cy="347502"/>
          </a:xfrm>
          <a:prstGeom prst="rect">
            <a:avLst/>
          </a:prstGeom>
        </p:spPr>
      </p:pic>
      <p:sp>
        <p:nvSpPr>
          <p:cNvPr id="12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268416" y="1100037"/>
            <a:ext cx="11323038" cy="19576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b="1" dirty="0" smtClean="0">
              <a:solidFill>
                <a:srgbClr val="5B9BD5">
                  <a:lumMod val="50000"/>
                </a:srgbClr>
              </a:solidFill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60468303"/>
              </p:ext>
            </p:extLst>
          </p:nvPr>
        </p:nvGraphicFramePr>
        <p:xfrm>
          <a:off x="364371" y="1272469"/>
          <a:ext cx="11441607" cy="4488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1678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384300"/>
                <a:gridCol w="1600200"/>
                <a:gridCol w="1384299"/>
                <a:gridCol w="673100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508000"/>
                <a:gridCol w="530030"/>
              </a:tblGrid>
              <a:tr h="388336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</a:t>
                      </a:r>
                      <a:r>
                        <a:rPr lang="ru-RU" sz="1300" baseline="0" dirty="0" smtClean="0">
                          <a:latin typeface="+mj-lt"/>
                        </a:rPr>
                        <a:t> реализации мероприятия</a:t>
                      </a:r>
                      <a:endParaRPr lang="ru-RU" sz="1300" dirty="0" smtClean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941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0201"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Поддержка образования для детей с ограниченными</a:t>
                      </a:r>
                    </a:p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возможностями здоровья.  Обновление материально-технической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образования Магаданской области</a:t>
                      </a:r>
                    </a:p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ГКОУ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«МОЦО № 1»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ТРУ.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68281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Обновлена материально-техническая база для формирования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 обучающихся современных технологических и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гуманитарных навыков.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Создана материально-технической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базы для реализации основных и дополнительных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общеобразовательных программ цифрового и гуманитарного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профилей в общеобразовательных организациях,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расположенных в сельской местности и малых городах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(центр образования цифрового и гуманитарного</a:t>
                      </a:r>
                      <a:r>
                        <a:rPr lang="ru-RU" sz="13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профилей </a:t>
                      </a:r>
                      <a:r>
                        <a:rPr lang="ru-RU" sz="13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«Точка роста»)</a:t>
                      </a:r>
                      <a:endParaRPr lang="ru-RU" sz="13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err="1" smtClean="0">
                          <a:latin typeface="+mj-lt"/>
                        </a:rPr>
                        <a:t>Омсукчанский</a:t>
                      </a:r>
                      <a:r>
                        <a:rPr lang="ru-RU" sz="1300" dirty="0" smtClean="0"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dirty="0" err="1" smtClean="0">
                          <a:latin typeface="+mj-lt"/>
                        </a:rPr>
                        <a:t>Сусуманский</a:t>
                      </a:r>
                      <a:r>
                        <a:rPr lang="ru-RU" sz="1300" dirty="0" smtClean="0"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dirty="0" err="1" smtClean="0">
                          <a:latin typeface="+mj-lt"/>
                        </a:rPr>
                        <a:t>Тенькинский</a:t>
                      </a:r>
                      <a:r>
                        <a:rPr lang="ru-RU" sz="1300" dirty="0" smtClean="0"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dirty="0" err="1" smtClean="0">
                          <a:latin typeface="+mj-lt"/>
                        </a:rPr>
                        <a:t>Ягоднинский</a:t>
                      </a:r>
                      <a:r>
                        <a:rPr lang="ru-RU" sz="1300" dirty="0" smtClean="0">
                          <a:latin typeface="+mj-lt"/>
                        </a:rPr>
                        <a:t> 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ТРУ.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(нарастающим итогом)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8978"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Созданы</a:t>
                      </a:r>
                      <a:r>
                        <a:rPr lang="ru-RU" sz="1300" strike="noStrike" baseline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новые места в общеобразовательных организациях (продолжение реализации приоритетного проекта "Современная образовательная среда для школьников")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МО «Город Магадан»</a:t>
                      </a:r>
                    </a:p>
                    <a:p>
                      <a:pPr algn="ctr"/>
                      <a:r>
                        <a:rPr lang="ru-RU" sz="1300" dirty="0" err="1" smtClean="0">
                          <a:latin typeface="+mj-lt"/>
                        </a:rPr>
                        <a:t>Ольский</a:t>
                      </a:r>
                      <a:r>
                        <a:rPr lang="ru-RU" sz="1300" dirty="0" smtClean="0">
                          <a:latin typeface="+mj-lt"/>
                        </a:rPr>
                        <a:t> 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место</a:t>
                      </a:r>
                      <a:endParaRPr lang="ru-RU" sz="1300" strike="noStrike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50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32580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613805" y="582852"/>
            <a:ext cx="9264770" cy="538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Современная школа 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40195" y="55163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498" y="635825"/>
            <a:ext cx="353599" cy="3475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38" y="302592"/>
            <a:ext cx="347502" cy="341406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="" xmlns:a16="http://schemas.microsoft.com/office/drawing/2014/main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59309535"/>
              </p:ext>
            </p:extLst>
          </p:nvPr>
        </p:nvGraphicFramePr>
        <p:xfrm>
          <a:off x="206338" y="1166955"/>
          <a:ext cx="11518816" cy="4724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2405">
                  <a:extLst>
                    <a:ext uri="{9D8B030D-6E8A-4147-A177-3AD203B41FA5}">
                      <a16:colId xmlns="" xmlns:a16="http://schemas.microsoft.com/office/drawing/2014/main" val="4191535436"/>
                    </a:ext>
                  </a:extLst>
                </a:gridCol>
                <a:gridCol w="2242457">
                  <a:extLst>
                    <a:ext uri="{9D8B030D-6E8A-4147-A177-3AD203B41FA5}">
                      <a16:colId xmlns="" xmlns:a16="http://schemas.microsoft.com/office/drawing/2014/main" val="2954211745"/>
                    </a:ext>
                  </a:extLst>
                </a:gridCol>
                <a:gridCol w="1975413">
                  <a:extLst>
                    <a:ext uri="{9D8B030D-6E8A-4147-A177-3AD203B41FA5}">
                      <a16:colId xmlns="" xmlns:a16="http://schemas.microsoft.com/office/drawing/2014/main" val="2458825529"/>
                    </a:ext>
                  </a:extLst>
                </a:gridCol>
                <a:gridCol w="1388962">
                  <a:extLst>
                    <a:ext uri="{9D8B030D-6E8A-4147-A177-3AD203B41FA5}">
                      <a16:colId xmlns="" xmlns:a16="http://schemas.microsoft.com/office/drawing/2014/main" val="3893990396"/>
                    </a:ext>
                  </a:extLst>
                </a:gridCol>
                <a:gridCol w="1319514">
                  <a:extLst>
                    <a:ext uri="{9D8B030D-6E8A-4147-A177-3AD203B41FA5}">
                      <a16:colId xmlns="" xmlns:a16="http://schemas.microsoft.com/office/drawing/2014/main" val="1911717418"/>
                    </a:ext>
                  </a:extLst>
                </a:gridCol>
                <a:gridCol w="1250065">
                  <a:extLst>
                    <a:ext uri="{9D8B030D-6E8A-4147-A177-3AD203B41FA5}">
                      <a16:colId xmlns="" xmlns:a16="http://schemas.microsoft.com/office/drawing/2014/main" val="2028622743"/>
                    </a:ext>
                  </a:extLst>
                </a:gridCol>
              </a:tblGrid>
              <a:tr h="288112"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+mj-lt"/>
                        </a:rPr>
                        <a:t>Наименование объекта </a:t>
                      </a:r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строительства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от ОИВ</a:t>
                      </a:r>
                      <a:endParaRPr lang="ru-RU" sz="15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Заказчик</a:t>
                      </a:r>
                      <a:endParaRPr lang="ru-RU" sz="15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(млн руб.)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6709517"/>
                  </a:ext>
                </a:extLst>
              </a:tr>
              <a:tr h="7805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50638984"/>
                  </a:ext>
                </a:extLst>
              </a:tr>
              <a:tr h="1238532"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«Строительство 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начальной школы на 50 учащихся с детским садом на 30 мест в микрорайоне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«Снежный» 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города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Магадана»</a:t>
                      </a:r>
                      <a:endParaRPr lang="ru-RU" sz="1400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Министерство образования Магаданской области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Министерство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 строительства, жилищно-коммунального хозяйства и энергетики Магаданской области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Департамент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 строительства, архитектуры, технического и экологического контроля мэрии города Магадана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2019-2020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89,2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2938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«Строительство 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средней школы на 825 мест в поселке Ола Магаданской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области»</a:t>
                      </a:r>
                      <a:endParaRPr lang="ru-RU" sz="1400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МОГКУ «Дирекция единого заказчика министерства строительства,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 ЖКХ и энергетики Магаданской области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2021-20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2021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2022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9378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551,89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564,3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07266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34837" y="616343"/>
            <a:ext cx="3227986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Успех каждого ребенка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40195" y="55163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0089" y="1164666"/>
          <a:ext cx="11306776" cy="4749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5922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485900"/>
                <a:gridCol w="1676400"/>
                <a:gridCol w="1685142"/>
                <a:gridCol w="718457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695201"/>
                <a:gridCol w="679754"/>
              </a:tblGrid>
              <a:tr h="613369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</a:t>
                      </a:r>
                      <a:r>
                        <a:rPr lang="ru-RU" sz="1300" baseline="0" dirty="0" smtClean="0">
                          <a:latin typeface="+mj-lt"/>
                        </a:rPr>
                        <a:t> реализации мероприятий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890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9125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Количество</a:t>
                      </a:r>
                      <a:r>
                        <a:rPr lang="ru-RU" sz="13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детей, принявших участие в открытых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онлайн-уроках, реализуемых с учетом опыта цикла открытых уроков "</a:t>
                      </a:r>
                      <a:r>
                        <a:rPr lang="ru-RU" sz="13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Проектория</a:t>
                      </a: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", направленных на раннюю профориентацию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образования Магаданской области</a:t>
                      </a:r>
                    </a:p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Мероприятия реализуются во всех</a:t>
                      </a:r>
                      <a:r>
                        <a:rPr lang="ru-RU" sz="13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муниципальных образованиях Магаданской области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Проведение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образовательных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мероприятий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(человек)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4 000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12 979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6 200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2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60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61</a:t>
                      </a:r>
                      <a:endParaRPr lang="ru-RU" sz="13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100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2438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Количество детей, получивших рекомендации по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построению индивидуального учебного плана в соответствии с выбранными профессиональными компетенциями (профессиональными областями деятельности), с учетом реализации проекта 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"Билет в будущее"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7844"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В общеобразовательных организациях, расположенных в сельской местности, обновлена материально-техническая база для занятий физической культурой и спортом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Среднеканский</a:t>
                      </a:r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strike="noStrike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Сусуманский</a:t>
                      </a:r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strike="noStrike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Хасынский</a:t>
                      </a:r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strike="noStrike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Ягоднинский</a:t>
                      </a:r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 ГО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товаров, работ, услуг</a:t>
                      </a:r>
                    </a:p>
                    <a:p>
                      <a:pPr algn="ctr"/>
                      <a:r>
                        <a:rPr lang="ru-RU" sz="1300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(единица, нарастающим итогом)</a:t>
                      </a:r>
                      <a:endParaRPr lang="ru-RU" sz="1300" strike="noStrike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strike="noStrike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11</a:t>
                      </a:r>
                      <a:endParaRPr lang="ru-RU" sz="1300" strike="noStrike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5458" y="611108"/>
            <a:ext cx="419679" cy="41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8718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DD4A9F0F-55C7-40AA-BA82-989E1783C50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55755" y="326757"/>
          <a:ext cx="10595609" cy="6348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4979">
                  <a:extLst>
                    <a:ext uri="{9D8B030D-6E8A-4147-A177-3AD203B41FA5}">
                      <a16:colId xmlns="" xmlns:a16="http://schemas.microsoft.com/office/drawing/2014/main" val="3483039638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1422411868"/>
                    </a:ext>
                  </a:extLst>
                </a:gridCol>
                <a:gridCol w="1255915">
                  <a:extLst>
                    <a:ext uri="{9D8B030D-6E8A-4147-A177-3AD203B41FA5}">
                      <a16:colId xmlns="" xmlns:a16="http://schemas.microsoft.com/office/drawing/2014/main" val="2790493267"/>
                    </a:ext>
                  </a:extLst>
                </a:gridCol>
                <a:gridCol w="1255915"/>
              </a:tblGrid>
              <a:tr h="1024371">
                <a:tc>
                  <a:txBody>
                    <a:bodyPr/>
                    <a:lstStyle/>
                    <a:p>
                      <a:r>
                        <a:rPr lang="ru-RU" dirty="0"/>
                        <a:t>Национальные </a:t>
                      </a:r>
                      <a:r>
                        <a:rPr lang="ru-RU" dirty="0" smtClean="0"/>
                        <a:t>проекты,  </a:t>
                      </a:r>
                      <a:r>
                        <a:rPr lang="ru-RU" dirty="0"/>
                        <a:t>реализуемые на территории Магаданской области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Региональные проекты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Бюджет </a:t>
                      </a:r>
                      <a:r>
                        <a:rPr lang="ru-RU" dirty="0" smtClean="0"/>
                        <a:t>млн руб</a:t>
                      </a:r>
                      <a:r>
                        <a:rPr lang="ru-RU" dirty="0"/>
                        <a:t>. </a:t>
                      </a:r>
                      <a:r>
                        <a:rPr lang="en-US" dirty="0"/>
                        <a:t>(2019)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Бюджет млн руб. </a:t>
                      </a:r>
                      <a:r>
                        <a:rPr lang="en-US" dirty="0" smtClean="0"/>
                        <a:t>(20</a:t>
                      </a:r>
                      <a:r>
                        <a:rPr lang="ru-RU" dirty="0" smtClean="0"/>
                        <a:t>20)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28427385"/>
                  </a:ext>
                </a:extLst>
              </a:tr>
              <a:tr h="515616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Здравоохранение</a:t>
                      </a:r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272,27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557,23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16641615"/>
                  </a:ext>
                </a:extLst>
              </a:tr>
              <a:tr h="487609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Образование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151,10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149,53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41982516"/>
                  </a:ext>
                </a:extLst>
              </a:tr>
              <a:tr h="510829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Демография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374,47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876,12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2119550"/>
                  </a:ext>
                </a:extLst>
              </a:tr>
              <a:tr h="510829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Культура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39,63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29,94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80728882"/>
                  </a:ext>
                </a:extLst>
              </a:tr>
              <a:tr h="568877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Безопасные и качественные автомобильные дороги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212,33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190,00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69221278"/>
                  </a:ext>
                </a:extLst>
              </a:tr>
              <a:tr h="522439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Жилье и городская среда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185,65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131,76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85233632"/>
                  </a:ext>
                </a:extLst>
              </a:tr>
              <a:tr h="522439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Экология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53,81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56,42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13257383"/>
                  </a:ext>
                </a:extLst>
              </a:tr>
              <a:tr h="650146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Малое и среднее предпринимательство и поддержка индивидуальной предпринимательской инициативы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76,48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446,52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1275203"/>
                  </a:ext>
                </a:extLst>
              </a:tr>
              <a:tr h="517279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Цифровая экономика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5</a:t>
                      </a:r>
                      <a:endParaRPr lang="ru-RU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0,00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3,30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00140647"/>
                  </a:ext>
                </a:extLst>
              </a:tr>
              <a:tr h="376672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Международная кооперация и экспорт</a:t>
                      </a:r>
                    </a:p>
                    <a:p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0,00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0,00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11616799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28CCBFD-F9A9-49A4-9D8C-5A1A0734A9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905" y="1052436"/>
            <a:ext cx="419376" cy="4356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90AE5AB-C3D8-4168-807C-524210EF98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029" y="1529148"/>
            <a:ext cx="408570" cy="4110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D5373B9-C4F1-4E9D-8410-55226515F3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78" y="1965775"/>
            <a:ext cx="445421" cy="3724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750C756D-2AFA-4B27-BFB3-4D043A6B44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380" y="2522042"/>
            <a:ext cx="342219" cy="3724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027A5B33-C970-45E7-81AC-5C0CE8EFCF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44" y="3019842"/>
            <a:ext cx="458968" cy="42486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3CA9BB8-B1DF-44E7-997A-2727E704EF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490" y="3561414"/>
            <a:ext cx="471791" cy="4967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864210B0-D4E4-4CC5-8082-7A02DEF239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737" y="4066670"/>
            <a:ext cx="554781" cy="49671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1ADE22D5-70C1-4E9B-A51A-EB13C7F995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739" y="4578329"/>
            <a:ext cx="484542" cy="49671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D0EC26A8-D779-44F3-86A2-95E2C28641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644" y="5217266"/>
            <a:ext cx="458968" cy="45677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0D4CA44F-D0E3-433E-A476-B4E2BB22B1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631" y="5674042"/>
            <a:ext cx="458968" cy="497215"/>
          </a:xfrm>
          <a:prstGeom prst="rect">
            <a:avLst/>
          </a:prstGeom>
        </p:spPr>
      </p:pic>
      <p:pic>
        <p:nvPicPr>
          <p:cNvPr id="14" name="Герб">
            <a:extLst>
              <a:ext uri="{FF2B5EF4-FFF2-40B4-BE49-F238E27FC236}">
                <a16:creationId xmlns="" xmlns:a16="http://schemas.microsoft.com/office/drawing/2014/main" id="{B045F33C-1238-44A1-A51B-67E2262F6F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843" y="88925"/>
            <a:ext cx="698371" cy="84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9620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874744" y="611108"/>
            <a:ext cx="3227986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4472C4">
                    <a:lumMod val="50000"/>
                  </a:srgbClr>
                </a:solidFill>
                <a:latin typeface="PFDinDisplayPro-Light"/>
              </a:rPr>
              <a:t>Успех каждого ребенка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40195" y="55163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35801959"/>
              </p:ext>
            </p:extLst>
          </p:nvPr>
        </p:nvGraphicFramePr>
        <p:xfrm>
          <a:off x="449342" y="1425360"/>
          <a:ext cx="11306776" cy="3723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5458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292257"/>
                <a:gridCol w="1336643"/>
                <a:gridCol w="1649006"/>
                <a:gridCol w="718457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695201"/>
                <a:gridCol w="679754"/>
              </a:tblGrid>
              <a:tr h="41132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Участники реализации мероприятий</a:t>
                      </a:r>
                      <a:endParaRPr kumimoji="0" 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2056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5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77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Созданы детские технопарки "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Кванториум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"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образования Магаданской области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МОГАУДО «ДЮЦ «Юность»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  <a:endParaRPr lang="ru-RU" sz="14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3560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Доля детей с ограниченными возможностями</a:t>
                      </a:r>
                    </a:p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здоровья, осваивающих дополнительные общеобразовательные программы, в том числе с использованием дистанционных технологий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  <a:endParaRPr lang="ru-RU" sz="14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34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34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46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человек</a:t>
                      </a:r>
                      <a:endParaRPr lang="ru-RU" sz="14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193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193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261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010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Созданы мобильные технопарки "</a:t>
                      </a:r>
                      <a:r>
                        <a:rPr lang="ru-RU" sz="1400" dirty="0" err="1" smtClean="0">
                          <a:latin typeface="+mj-lt"/>
                        </a:rPr>
                        <a:t>Кванториум</a:t>
                      </a:r>
                      <a:r>
                        <a:rPr lang="ru-RU" sz="1400" dirty="0" smtClean="0">
                          <a:latin typeface="+mj-lt"/>
                        </a:rPr>
                        <a:t>"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(для детей, проживающих в сельской местности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и малых городах)*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 Light"/>
                          <a:ea typeface="Calibri"/>
                          <a:cs typeface="Times New Roman"/>
                        </a:rPr>
                        <a:t>Для всех МО, кроме Северо-Эвенского 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  <a:endParaRPr lang="ru-RU" sz="14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-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1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5458" y="611108"/>
            <a:ext cx="419679" cy="4189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115" y="5725886"/>
            <a:ext cx="845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Calibri Light"/>
              </a:rPr>
              <a:t>* - МОГАУДО </a:t>
            </a:r>
            <a:r>
              <a:rPr lang="ru-RU" sz="1400" dirty="0">
                <a:solidFill>
                  <a:prstClr val="black"/>
                </a:solidFill>
                <a:latin typeface="Calibri Light"/>
              </a:rPr>
              <a:t>«Детско-юношеский центр «Юность</a:t>
            </a:r>
            <a:r>
              <a:rPr lang="ru-RU" sz="1400" dirty="0" smtClean="0">
                <a:solidFill>
                  <a:prstClr val="black"/>
                </a:solidFill>
                <a:latin typeface="Calibri Light"/>
              </a:rPr>
              <a:t>» </a:t>
            </a:r>
            <a:r>
              <a:rPr lang="ru-RU" sz="1400" dirty="0">
                <a:solidFill>
                  <a:prstClr val="black"/>
                </a:solidFill>
                <a:latin typeface="Calibri Light"/>
              </a:rPr>
              <a:t>заключен договор на поставку мобильного комплекса для детского технопарка «</a:t>
            </a:r>
            <a:r>
              <a:rPr lang="ru-RU" sz="1400" dirty="0" err="1">
                <a:solidFill>
                  <a:prstClr val="black"/>
                </a:solidFill>
                <a:latin typeface="Calibri Light"/>
              </a:rPr>
              <a:t>Кванториум</a:t>
            </a:r>
            <a:r>
              <a:rPr lang="ru-RU" sz="1400" dirty="0">
                <a:solidFill>
                  <a:prstClr val="black"/>
                </a:solidFill>
                <a:latin typeface="Calibri Light"/>
              </a:rPr>
              <a:t>» на базе транспортного </a:t>
            </a:r>
            <a:r>
              <a:rPr lang="ru-RU" sz="1400" dirty="0" smtClean="0">
                <a:solidFill>
                  <a:prstClr val="black"/>
                </a:solidFill>
                <a:latin typeface="Calibri Light"/>
              </a:rPr>
              <a:t>средства. Срок поставки – до 30.08.2020 г.</a:t>
            </a:r>
            <a:endParaRPr lang="ru-RU" sz="1400" dirty="0">
              <a:solidFill>
                <a:prstClr val="black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1990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34836" y="616343"/>
            <a:ext cx="5228063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28236" y="51405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sp>
        <p:nvSpPr>
          <p:cNvPr id="12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218779" y="1261933"/>
            <a:ext cx="11234558" cy="81937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b="1" dirty="0" smtClean="0">
              <a:solidFill>
                <a:srgbClr val="5B9BD5">
                  <a:lumMod val="50000"/>
                </a:srgbClr>
              </a:solidFill>
            </a:endParaRPr>
          </a:p>
          <a:p>
            <a:r>
              <a:rPr lang="ru-RU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 Light"/>
              </a:rPr>
              <a:t>	</a:t>
            </a:r>
          </a:p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500" i="1" dirty="0">
              <a:solidFill>
                <a:srgbClr val="FF0000"/>
              </a:solidFill>
            </a:endParaRPr>
          </a:p>
          <a:p>
            <a:pPr algn="just" defTabSz="577850">
              <a:spcBef>
                <a:spcPct val="0"/>
              </a:spcBef>
              <a:defRPr/>
            </a:pPr>
            <a:endParaRPr lang="ru-RU" sz="1300" i="1" dirty="0">
              <a:solidFill>
                <a:srgbClr val="FF0000"/>
              </a:solidFill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4371" y="1302901"/>
          <a:ext cx="11476021" cy="4680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7607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445621"/>
                <a:gridCol w="2419594"/>
                <a:gridCol w="1155700"/>
                <a:gridCol w="482600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529052"/>
                <a:gridCol w="575847"/>
              </a:tblGrid>
              <a:tr h="40134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</a:t>
                      </a:r>
                      <a:r>
                        <a:rPr lang="ru-RU" sz="13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реализации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2006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2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6962">
                <a:tc>
                  <a:txBody>
                    <a:bodyPr/>
                    <a:lstStyle/>
                    <a:p>
                      <a:pPr algn="ctr"/>
                      <a:r>
                        <a:rPr lang="ru-RU" sz="13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Внедрена целевая модель цифровой образовательной среды в общеобразовательных организациях и профессиональных образовательных организациях 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образования Магаданской области</a:t>
                      </a:r>
                    </a:p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«Город Магадан»,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ГБПОУ МО «Магаданский политехнический техникум»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Мониторинг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(единица)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Доля образовательных организаций, реализующих основные и (или) дополнительные общеобразовательные программы, обновивших информационное наполнение и функциональные возможности открытых и общедоступных информационных ресурсов 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(официальных сайтов в сети "Интернет")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Городские округа Магаданской области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20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40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886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Для детей, обучающихся в 25%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общеобразовательных организациях Магаданской области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 внедрены в образовательную программу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современные цифровые технологии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Человек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1 909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734836" y="564266"/>
            <a:ext cx="46325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Цифровая образовательная среда</a:t>
            </a:r>
            <a:endParaRPr lang="ru-RU" sz="2000" b="1" dirty="0">
              <a:solidFill>
                <a:srgbClr val="2B587F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6475" y="616343"/>
            <a:ext cx="433727" cy="36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9129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34836" y="616343"/>
            <a:ext cx="5228063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28236" y="51405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sp>
        <p:nvSpPr>
          <p:cNvPr id="12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218779" y="1261933"/>
            <a:ext cx="11234558" cy="81937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b="1" dirty="0" smtClean="0">
              <a:solidFill>
                <a:srgbClr val="5B9BD5">
                  <a:lumMod val="50000"/>
                </a:srgbClr>
              </a:solidFill>
            </a:endParaRPr>
          </a:p>
          <a:p>
            <a:pPr algn="just" defTabSz="577850">
              <a:spcBef>
                <a:spcPct val="0"/>
              </a:spcBef>
              <a:defRPr/>
            </a:pPr>
            <a:endParaRPr lang="ru-RU" sz="1300" i="1" dirty="0">
              <a:solidFill>
                <a:srgbClr val="FF0000"/>
              </a:solidFill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4371" y="1343870"/>
          <a:ext cx="11476021" cy="48023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7607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445621"/>
                <a:gridCol w="2154793"/>
                <a:gridCol w="1420501"/>
                <a:gridCol w="482600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560699"/>
                <a:gridCol w="544200"/>
              </a:tblGrid>
              <a:tr h="41067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реализации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2053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1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6223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Обеспечена возможность для непрерывного и планомерного повышения квалификации педагогических работников, в том числе на основе использования современных цифровых технологий, формирования и участия в профессиональных ассоциациях, программах обмена опытом и лучшими практиками, привлечения работодателей к дополнительному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профессиональному образованию педагогических работников, в том числе в форме стажировок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образования Магаданской области</a:t>
                      </a:r>
                    </a:p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Городские округа Магаданской области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Обучение/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повышение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квалификации,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13857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Не менее 50% педагогических работников системы общего, дополнительного и профессионального образования повысили уровень профессионального мастерства в форматах непрерывного образования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734836" y="564266"/>
            <a:ext cx="25310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Учитель будущего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0396" y="609588"/>
            <a:ext cx="370829" cy="37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3936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34836" y="616343"/>
            <a:ext cx="5228063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28236" y="51405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sp>
        <p:nvSpPr>
          <p:cNvPr id="12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218779" y="1261933"/>
            <a:ext cx="11234558" cy="81937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b="1" dirty="0" smtClean="0">
              <a:solidFill>
                <a:srgbClr val="5B9BD5">
                  <a:lumMod val="50000"/>
                </a:srgbClr>
              </a:solidFill>
            </a:endParaRPr>
          </a:p>
          <a:p>
            <a:r>
              <a:rPr lang="ru-RU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 Light"/>
              </a:rPr>
              <a:t>	</a:t>
            </a:r>
            <a:endParaRPr lang="ru-RU" sz="1300" i="1" dirty="0">
              <a:solidFill>
                <a:srgbClr val="FF0000"/>
              </a:solidFill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0089" y="1343870"/>
          <a:ext cx="11476021" cy="4959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8221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325007"/>
                <a:gridCol w="2281793"/>
                <a:gridCol w="1054100"/>
                <a:gridCol w="609600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673100"/>
                <a:gridCol w="544200"/>
              </a:tblGrid>
              <a:tr h="375013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реализации мероприятия</a:t>
                      </a:r>
                      <a:endParaRPr kumimoji="0" 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875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9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535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Доля организаций, осуществляющих образовательную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деятельность по образовательным программам среднего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профессионального образования, итоговая аттестация в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которых проводится в форме демонстрационного экзамена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образования Магаданской области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Городские округа Магаданской области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rgbClr val="FF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  <a:endParaRPr lang="ru-RU" sz="14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11,11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11,11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12,5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6175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Доля обучающихся, завершающих обучение в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организациях, осуществляющих образовательную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деятельность по образовательным программам среднего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профессионального образования, прошедших аттестацию с использованием механизма демонстрационного экзамена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675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  <a:endParaRPr lang="ru-RU" sz="14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1,72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1,72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9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44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Число мастерских, оснащенных современной материально-технической базой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по одной из компетенций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накопительным итогом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400" dirty="0" smtClean="0">
                          <a:latin typeface="+mj-lt"/>
                        </a:rPr>
                        <a:t>Магаданское областное государственное автономное профессиональное образовательное учреждение «Горно-строительный колледж</a:t>
                      </a:r>
                      <a:r>
                        <a:rPr lang="ru-RU" sz="1400" dirty="0" smtClean="0"/>
                        <a:t>»</a:t>
                      </a:r>
                      <a:endParaRPr lang="ru-RU" sz="14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  <a:endParaRPr lang="ru-RU" sz="14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734836" y="564266"/>
            <a:ext cx="35694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Молодые профессионалы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2706" y="600838"/>
            <a:ext cx="401265" cy="39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4329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34836" y="616343"/>
            <a:ext cx="5228063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28235" y="463414"/>
            <a:ext cx="530206" cy="562258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sp>
        <p:nvSpPr>
          <p:cNvPr id="12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223219" y="1100097"/>
            <a:ext cx="11213835" cy="238636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b="1" dirty="0" smtClean="0">
              <a:solidFill>
                <a:srgbClr val="5B9BD5">
                  <a:lumMod val="50000"/>
                </a:srgbClr>
              </a:solidFill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58654065"/>
              </p:ext>
            </p:extLst>
          </p:nvPr>
        </p:nvGraphicFramePr>
        <p:xfrm>
          <a:off x="297443" y="1219415"/>
          <a:ext cx="10860552" cy="4362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9202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2508312"/>
                <a:gridCol w="1088020"/>
                <a:gridCol w="506768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465506"/>
                <a:gridCol w="1122744"/>
              </a:tblGrid>
              <a:tr h="159681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596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3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989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Созданы центры (сообщества, объединения) поддержки добровольчества (</a:t>
                      </a:r>
                      <a:r>
                        <a:rPr lang="ru-RU" sz="13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волонтерства</a:t>
                      </a: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) на базе образовательных организаций, некоммерческих организаций, государственных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и муниципальных учреждений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Управление молодежной политики министерства внутренней, информационной и молодежной политики Магаданской области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Проведение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образовательных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мероприятий,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-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73979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Осуществлены мероприятия с целью прохождения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координаторами добровольцев (волонтеров) курсов (лекций, программ) по работе в сфере добровольчества (</a:t>
                      </a:r>
                      <a:r>
                        <a:rPr lang="ru-RU" sz="1300" dirty="0" err="1" smtClean="0">
                          <a:latin typeface="+mj-lt"/>
                        </a:rPr>
                        <a:t>волонтерства</a:t>
                      </a:r>
                      <a:r>
                        <a:rPr lang="ru-RU" sz="1300" dirty="0" smtClean="0">
                          <a:latin typeface="+mj-lt"/>
                        </a:rPr>
                        <a:t>) и технологиям работы с добровольцами (волонтерами) на базе центров поддержки добровольчества (</a:t>
                      </a:r>
                      <a:r>
                        <a:rPr lang="ru-RU" sz="1300" dirty="0" err="1" smtClean="0">
                          <a:latin typeface="+mj-lt"/>
                        </a:rPr>
                        <a:t>волонтерства</a:t>
                      </a:r>
                      <a:r>
                        <a:rPr lang="ru-RU" sz="1300" dirty="0" smtClean="0">
                          <a:latin typeface="+mj-lt"/>
                        </a:rPr>
                        <a:t>), НКО, образовательных организаций и иных учреждений, осуществляющих деятельность в сфере добровольчества (</a:t>
                      </a:r>
                      <a:r>
                        <a:rPr lang="ru-RU" sz="1300" dirty="0" err="1" smtClean="0">
                          <a:latin typeface="+mj-lt"/>
                        </a:rPr>
                        <a:t>волонтерства</a:t>
                      </a:r>
                      <a:r>
                        <a:rPr lang="ru-RU" sz="1300" dirty="0" smtClean="0">
                          <a:latin typeface="+mj-lt"/>
                        </a:rPr>
                        <a:t>).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человек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15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25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6074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Ежегодно, в весенне-летний период разработаны и проведены 10 образовательных программ в рамках Форума молодых деятелей культуры и искусства "Таврида" </a:t>
                      </a:r>
                      <a:endParaRPr lang="ru-RU" sz="13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человек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-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6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6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726472" y="526394"/>
            <a:ext cx="3267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Социальная активность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0470" y="535869"/>
            <a:ext cx="465736" cy="39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8709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3002C877-3D43-4110-92CB-999AC4BCC8D5}"/>
              </a:ext>
            </a:extLst>
          </p:cNvPr>
          <p:cNvSpPr txBox="1">
            <a:spLocks/>
          </p:cNvSpPr>
          <p:nvPr/>
        </p:nvSpPr>
        <p:spPr>
          <a:xfrm>
            <a:off x="261995" y="898608"/>
            <a:ext cx="11347970" cy="222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НАЦИОНАЛЬНЫЙ ПРОЕКТ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ДЕМОГРАФИЯ</a:t>
            </a:r>
            <a:endParaRPr kumimoji="0" lang="ru-RU" sz="4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haroni" panose="02010803020104030203" pitchFamily="2" charset="-79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9EF211BE-843C-48BE-9D2D-682A635C6218}"/>
              </a:ext>
            </a:extLst>
          </p:cNvPr>
          <p:cNvSpPr/>
          <p:nvPr/>
        </p:nvSpPr>
        <p:spPr>
          <a:xfrm>
            <a:off x="1099509" y="1149085"/>
            <a:ext cx="1723589" cy="162962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4DA1986-5DA4-427E-80D0-1D8B03626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0605"/>
            <a:ext cx="12192000" cy="35373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784E24F-8522-448B-B9C3-AD1864856D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3813" y="1436408"/>
            <a:ext cx="1054979" cy="105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7172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НАЦИОНАЛЬНЫЙ </a:t>
            </a:r>
            <a:r>
              <a:rPr lang="ru-RU" sz="1500" dirty="0">
                <a:solidFill>
                  <a:srgbClr val="2B587F"/>
                </a:solidFill>
              </a:rPr>
              <a:t>ПРОЕКТ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ДЕМОГРАФИЯ </a:t>
            </a:r>
          </a:p>
        </p:txBody>
      </p:sp>
      <p:sp>
        <p:nvSpPr>
          <p:cNvPr id="19" name="Подзаголовок 5">
            <a:extLst>
              <a:ext uri="{FF2B5EF4-FFF2-40B4-BE49-F238E27FC236}">
                <a16:creationId xmlns="" xmlns:a16="http://schemas.microsoft.com/office/drawing/2014/main" id="{05F33B3F-E203-45D4-9AB6-E784759D6910}"/>
              </a:ext>
            </a:extLst>
          </p:cNvPr>
          <p:cNvSpPr txBox="1">
            <a:spLocks/>
          </p:cNvSpPr>
          <p:nvPr/>
        </p:nvSpPr>
        <p:spPr>
          <a:xfrm>
            <a:off x="3012396" y="538114"/>
            <a:ext cx="5855374" cy="287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ВХОДЯЩИЕ В ФЕДЕРАЛЬНЫЙ ПРОЕКТ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ADF47F6-F727-4297-B3DE-2780FFE35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2497" y="500692"/>
            <a:ext cx="340969" cy="339952"/>
          </a:xfrm>
          <a:prstGeom prst="rect">
            <a:avLst/>
          </a:prstGeom>
        </p:spPr>
      </p:pic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961159" y="1169080"/>
            <a:ext cx="6227918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Финансовая поддержка семей при рождении детей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2B587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Подзаголовок 5">
            <a:extLst>
              <a:ext uri="{FF2B5EF4-FFF2-40B4-BE49-F238E27FC236}">
                <a16:creationId xmlns="" xmlns:a16="http://schemas.microsoft.com/office/drawing/2014/main" id="{C4790F01-1EAA-443F-AC0F-7475DBBF9BC1}"/>
              </a:ext>
            </a:extLst>
          </p:cNvPr>
          <p:cNvSpPr txBox="1">
            <a:spLocks/>
          </p:cNvSpPr>
          <p:nvPr/>
        </p:nvSpPr>
        <p:spPr>
          <a:xfrm>
            <a:off x="973301" y="1772550"/>
            <a:ext cx="6024955" cy="460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1700" b="1" dirty="0">
                <a:solidFill>
                  <a:srgbClr val="002666"/>
                </a:solidFill>
                <a:latin typeface="PFDinDisplayPro-Light"/>
              </a:rPr>
              <a:t>Содействие занятости женщин — создание условий дошкольного образования для детей в возрасте до трех лет</a:t>
            </a: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srgbClr val="2B58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44837" y="109016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FDA96032-0197-48FA-8AC0-2A5DD2F5204A}"/>
              </a:ext>
            </a:extLst>
          </p:cNvPr>
          <p:cNvSpPr/>
          <p:nvPr/>
        </p:nvSpPr>
        <p:spPr>
          <a:xfrm>
            <a:off x="2107162" y="454476"/>
            <a:ext cx="511751" cy="49228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E77FA263-9758-4442-87DA-187E6B34DEEE}"/>
              </a:ext>
            </a:extLst>
          </p:cNvPr>
          <p:cNvSpPr/>
          <p:nvPr/>
        </p:nvSpPr>
        <p:spPr>
          <a:xfrm>
            <a:off x="242062" y="1832469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ABEADB9E-F5F8-4C9C-97F4-6BD82940C000}"/>
              </a:ext>
            </a:extLst>
          </p:cNvPr>
          <p:cNvSpPr/>
          <p:nvPr/>
        </p:nvSpPr>
        <p:spPr>
          <a:xfrm>
            <a:off x="233717" y="274448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="" xmlns:a16="http://schemas.microsoft.com/office/drawing/2014/main" id="{2E9406A0-F947-49F0-9A8C-CF5C0C76520C}"/>
              </a:ext>
            </a:extLst>
          </p:cNvPr>
          <p:cNvSpPr/>
          <p:nvPr/>
        </p:nvSpPr>
        <p:spPr>
          <a:xfrm>
            <a:off x="233717" y="4275214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1EC7E964-2073-4E9F-B58E-A12DE6678ED4}"/>
              </a:ext>
            </a:extLst>
          </p:cNvPr>
          <p:cNvSpPr/>
          <p:nvPr/>
        </p:nvSpPr>
        <p:spPr>
          <a:xfrm>
            <a:off x="233717" y="345649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Подзаголовок 5">
            <a:extLst>
              <a:ext uri="{FF2B5EF4-FFF2-40B4-BE49-F238E27FC236}">
                <a16:creationId xmlns="" xmlns:a16="http://schemas.microsoft.com/office/drawing/2014/main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943772" y="2808214"/>
            <a:ext cx="6049242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Старшее поколение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2B58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Подзаголовок 5">
            <a:extLst>
              <a:ext uri="{FF2B5EF4-FFF2-40B4-BE49-F238E27FC236}">
                <a16:creationId xmlns="" xmlns:a16="http://schemas.microsoft.com/office/drawing/2014/main" id="{16F5A849-9E1E-42D9-AF70-FAF8DBBB6FE7}"/>
              </a:ext>
            </a:extLst>
          </p:cNvPr>
          <p:cNvSpPr txBox="1">
            <a:spLocks/>
          </p:cNvSpPr>
          <p:nvPr/>
        </p:nvSpPr>
        <p:spPr>
          <a:xfrm>
            <a:off x="934152" y="3513749"/>
            <a:ext cx="5572033" cy="360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Укрепление общественного здоровья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2B58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Подзаголовок 5">
            <a:extLst>
              <a:ext uri="{FF2B5EF4-FFF2-40B4-BE49-F238E27FC236}">
                <a16:creationId xmlns="" xmlns:a16="http://schemas.microsoft.com/office/drawing/2014/main" id="{86975B35-1714-4053-9FCA-CA447AD6D53E}"/>
              </a:ext>
            </a:extLst>
          </p:cNvPr>
          <p:cNvSpPr txBox="1">
            <a:spLocks/>
          </p:cNvSpPr>
          <p:nvPr/>
        </p:nvSpPr>
        <p:spPr>
          <a:xfrm>
            <a:off x="961159" y="4286425"/>
            <a:ext cx="5572033" cy="475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Спорт — норма жизни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2B58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="" xmlns:a16="http://schemas.microsoft.com/office/drawing/2014/main" id="{A04C5383-E439-4CC0-B3D5-0C5DC393E98B}"/>
              </a:ext>
            </a:extLst>
          </p:cNvPr>
          <p:cNvSpPr/>
          <p:nvPr/>
        </p:nvSpPr>
        <p:spPr>
          <a:xfrm>
            <a:off x="242344" y="539034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6F89D31E-4613-48A8-B27C-8AC536731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105" y="5442087"/>
            <a:ext cx="379430" cy="378978"/>
          </a:xfrm>
          <a:prstGeom prst="rect">
            <a:avLst/>
          </a:prstGeom>
        </p:spPr>
      </p:pic>
      <p:cxnSp>
        <p:nvCxnSpPr>
          <p:cNvPr id="73" name="Прямая соединительная линия 72">
            <a:extLst>
              <a:ext uri="{FF2B5EF4-FFF2-40B4-BE49-F238E27FC236}">
                <a16:creationId xmlns="" xmlns:a16="http://schemas.microsoft.com/office/drawing/2014/main" id="{E8F6DDC2-D9EF-4B0D-BB87-F29CE1413CB6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: скругленные углы 77">
            <a:extLst>
              <a:ext uri="{FF2B5EF4-FFF2-40B4-BE49-F238E27FC236}">
                <a16:creationId xmlns="" xmlns:a16="http://schemas.microsoft.com/office/drawing/2014/main" id="{ABD4C310-4D29-4E97-9554-EC8245E41CEE}"/>
              </a:ext>
            </a:extLst>
          </p:cNvPr>
          <p:cNvSpPr/>
          <p:nvPr/>
        </p:nvSpPr>
        <p:spPr>
          <a:xfrm>
            <a:off x="896580" y="1058594"/>
            <a:ext cx="611382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="" xmlns:a16="http://schemas.microsoft.com/office/drawing/2014/main" id="{C5A37292-41DD-4916-A746-718DBD33C618}"/>
              </a:ext>
            </a:extLst>
          </p:cNvPr>
          <p:cNvSpPr/>
          <p:nvPr/>
        </p:nvSpPr>
        <p:spPr>
          <a:xfrm>
            <a:off x="888129" y="1716456"/>
            <a:ext cx="6130719" cy="873183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="" xmlns:a16="http://schemas.microsoft.com/office/drawing/2014/main" id="{656F8997-97F7-49C8-B54C-EF9395B4182B}"/>
              </a:ext>
            </a:extLst>
          </p:cNvPr>
          <p:cNvSpPr/>
          <p:nvPr/>
        </p:nvSpPr>
        <p:spPr>
          <a:xfrm>
            <a:off x="879681" y="2752063"/>
            <a:ext cx="6130719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Прямоугольник: скругленные углы 81">
            <a:extLst>
              <a:ext uri="{FF2B5EF4-FFF2-40B4-BE49-F238E27FC236}">
                <a16:creationId xmlns="" xmlns:a16="http://schemas.microsoft.com/office/drawing/2014/main" id="{7F737C25-65F1-4DC6-8FAB-D1C0B50EF031}"/>
              </a:ext>
            </a:extLst>
          </p:cNvPr>
          <p:cNvSpPr/>
          <p:nvPr/>
        </p:nvSpPr>
        <p:spPr>
          <a:xfrm>
            <a:off x="946255" y="3473712"/>
            <a:ext cx="6079049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="" xmlns:a16="http://schemas.microsoft.com/office/drawing/2014/main" id="{977CE962-2274-4F2A-8C05-A859A86FE881}"/>
              </a:ext>
            </a:extLst>
          </p:cNvPr>
          <p:cNvSpPr/>
          <p:nvPr/>
        </p:nvSpPr>
        <p:spPr>
          <a:xfrm>
            <a:off x="913965" y="4253950"/>
            <a:ext cx="6079049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="" xmlns:a16="http://schemas.microsoft.com/office/drawing/2014/main" id="{783FB2A6-0F97-4A43-9A9D-D021164E49C1}"/>
              </a:ext>
            </a:extLst>
          </p:cNvPr>
          <p:cNvSpPr/>
          <p:nvPr/>
        </p:nvSpPr>
        <p:spPr>
          <a:xfrm>
            <a:off x="124663" y="106033"/>
            <a:ext cx="671254" cy="639601"/>
          </a:xfrm>
          <a:prstGeom prst="ellipse">
            <a:avLst/>
          </a:prstGeom>
          <a:noFill/>
          <a:ln w="19050">
            <a:solidFill>
              <a:srgbClr val="256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653ED42-F099-4BEB-BFE9-BF540230192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522" y="193218"/>
            <a:ext cx="440013" cy="440013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028E7790-0239-42F8-A64E-E1CC16751ED6}"/>
              </a:ext>
            </a:extLst>
          </p:cNvPr>
          <p:cNvGrpSpPr/>
          <p:nvPr/>
        </p:nvGrpSpPr>
        <p:grpSpPr>
          <a:xfrm>
            <a:off x="930220" y="5112846"/>
            <a:ext cx="5253990" cy="1511463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="" xmlns:a16="http://schemas.microsoft.com/office/drawing/2014/main" id="{16DEBBA3-C3AD-4CD6-A03B-FD23475CE8AA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E1120C5B-A3A2-4C29-9344-93ED30AE0E28}"/>
                </a:ext>
              </a:extLst>
            </p:cNvPr>
            <p:cNvSpPr txBox="1"/>
            <p:nvPr/>
          </p:nvSpPr>
          <p:spPr>
            <a:xfrm>
              <a:off x="927354" y="45787"/>
              <a:ext cx="2664051" cy="9956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КУРАТОР </a:t>
              </a:r>
              <a:endPara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Савченко Татьяна Александровна</a:t>
              </a:r>
              <a:endPara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Заместитель председателя Правительства Магаданской области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(конт.тел: 8 (4132) 62-20-23,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эл.почта: </a:t>
              </a: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SavchenkoTA@49gov.ru</a:t>
              </a: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</p:grpSp>
      <p:pic>
        <p:nvPicPr>
          <p:cNvPr id="37" name="Picture 2" descr="http://teststand.ifinmon.ru/customResources?uuid=9352e573-b55c-4946-8bbe-f5f3e756022c&amp;version=29.08.2019%2009.29.34.022">
            <a:extLst>
              <a:ext uri="{FF2B5EF4-FFF2-40B4-BE49-F238E27FC236}">
                <a16:creationId xmlns="" xmlns:a16="http://schemas.microsoft.com/office/drawing/2014/main" id="{0B356B5D-EFA9-4D6B-AC77-05AA1BCC1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8517" y="5249272"/>
            <a:ext cx="1053518" cy="1053518"/>
          </a:xfrm>
          <a:prstGeom prst="ellipse">
            <a:avLst/>
          </a:prstGeom>
          <a:ln w="3175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8E19C983-FC35-4AF9-AF60-E6851D5D201F}"/>
              </a:ext>
            </a:extLst>
          </p:cNvPr>
          <p:cNvGrpSpPr/>
          <p:nvPr/>
        </p:nvGrpSpPr>
        <p:grpSpPr>
          <a:xfrm>
            <a:off x="7189078" y="1048825"/>
            <a:ext cx="4861944" cy="1282679"/>
            <a:chOff x="853" y="0"/>
            <a:chExt cx="3800161" cy="92326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="" xmlns:a16="http://schemas.microsoft.com/office/drawing/2014/main" id="{DD2DF562-A264-4AEB-A363-C08599974625}"/>
                </a:ext>
              </a:extLst>
            </p:cNvPr>
            <p:cNvSpPr/>
            <p:nvPr/>
          </p:nvSpPr>
          <p:spPr>
            <a:xfrm>
              <a:off x="853" y="0"/>
              <a:ext cx="3764741" cy="923263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52C61D42-9902-48FC-BD43-51CEE2D18C86}"/>
                </a:ext>
              </a:extLst>
            </p:cNvPr>
            <p:cNvSpPr txBox="1"/>
            <p:nvPr/>
          </p:nvSpPr>
          <p:spPr>
            <a:xfrm>
              <a:off x="1233106" y="99537"/>
              <a:ext cx="2567908" cy="823726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РУКОВОДИТЕЛЬ </a:t>
              </a: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Кучеренко Сергей Пантелеевич </a:t>
              </a:r>
              <a:endPara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Министр </a:t>
              </a:r>
              <a:r>
                <a:rPr lang="ru-RU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труда и социальной политики  </a:t>
              </a: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Магаданской области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(конт.тел: 8 (4132) 62-62-00, </a:t>
              </a:r>
            </a:p>
            <a:p>
              <a:pPr lvl="0" algn="ctr" defTabSz="577850">
                <a:spcBef>
                  <a:spcPct val="0"/>
                </a:spcBef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эл.почта: </a:t>
              </a:r>
              <a:r>
                <a:rPr lang="en-US" sz="1300" i="1" dirty="0">
                  <a:solidFill>
                    <a:schemeClr val="tx1"/>
                  </a:solidFill>
                </a:rPr>
                <a:t>KucherenkoSP@49gov.ru</a:t>
              </a: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http://teststand.ifinmon.ru/customResources?uuid=1a7dc8e6-7b64-49bb-81c2-7b9c7fdaae1e&amp;version=29.08.2019%2009.29.34.022">
            <a:extLst>
              <a:ext uri="{FF2B5EF4-FFF2-40B4-BE49-F238E27FC236}">
                <a16:creationId xmlns="" xmlns:a16="http://schemas.microsoft.com/office/drawing/2014/main" id="{EB211629-2119-4CBE-ACCC-437F3A8F0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7754" y="1256207"/>
            <a:ext cx="1075297" cy="1075297"/>
          </a:xfrm>
          <a:prstGeom prst="ellipse">
            <a:avLst/>
          </a:prstGeom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="" xmlns:a16="http://schemas.microsoft.com/office/drawing/2014/main" id="{1DC412C2-984E-4277-A0D3-F4E943932F5B}"/>
              </a:ext>
            </a:extLst>
          </p:cNvPr>
          <p:cNvSpPr/>
          <p:nvPr/>
        </p:nvSpPr>
        <p:spPr>
          <a:xfrm>
            <a:off x="7189077" y="2438188"/>
            <a:ext cx="4816628" cy="1366371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7" name="Прямоугольник: скругленные углы 46">
            <a:extLst>
              <a:ext uri="{FF2B5EF4-FFF2-40B4-BE49-F238E27FC236}">
                <a16:creationId xmlns="" xmlns:a16="http://schemas.microsoft.com/office/drawing/2014/main" id="{2BD5B85D-C24B-41D1-8A33-CCB70DA054C9}"/>
              </a:ext>
            </a:extLst>
          </p:cNvPr>
          <p:cNvSpPr/>
          <p:nvPr/>
        </p:nvSpPr>
        <p:spPr>
          <a:xfrm>
            <a:off x="7189077" y="3933504"/>
            <a:ext cx="4816628" cy="1366371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Прямоугольник: скругленные углы 47">
            <a:extLst>
              <a:ext uri="{FF2B5EF4-FFF2-40B4-BE49-F238E27FC236}">
                <a16:creationId xmlns="" xmlns:a16="http://schemas.microsoft.com/office/drawing/2014/main" id="{66ACFA9D-1083-4355-BCF1-04F800B35DEE}"/>
              </a:ext>
            </a:extLst>
          </p:cNvPr>
          <p:cNvSpPr/>
          <p:nvPr/>
        </p:nvSpPr>
        <p:spPr>
          <a:xfrm>
            <a:off x="7189077" y="5390346"/>
            <a:ext cx="4816628" cy="1366371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9" name="Прямоугольник: скругленные углы 4">
            <a:extLst>
              <a:ext uri="{FF2B5EF4-FFF2-40B4-BE49-F238E27FC236}">
                <a16:creationId xmlns="" xmlns:a16="http://schemas.microsoft.com/office/drawing/2014/main" id="{0EB129DF-473A-4311-B0B7-19B8B18D51BD}"/>
              </a:ext>
            </a:extLst>
          </p:cNvPr>
          <p:cNvSpPr txBox="1"/>
          <p:nvPr/>
        </p:nvSpPr>
        <p:spPr>
          <a:xfrm>
            <a:off x="8765628" y="2572005"/>
            <a:ext cx="3285394" cy="114439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РУКОВОДИТЕЛЬ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Шурхно Анжела Владимировна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 defTabSz="577850">
              <a:spcBef>
                <a:spcPct val="0"/>
              </a:spcBef>
              <a:defRPr/>
            </a:pP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Министр </a:t>
            </a:r>
            <a:r>
              <a:rPr lang="ru-RU" sz="13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образования </a:t>
            </a:r>
            <a:endParaRPr lang="ru-RU" sz="1300" i="1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lvl="0" algn="ctr" defTabSz="577850">
              <a:spcBef>
                <a:spcPct val="0"/>
              </a:spcBef>
              <a:defRPr/>
            </a:pPr>
            <a:r>
              <a:rPr kumimoji="0" lang="ru-RU" sz="13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Магаданской 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области </a:t>
            </a:r>
          </a:p>
          <a:p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(конт.тел: 8 (4132) 62-32-21, </a:t>
            </a:r>
          </a:p>
          <a:p>
            <a:pPr lvl="0" algn="ctr" defTabSz="577850">
              <a:spcBef>
                <a:spcPct val="0"/>
              </a:spcBef>
            </a:pP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эл.почта: </a:t>
            </a:r>
            <a:r>
              <a:rPr lang="en-US" sz="13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shurhnoAV@49gov.ru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C8032C3E-FA57-4F77-AF8D-6AEDB6F6E0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7754" y="2554692"/>
            <a:ext cx="1109228" cy="1109228"/>
          </a:xfrm>
          <a:prstGeom prst="ellipse">
            <a:avLst/>
          </a:prstGeom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7" name="Прямоугольник: скругленные углы 4">
            <a:extLst>
              <a:ext uri="{FF2B5EF4-FFF2-40B4-BE49-F238E27FC236}">
                <a16:creationId xmlns="" xmlns:a16="http://schemas.microsoft.com/office/drawing/2014/main" id="{0990927D-2A94-48AD-9F6E-CF75572C4350}"/>
              </a:ext>
            </a:extLst>
          </p:cNvPr>
          <p:cNvSpPr txBox="1"/>
          <p:nvPr/>
        </p:nvSpPr>
        <p:spPr>
          <a:xfrm>
            <a:off x="8765628" y="4104879"/>
            <a:ext cx="3285394" cy="114439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marR="0" lvl="0" indent="0" algn="ctr" defTabSz="577850" rtl="0" eaLnBrk="1" fontAlgn="auto" latinLnBrk="0" hangingPunct="1"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РУКОВОДИТЕЛЬ</a:t>
            </a:r>
          </a:p>
          <a:p>
            <a:pPr marL="0" marR="0" lvl="0" indent="0" algn="ctr" defTabSz="577850" rtl="0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ru-RU" sz="13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Горбачев Иван Владимирович </a:t>
            </a:r>
          </a:p>
          <a:p>
            <a:pPr marL="0" marR="0" lvl="0" indent="0" algn="ctr" defTabSz="577850" rtl="0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И.о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министра </a:t>
            </a:r>
            <a:r>
              <a:rPr lang="ru-RU" sz="12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здравоохранения и демографической политики 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Магаданской области </a:t>
            </a:r>
          </a:p>
          <a:p>
            <a:pPr marL="0" marR="0" lvl="0" indent="0" algn="ctr" defTabSz="57785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(конт.тел: 8 (4132)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63-90-41,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 defTabSz="577850">
              <a:spcBef>
                <a:spcPct val="0"/>
              </a:spcBef>
            </a:pPr>
            <a:r>
              <a:rPr kumimoji="0" lang="ru-RU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эл.почта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gorbacheviv@49gov.ru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рямоугольник: скругленные углы 4">
            <a:extLst>
              <a:ext uri="{FF2B5EF4-FFF2-40B4-BE49-F238E27FC236}">
                <a16:creationId xmlns="" xmlns:a16="http://schemas.microsoft.com/office/drawing/2014/main" id="{E18372A1-1C04-490A-BF57-62D9DB39B7D8}"/>
              </a:ext>
            </a:extLst>
          </p:cNvPr>
          <p:cNvSpPr txBox="1"/>
          <p:nvPr/>
        </p:nvSpPr>
        <p:spPr>
          <a:xfrm>
            <a:off x="8707730" y="5564652"/>
            <a:ext cx="3285394" cy="114439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РУКОВОДИТЕЛЬ 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Хейнман Борис  Эммануилович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 defTabSz="577850">
              <a:spcBef>
                <a:spcPct val="0"/>
              </a:spcBef>
              <a:defRPr/>
            </a:pPr>
            <a:r>
              <a:rPr lang="ru-RU" sz="13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Руководитель департамента физической культуры и спорта Магаданской 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области </a:t>
            </a:r>
          </a:p>
          <a:p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(конт.тел: 8 (4132) 62-20-92, </a:t>
            </a:r>
          </a:p>
          <a:p>
            <a:pPr lvl="0" algn="ctr" defTabSz="577850">
              <a:spcBef>
                <a:spcPct val="0"/>
              </a:spcBef>
            </a:pP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эл.почта: </a:t>
            </a:r>
            <a:r>
              <a:rPr lang="en-US" sz="13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HejnmanBE@49gov.ru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88AB4BE-B503-4D05-B4D2-52CD8A598F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27964" t="182" r="25721" b="22575"/>
          <a:stretch/>
        </p:blipFill>
        <p:spPr>
          <a:xfrm>
            <a:off x="7367754" y="5472092"/>
            <a:ext cx="1161299" cy="1106034"/>
          </a:xfrm>
          <a:prstGeom prst="ellipse">
            <a:avLst/>
          </a:prstGeom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9615CC2-02FC-41CA-8DB7-2B5DDABEF9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273" y="1146511"/>
            <a:ext cx="389474" cy="3891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12F4385-CB50-422E-B306-CB8C4B9DD2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575" y="1943453"/>
            <a:ext cx="341179" cy="3415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5DCF06B-AEAD-4D20-B825-CCCA012617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759" y="2823068"/>
            <a:ext cx="301367" cy="35257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1910503-1D16-41F5-9E68-FF2878E0B7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78" y="3531093"/>
            <a:ext cx="368457" cy="368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74023C04-AE6B-4423-92A6-8D151781572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907" y="4358574"/>
            <a:ext cx="339606" cy="394207"/>
          </a:xfrm>
          <a:prstGeom prst="rect">
            <a:avLst/>
          </a:prstGeom>
        </p:spPr>
      </p:pic>
      <p:pic>
        <p:nvPicPr>
          <p:cNvPr id="58" name="Picture 2" descr="C:\Users\DikarevaEN\Desktop\министр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1584" y="3968752"/>
            <a:ext cx="1426146" cy="12958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4060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ДЕМОГРАФИЯ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25C9D21-66C9-4C71-B6E6-149318512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39" y="302592"/>
            <a:ext cx="292693" cy="292693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/>
          </p:nvPr>
        </p:nvGraphicFramePr>
        <p:xfrm>
          <a:off x="289439" y="697744"/>
          <a:ext cx="11390769" cy="6079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3804522056"/>
              </p:ext>
            </p:extLst>
          </p:nvPr>
        </p:nvGraphicFramePr>
        <p:xfrm>
          <a:off x="163089" y="2060226"/>
          <a:ext cx="11751929" cy="4517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97295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5587941"/>
              </p:ext>
            </p:extLst>
          </p:nvPr>
        </p:nvGraphicFramePr>
        <p:xfrm>
          <a:off x="375949" y="1766051"/>
          <a:ext cx="11145136" cy="4727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2034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926149"/>
                <a:gridCol w="1423541"/>
                <a:gridCol w="718457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618106"/>
                <a:gridCol w="756849"/>
              </a:tblGrid>
              <a:tr h="317065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результата/показателя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585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5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766"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Нуждающиеся семьи получат ежемесячные выплаты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в связи с рождением (усыновлением) первого ребенка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за счет субвенций из федерального бюджета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труда и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социальной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политики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семья,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общее количество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255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443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239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168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Семьи с тремя и более детьми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получат ежемесячную денежную выплату, назначаемую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 случае рождения третьего ребенка или последующих детей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до достижения ребенком возраста 3 лет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семья,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общее количество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62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922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92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6628"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Семьи при рождении первого ребенка получат единовременную выплату, семьям при рождении второго ребенка будет предоставлен региональный материнский (семейный) капитал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семья,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общее количество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500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398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1024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9961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Количество циклов экстракорпорального оплодотворения,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выполненных семьям, страдающим бесплодием,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за счет средств базовой программы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обязательного медицинского страхования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cs typeface="Calibri Light" panose="020F0302020204030204" pitchFamily="34" charset="0"/>
                        </a:rPr>
                        <a:t> (направление нуждающихся на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+mj-lt"/>
                          <a:cs typeface="Calibri Light" panose="020F0302020204030204" pitchFamily="34" charset="0"/>
                        </a:rPr>
                        <a:t> процедуру ЭКО в ЦРС)</a:t>
                      </a:r>
                      <a:endParaRPr lang="ru-RU" sz="1500" dirty="0" smtClean="0">
                        <a:solidFill>
                          <a:schemeClr val="tx1"/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семья,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общее количество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85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85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90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893001" y="501134"/>
            <a:ext cx="6083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002666"/>
                </a:solidFill>
                <a:latin typeface="PFDinDisplayPro-Light"/>
              </a:rPr>
              <a:t>Финансовая поддержка семей </a:t>
            </a:r>
            <a:r>
              <a:rPr lang="ru-RU" b="1" dirty="0" smtClean="0">
                <a:solidFill>
                  <a:srgbClr val="002666"/>
                </a:solidFill>
                <a:latin typeface="PFDinDisplayPro-Light"/>
              </a:rPr>
              <a:t>при рождении </a:t>
            </a:r>
            <a:r>
              <a:rPr lang="ru-RU" b="1" dirty="0">
                <a:solidFill>
                  <a:srgbClr val="002666"/>
                </a:solidFill>
                <a:latin typeface="PFDinDisplayPro-Light"/>
              </a:rPr>
              <a:t>детей</a:t>
            </a:r>
            <a:endParaRPr lang="ru-RU" b="1" dirty="0">
              <a:solidFill>
                <a:srgbClr val="2B587F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DB6E309-AE60-4BCA-9C30-B9D02B66DA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7814" y="491964"/>
            <a:ext cx="389474" cy="38915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25C9D21-66C9-4C71-B6E6-149318512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39" y="302592"/>
            <a:ext cx="292693" cy="292693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028E7790-0239-42F8-A64E-E1CC16751ED6}"/>
              </a:ext>
            </a:extLst>
          </p:cNvPr>
          <p:cNvGrpSpPr/>
          <p:nvPr/>
        </p:nvGrpSpPr>
        <p:grpSpPr>
          <a:xfrm>
            <a:off x="365256" y="1024346"/>
            <a:ext cx="10103691" cy="518797"/>
            <a:chOff x="-603979" y="-3497722"/>
            <a:chExt cx="2750174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Прямоугольник: скругленные углы 3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  </a:ext>
              </a:extLst>
            </p:cNvPr>
            <p:cNvSpPr txBox="1"/>
            <p:nvPr/>
          </p:nvSpPr>
          <p:spPr>
            <a:xfrm>
              <a:off x="-603979" y="-3161258"/>
              <a:ext cx="2454713" cy="1862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r>
                <a:rPr lang="ru-RU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ЗАДАЧА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+mj-lt"/>
                </a:rPr>
                <a:t>: </a:t>
              </a:r>
              <a:r>
                <a:rPr lang="ru-RU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Внедрение </a:t>
              </a:r>
              <a:r>
                <a:rPr lang="ru-RU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механизма финансовой поддержки семей при рождении </a:t>
              </a:r>
              <a:r>
                <a:rPr lang="ru-RU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детей </a:t>
              </a:r>
              <a:r>
                <a:rPr lang="ru-RU" sz="1600" b="1" dirty="0">
                  <a:latin typeface="+mj-lt"/>
                </a:rPr>
                <a:t>	</a:t>
              </a:r>
            </a:p>
            <a:p>
              <a:pPr marL="0" marR="0" lvl="0" indent="0" algn="just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7620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931351" y="80437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42129889"/>
              </p:ext>
            </p:extLst>
          </p:nvPr>
        </p:nvGraphicFramePr>
        <p:xfrm>
          <a:off x="233772" y="2275551"/>
          <a:ext cx="11803142" cy="4287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4385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900989">
                  <a:extLst>
                    <a:ext uri="{9D8B030D-6E8A-4147-A177-3AD203B41FA5}">
                      <a16:colId xmlns="" xmlns:a16="http://schemas.microsoft.com/office/drawing/2014/main" val="3536124522"/>
                    </a:ext>
                  </a:extLst>
                </a:gridCol>
                <a:gridCol w="1439142"/>
                <a:gridCol w="606287">
                  <a:extLst>
                    <a:ext uri="{9D8B030D-6E8A-4147-A177-3AD203B41FA5}">
                      <a16:colId xmlns="" xmlns:a16="http://schemas.microsoft.com/office/drawing/2014/main" val="1600380227"/>
                    </a:ext>
                  </a:extLst>
                </a:gridCol>
                <a:gridCol w="609318"/>
                <a:gridCol w="563021"/>
              </a:tblGrid>
              <a:tr h="358817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результата/показателя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Целевое значение</a:t>
                      </a:r>
                      <a:endParaRPr lang="ru-RU" sz="13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2498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8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6555"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Численность прошедших переобучение и повышение квалификации женщин, находящихся в отпуске по уходу за ребенком в возрасте до трех лет, а также женщин, имеющих детей дошкольного возраста, не состоящих в трудовых отношениях и обратившихся в органы службы занятости, 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в субъектах Российской Федерации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  <a:endParaRPr lang="ru-RU" sz="1500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5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труда </a:t>
                      </a: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и социальной</a:t>
                      </a:r>
                      <a:endParaRPr lang="ru-RU" sz="1500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5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политики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 области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человек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51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86555"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Созданы дополнительные места в субъектах Российской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Федерации для детей в возрасте от 1,5 до 3 лет любой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направленности в организациях, осуществляющих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образовательную деятельность (за исключением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государственных и муниципальных), и у индивидуальных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предпринимателей, осуществляющих образовательную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деятельность по образовательным программам дошкольного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образования, в том числе адаптированным, и присмотр и уход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за детьми</a:t>
                      </a:r>
                      <a:endParaRPr lang="ru-RU" sz="1500" b="0" i="0" u="none" strike="noStrike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Министерство</a:t>
                      </a:r>
                      <a:r>
                        <a:rPr lang="ru-RU" sz="1500" baseline="0" dirty="0" smtClean="0">
                          <a:latin typeface="+mj-lt"/>
                          <a:ea typeface="Calibri"/>
                          <a:cs typeface="Times New Roman"/>
                        </a:rPr>
                        <a:t> образования Магаданской области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место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40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577043" y="750145"/>
            <a:ext cx="10403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666"/>
                </a:solidFill>
                <a:latin typeface="PFDinDisplayPro-Light"/>
              </a:rPr>
              <a:t>Содействие занятости женщин — создание условий дошкольного </a:t>
            </a:r>
          </a:p>
          <a:p>
            <a:pPr lvl="0"/>
            <a:r>
              <a:rPr lang="ru-RU" b="1" dirty="0">
                <a:solidFill>
                  <a:srgbClr val="002666"/>
                </a:solidFill>
                <a:latin typeface="PFDinDisplayPro-Light"/>
              </a:rPr>
              <a:t>образования для детей в возрасте до трех лет</a:t>
            </a:r>
            <a:endParaRPr lang="ru-RU" b="1" dirty="0">
              <a:solidFill>
                <a:srgbClr val="2B587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9E933E5-B7FE-431D-9CE7-82F18EAC3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354817"/>
            <a:ext cx="292633" cy="2926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E9C6E61-282B-4AEC-AE74-C0B489934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751" y="910045"/>
            <a:ext cx="341406" cy="338103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028E7790-0239-42F8-A64E-E1CC16751ED6}"/>
              </a:ext>
            </a:extLst>
          </p:cNvPr>
          <p:cNvGrpSpPr/>
          <p:nvPr/>
        </p:nvGrpSpPr>
        <p:grpSpPr>
          <a:xfrm>
            <a:off x="233772" y="1635812"/>
            <a:ext cx="11803142" cy="520858"/>
            <a:chOff x="-602428" y="-3497722"/>
            <a:chExt cx="2748623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Прямоугольник: скругленные углы 3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4" name="Прямоугольник: скругленные углы 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  </a:ext>
              </a:extLst>
            </p:cNvPr>
            <p:cNvSpPr txBox="1"/>
            <p:nvPr/>
          </p:nvSpPr>
          <p:spPr>
            <a:xfrm>
              <a:off x="-602428" y="-3464020"/>
              <a:ext cx="2709662" cy="478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b="1" dirty="0" smtClean="0">
                <a:solidFill>
                  <a:schemeClr val="bg2">
                    <a:lumMod val="25000"/>
                  </a:schemeClr>
                </a:solidFill>
                <a:latin typeface="+mj-lt"/>
              </a:endParaRPr>
            </a:p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500" b="1" dirty="0" smtClean="0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ЗАДАЧА: Создание </a:t>
              </a:r>
              <a:r>
                <a:rPr lang="ru-RU" sz="1500" b="1" dirty="0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условий для осуществления трудовой деятельности женщин, имеющих детей, включая достижение 100-процентной </a:t>
              </a:r>
              <a:r>
                <a:rPr lang="ru-RU" sz="1500" b="1" dirty="0" smtClean="0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    </a:t>
              </a:r>
            </a:p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500" b="1" dirty="0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 </a:t>
              </a:r>
              <a:r>
                <a:rPr lang="ru-RU" sz="1500" b="1" dirty="0" smtClean="0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                доступности </a:t>
              </a:r>
              <a:r>
                <a:rPr lang="ru-RU" sz="1500" b="1" dirty="0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(2021 год) дошкольного образования для детей в возрасте до трех </a:t>
              </a:r>
              <a:r>
                <a:rPr lang="ru-RU" sz="1500" b="1" dirty="0" smtClean="0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лет</a:t>
              </a:r>
              <a:endPara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13895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3002C877-3D43-4110-92CB-999AC4BCC8D5}"/>
              </a:ext>
            </a:extLst>
          </p:cNvPr>
          <p:cNvSpPr txBox="1">
            <a:spLocks/>
          </p:cNvSpPr>
          <p:nvPr/>
        </p:nvSpPr>
        <p:spPr>
          <a:xfrm>
            <a:off x="261995" y="898608"/>
            <a:ext cx="11347970" cy="222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НАЦИОНАЛЬНЫЙ ПРОЕКТ </a:t>
            </a:r>
          </a:p>
          <a:p>
            <a:pPr>
              <a:lnSpc>
                <a:spcPct val="100000"/>
              </a:lnSpc>
            </a:pPr>
            <a:r>
              <a:rPr lang="ru-RU" sz="46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ЗДРАВООХРАНЕНИЕ</a:t>
            </a:r>
            <a:endParaRPr lang="ru-RU" sz="46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38908F4-FCFB-4CAF-A83F-B18CAD36B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5015" y="1425141"/>
            <a:ext cx="1061856" cy="10618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D0A999D-F89F-42E8-AA2D-F86E4E5785A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91841"/>
            <a:ext cx="12192000" cy="356616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9EF211BE-843C-48BE-9D2D-682A635C6218}"/>
              </a:ext>
            </a:extLst>
          </p:cNvPr>
          <p:cNvSpPr/>
          <p:nvPr/>
        </p:nvSpPr>
        <p:spPr>
          <a:xfrm>
            <a:off x="1099509" y="1149085"/>
            <a:ext cx="1723589" cy="162962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26644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613805" y="582852"/>
            <a:ext cx="9264770" cy="538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002666"/>
                </a:solidFill>
                <a:latin typeface="PFDinDisplayPro-Light"/>
              </a:rPr>
              <a:t>Содействие занятости женщин — создание условий дошкольного образования для детей в возрасте до трех лет</a:t>
            </a: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40195" y="55163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5804134"/>
              </p:ext>
            </p:extLst>
          </p:nvPr>
        </p:nvGraphicFramePr>
        <p:xfrm>
          <a:off x="374261" y="1465280"/>
          <a:ext cx="11459043" cy="3413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1021">
                  <a:extLst>
                    <a:ext uri="{9D8B030D-6E8A-4147-A177-3AD203B41FA5}">
                      <a16:colId xmlns="" xmlns:a16="http://schemas.microsoft.com/office/drawing/2014/main" val="4191535436"/>
                    </a:ext>
                  </a:extLst>
                </a:gridCol>
                <a:gridCol w="1853852">
                  <a:extLst>
                    <a:ext uri="{9D8B030D-6E8A-4147-A177-3AD203B41FA5}">
                      <a16:colId xmlns="" xmlns:a16="http://schemas.microsoft.com/office/drawing/2014/main" val="2954211745"/>
                    </a:ext>
                  </a:extLst>
                </a:gridCol>
                <a:gridCol w="1590806">
                  <a:extLst>
                    <a:ext uri="{9D8B030D-6E8A-4147-A177-3AD203B41FA5}">
                      <a16:colId xmlns="" xmlns:a16="http://schemas.microsoft.com/office/drawing/2014/main" val="2458825529"/>
                    </a:ext>
                  </a:extLst>
                </a:gridCol>
                <a:gridCol w="1052186">
                  <a:extLst>
                    <a:ext uri="{9D8B030D-6E8A-4147-A177-3AD203B41FA5}">
                      <a16:colId xmlns="" xmlns:a16="http://schemas.microsoft.com/office/drawing/2014/main" val="3893990396"/>
                    </a:ext>
                  </a:extLst>
                </a:gridCol>
                <a:gridCol w="939452">
                  <a:extLst>
                    <a:ext uri="{9D8B030D-6E8A-4147-A177-3AD203B41FA5}">
                      <a16:colId xmlns="" xmlns:a16="http://schemas.microsoft.com/office/drawing/2014/main" val="1911717418"/>
                    </a:ext>
                  </a:extLst>
                </a:gridCol>
                <a:gridCol w="1315233">
                  <a:extLst>
                    <a:ext uri="{9D8B030D-6E8A-4147-A177-3AD203B41FA5}">
                      <a16:colId xmlns="" xmlns:a16="http://schemas.microsoft.com/office/drawing/2014/main" val="2028622743"/>
                    </a:ext>
                  </a:extLst>
                </a:gridCol>
                <a:gridCol w="1336493">
                  <a:extLst>
                    <a:ext uri="{9D8B030D-6E8A-4147-A177-3AD203B41FA5}">
                      <a16:colId xmlns="" xmlns:a16="http://schemas.microsoft.com/office/drawing/2014/main" val="342809846"/>
                    </a:ext>
                  </a:extLst>
                </a:gridCol>
              </a:tblGrid>
              <a:tr h="453397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объекта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реализации мероприятия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(млн руб.)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6709517"/>
                  </a:ext>
                </a:extLst>
              </a:tr>
              <a:tr h="113134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регионального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50638984"/>
                  </a:ext>
                </a:extLst>
              </a:tr>
              <a:tr h="1392076"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«Строительство </a:t>
                      </a:r>
                      <a:r>
                        <a:rPr lang="ru-RU" sz="15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детского сада </a:t>
                      </a:r>
                      <a:endParaRPr lang="ru-RU" sz="15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на </a:t>
                      </a:r>
                      <a:r>
                        <a:rPr lang="ru-RU" sz="15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135 мест </a:t>
                      </a:r>
                      <a:endParaRPr lang="ru-RU" sz="15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в третьем микрорайоне 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г. Магадана»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Министерство </a:t>
                      </a:r>
                      <a:r>
                        <a:rPr lang="ru-RU" sz="15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строительства, жилищно-коммунального хозяйства и энергетики Магаданской области</a:t>
                      </a:r>
                      <a:endParaRPr lang="ru-RU" sz="15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Муниципальное образование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«Город Магадан»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2019 -</a:t>
                      </a:r>
                      <a:r>
                        <a:rPr lang="ru-RU" sz="15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Times New Roman"/>
                          <a:cs typeface="Times New Roman" pitchFamily="18" charset="0"/>
                        </a:rPr>
                        <a:t>219,7</a:t>
                      </a:r>
                      <a:endParaRPr lang="ru-RU" sz="15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j-lt"/>
                          <a:ea typeface="Times New Roman"/>
                          <a:cs typeface="Times New Roman" pitchFamily="18" charset="0"/>
                        </a:rPr>
                        <a:t>199,9</a:t>
                      </a:r>
                      <a:endParaRPr lang="ru-RU" sz="15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j-lt"/>
                          <a:ea typeface="Times New Roman"/>
                          <a:cs typeface="Times New Roman" pitchFamily="18" charset="0"/>
                        </a:rPr>
                        <a:t>19,8</a:t>
                      </a:r>
                      <a:endParaRPr lang="ru-RU" sz="15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68B65D7-46EF-4989-8734-879713292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45" y="330160"/>
            <a:ext cx="292633" cy="2926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0E41D8F-AF13-44F7-BE60-165D1EF8D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595" y="627763"/>
            <a:ext cx="341406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8296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613805" y="582852"/>
            <a:ext cx="9264770" cy="538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002666"/>
                </a:solidFill>
                <a:latin typeface="PFDinDisplayPro-Light"/>
              </a:rPr>
              <a:t>Старшее поколение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40195" y="55163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68B65D7-46EF-4989-8734-879713292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45" y="330160"/>
            <a:ext cx="292633" cy="2926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D947E72-F534-4AD2-8B97-54A0696B3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54" y="643523"/>
            <a:ext cx="288033" cy="353599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028E7790-0239-42F8-A64E-E1CC16751ED6}"/>
              </a:ext>
            </a:extLst>
          </p:cNvPr>
          <p:cNvGrpSpPr/>
          <p:nvPr/>
        </p:nvGrpSpPr>
        <p:grpSpPr>
          <a:xfrm>
            <a:off x="202847" y="1245329"/>
            <a:ext cx="11323406" cy="518797"/>
            <a:chOff x="-715781" y="-3497722"/>
            <a:chExt cx="2861976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Прямоугольник: скругленные углы 3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  </a:ext>
              </a:extLst>
            </p:cNvPr>
            <p:cNvSpPr/>
            <p:nvPr/>
          </p:nvSpPr>
          <p:spPr>
            <a:xfrm>
              <a:off x="-715781" y="-3497722"/>
              <a:ext cx="2861976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7" name="Прямоугольник: скругленные углы 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  </a:ext>
              </a:extLst>
            </p:cNvPr>
            <p:cNvSpPr txBox="1"/>
            <p:nvPr/>
          </p:nvSpPr>
          <p:spPr>
            <a:xfrm>
              <a:off x="-709438" y="-3276867"/>
              <a:ext cx="2855633" cy="28143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r>
                <a:rPr lang="ru-RU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ЗАДАЧА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+mj-lt"/>
                </a:rPr>
                <a:t>: </a:t>
              </a:r>
              <a:r>
                <a:rPr lang="ru-RU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Разработка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+mj-lt"/>
                </a:rPr>
                <a:t> и реализация программы системной поддержки и повышения качества жизни граждан старшего поколения</a:t>
              </a:r>
              <a:endParaRPr lang="ru-RU" sz="1600" b="1" dirty="0">
                <a:latin typeface="+mj-lt"/>
              </a:endParaRPr>
            </a:p>
            <a:p>
              <a:pPr marL="0" marR="0" lvl="0" indent="0" algn="just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19" name="Таблица 18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17335450"/>
              </p:ext>
            </p:extLst>
          </p:nvPr>
        </p:nvGraphicFramePr>
        <p:xfrm>
          <a:off x="202849" y="1999775"/>
          <a:ext cx="11803142" cy="4708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0547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2144827">
                  <a:extLst>
                    <a:ext uri="{9D8B030D-6E8A-4147-A177-3AD203B41FA5}">
                      <a16:colId xmlns="" xmlns:a16="http://schemas.microsoft.com/office/drawing/2014/main" val="3536124522"/>
                    </a:ext>
                  </a:extLst>
                </a:gridCol>
                <a:gridCol w="1582160"/>
                <a:gridCol w="561987">
                  <a:extLst>
                    <a:ext uri="{9D8B030D-6E8A-4147-A177-3AD203B41FA5}">
                      <a16:colId xmlns="" xmlns:a16="http://schemas.microsoft.com/office/drawing/2014/main" val="1600380227"/>
                    </a:ext>
                  </a:extLst>
                </a:gridCol>
                <a:gridCol w="510600"/>
                <a:gridCol w="563021"/>
              </a:tblGrid>
              <a:tr h="418417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результата/показателя федерального проекта по субъекту</a:t>
                      </a:r>
                      <a:endParaRPr lang="ru-RU" sz="1300" dirty="0" smtClean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Целевое значение</a:t>
                      </a:r>
                      <a:endParaRPr lang="ru-RU" sz="13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791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1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8636"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Оказана помощь гражданам старше трудоспособного возраста, 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в том числе посредством принятия мер по созданию регионального гериатрического центра и геронтологических отделений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здравоохранения и демографической политики Магаданской области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человек, </a:t>
                      </a:r>
                    </a:p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общее количество получивших помощь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490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505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490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59119"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Охвачены профилактическими осмотрами и диспансеризацией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лица старше трудоспособного возраста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21,9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20,7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26,9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290"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Охвачены  диспансерным наблюдением лица старше трудоспособного возраста, у которых выявлены заболевания и патологические состояния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51,2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52,5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55,9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5946"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Не менее 95 процентов лиц старше трудоспособного возраста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из групп </a:t>
                      </a:r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риска, проживающих в организациях социального обслуживания, 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прошли вакцинацию против пневмококковой инфекции</a:t>
                      </a:r>
                      <a:endParaRPr lang="ru-RU" sz="1500" b="0" i="0" u="none" strike="noStrike" kern="12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95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100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95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72202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613805" y="582852"/>
            <a:ext cx="9264770" cy="538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002666"/>
                </a:solidFill>
                <a:latin typeface="PFDinDisplayPro-Light"/>
              </a:rPr>
              <a:t>Старшее поколение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40195" y="55163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68B65D7-46EF-4989-8734-879713292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45" y="330160"/>
            <a:ext cx="292633" cy="2926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D947E72-F534-4AD2-8B97-54A0696B3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54" y="643523"/>
            <a:ext cx="288033" cy="353599"/>
          </a:xfrm>
          <a:prstGeom prst="rect">
            <a:avLst/>
          </a:prstGeom>
        </p:spPr>
      </p:pic>
      <p:graphicFrame>
        <p:nvGraphicFramePr>
          <p:cNvPr id="13" name="Таблица 12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38422442"/>
              </p:ext>
            </p:extLst>
          </p:nvPr>
        </p:nvGraphicFramePr>
        <p:xfrm>
          <a:off x="294721" y="1280584"/>
          <a:ext cx="11803142" cy="5624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4857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365337">
                  <a:extLst>
                    <a:ext uri="{9D8B030D-6E8A-4147-A177-3AD203B41FA5}">
                      <a16:colId xmlns="" xmlns:a16="http://schemas.microsoft.com/office/drawing/2014/main" val="3536124522"/>
                    </a:ext>
                  </a:extLst>
                </a:gridCol>
                <a:gridCol w="1027134"/>
                <a:gridCol w="1331723">
                  <a:extLst>
                    <a:ext uri="{9D8B030D-6E8A-4147-A177-3AD203B41FA5}">
                      <a16:colId xmlns="" xmlns:a16="http://schemas.microsoft.com/office/drawing/2014/main" val="1600380227"/>
                    </a:ext>
                  </a:extLst>
                </a:gridCol>
                <a:gridCol w="2776814"/>
                <a:gridCol w="987277"/>
              </a:tblGrid>
              <a:tr h="408257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Наименование результата/показателя федерального проекта по субъекту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Целевое значение</a:t>
                      </a:r>
                      <a:endParaRPr lang="ru-RU" sz="13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823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3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44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 целях осуществления доставки лиц старше 65 лет,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проживающих в сельской местности,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 медицинские организации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 2019 году приобретен автотранспорт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труда и социальной</a:t>
                      </a:r>
                    </a:p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политики</a:t>
                      </a:r>
                    </a:p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4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единицы техники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5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(Ольский городской округ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 - 1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Среднеканский городской округ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 – 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Сусуманский городской округ – 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Тенькинский городской округ – 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Хасынский городской округ – 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Ягоднинский городской округ – 2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)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25632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Численность  прошедших профессиональное обучение и дополнительное профессиональное образование (лица предпенсионного возраста, лица</a:t>
                      </a:r>
                    </a:p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в возрасте 50-ти лет и старше) </a:t>
                      </a:r>
                    </a:p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при содействии органов службы занятости</a:t>
                      </a:r>
                    </a:p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(в 2019 году – граждан предпенсионного возраста,  </a:t>
                      </a:r>
                    </a:p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в 2020 году -лица в возрасте 50-ти лет и старше, а также лица предпенсионного возраста)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человек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80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216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/>
                        </a:rPr>
                        <a:t>29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223713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113397" y="525757"/>
            <a:ext cx="946317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600" b="1" dirty="0" smtClean="0">
                <a:solidFill>
                  <a:srgbClr val="002666"/>
                </a:solidFill>
                <a:latin typeface="PFDinDisplayPro-Light"/>
              </a:rPr>
              <a:t>Старшее поколение</a:t>
            </a: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496731" y="52575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38890531"/>
              </p:ext>
            </p:extLst>
          </p:nvPr>
        </p:nvGraphicFramePr>
        <p:xfrm>
          <a:off x="249937" y="1207994"/>
          <a:ext cx="11752877" cy="4854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5794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2202024">
                  <a:extLst>
                    <a:ext uri="{9D8B030D-6E8A-4147-A177-3AD203B41FA5}">
                      <a16:colId xmlns="" xmlns:a16="http://schemas.microsoft.com/office/drawing/2014/main" val="3536124522"/>
                    </a:ext>
                  </a:extLst>
                </a:gridCol>
                <a:gridCol w="1455576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1007706">
                  <a:extLst>
                    <a:ext uri="{9D8B030D-6E8A-4147-A177-3AD203B41FA5}">
                      <a16:colId xmlns="" xmlns:a16="http://schemas.microsoft.com/office/drawing/2014/main" val="141661962"/>
                    </a:ext>
                  </a:extLst>
                </a:gridCol>
                <a:gridCol w="861213">
                  <a:extLst>
                    <a:ext uri="{9D8B030D-6E8A-4147-A177-3AD203B41FA5}">
                      <a16:colId xmlns="" xmlns:a16="http://schemas.microsoft.com/office/drawing/2014/main" val="1733595205"/>
                    </a:ext>
                  </a:extLst>
                </a:gridCol>
                <a:gridCol w="980564">
                  <a:extLst>
                    <a:ext uri="{9D8B030D-6E8A-4147-A177-3AD203B41FA5}">
                      <a16:colId xmlns="" xmlns:a16="http://schemas.microsoft.com/office/drawing/2014/main" val="456761649"/>
                    </a:ext>
                  </a:extLst>
                </a:gridCol>
              </a:tblGrid>
              <a:tr h="441425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bg1"/>
                          </a:solidFill>
                          <a:latin typeface="+mj-lt"/>
                        </a:rPr>
                        <a:t>Наименование результата/показателя федерального проекта по субъекту</a:t>
                      </a:r>
                      <a:endParaRPr lang="ru-RU" sz="13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исполнитель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j-lt"/>
                        </a:rPr>
                        <a:t>Целевое </a:t>
                      </a:r>
                      <a:r>
                        <a:rPr lang="ru-RU" sz="1200" dirty="0" smtClean="0">
                          <a:latin typeface="+mj-lt"/>
                        </a:rPr>
                        <a:t>значение 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27956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0" dirty="0">
                          <a:latin typeface="+mj-lt"/>
                        </a:rPr>
                        <a:t>2019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>
                          <a:latin typeface="+mj-lt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25096339"/>
                  </a:ext>
                </a:extLst>
              </a:tr>
              <a:tr h="27956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+mj-lt"/>
                        </a:rPr>
                        <a:t>план</a:t>
                      </a:r>
                      <a:endParaRPr lang="ru-RU" sz="1300" b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+mj-lt"/>
                        </a:rPr>
                        <a:t>факт</a:t>
                      </a:r>
                      <a:endParaRPr lang="ru-RU" sz="1300" b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+mj-lt"/>
                        </a:rPr>
                        <a:t>план</a:t>
                      </a:r>
                      <a:endParaRPr lang="ru-RU" sz="1300" b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06141477"/>
                  </a:ext>
                </a:extLst>
              </a:tr>
              <a:tr h="15719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Уровень госпитализации на геронтологические койки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лиц старше 60 лет на 10 тыс.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населения соответствующего возраста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Магаданской области </a:t>
                      </a:r>
                    </a:p>
                    <a:p>
                      <a:pPr algn="ctr"/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205,3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+mj-lt"/>
                          <a:cs typeface="Times New Roman" pitchFamily="18" charset="0"/>
                        </a:rPr>
                        <a:t>199,2</a:t>
                      </a:r>
                      <a:endParaRPr lang="ru-RU" sz="1500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205,3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624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Доля лиц старше трудоспособного возраста, у которых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выявлены заболевания и патологические состояния,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находящихся под диспансерным наблюдением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%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51,2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Times New Roman" pitchFamily="18" charset="0"/>
                        </a:rPr>
                        <a:t>52,5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55,9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1007BB9-93E1-49D1-BFAE-89E815FAB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37" y="330160"/>
            <a:ext cx="292633" cy="2926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B867D0A-E124-4E18-B606-95D79B6FC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191" y="604188"/>
            <a:ext cx="298730" cy="3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54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053239" y="571505"/>
            <a:ext cx="9353901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Укрепление общественного здоровья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539024" y="47942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FEFE673-53A6-4790-AE5A-4A2698FF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352454"/>
            <a:ext cx="292633" cy="292633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028E7790-0239-42F8-A64E-E1CC16751ED6}"/>
              </a:ext>
            </a:extLst>
          </p:cNvPr>
          <p:cNvGrpSpPr/>
          <p:nvPr/>
        </p:nvGrpSpPr>
        <p:grpSpPr>
          <a:xfrm>
            <a:off x="375949" y="1130158"/>
            <a:ext cx="11145136" cy="520858"/>
            <a:chOff x="-602428" y="-3497722"/>
            <a:chExt cx="2748623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Прямоугольник: скругленные углы 3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2" name="Прямоугольник: скругленные углы 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  </a:ext>
              </a:extLst>
            </p:cNvPr>
            <p:cNvSpPr txBox="1"/>
            <p:nvPr/>
          </p:nvSpPr>
          <p:spPr>
            <a:xfrm>
              <a:off x="-602428" y="-3464020"/>
              <a:ext cx="2709662" cy="478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b="1" dirty="0" smtClean="0">
                <a:solidFill>
                  <a:srgbClr val="FF0000"/>
                </a:solidFill>
                <a:latin typeface="Calibri Light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76760" y="1130158"/>
            <a:ext cx="1186567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prstClr val="black"/>
                </a:solidFill>
                <a:latin typeface="Calibri Light"/>
              </a:rPr>
              <a:t>ЗАДАЧА</a:t>
            </a:r>
            <a:r>
              <a:rPr lang="ru-RU" sz="1500" b="1" dirty="0">
                <a:solidFill>
                  <a:prstClr val="black"/>
                </a:solidFill>
                <a:latin typeface="Calibri Light"/>
              </a:rPr>
              <a:t>: Формирование системы мотивации граждан к здоровому образу жизни, включая здоровое питание и отказ от вредных привычек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02786294"/>
              </p:ext>
            </p:extLst>
          </p:nvPr>
        </p:nvGraphicFramePr>
        <p:xfrm>
          <a:off x="375949" y="1766051"/>
          <a:ext cx="11145136" cy="4211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2040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2379945"/>
                <a:gridCol w="1610558"/>
                <a:gridCol w="1066800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744230"/>
                <a:gridCol w="671563"/>
              </a:tblGrid>
              <a:tr h="292883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результата/показателя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 smtClean="0">
                        <a:solidFill>
                          <a:schemeClr val="lt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3711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56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Внедрение модели организации и функционирования центров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общественного здоровья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Магаданской области 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1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1910503-1D16-41F5-9E68-FF2878E0B7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1903" y="526095"/>
            <a:ext cx="368457" cy="36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886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НАЦИОНАЛЬНЫЙ </a:t>
            </a:r>
            <a:r>
              <a:rPr lang="ru-RU" sz="1500" dirty="0">
                <a:solidFill>
                  <a:srgbClr val="2B587F"/>
                </a:solidFill>
              </a:rPr>
              <a:t>ПРОЕКТ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ДЕМОГРАФИЯ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053239" y="571505"/>
            <a:ext cx="9353901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Спорт </a:t>
            </a:r>
            <a:r>
              <a:rPr lang="ru-RU" sz="1800" b="1" dirty="0" smtClean="0">
                <a:solidFill>
                  <a:srgbClr val="002666"/>
                </a:solidFill>
                <a:latin typeface="PFDinDisplayPro-Light"/>
              </a:rPr>
              <a:t>- норма </a:t>
            </a: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жизни 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539024" y="47942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FEFE673-53A6-4790-AE5A-4A2698FF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352454"/>
            <a:ext cx="292633" cy="2926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8ABFEAB-912D-40BC-9480-8A4BE04E2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003" y="592289"/>
            <a:ext cx="262248" cy="309929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028E7790-0239-42F8-A64E-E1CC16751ED6}"/>
              </a:ext>
            </a:extLst>
          </p:cNvPr>
          <p:cNvGrpSpPr/>
          <p:nvPr/>
        </p:nvGrpSpPr>
        <p:grpSpPr>
          <a:xfrm>
            <a:off x="375949" y="1020232"/>
            <a:ext cx="11145136" cy="520858"/>
            <a:chOff x="-602428" y="-3497722"/>
            <a:chExt cx="2748623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Прямоугольник: скругленные углы 3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2" name="Прямоугольник: скругленные углы 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  </a:ext>
              </a:extLst>
            </p:cNvPr>
            <p:cNvSpPr txBox="1"/>
            <p:nvPr/>
          </p:nvSpPr>
          <p:spPr>
            <a:xfrm>
              <a:off x="-602428" y="-3464020"/>
              <a:ext cx="2709662" cy="478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b="1" dirty="0" smtClean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91517" y="1015087"/>
            <a:ext cx="118656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>
                <a:latin typeface="+mj-lt"/>
              </a:rPr>
              <a:t>ЗАДАЧА: Создание </a:t>
            </a:r>
            <a:r>
              <a:rPr lang="ru-RU" sz="1500" b="1" dirty="0">
                <a:latin typeface="+mj-lt"/>
              </a:rPr>
              <a:t>для всех категорий и групп населения условий для занятий физической культурой и спортом, массовым спортом, </a:t>
            </a:r>
            <a:endParaRPr lang="ru-RU" sz="1500" b="1" dirty="0" smtClean="0">
              <a:latin typeface="+mj-lt"/>
            </a:endParaRPr>
          </a:p>
          <a:p>
            <a:r>
              <a:rPr lang="ru-RU" sz="1500" b="1" dirty="0">
                <a:latin typeface="+mj-lt"/>
              </a:rPr>
              <a:t> </a:t>
            </a:r>
            <a:r>
              <a:rPr lang="ru-RU" sz="1500" b="1" dirty="0" smtClean="0">
                <a:latin typeface="+mj-lt"/>
              </a:rPr>
              <a:t>                в </a:t>
            </a:r>
            <a:r>
              <a:rPr lang="ru-RU" sz="1500" b="1" dirty="0">
                <a:latin typeface="+mj-lt"/>
              </a:rPr>
              <a:t>том числе повышение уровня обеспеченности населения объектами спорта, </a:t>
            </a:r>
            <a:r>
              <a:rPr lang="ru-RU" sz="1500" b="1" dirty="0" smtClean="0">
                <a:latin typeface="+mj-lt"/>
              </a:rPr>
              <a:t>и подготовка </a:t>
            </a:r>
            <a:r>
              <a:rPr lang="ru-RU" sz="1500" b="1" dirty="0">
                <a:latin typeface="+mj-lt"/>
              </a:rPr>
              <a:t>спортивного резерва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47358246"/>
              </p:ext>
            </p:extLst>
          </p:nvPr>
        </p:nvGraphicFramePr>
        <p:xfrm>
          <a:off x="375949" y="1766050"/>
          <a:ext cx="11145136" cy="4410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3757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595535"/>
                <a:gridCol w="1651518"/>
                <a:gridCol w="1110343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827134"/>
                <a:gridCol w="756849"/>
              </a:tblGrid>
              <a:tr h="393976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96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871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Все организации спортивной подготовки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предоставляют услуги населению в соответствии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 федеральными стандартами спортивной подготовки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Департамент физической культуры и спорта Магаданской области</a:t>
                      </a: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15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15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16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1667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Построены и введены в эксплуатацию объекты спорта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 рамках реализации федеральной целевой программы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"Развитие физической культуры и спорта в Российской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Федерации на 2016-2020 годы"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1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32847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053239" y="571505"/>
            <a:ext cx="9353901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Спорт </a:t>
            </a:r>
            <a:r>
              <a:rPr lang="ru-RU" sz="1800" b="1" dirty="0" smtClean="0">
                <a:solidFill>
                  <a:srgbClr val="002666"/>
                </a:solidFill>
                <a:latin typeface="PFDinDisplayPro-Light"/>
              </a:rPr>
              <a:t>- норма </a:t>
            </a: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жизни 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539024" y="47942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FEFE673-53A6-4790-AE5A-4A2698FF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352454"/>
            <a:ext cx="292633" cy="2926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8ABFEAB-912D-40BC-9480-8A4BE04E2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003" y="562291"/>
            <a:ext cx="262248" cy="309929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="" xmlns:a16="http://schemas.microsoft.com/office/drawing/2014/main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43885006"/>
              </p:ext>
            </p:extLst>
          </p:nvPr>
        </p:nvGraphicFramePr>
        <p:xfrm>
          <a:off x="227474" y="1212442"/>
          <a:ext cx="11687544" cy="6491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9487">
                  <a:extLst>
                    <a:ext uri="{9D8B030D-6E8A-4147-A177-3AD203B41FA5}">
                      <a16:colId xmlns="" xmlns:a16="http://schemas.microsoft.com/office/drawing/2014/main" val="4191535436"/>
                    </a:ext>
                  </a:extLst>
                </a:gridCol>
                <a:gridCol w="1362957"/>
                <a:gridCol w="3025000"/>
                <a:gridCol w="764088"/>
                <a:gridCol w="977030"/>
                <a:gridCol w="1215025"/>
                <a:gridCol w="1121114"/>
                <a:gridCol w="1242843"/>
              </a:tblGrid>
              <a:tr h="311014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объекта </a:t>
                      </a:r>
                      <a:r>
                        <a:rPr lang="ru-RU" sz="1300" dirty="0" smtClean="0">
                          <a:latin typeface="+mj-lt"/>
                        </a:rPr>
                        <a:t>/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реализации мероприятия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(тыс. руб.)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6709517"/>
                  </a:ext>
                </a:extLst>
              </a:tr>
              <a:tr h="85119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регионального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Внебюджетные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источники/ местный  бюджет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50638984"/>
                  </a:ext>
                </a:extLst>
              </a:tr>
              <a:tr h="311014">
                <a:tc gridSpan="8"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Государственная поддержка спортивных организаций, осуществляющих подготовку спортивного резерва для сборных команд Российской Федерации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5197">
                <a:tc rowSpan="7"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Поставка спортивного инвентаря и экипировки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Департамент физической культуры и спорта Магаданской области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МО «Город Магадан»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  <a:cs typeface="Times New Roman" pitchFamily="18" charset="0"/>
                        </a:rPr>
                        <a:t>4 175,8</a:t>
                      </a:r>
                      <a:endParaRPr lang="ru-RU" sz="14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 pitchFamily="18" charset="0"/>
                        </a:rPr>
                        <a:t>3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 pitchFamily="18" charset="0"/>
                        </a:rPr>
                        <a:t> 458,0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  <a:cs typeface="Times New Roman" pitchFamily="18" charset="0"/>
                        </a:rPr>
                        <a:t>342,0</a:t>
                      </a:r>
                      <a:endParaRPr lang="ru-RU" sz="14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375,8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6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МО «Ольский городской округ»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329,7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273,0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27,0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3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МО «Омсукчанский городской округ»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439,6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364,0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36,0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3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МО «Сусуманский городской округ»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329,7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273,0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27,0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1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МО «Тенькинский городской округ»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284,2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235,3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23,3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1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МО «Хасынский городской округ»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329,7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273,0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27,0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1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МО «Ягоднинский городской округ»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439,6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364,0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 pitchFamily="18" charset="0"/>
                        </a:rPr>
                        <a:t>36,0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3406">
                <a:tc>
                  <a:txBody>
                    <a:bodyPr/>
                    <a:lstStyle/>
                    <a:p>
                      <a:pPr algn="ctr"/>
                      <a:r>
                        <a:rPr lang="ru-RU" sz="1350" dirty="0" smtClean="0">
                          <a:solidFill>
                            <a:schemeClr val="tx1"/>
                          </a:solidFill>
                          <a:latin typeface="+mj-lt"/>
                        </a:rPr>
                        <a:t>Строительство объекта «Физкультурно-оздоровительный комплекс с универсальным игровым залом 42 х 24» </a:t>
                      </a:r>
                    </a:p>
                    <a:p>
                      <a:pPr algn="ctr"/>
                      <a:r>
                        <a:rPr lang="ru-RU" sz="1350" dirty="0" smtClean="0">
                          <a:solidFill>
                            <a:schemeClr val="tx1"/>
                          </a:solidFill>
                          <a:latin typeface="+mj-lt"/>
                        </a:rPr>
                        <a:t>(п. Палатка, </a:t>
                      </a:r>
                    </a:p>
                    <a:p>
                      <a:pPr algn="ctr"/>
                      <a:r>
                        <a:rPr lang="ru-RU" sz="1350" dirty="0" smtClean="0">
                          <a:solidFill>
                            <a:schemeClr val="tx1"/>
                          </a:solidFill>
                          <a:latin typeface="+mj-lt"/>
                        </a:rPr>
                        <a:t>Хасынский район, </a:t>
                      </a:r>
                    </a:p>
                    <a:p>
                      <a:pPr algn="ctr"/>
                      <a:r>
                        <a:rPr lang="ru-RU" sz="1350" dirty="0" smtClean="0">
                          <a:solidFill>
                            <a:schemeClr val="tx1"/>
                          </a:solidFill>
                          <a:latin typeface="+mj-lt"/>
                        </a:rPr>
                        <a:t>Магаданская область)</a:t>
                      </a:r>
                      <a:endParaRPr lang="ru-RU" sz="135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Министерство строительства, жилищно-коммунального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хозяйства и энергетики Магаданской области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Муниципальное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образование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«Хасынский городской округ»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2019-2020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215 577,0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196 175,1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19 401,9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6116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3002C877-3D43-4110-92CB-999AC4BCC8D5}"/>
              </a:ext>
            </a:extLst>
          </p:cNvPr>
          <p:cNvSpPr txBox="1">
            <a:spLocks/>
          </p:cNvSpPr>
          <p:nvPr/>
        </p:nvSpPr>
        <p:spPr>
          <a:xfrm>
            <a:off x="199851" y="197272"/>
            <a:ext cx="11347970" cy="222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НАЦИОНАЛЬНЫЙ ПРОЕКТ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kumimoji="0" lang="ru-RU" sz="4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haroni" panose="02010803020104030203" pitchFamily="2" charset="-79"/>
              </a:rPr>
              <a:t>КУЛЬТУРА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9EF211BE-843C-48BE-9D2D-682A635C6218}"/>
              </a:ext>
            </a:extLst>
          </p:cNvPr>
          <p:cNvSpPr/>
          <p:nvPr/>
        </p:nvSpPr>
        <p:spPr>
          <a:xfrm>
            <a:off x="1170530" y="483260"/>
            <a:ext cx="1723589" cy="162962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95321"/>
            <a:ext cx="12192000" cy="4362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582BB7B-25D4-4F5F-ADED-D47384FCCC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5817" y="860103"/>
            <a:ext cx="861090" cy="9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7172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НАЦИОНАЛЬНЫЙ </a:t>
            </a:r>
            <a:r>
              <a:rPr lang="ru-RU" sz="1500" dirty="0">
                <a:solidFill>
                  <a:srgbClr val="2B587F"/>
                </a:solidFill>
              </a:rPr>
              <a:t>ПРОЕКТ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КУЛЬТУРА</a:t>
            </a:r>
          </a:p>
        </p:txBody>
      </p:sp>
      <p:sp>
        <p:nvSpPr>
          <p:cNvPr id="19" name="Подзаголовок 5">
            <a:extLst>
              <a:ext uri="{FF2B5EF4-FFF2-40B4-BE49-F238E27FC236}">
                <a16:creationId xmlns="" xmlns:a16="http://schemas.microsoft.com/office/drawing/2014/main" id="{05F33B3F-E203-45D4-9AB6-E784759D6910}"/>
              </a:ext>
            </a:extLst>
          </p:cNvPr>
          <p:cNvSpPr txBox="1">
            <a:spLocks/>
          </p:cNvSpPr>
          <p:nvPr/>
        </p:nvSpPr>
        <p:spPr>
          <a:xfrm>
            <a:off x="3012396" y="538114"/>
            <a:ext cx="5855374" cy="287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ВХОДЯЩИЕ В ФЕДЕРАЛЬНЫЙ ПРОЕКТ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ADF47F6-F727-4297-B3DE-2780FFE35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2497" y="500692"/>
            <a:ext cx="340969" cy="339952"/>
          </a:xfrm>
          <a:prstGeom prst="rect">
            <a:avLst/>
          </a:prstGeom>
        </p:spPr>
      </p:pic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919264" y="1127251"/>
            <a:ext cx="10429083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666"/>
                </a:solidFill>
                <a:effectLst/>
                <a:uLnTx/>
                <a:uFillTx/>
                <a:latin typeface="PFDinDisplayPro-Light"/>
                <a:ea typeface="+mn-ea"/>
                <a:cs typeface="+mn-cs"/>
              </a:rPr>
              <a:t>Культурная</a:t>
            </a:r>
            <a:r>
              <a:rPr kumimoji="0" lang="ru-RU" sz="2000" b="1" i="0" u="none" strike="noStrike" kern="1200" cap="none" spc="0" normalizeH="0" noProof="0" dirty="0">
                <a:ln>
                  <a:noFill/>
                </a:ln>
                <a:solidFill>
                  <a:srgbClr val="002666"/>
                </a:solidFill>
                <a:effectLst/>
                <a:uLnTx/>
                <a:uFillTx/>
                <a:latin typeface="PFDinDisplayPro-Light"/>
                <a:ea typeface="+mn-ea"/>
                <a:cs typeface="+mn-cs"/>
              </a:rPr>
              <a:t> среда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2B58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Подзаголовок 5">
            <a:extLst>
              <a:ext uri="{FF2B5EF4-FFF2-40B4-BE49-F238E27FC236}">
                <a16:creationId xmlns="" xmlns:a16="http://schemas.microsoft.com/office/drawing/2014/main" id="{C4790F01-1EAA-443F-AC0F-7475DBBF9BC1}"/>
              </a:ext>
            </a:extLst>
          </p:cNvPr>
          <p:cNvSpPr txBox="1">
            <a:spLocks/>
          </p:cNvSpPr>
          <p:nvPr/>
        </p:nvSpPr>
        <p:spPr>
          <a:xfrm>
            <a:off x="956723" y="1861049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Творческие люди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2B58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48381" y="105480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FDA96032-0197-48FA-8AC0-2A5DD2F5204A}"/>
              </a:ext>
            </a:extLst>
          </p:cNvPr>
          <p:cNvSpPr/>
          <p:nvPr/>
        </p:nvSpPr>
        <p:spPr>
          <a:xfrm>
            <a:off x="2107162" y="454476"/>
            <a:ext cx="511751" cy="49228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E77FA263-9758-4442-87DA-187E6B34DEEE}"/>
              </a:ext>
            </a:extLst>
          </p:cNvPr>
          <p:cNvSpPr/>
          <p:nvPr/>
        </p:nvSpPr>
        <p:spPr>
          <a:xfrm>
            <a:off x="242344" y="179385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ABEADB9E-F5F8-4C9C-97F4-6BD82940C000}"/>
              </a:ext>
            </a:extLst>
          </p:cNvPr>
          <p:cNvSpPr/>
          <p:nvPr/>
        </p:nvSpPr>
        <p:spPr>
          <a:xfrm>
            <a:off x="261933" y="260633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Подзаголовок 5">
            <a:extLst>
              <a:ext uri="{FF2B5EF4-FFF2-40B4-BE49-F238E27FC236}">
                <a16:creationId xmlns="" xmlns:a16="http://schemas.microsoft.com/office/drawing/2014/main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985445" y="2658261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666"/>
                </a:solidFill>
                <a:effectLst/>
                <a:uLnTx/>
                <a:uFillTx/>
                <a:latin typeface="PFDinDisplayPro-Light"/>
                <a:ea typeface="+mn-ea"/>
                <a:cs typeface="+mn-cs"/>
              </a:rPr>
              <a:t>Цифровая</a:t>
            </a:r>
            <a:r>
              <a:rPr kumimoji="0" lang="ru-RU" sz="2000" b="1" i="0" u="none" strike="noStrike" kern="1200" cap="none" spc="0" normalizeH="0" noProof="0" dirty="0">
                <a:ln>
                  <a:noFill/>
                </a:ln>
                <a:solidFill>
                  <a:srgbClr val="002666"/>
                </a:solidFill>
                <a:effectLst/>
                <a:uLnTx/>
                <a:uFillTx/>
                <a:latin typeface="PFDinDisplayPro-Light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002666"/>
                </a:solidFill>
                <a:effectLst/>
                <a:uLnTx/>
                <a:uFillTx/>
                <a:latin typeface="PFDinDisplayPro-Light"/>
                <a:ea typeface="+mn-ea"/>
                <a:cs typeface="+mn-cs"/>
              </a:rPr>
              <a:t>культура 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2B58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="" xmlns:a16="http://schemas.microsoft.com/office/drawing/2014/main" id="{A04C5383-E439-4CC0-B3D5-0C5DC393E98B}"/>
              </a:ext>
            </a:extLst>
          </p:cNvPr>
          <p:cNvSpPr/>
          <p:nvPr/>
        </p:nvSpPr>
        <p:spPr>
          <a:xfrm>
            <a:off x="242344" y="473596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6F89D31E-4613-48A8-B27C-8AC536731A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799" y="4748452"/>
            <a:ext cx="438127" cy="437605"/>
          </a:xfrm>
          <a:prstGeom prst="rect">
            <a:avLst/>
          </a:prstGeom>
        </p:spPr>
      </p:pic>
      <p:grpSp>
        <p:nvGrpSpPr>
          <p:cNvPr id="3" name="Группа 60">
            <a:extLst>
              <a:ext uri="{FF2B5EF4-FFF2-40B4-BE49-F238E27FC236}">
                <a16:creationId xmlns="" xmlns:a16="http://schemas.microsoft.com/office/drawing/2014/main" id="{9349D1E4-C545-45E6-BCFE-8F9233EB6383}"/>
              </a:ext>
            </a:extLst>
          </p:cNvPr>
          <p:cNvGrpSpPr/>
          <p:nvPr/>
        </p:nvGrpSpPr>
        <p:grpSpPr>
          <a:xfrm>
            <a:off x="1015023" y="3916063"/>
            <a:ext cx="5368136" cy="2301200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="" xmlns:a16="http://schemas.microsoft.com/office/drawing/2014/main" id="{7B82C29B-4C16-45C5-AC28-EFEB48CE921E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EE5A6DD0-F500-487C-B9DF-62DEBC47A52F}"/>
                </a:ext>
              </a:extLst>
            </p:cNvPr>
            <p:cNvSpPr txBox="1"/>
            <p:nvPr/>
          </p:nvSpPr>
          <p:spPr>
            <a:xfrm>
              <a:off x="927354" y="45787"/>
              <a:ext cx="2664051" cy="9956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КУРАТОР </a:t>
              </a:r>
              <a:endPara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Савченко Татьяна Александровна</a:t>
              </a:r>
              <a:endPara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Заместитель председателя Правительства Магаданской области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(конт.тел: 8 (4132) 62-20-23,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эл.почта: </a:t>
              </a: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SavchenkoTA@49gov.ru</a:t>
              </a: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Группа 63">
            <a:extLst>
              <a:ext uri="{FF2B5EF4-FFF2-40B4-BE49-F238E27FC236}">
                <a16:creationId xmlns="" xmlns:a16="http://schemas.microsoft.com/office/drawing/2014/main" id="{B262A2EE-D753-46CF-955B-29E8CA7B81B7}"/>
              </a:ext>
            </a:extLst>
          </p:cNvPr>
          <p:cNvGrpSpPr/>
          <p:nvPr/>
        </p:nvGrpSpPr>
        <p:grpSpPr>
          <a:xfrm>
            <a:off x="6494405" y="3916064"/>
            <a:ext cx="5248533" cy="2301200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5" name="Прямоугольник: скругленные углы 64">
              <a:extLst>
                <a:ext uri="{FF2B5EF4-FFF2-40B4-BE49-F238E27FC236}">
                  <a16:creationId xmlns="" xmlns:a16="http://schemas.microsoft.com/office/drawing/2014/main" id="{7F81E544-4BB6-4C3C-B28A-47624761F83B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EAF51D6C-4778-4110-8A57-4F108FA30745}"/>
                </a:ext>
              </a:extLst>
            </p:cNvPr>
            <p:cNvSpPr txBox="1"/>
            <p:nvPr/>
          </p:nvSpPr>
          <p:spPr>
            <a:xfrm>
              <a:off x="1054231" y="47833"/>
              <a:ext cx="2684617" cy="99036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РУКОВОДИТЕЛЬ </a:t>
              </a:r>
              <a:r>
                <a:rPr kumimoji="0" lang="ru-RU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Горлачева</a:t>
              </a:r>
              <a:r>
                <a:rPr kumimoji="0" lang="ru-RU" sz="1300" b="1" i="0" u="none" strike="noStrike" kern="1200" cap="none" spc="0" normalizeH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Людмила Александровна</a:t>
              </a:r>
              <a:endPara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Министр культуры и туризма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Магаданской области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(конт.тел: 8 (4132) 62-11-04, </a:t>
              </a: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эл.почта: </a:t>
              </a:r>
              <a:r>
                <a:rPr lang="en-US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mkst@49gov.ru</a:t>
              </a: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http://teststand.ifinmon.ru/customResources?uuid=9352e573-b55c-4946-8bbe-f5f3e756022c&amp;version=29.08.2019%2009.29.34.022">
            <a:extLst>
              <a:ext uri="{FF2B5EF4-FFF2-40B4-BE49-F238E27FC236}">
                <a16:creationId xmlns="" xmlns:a16="http://schemas.microsoft.com/office/drawing/2014/main" id="{2C47906B-197B-42DC-9091-D668D1266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9463" y="4507920"/>
            <a:ext cx="1053518" cy="1053518"/>
          </a:xfrm>
          <a:prstGeom prst="ellipse">
            <a:avLst/>
          </a:prstGeom>
          <a:ln w="3175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Прямая соединительная линия 72">
            <a:extLst>
              <a:ext uri="{FF2B5EF4-FFF2-40B4-BE49-F238E27FC236}">
                <a16:creationId xmlns="" xmlns:a16="http://schemas.microsoft.com/office/drawing/2014/main" id="{E8F6DDC2-D9EF-4B0D-BB87-F29CE1413CB6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: скругленные углы 77">
            <a:extLst>
              <a:ext uri="{FF2B5EF4-FFF2-40B4-BE49-F238E27FC236}">
                <a16:creationId xmlns="" xmlns:a16="http://schemas.microsoft.com/office/drawing/2014/main" id="{ABD4C310-4D29-4E97-9554-EC8245E41CEE}"/>
              </a:ext>
            </a:extLst>
          </p:cNvPr>
          <p:cNvSpPr/>
          <p:nvPr/>
        </p:nvSpPr>
        <p:spPr>
          <a:xfrm>
            <a:off x="896580" y="1058594"/>
            <a:ext cx="1051056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="" xmlns:a16="http://schemas.microsoft.com/office/drawing/2014/main" id="{C5A37292-41DD-4916-A746-718DBD33C618}"/>
              </a:ext>
            </a:extLst>
          </p:cNvPr>
          <p:cNvSpPr/>
          <p:nvPr/>
        </p:nvSpPr>
        <p:spPr>
          <a:xfrm>
            <a:off x="878525" y="1776926"/>
            <a:ext cx="10510560" cy="55479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="" xmlns:a16="http://schemas.microsoft.com/office/drawing/2014/main" id="{656F8997-97F7-49C8-B54C-EF9395B4182B}"/>
              </a:ext>
            </a:extLst>
          </p:cNvPr>
          <p:cNvSpPr/>
          <p:nvPr/>
        </p:nvSpPr>
        <p:spPr>
          <a:xfrm>
            <a:off x="919264" y="2569670"/>
            <a:ext cx="10510560" cy="55479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="" xmlns:a16="http://schemas.microsoft.com/office/drawing/2014/main" id="{783FB2A6-0F97-4A43-9A9D-D021164E49C1}"/>
              </a:ext>
            </a:extLst>
          </p:cNvPr>
          <p:cNvSpPr/>
          <p:nvPr/>
        </p:nvSpPr>
        <p:spPr>
          <a:xfrm>
            <a:off x="124663" y="106033"/>
            <a:ext cx="671254" cy="639601"/>
          </a:xfrm>
          <a:prstGeom prst="ellipse">
            <a:avLst/>
          </a:prstGeom>
          <a:noFill/>
          <a:ln w="19050">
            <a:solidFill>
              <a:srgbClr val="256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3D74EFD-0E8D-4176-91E2-095819CA0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830" y="1169080"/>
            <a:ext cx="283214" cy="2832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13F46FB-803C-404F-B8E6-C54F86D672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933" y="207199"/>
            <a:ext cx="378603" cy="4120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3C88A05-8AC6-4CA3-BAD1-EDC5F9F07B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112" y="1876818"/>
            <a:ext cx="302650" cy="3215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444BF92-FA9E-412D-BDFA-382DAB8987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445" y="2763257"/>
            <a:ext cx="338317" cy="2566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B19FFA1-A141-4810-945E-B81930C4F2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9961" y="4507920"/>
            <a:ext cx="1113440" cy="1113440"/>
          </a:xfrm>
          <a:prstGeom prst="ellipse">
            <a:avLst/>
          </a:prstGeom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040600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КУЛЬТУРА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13F46FB-803C-404F-B8E6-C54F86D672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892" y="257925"/>
            <a:ext cx="378603" cy="412052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68585658"/>
              </p:ext>
            </p:extLst>
          </p:nvPr>
        </p:nvGraphicFramePr>
        <p:xfrm>
          <a:off x="289439" y="697744"/>
          <a:ext cx="11390769" cy="6079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xmlns="" val="111772793"/>
              </p:ext>
            </p:extLst>
          </p:nvPr>
        </p:nvGraphicFramePr>
        <p:xfrm>
          <a:off x="289439" y="2279308"/>
          <a:ext cx="11685228" cy="4154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685379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ЗДРАВООХРАНЕНИЕ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877" y="224542"/>
            <a:ext cx="388655" cy="388655"/>
          </a:xfrm>
          <a:prstGeom prst="rect">
            <a:avLst/>
          </a:prstGeom>
        </p:spPr>
      </p:pic>
      <p:sp>
        <p:nvSpPr>
          <p:cNvPr id="19" name="Подзаголовок 5">
            <a:extLst>
              <a:ext uri="{FF2B5EF4-FFF2-40B4-BE49-F238E27FC236}">
                <a16:creationId xmlns="" xmlns:a16="http://schemas.microsoft.com/office/drawing/2014/main" id="{05F33B3F-E203-45D4-9AB6-E784759D6910}"/>
              </a:ext>
            </a:extLst>
          </p:cNvPr>
          <p:cNvSpPr txBox="1">
            <a:spLocks/>
          </p:cNvSpPr>
          <p:nvPr/>
        </p:nvSpPr>
        <p:spPr>
          <a:xfrm>
            <a:off x="3012396" y="538114"/>
            <a:ext cx="5855374" cy="287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b="1" dirty="0">
                <a:solidFill>
                  <a:srgbClr val="2B587F"/>
                </a:solidFill>
              </a:rPr>
              <a:t>РЕГИОНАЛЬНЫЕ ПРОЕКТЫ, ВХОДЯЩИЕ В ФЕДЕРАЛЬНЫЙ ПРОЕКТ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ADF47F6-F727-4297-B3DE-2780FFE35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2497" y="500692"/>
            <a:ext cx="340969" cy="339952"/>
          </a:xfrm>
          <a:prstGeom prst="rect">
            <a:avLst/>
          </a:prstGeom>
        </p:spPr>
      </p:pic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978057" y="1129885"/>
            <a:ext cx="10429083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Развитие системы оказания первичной медико-санитарной помощи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23" name="Подзаголовок 5">
            <a:extLst>
              <a:ext uri="{FF2B5EF4-FFF2-40B4-BE49-F238E27FC236}">
                <a16:creationId xmlns="" xmlns:a16="http://schemas.microsoft.com/office/drawing/2014/main" id="{C4790F01-1EAA-443F-AC0F-7475DBBF9BC1}"/>
              </a:ext>
            </a:extLst>
          </p:cNvPr>
          <p:cNvSpPr txBox="1">
            <a:spLocks/>
          </p:cNvSpPr>
          <p:nvPr/>
        </p:nvSpPr>
        <p:spPr>
          <a:xfrm>
            <a:off x="1023496" y="1652530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Борьба с сердечно-сосудистыми заболеваниями</a:t>
            </a:r>
            <a:endParaRPr lang="ru-RU" sz="2000" b="1" dirty="0">
              <a:solidFill>
                <a:srgbClr val="2B587F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7B1E53D8-4DB6-4A56-9C9F-E93AE33F53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606" y="1076985"/>
            <a:ext cx="435587" cy="337586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54787" y="100838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FDA96032-0197-48FA-8AC0-2A5DD2F5204A}"/>
              </a:ext>
            </a:extLst>
          </p:cNvPr>
          <p:cNvSpPr/>
          <p:nvPr/>
        </p:nvSpPr>
        <p:spPr>
          <a:xfrm>
            <a:off x="2107162" y="454476"/>
            <a:ext cx="511751" cy="49228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E77FA263-9758-4442-87DA-187E6B34DEEE}"/>
              </a:ext>
            </a:extLst>
          </p:cNvPr>
          <p:cNvSpPr/>
          <p:nvPr/>
        </p:nvSpPr>
        <p:spPr>
          <a:xfrm>
            <a:off x="240298" y="1581289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ABEADB9E-F5F8-4C9C-97F4-6BD82940C000}"/>
              </a:ext>
            </a:extLst>
          </p:cNvPr>
          <p:cNvSpPr/>
          <p:nvPr/>
        </p:nvSpPr>
        <p:spPr>
          <a:xfrm>
            <a:off x="261933" y="2139704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E5005A3E-3FBB-4419-8D27-358632ED0DA1}"/>
              </a:ext>
            </a:extLst>
          </p:cNvPr>
          <p:cNvSpPr/>
          <p:nvPr/>
        </p:nvSpPr>
        <p:spPr>
          <a:xfrm>
            <a:off x="257126" y="413193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>
            <a:extLst>
              <a:ext uri="{FF2B5EF4-FFF2-40B4-BE49-F238E27FC236}">
                <a16:creationId xmlns="" xmlns:a16="http://schemas.microsoft.com/office/drawing/2014/main" id="{2E9406A0-F947-49F0-9A8C-CF5C0C76520C}"/>
              </a:ext>
            </a:extLst>
          </p:cNvPr>
          <p:cNvSpPr/>
          <p:nvPr/>
        </p:nvSpPr>
        <p:spPr>
          <a:xfrm>
            <a:off x="296096" y="338207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1EC7E964-2073-4E9F-B58E-A12DE6678ED4}"/>
              </a:ext>
            </a:extLst>
          </p:cNvPr>
          <p:cNvSpPr/>
          <p:nvPr/>
        </p:nvSpPr>
        <p:spPr>
          <a:xfrm>
            <a:off x="281067" y="273821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99651ED0-3AC0-467F-8596-0B77AD0CD5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378" y="1657139"/>
            <a:ext cx="352045" cy="35219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408A98A8-3EB2-4BDC-80B4-449C128979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61387" y="2222809"/>
            <a:ext cx="369567" cy="34244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86F741F8-44C1-4806-AE51-B6A975CC17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775" y="2822015"/>
            <a:ext cx="333648" cy="33707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281FC3BF-6793-4214-95D8-FCC9C9669E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75" y="3443038"/>
            <a:ext cx="385479" cy="38455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FCAD478F-22EC-40E7-B9FF-75A9CDF9EF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774" y="4244789"/>
            <a:ext cx="384053" cy="319968"/>
          </a:xfrm>
          <a:prstGeom prst="rect">
            <a:avLst/>
          </a:prstGeom>
        </p:spPr>
      </p:pic>
      <p:sp>
        <p:nvSpPr>
          <p:cNvPr id="50" name="Подзаголовок 5">
            <a:extLst>
              <a:ext uri="{FF2B5EF4-FFF2-40B4-BE49-F238E27FC236}">
                <a16:creationId xmlns="" xmlns:a16="http://schemas.microsoft.com/office/drawing/2014/main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978057" y="218944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Борьба с онкологическими заболеваниями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52" name="Подзаголовок 5">
            <a:extLst>
              <a:ext uri="{FF2B5EF4-FFF2-40B4-BE49-F238E27FC236}">
                <a16:creationId xmlns="" xmlns:a16="http://schemas.microsoft.com/office/drawing/2014/main" id="{16F5A849-9E1E-42D9-AF70-FAF8DBBB6FE7}"/>
              </a:ext>
            </a:extLst>
          </p:cNvPr>
          <p:cNvSpPr txBox="1">
            <a:spLocks/>
          </p:cNvSpPr>
          <p:nvPr/>
        </p:nvSpPr>
        <p:spPr>
          <a:xfrm>
            <a:off x="931351" y="2638579"/>
            <a:ext cx="10258913" cy="6949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Развитие детского здравоохранения, включая создание современной инфраструктуры оказания медицинской помощи детям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53" name="Подзаголовок 5">
            <a:extLst>
              <a:ext uri="{FF2B5EF4-FFF2-40B4-BE49-F238E27FC236}">
                <a16:creationId xmlns="" xmlns:a16="http://schemas.microsoft.com/office/drawing/2014/main" id="{86975B35-1714-4053-9FCA-CA447AD6D53E}"/>
              </a:ext>
            </a:extLst>
          </p:cNvPr>
          <p:cNvSpPr txBox="1">
            <a:spLocks/>
          </p:cNvSpPr>
          <p:nvPr/>
        </p:nvSpPr>
        <p:spPr>
          <a:xfrm>
            <a:off x="965683" y="3268225"/>
            <a:ext cx="10393951" cy="646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Обеспечение медицинских организаций системы здравоохранения квалифицированными кадрами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54" name="Подзаголовок 5">
            <a:extLst>
              <a:ext uri="{FF2B5EF4-FFF2-40B4-BE49-F238E27FC236}">
                <a16:creationId xmlns="" xmlns:a16="http://schemas.microsoft.com/office/drawing/2014/main" id="{C53AFC03-F7C4-4101-9E1B-0DFA6AB82361}"/>
              </a:ext>
            </a:extLst>
          </p:cNvPr>
          <p:cNvSpPr txBox="1">
            <a:spLocks/>
          </p:cNvSpPr>
          <p:nvPr/>
        </p:nvSpPr>
        <p:spPr>
          <a:xfrm>
            <a:off x="946412" y="3992493"/>
            <a:ext cx="10299176" cy="655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Создание единого цифрового контура в здравоохранении на основе единой государственной информационной системы здравоохранения (ЕГИСЗ)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="" xmlns:a16="http://schemas.microsoft.com/office/drawing/2014/main" id="{A04C5383-E439-4CC0-B3D5-0C5DC393E98B}"/>
              </a:ext>
            </a:extLst>
          </p:cNvPr>
          <p:cNvSpPr/>
          <p:nvPr/>
        </p:nvSpPr>
        <p:spPr>
          <a:xfrm>
            <a:off x="310867" y="506666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6F89D31E-4613-48A8-B27C-8AC536731A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988" y="5102583"/>
            <a:ext cx="406151" cy="405667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="" xmlns:a16="http://schemas.microsoft.com/office/drawing/2014/main" id="{9349D1E4-C545-45E6-BCFE-8F9233EB6383}"/>
              </a:ext>
            </a:extLst>
          </p:cNvPr>
          <p:cNvGrpSpPr/>
          <p:nvPr/>
        </p:nvGrpSpPr>
        <p:grpSpPr>
          <a:xfrm>
            <a:off x="985445" y="4748479"/>
            <a:ext cx="5243881" cy="1829647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="" xmlns:a16="http://schemas.microsoft.com/office/drawing/2014/main" id="{7B82C29B-4C16-45C5-AC28-EFEB48CE921E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EE5A6DD0-F500-487C-B9DF-62DEBC47A52F}"/>
                </a:ext>
              </a:extLst>
            </p:cNvPr>
            <p:cNvSpPr txBox="1"/>
            <p:nvPr/>
          </p:nvSpPr>
          <p:spPr>
            <a:xfrm>
              <a:off x="927354" y="45787"/>
              <a:ext cx="2664051" cy="9956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300" b="1" kern="1200" dirty="0" smtClean="0"/>
                <a:t>КУРАТОР </a:t>
              </a:r>
              <a:endParaRPr lang="ru-RU" sz="1300" b="1" kern="1200" dirty="0"/>
            </a:p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300" b="1" kern="1200" dirty="0">
                  <a:solidFill>
                    <a:schemeClr val="accent1">
                      <a:lumMod val="50000"/>
                    </a:schemeClr>
                  </a:solidFill>
                </a:rPr>
                <a:t>Савченк</a:t>
              </a:r>
              <a:r>
                <a:rPr lang="ru-RU" sz="1300" b="1" dirty="0">
                  <a:solidFill>
                    <a:schemeClr val="accent1">
                      <a:lumMod val="50000"/>
                    </a:schemeClr>
                  </a:solidFill>
                </a:rPr>
                <a:t>о Татьяна Александровна</a:t>
              </a:r>
              <a:endParaRPr lang="ru-RU" sz="1300" kern="12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lvl="0" algn="ctr" defTabSz="577850">
                <a:spcBef>
                  <a:spcPct val="0"/>
                </a:spcBef>
              </a:pPr>
              <a:r>
                <a:rPr lang="ru-RU" sz="1300" i="1" dirty="0"/>
                <a:t>З</a:t>
              </a:r>
              <a:r>
                <a:rPr lang="ru-RU" sz="1300" i="1" kern="1200" dirty="0"/>
                <a:t>аместитель председателя Правительства Магаданской </a:t>
              </a:r>
              <a:r>
                <a:rPr lang="ru-RU" sz="1300" i="1" dirty="0"/>
                <a:t>области</a:t>
              </a:r>
            </a:p>
            <a:p>
              <a:pPr lvl="0" algn="ctr" defTabSz="577850">
                <a:spcBef>
                  <a:spcPct val="0"/>
                </a:spcBef>
              </a:pPr>
              <a:r>
                <a:rPr lang="ru-RU" sz="1300" i="1" dirty="0"/>
                <a:t> (конт.тел: 8 (4132) 62-20-23, </a:t>
              </a:r>
            </a:p>
            <a:p>
              <a:pPr lvl="0" algn="ctr" defTabSz="577850">
                <a:spcBef>
                  <a:spcPct val="0"/>
                </a:spcBef>
              </a:pPr>
              <a:r>
                <a:rPr lang="ru-RU" sz="1300" i="1" dirty="0"/>
                <a:t>эл.почта: </a:t>
              </a:r>
              <a:r>
                <a:rPr lang="en-US" sz="1300" i="1" dirty="0"/>
                <a:t>SavchenkoTA@49gov.ru</a:t>
              </a:r>
              <a:r>
                <a:rPr lang="ru-RU" sz="1300" i="1" dirty="0"/>
                <a:t>)</a:t>
              </a:r>
              <a:endParaRPr lang="ru-RU" sz="1300" i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="" xmlns:a16="http://schemas.microsoft.com/office/drawing/2014/main" id="{B262A2EE-D753-46CF-955B-29E8CA7B81B7}"/>
              </a:ext>
            </a:extLst>
          </p:cNvPr>
          <p:cNvGrpSpPr/>
          <p:nvPr/>
        </p:nvGrpSpPr>
        <p:grpSpPr>
          <a:xfrm>
            <a:off x="6557479" y="4748479"/>
            <a:ext cx="4981558" cy="1829647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5" name="Прямоугольник: скругленные углы 64">
              <a:extLst>
                <a:ext uri="{FF2B5EF4-FFF2-40B4-BE49-F238E27FC236}">
                  <a16:creationId xmlns="" xmlns:a16="http://schemas.microsoft.com/office/drawing/2014/main" id="{7F81E544-4BB6-4C3C-B28A-47624761F83B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EAF51D6C-4778-4110-8A57-4F108FA30745}"/>
                </a:ext>
              </a:extLst>
            </p:cNvPr>
            <p:cNvSpPr txBox="1"/>
            <p:nvPr/>
          </p:nvSpPr>
          <p:spPr>
            <a:xfrm>
              <a:off x="1116398" y="63508"/>
              <a:ext cx="2684617" cy="99036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>
                  <a:solidFill>
                    <a:schemeClr val="tx1"/>
                  </a:solidFill>
                </a:rPr>
                <a:t>РУКОВОДИТЕЛЬ </a:t>
              </a:r>
              <a:endParaRPr lang="ru-RU" sz="1300" b="1" kern="1200" dirty="0">
                <a:solidFill>
                  <a:schemeClr val="tx1"/>
                </a:solidFill>
              </a:endParaRPr>
            </a:p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300" b="1" kern="1200" dirty="0" smtClean="0">
                  <a:solidFill>
                    <a:schemeClr val="tx1"/>
                  </a:solidFill>
                </a:rPr>
                <a:t>Горбачев Иван Владимирович</a:t>
              </a:r>
              <a:endParaRPr lang="ru-RU" sz="1300" kern="1200" dirty="0">
                <a:solidFill>
                  <a:schemeClr val="tx1"/>
                </a:solidFill>
              </a:endParaRPr>
            </a:p>
            <a:p>
              <a:pPr lvl="0" algn="ctr" defTabSz="577850">
                <a:spcBef>
                  <a:spcPct val="0"/>
                </a:spcBef>
              </a:pPr>
              <a:r>
                <a:rPr lang="ru-RU" sz="1300" i="1" dirty="0" err="1" smtClean="0">
                  <a:solidFill>
                    <a:schemeClr val="tx1"/>
                  </a:solidFill>
                </a:rPr>
                <a:t>И.о</a:t>
              </a:r>
              <a:r>
                <a:rPr lang="ru-RU" sz="1300" i="1" dirty="0" smtClean="0">
                  <a:solidFill>
                    <a:schemeClr val="tx1"/>
                  </a:solidFill>
                </a:rPr>
                <a:t>. министра </a:t>
              </a:r>
              <a:r>
                <a:rPr lang="ru-RU" sz="1300" i="1" dirty="0">
                  <a:solidFill>
                    <a:schemeClr val="tx1"/>
                  </a:solidFill>
                </a:rPr>
                <a:t>здравоохранения и демографической политики </a:t>
              </a:r>
              <a:endParaRPr lang="ru-RU" sz="1300" i="1" dirty="0" smtClean="0">
                <a:solidFill>
                  <a:schemeClr val="tx1"/>
                </a:solidFill>
              </a:endParaRPr>
            </a:p>
            <a:p>
              <a:pPr lvl="0" algn="ctr" defTabSz="577850">
                <a:spcBef>
                  <a:spcPct val="0"/>
                </a:spcBef>
              </a:pPr>
              <a:r>
                <a:rPr lang="ru-RU" sz="1300" i="1" kern="1200" dirty="0" smtClean="0">
                  <a:solidFill>
                    <a:schemeClr val="tx1"/>
                  </a:solidFill>
                </a:rPr>
                <a:t>Магаданской </a:t>
              </a:r>
              <a:r>
                <a:rPr lang="ru-RU" sz="1300" i="1" kern="1200" dirty="0">
                  <a:solidFill>
                    <a:schemeClr val="tx1"/>
                  </a:solidFill>
                </a:rPr>
                <a:t>области </a:t>
              </a:r>
            </a:p>
            <a:p>
              <a:pPr lvl="0" algn="ctr" defTabSz="577850">
                <a:spcBef>
                  <a:spcPct val="0"/>
                </a:spcBef>
              </a:pPr>
              <a:r>
                <a:rPr lang="ru-RU" sz="1300" i="1" dirty="0">
                  <a:solidFill>
                    <a:schemeClr val="tx1"/>
                  </a:solidFill>
                </a:rPr>
                <a:t>(конт.тел: 8 (4132) </a:t>
              </a:r>
              <a:r>
                <a:rPr lang="ru-RU" sz="1300" i="1" dirty="0" smtClean="0">
                  <a:solidFill>
                    <a:schemeClr val="tx1"/>
                  </a:solidFill>
                </a:rPr>
                <a:t>63-90-41, </a:t>
              </a:r>
              <a:endParaRPr lang="ru-RU" sz="1300" i="1" dirty="0">
                <a:solidFill>
                  <a:schemeClr val="tx1"/>
                </a:solidFill>
              </a:endParaRPr>
            </a:p>
            <a:p>
              <a:pPr lvl="0" algn="ctr" defTabSz="577850">
                <a:spcBef>
                  <a:spcPct val="0"/>
                </a:spcBef>
              </a:pPr>
              <a:r>
                <a:rPr lang="ru-RU" sz="1300" i="1" dirty="0">
                  <a:solidFill>
                    <a:schemeClr val="tx1"/>
                  </a:solidFill>
                </a:rPr>
                <a:t>эл.почта: </a:t>
              </a:r>
              <a:r>
                <a:rPr lang="en-US" sz="1300" i="1" dirty="0" smtClean="0">
                  <a:solidFill>
                    <a:schemeClr val="tx1"/>
                  </a:solidFill>
                </a:rPr>
                <a:t>Gorbacheviv@49gov.ru</a:t>
              </a:r>
              <a:r>
                <a:rPr lang="ru-RU" sz="1300" i="1" dirty="0">
                  <a:solidFill>
                    <a:schemeClr val="tx1"/>
                  </a:solidFill>
                </a:rPr>
                <a:t>)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i="1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6" name="Picture 2" descr="http://teststand.ifinmon.ru/customResources?uuid=9352e573-b55c-4946-8bbe-f5f3e756022c&amp;version=29.08.2019%2009.29.34.022">
            <a:extLst>
              <a:ext uri="{FF2B5EF4-FFF2-40B4-BE49-F238E27FC236}">
                <a16:creationId xmlns="" xmlns:a16="http://schemas.microsoft.com/office/drawing/2014/main" id="{2C47906B-197B-42DC-9091-D668D1266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8979" y="5102583"/>
            <a:ext cx="1053518" cy="1053518"/>
          </a:xfrm>
          <a:prstGeom prst="ellipse">
            <a:avLst/>
          </a:prstGeom>
          <a:ln w="3175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Прямая соединительная линия 72">
            <a:extLst>
              <a:ext uri="{FF2B5EF4-FFF2-40B4-BE49-F238E27FC236}">
                <a16:creationId xmlns="" xmlns:a16="http://schemas.microsoft.com/office/drawing/2014/main" id="{E8F6DDC2-D9EF-4B0D-BB87-F29CE1413CB6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: скругленные углы 77">
            <a:extLst>
              <a:ext uri="{FF2B5EF4-FFF2-40B4-BE49-F238E27FC236}">
                <a16:creationId xmlns="" xmlns:a16="http://schemas.microsoft.com/office/drawing/2014/main" id="{ABD4C310-4D29-4E97-9554-EC8245E41CEE}"/>
              </a:ext>
            </a:extLst>
          </p:cNvPr>
          <p:cNvSpPr/>
          <p:nvPr/>
        </p:nvSpPr>
        <p:spPr>
          <a:xfrm>
            <a:off x="863755" y="997638"/>
            <a:ext cx="1051056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="" xmlns:a16="http://schemas.microsoft.com/office/drawing/2014/main" id="{C5A37292-41DD-4916-A746-718DBD33C618}"/>
              </a:ext>
            </a:extLst>
          </p:cNvPr>
          <p:cNvSpPr/>
          <p:nvPr/>
        </p:nvSpPr>
        <p:spPr>
          <a:xfrm>
            <a:off x="891593" y="1608122"/>
            <a:ext cx="10510560" cy="494327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="" xmlns:a16="http://schemas.microsoft.com/office/drawing/2014/main" id="{656F8997-97F7-49C8-B54C-EF9395B4182B}"/>
              </a:ext>
            </a:extLst>
          </p:cNvPr>
          <p:cNvSpPr/>
          <p:nvPr/>
        </p:nvSpPr>
        <p:spPr>
          <a:xfrm>
            <a:off x="891593" y="2153617"/>
            <a:ext cx="10510560" cy="430856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Прямоугольник: скругленные углы 81">
            <a:extLst>
              <a:ext uri="{FF2B5EF4-FFF2-40B4-BE49-F238E27FC236}">
                <a16:creationId xmlns="" xmlns:a16="http://schemas.microsoft.com/office/drawing/2014/main" id="{7F737C25-65F1-4DC6-8FAB-D1C0B50EF031}"/>
              </a:ext>
            </a:extLst>
          </p:cNvPr>
          <p:cNvSpPr/>
          <p:nvPr/>
        </p:nvSpPr>
        <p:spPr>
          <a:xfrm>
            <a:off x="891593" y="2677574"/>
            <a:ext cx="10510560" cy="587498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="" xmlns:a16="http://schemas.microsoft.com/office/drawing/2014/main" id="{977CE962-2274-4F2A-8C05-A859A86FE881}"/>
              </a:ext>
            </a:extLst>
          </p:cNvPr>
          <p:cNvSpPr/>
          <p:nvPr/>
        </p:nvSpPr>
        <p:spPr>
          <a:xfrm>
            <a:off x="907379" y="3306888"/>
            <a:ext cx="10510560" cy="646610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="" xmlns:a16="http://schemas.microsoft.com/office/drawing/2014/main" id="{2AC41F32-AA27-4A17-9F10-71BBD41C5C45}"/>
              </a:ext>
            </a:extLst>
          </p:cNvPr>
          <p:cNvSpPr/>
          <p:nvPr/>
        </p:nvSpPr>
        <p:spPr>
          <a:xfrm>
            <a:off x="931351" y="4046599"/>
            <a:ext cx="10510560" cy="655936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5" name="Овал 84">
            <a:extLst>
              <a:ext uri="{FF2B5EF4-FFF2-40B4-BE49-F238E27FC236}">
                <a16:creationId xmlns="" xmlns:a16="http://schemas.microsoft.com/office/drawing/2014/main" id="{783FB2A6-0F97-4A43-9A9D-D021164E49C1}"/>
              </a:ext>
            </a:extLst>
          </p:cNvPr>
          <p:cNvSpPr/>
          <p:nvPr/>
        </p:nvSpPr>
        <p:spPr>
          <a:xfrm>
            <a:off x="124663" y="106033"/>
            <a:ext cx="671254" cy="639601"/>
          </a:xfrm>
          <a:prstGeom prst="ellipse">
            <a:avLst/>
          </a:prstGeom>
          <a:noFill/>
          <a:ln w="19050">
            <a:solidFill>
              <a:srgbClr val="256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Picture 2" descr="C:\Users\DikarevaEN\Desktop\министр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31771"/>
            <a:ext cx="1664621" cy="15125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84422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КУЛЬТУРА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165230" y="582851"/>
            <a:ext cx="946317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Творческие люди 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496731" y="52575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08448681"/>
              </p:ext>
            </p:extLst>
          </p:nvPr>
        </p:nvGraphicFramePr>
        <p:xfrm>
          <a:off x="532502" y="1843923"/>
          <a:ext cx="11065331" cy="4446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1787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608881">
                  <a:extLst>
                    <a:ext uri="{9D8B030D-6E8A-4147-A177-3AD203B41FA5}">
                      <a16:colId xmlns="" xmlns:a16="http://schemas.microsoft.com/office/drawing/2014/main" val="3536124522"/>
                    </a:ext>
                  </a:extLst>
                </a:gridCol>
                <a:gridCol w="2928395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740779">
                  <a:extLst>
                    <a:ext uri="{9D8B030D-6E8A-4147-A177-3AD203B41FA5}">
                      <a16:colId xmlns="" xmlns:a16="http://schemas.microsoft.com/office/drawing/2014/main" val="141661962"/>
                    </a:ext>
                  </a:extLst>
                </a:gridCol>
                <a:gridCol w="763929">
                  <a:extLst>
                    <a:ext uri="{9D8B030D-6E8A-4147-A177-3AD203B41FA5}">
                      <a16:colId xmlns="" xmlns:a16="http://schemas.microsoft.com/office/drawing/2014/main" val="1733595205"/>
                    </a:ext>
                  </a:extLst>
                </a:gridCol>
                <a:gridCol w="1481560">
                  <a:extLst>
                    <a:ext uri="{9D8B030D-6E8A-4147-A177-3AD203B41FA5}">
                      <a16:colId xmlns="" xmlns:a16="http://schemas.microsoft.com/office/drawing/2014/main" val="456761649"/>
                    </a:ext>
                  </a:extLst>
                </a:gridCol>
              </a:tblGrid>
              <a:tr h="430582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Наименование результата, показателя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Целевое значение </a:t>
                      </a:r>
                      <a:endParaRPr lang="ru-RU" sz="1300" dirty="0" smtClean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33423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0" dirty="0">
                          <a:latin typeface="+mj-lt"/>
                        </a:rPr>
                        <a:t>2019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>
                          <a:latin typeface="+mj-lt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25096339"/>
                  </a:ext>
                </a:extLst>
              </a:tr>
              <a:tr h="33423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+mj-lt"/>
                        </a:rPr>
                        <a:t>план</a:t>
                      </a:r>
                      <a:endParaRPr lang="ru-RU" sz="1300" b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+mj-lt"/>
                        </a:rPr>
                        <a:t>факт </a:t>
                      </a:r>
                      <a:endParaRPr lang="ru-RU" sz="1300" b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+mj-lt"/>
                        </a:rPr>
                        <a:t>факт</a:t>
                      </a:r>
                      <a:endParaRPr lang="ru-RU" sz="1300" b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06141477"/>
                  </a:ext>
                </a:extLst>
              </a:tr>
              <a:tr h="1531809">
                <a:tc>
                  <a:txBody>
                    <a:bodyPr/>
                    <a:lstStyle/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Повышение квалификации</a:t>
                      </a:r>
                    </a:p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творческих и управленческих кадров</a:t>
                      </a:r>
                    </a:p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сферы культуры</a:t>
                      </a:r>
                    </a:p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 области</a:t>
                      </a:r>
                      <a:endParaRPr lang="ru-RU" sz="145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культуры и</a:t>
                      </a:r>
                    </a:p>
                    <a:p>
                      <a:pPr algn="ctr"/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туризма</a:t>
                      </a:r>
                    </a:p>
                    <a:p>
                      <a:pPr algn="ctr"/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45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Количество специалистов</a:t>
                      </a:r>
                    </a:p>
                    <a:p>
                      <a:pPr algn="ctr"/>
                      <a:endParaRPr lang="ru-RU" sz="1450" kern="1200" baseline="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(человек, </a:t>
                      </a:r>
                    </a:p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всего </a:t>
                      </a:r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по </a:t>
                      </a:r>
                      <a:r>
                        <a:rPr lang="ru-RU" sz="145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 области</a:t>
                      </a:r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 </a:t>
                      </a:r>
                      <a:endParaRPr lang="ru-RU" sz="1450" kern="1200" baseline="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нарастающим итогом)</a:t>
                      </a:r>
                      <a:endParaRPr lang="ru-RU" sz="145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50" dirty="0" smtClean="0">
                          <a:latin typeface="+mj-lt"/>
                          <a:ea typeface="Calibri"/>
                          <a:cs typeface="Times New Roman"/>
                        </a:rPr>
                        <a:t>50 </a:t>
                      </a:r>
                      <a:endParaRPr lang="ru-RU" sz="1450" kern="1200" dirty="0">
                        <a:solidFill>
                          <a:schemeClr val="dk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latin typeface="+mj-lt"/>
                          <a:cs typeface="Times New Roman" pitchFamily="18" charset="0"/>
                        </a:rPr>
                        <a:t>50</a:t>
                      </a:r>
                      <a:endParaRPr lang="ru-RU" sz="1450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50" dirty="0" smtClean="0">
                          <a:latin typeface="+mj-lt"/>
                          <a:cs typeface="Times New Roman" pitchFamily="18" charset="0"/>
                        </a:rPr>
                        <a:t>101 </a:t>
                      </a:r>
                      <a:endParaRPr lang="ru-RU" sz="1450" kern="1200" dirty="0">
                        <a:solidFill>
                          <a:schemeClr val="dk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15411">
                <a:tc>
                  <a:txBody>
                    <a:bodyPr/>
                    <a:lstStyle/>
                    <a:p>
                      <a:pPr algn="ctr"/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Реализация программы</a:t>
                      </a:r>
                    </a:p>
                    <a:p>
                      <a:pPr algn="ctr"/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«Волонтеры культуры»</a:t>
                      </a:r>
                      <a:endParaRPr lang="ru-RU" sz="145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Увеличение количества волонтеров</a:t>
                      </a:r>
                    </a:p>
                    <a:p>
                      <a:pPr algn="ctr"/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вовлеченных в программу</a:t>
                      </a:r>
                    </a:p>
                    <a:p>
                      <a:pPr algn="ctr"/>
                      <a:r>
                        <a:rPr lang="ru-RU" sz="145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«Волонтеры культуры» </a:t>
                      </a:r>
                      <a:endParaRPr lang="ru-RU" sz="1450" kern="1200" baseline="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400" kern="1200" baseline="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(человек, </a:t>
                      </a:r>
                    </a:p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всего 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по Магаданской области)</a:t>
                      </a:r>
                    </a:p>
                    <a:p>
                      <a:pPr algn="ctr"/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(нарастающим итогом)</a:t>
                      </a:r>
                      <a:endParaRPr lang="ru-RU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50" dirty="0"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50" dirty="0">
                          <a:latin typeface="+mj-lt"/>
                          <a:ea typeface="Calibri"/>
                          <a:cs typeface="Times New Roman"/>
                        </a:rPr>
                        <a:t>10 </a:t>
                      </a:r>
                      <a:endParaRPr lang="ru-RU" sz="1450" kern="1200" dirty="0">
                        <a:solidFill>
                          <a:schemeClr val="dk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5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latin typeface="+mj-lt"/>
                          <a:cs typeface="Times New Roman" pitchFamily="18" charset="0"/>
                        </a:rPr>
                        <a:t>10</a:t>
                      </a:r>
                      <a:endParaRPr lang="ru-RU" sz="1450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50" dirty="0">
                        <a:latin typeface="+mj-lt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50" dirty="0">
                          <a:latin typeface="+mj-lt"/>
                          <a:cs typeface="Times New Roman" pitchFamily="18" charset="0"/>
                        </a:rPr>
                        <a:t>25 </a:t>
                      </a:r>
                      <a:endParaRPr lang="ru-RU" sz="1450" kern="1200" dirty="0">
                        <a:solidFill>
                          <a:schemeClr val="dk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450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FB19239-4FD1-4A72-9F44-BA9BA7DB5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469" y="606499"/>
            <a:ext cx="298730" cy="3231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DA9F5D6-7EBD-4408-B0A0-4E91F92D3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76" y="323195"/>
            <a:ext cx="304826" cy="329213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028E7790-0239-42F8-A64E-E1CC16751ED6}"/>
              </a:ext>
            </a:extLst>
          </p:cNvPr>
          <p:cNvGrpSpPr/>
          <p:nvPr/>
        </p:nvGrpSpPr>
        <p:grpSpPr>
          <a:xfrm>
            <a:off x="534639" y="1209528"/>
            <a:ext cx="11142996" cy="416905"/>
            <a:chOff x="-602428" y="-3497722"/>
            <a:chExt cx="2748623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Прямоугольник: скругленные углы 3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2" name="Прямоугольник: скругленные углы 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  </a:ext>
              </a:extLst>
            </p:cNvPr>
            <p:cNvSpPr txBox="1"/>
            <p:nvPr/>
          </p:nvSpPr>
          <p:spPr>
            <a:xfrm>
              <a:off x="-602428" y="-3464020"/>
              <a:ext cx="2709662" cy="478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ЗАДАЧА: Создание </a:t>
              </a:r>
              <a:r>
                <a:rPr lang="ru-RU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условий для реализации творческого потенциала нации </a:t>
              </a:r>
              <a:endPara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1389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КУЛЬТУРА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93001" y="501134"/>
            <a:ext cx="2243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Культурная среда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71A152F-EAFC-4E87-8B27-A49CD9C05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55" y="309468"/>
            <a:ext cx="296835" cy="3340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F1A440B-27B8-41BE-B848-555BB99B9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282" y="600852"/>
            <a:ext cx="286537" cy="280440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028E7790-0239-42F8-A64E-E1CC16751ED6}"/>
              </a:ext>
            </a:extLst>
          </p:cNvPr>
          <p:cNvGrpSpPr/>
          <p:nvPr/>
        </p:nvGrpSpPr>
        <p:grpSpPr>
          <a:xfrm>
            <a:off x="399776" y="1038026"/>
            <a:ext cx="11283737" cy="1293972"/>
            <a:chOff x="-602428" y="-3497722"/>
            <a:chExt cx="2748623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0" name="Прямоугольник: скругленные углы 3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21" name="Прямоугольник: скругленные углы 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  </a:ext>
              </a:extLst>
            </p:cNvPr>
            <p:cNvSpPr txBox="1"/>
            <p:nvPr/>
          </p:nvSpPr>
          <p:spPr>
            <a:xfrm>
              <a:off x="-602428" y="-3464020"/>
              <a:ext cx="2709662" cy="478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b="1" dirty="0" smtClean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43014" y="1069223"/>
            <a:ext cx="110373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ЗАДАЧИ: Обеспечить детские музыкальные, художественные, хореографические школы, училища и школы </a:t>
            </a:r>
            <a:r>
              <a:rPr lang="ru-RU" sz="1600" b="1" dirty="0" smtClean="0"/>
              <a:t>  </a:t>
            </a:r>
          </a:p>
          <a:p>
            <a:r>
              <a:rPr lang="ru-RU" sz="1600" b="1" dirty="0"/>
              <a:t> </a:t>
            </a:r>
            <a:r>
              <a:rPr lang="ru-RU" sz="1600" b="1" dirty="0" smtClean="0"/>
              <a:t>                 искусств  необходимыми </a:t>
            </a:r>
            <a:r>
              <a:rPr lang="ru-RU" sz="1600" b="1" dirty="0"/>
              <a:t>инструментами, оборудованием и материалами</a:t>
            </a:r>
          </a:p>
          <a:p>
            <a:r>
              <a:rPr lang="ru-RU" sz="1600" b="1" dirty="0"/>
              <a:t>                </a:t>
            </a:r>
          </a:p>
          <a:p>
            <a:r>
              <a:rPr lang="ru-RU" sz="1600" b="1" dirty="0"/>
              <a:t>                </a:t>
            </a:r>
            <a:r>
              <a:rPr lang="ru-RU" sz="1600" b="1" dirty="0" smtClean="0"/>
              <a:t>   Создать </a:t>
            </a:r>
            <a:r>
              <a:rPr lang="ru-RU" sz="1600" b="1" dirty="0"/>
              <a:t>(реконструировать) культурно-досуговые организации клубного типа на территориях сельских </a:t>
            </a:r>
            <a:r>
              <a:rPr lang="ru-RU" sz="1600" b="1" dirty="0" smtClean="0"/>
              <a:t>  </a:t>
            </a:r>
          </a:p>
          <a:p>
            <a:r>
              <a:rPr lang="ru-RU" sz="1600" b="1" dirty="0"/>
              <a:t> </a:t>
            </a:r>
            <a:r>
              <a:rPr lang="ru-RU" sz="1600" b="1" dirty="0" smtClean="0"/>
              <a:t>                  поселений</a:t>
            </a:r>
            <a:r>
              <a:rPr lang="ru-RU" sz="1600" b="1" dirty="0"/>
              <a:t>, </a:t>
            </a:r>
            <a:r>
              <a:rPr lang="ru-RU" sz="1600" b="1" dirty="0" smtClean="0"/>
              <a:t>обеспечить </a:t>
            </a:r>
            <a:r>
              <a:rPr lang="ru-RU" sz="1600" b="1" dirty="0"/>
              <a:t>развитие муниципальных библиотек</a:t>
            </a: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58126586"/>
              </p:ext>
            </p:extLst>
          </p:nvPr>
        </p:nvGraphicFramePr>
        <p:xfrm>
          <a:off x="423472" y="2499558"/>
          <a:ext cx="11283619" cy="4295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1510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652954"/>
                <a:gridCol w="1852715"/>
                <a:gridCol w="1913631"/>
                <a:gridCol w="685354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744581"/>
                <a:gridCol w="1402874"/>
              </a:tblGrid>
              <a:tr h="205501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Наименование результата, показателя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от 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исполнитель от </a:t>
                      </a: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2055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1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503">
                <a:tc rowSpan="3">
                  <a:txBody>
                    <a:bodyPr/>
                    <a:lstStyle/>
                    <a:p>
                      <a:pPr algn="ctr"/>
                      <a:endParaRPr lang="ru-RU" sz="150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Построены (реконструированы) и (или) капитально отремонтированы культурно-досуговые учреждения 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в сельской местности</a:t>
                      </a:r>
                    </a:p>
                    <a:p>
                      <a:pPr algn="ctr"/>
                      <a:endParaRPr lang="ru-RU" sz="15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культуры и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туризма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области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Администрация МО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Северо-Эвенский городской округ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Количество организаций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культуры </a:t>
                      </a:r>
                    </a:p>
                    <a:p>
                      <a:pPr algn="ctr"/>
                      <a:endParaRPr lang="ru-RU" sz="1500" kern="1200" baseline="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(единиц,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нарастающим итогом)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6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Администрация МО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«Ольский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городской округ»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endParaRPr lang="ru-RU" sz="15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3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(нарастающий итог с 2019 г.)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Администрация МО </a:t>
                      </a:r>
                    </a:p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«Тенькинский городской округ»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4225">
                <a:tc rowSpan="3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Переоснащены муниципальные библиотеки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по модельному стандарту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Администрация МО</a:t>
                      </a:r>
                      <a:endParaRPr lang="ru-RU" sz="1400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«Хасынский </a:t>
                      </a:r>
                      <a:endParaRPr lang="ru-RU" sz="1400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городской округ»</a:t>
                      </a:r>
                      <a:endParaRPr lang="ru-RU" sz="1400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Количество объектов,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</a:t>
                      </a:r>
                    </a:p>
                    <a:p>
                      <a:pPr algn="ctr"/>
                      <a:endParaRPr lang="ru-RU" sz="1500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(единиц, нарастающим итогом)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6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Администрация МО </a:t>
                      </a:r>
                    </a:p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«Тенькинский городской округ»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09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(нарастающий итог с 2019 г.)</a:t>
                      </a:r>
                      <a:endParaRPr lang="ru-RU" sz="1500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0044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3002C877-3D43-4110-92CB-999AC4BCC8D5}"/>
              </a:ext>
            </a:extLst>
          </p:cNvPr>
          <p:cNvSpPr txBox="1">
            <a:spLocks/>
          </p:cNvSpPr>
          <p:nvPr/>
        </p:nvSpPr>
        <p:spPr>
          <a:xfrm>
            <a:off x="261995" y="898608"/>
            <a:ext cx="11347970" cy="222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ru-RU" sz="3000" b="1" dirty="0">
                <a:solidFill>
                  <a:srgbClr val="5B9BD5">
                    <a:lumMod val="75000"/>
                  </a:srgbClr>
                </a:solidFill>
                <a:latin typeface="Arial Narrow" panose="020B0606020202030204" pitchFamily="34" charset="0"/>
              </a:rPr>
              <a:t>НАЦИОНАЛЬНЫЙ ПРОЕКТ </a:t>
            </a:r>
          </a:p>
          <a:p>
            <a:pPr>
              <a:lnSpc>
                <a:spcPct val="100000"/>
              </a:lnSpc>
              <a:defRPr/>
            </a:pPr>
            <a:r>
              <a:rPr lang="ru-RU" sz="3800" b="1" dirty="0">
                <a:solidFill>
                  <a:srgbClr val="5B9BD5">
                    <a:lumMod val="75000"/>
                  </a:srgb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БЕЗОПАСНЫЕ И КАЧЕСТВЕННЫЕ </a:t>
            </a:r>
          </a:p>
          <a:p>
            <a:pPr>
              <a:lnSpc>
                <a:spcPct val="100000"/>
              </a:lnSpc>
              <a:defRPr/>
            </a:pPr>
            <a:r>
              <a:rPr lang="ru-RU" sz="3800" b="1" dirty="0">
                <a:solidFill>
                  <a:srgbClr val="5B9BD5">
                    <a:lumMod val="75000"/>
                  </a:srgb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АВТОМОБИЛЬНЫЕ ДОРОГИ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9EF211BE-843C-48BE-9D2D-682A635C6218}"/>
              </a:ext>
            </a:extLst>
          </p:cNvPr>
          <p:cNvSpPr/>
          <p:nvPr/>
        </p:nvSpPr>
        <p:spPr>
          <a:xfrm>
            <a:off x="583461" y="1103818"/>
            <a:ext cx="1723589" cy="162962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01273"/>
            <a:ext cx="12192000" cy="265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72535A4-71B0-4B9E-B558-BBCBE8191E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261" y="1444700"/>
            <a:ext cx="972154" cy="89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07053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БЕЗОПАСНЫЕ И КАЧЕСТВЕННЫЕ АВТОМОБИЛЬНЫЕ ДОРОГИ 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="" xmlns:a16="http://schemas.microsoft.com/office/drawing/2014/main" id="{05F33B3F-E203-45D4-9AB6-E784759D6910}"/>
              </a:ext>
            </a:extLst>
          </p:cNvPr>
          <p:cNvSpPr txBox="1">
            <a:spLocks/>
          </p:cNvSpPr>
          <p:nvPr/>
        </p:nvSpPr>
        <p:spPr>
          <a:xfrm>
            <a:off x="3012396" y="538114"/>
            <a:ext cx="5855374" cy="287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b="1" dirty="0">
                <a:solidFill>
                  <a:srgbClr val="2B587F"/>
                </a:solidFill>
              </a:rPr>
              <a:t>РЕГИОНАЛЬНЫЕ ПРОЕКТЫ, ВХОДЯЩИЕ В ФЕДЕРАЛЬНЫЙ ПРОЕКТ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ADF47F6-F727-4297-B3DE-2780FFE35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2497" y="500692"/>
            <a:ext cx="340969" cy="339952"/>
          </a:xfrm>
          <a:prstGeom prst="rect">
            <a:avLst/>
          </a:prstGeom>
        </p:spPr>
      </p:pic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978057" y="1124406"/>
            <a:ext cx="10429083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Дорожная сеть</a:t>
            </a:r>
          </a:p>
        </p:txBody>
      </p:sp>
      <p:sp>
        <p:nvSpPr>
          <p:cNvPr id="23" name="Подзаголовок 5">
            <a:extLst>
              <a:ext uri="{FF2B5EF4-FFF2-40B4-BE49-F238E27FC236}">
                <a16:creationId xmlns="" xmlns:a16="http://schemas.microsoft.com/office/drawing/2014/main" id="{C4790F01-1EAA-443F-AC0F-7475DBBF9BC1}"/>
              </a:ext>
            </a:extLst>
          </p:cNvPr>
          <p:cNvSpPr txBox="1">
            <a:spLocks/>
          </p:cNvSpPr>
          <p:nvPr/>
        </p:nvSpPr>
        <p:spPr>
          <a:xfrm>
            <a:off x="904618" y="1912651"/>
            <a:ext cx="10983667" cy="68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Общесистемные меры развития дорожного хозяйства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48381" y="105480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FDA96032-0197-48FA-8AC0-2A5DD2F5204A}"/>
              </a:ext>
            </a:extLst>
          </p:cNvPr>
          <p:cNvSpPr/>
          <p:nvPr/>
        </p:nvSpPr>
        <p:spPr>
          <a:xfrm>
            <a:off x="2107162" y="454476"/>
            <a:ext cx="511751" cy="49228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E77FA263-9758-4442-87DA-187E6B34DEEE}"/>
              </a:ext>
            </a:extLst>
          </p:cNvPr>
          <p:cNvSpPr/>
          <p:nvPr/>
        </p:nvSpPr>
        <p:spPr>
          <a:xfrm>
            <a:off x="242344" y="179385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ABEADB9E-F5F8-4C9C-97F4-6BD82940C000}"/>
              </a:ext>
            </a:extLst>
          </p:cNvPr>
          <p:cNvSpPr/>
          <p:nvPr/>
        </p:nvSpPr>
        <p:spPr>
          <a:xfrm>
            <a:off x="261933" y="260633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" name="Подзаголовок 5">
            <a:extLst>
              <a:ext uri="{FF2B5EF4-FFF2-40B4-BE49-F238E27FC236}">
                <a16:creationId xmlns="" xmlns:a16="http://schemas.microsoft.com/office/drawing/2014/main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1023495" y="2737284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Безопасность дорожного движения</a:t>
            </a:r>
          </a:p>
        </p:txBody>
      </p:sp>
      <p:sp>
        <p:nvSpPr>
          <p:cNvPr id="55" name="Овал 54">
            <a:extLst>
              <a:ext uri="{FF2B5EF4-FFF2-40B4-BE49-F238E27FC236}">
                <a16:creationId xmlns="" xmlns:a16="http://schemas.microsoft.com/office/drawing/2014/main" id="{A04C5383-E439-4CC0-B3D5-0C5DC393E98B}"/>
              </a:ext>
            </a:extLst>
          </p:cNvPr>
          <p:cNvSpPr/>
          <p:nvPr/>
        </p:nvSpPr>
        <p:spPr>
          <a:xfrm>
            <a:off x="242344" y="539034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6F89D31E-4613-48A8-B27C-8AC536731A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715" y="5440479"/>
            <a:ext cx="438127" cy="437605"/>
          </a:xfrm>
          <a:prstGeom prst="rect">
            <a:avLst/>
          </a:prstGeom>
        </p:spPr>
      </p:pic>
      <p:grpSp>
        <p:nvGrpSpPr>
          <p:cNvPr id="2" name="Группа 60">
            <a:extLst>
              <a:ext uri="{FF2B5EF4-FFF2-40B4-BE49-F238E27FC236}">
                <a16:creationId xmlns="" xmlns:a16="http://schemas.microsoft.com/office/drawing/2014/main" id="{9349D1E4-C545-45E6-BCFE-8F9233EB6383}"/>
              </a:ext>
            </a:extLst>
          </p:cNvPr>
          <p:cNvGrpSpPr/>
          <p:nvPr/>
        </p:nvGrpSpPr>
        <p:grpSpPr>
          <a:xfrm>
            <a:off x="985444" y="4204139"/>
            <a:ext cx="5301955" cy="2373988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="" xmlns:a16="http://schemas.microsoft.com/office/drawing/2014/main" id="{7B82C29B-4C16-45C5-AC28-EFEB48CE921E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EE5A6DD0-F500-487C-B9DF-62DEBC47A52F}"/>
                </a:ext>
              </a:extLst>
            </p:cNvPr>
            <p:cNvSpPr txBox="1"/>
            <p:nvPr/>
          </p:nvSpPr>
          <p:spPr>
            <a:xfrm>
              <a:off x="1091950" y="47833"/>
              <a:ext cx="2419768" cy="9956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КУРАТОР</a:t>
              </a:r>
              <a:endParaRPr lang="ru-RU" sz="1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>
                  <a:solidFill>
                    <a:srgbClr val="5B9BD5">
                      <a:lumMod val="50000"/>
                    </a:srgbClr>
                  </a:solidFill>
                </a:rPr>
                <a:t>Косов Дмитрий Евгеньевич</a:t>
              </a:r>
              <a:endParaRPr lang="ru-RU" sz="1400" dirty="0">
                <a:solidFill>
                  <a:srgbClr val="5B9BD5">
                    <a:lumMod val="50000"/>
                  </a:srgbClr>
                </a:solidFill>
              </a:endParaRP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Заместитель председателя Правительства Магаданской области</a:t>
              </a:r>
            </a:p>
            <a:p>
              <a:pPr algn="ctr" defTabSz="577850">
                <a:spcBef>
                  <a:spcPct val="0"/>
                </a:spcBef>
                <a:defRPr/>
              </a:pPr>
              <a:endParaRPr lang="ru-RU" sz="14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(конт.тел: 8 (4132) 63-93-05, </a:t>
              </a: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эл.почта: </a:t>
              </a:r>
              <a:r>
                <a:rPr lang="en-US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KosovDE@49gov.ru</a:t>
              </a: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)</a:t>
              </a:r>
              <a:endParaRPr lang="ru-RU" sz="1400" i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Группа 63">
            <a:extLst>
              <a:ext uri="{FF2B5EF4-FFF2-40B4-BE49-F238E27FC236}">
                <a16:creationId xmlns="" xmlns:a16="http://schemas.microsoft.com/office/drawing/2014/main" id="{B262A2EE-D753-46CF-955B-29E8CA7B81B7}"/>
              </a:ext>
            </a:extLst>
          </p:cNvPr>
          <p:cNvGrpSpPr/>
          <p:nvPr/>
        </p:nvGrpSpPr>
        <p:grpSpPr>
          <a:xfrm>
            <a:off x="6557478" y="4204139"/>
            <a:ext cx="5330807" cy="2373988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5" name="Прямоугольник: скругленные углы 64">
              <a:extLst>
                <a:ext uri="{FF2B5EF4-FFF2-40B4-BE49-F238E27FC236}">
                  <a16:creationId xmlns="" xmlns:a16="http://schemas.microsoft.com/office/drawing/2014/main" id="{7F81E544-4BB6-4C3C-B28A-47624761F83B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EAF51D6C-4778-4110-8A57-4F108FA30745}"/>
                </a:ext>
              </a:extLst>
            </p:cNvPr>
            <p:cNvSpPr txBox="1"/>
            <p:nvPr/>
          </p:nvSpPr>
          <p:spPr>
            <a:xfrm>
              <a:off x="1237810" y="47833"/>
              <a:ext cx="2501038" cy="99036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РУКОВОДИТЕЛЬ 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 smtClean="0">
                  <a:solidFill>
                    <a:srgbClr val="5B9BD5">
                      <a:lumMod val="50000"/>
                    </a:srgbClr>
                  </a:solidFill>
                </a:rPr>
                <a:t>Воробьев Дмитрий </a:t>
              </a:r>
              <a:r>
                <a:rPr lang="ru-RU" sz="1400" b="1" dirty="0" err="1" smtClean="0">
                  <a:solidFill>
                    <a:srgbClr val="5B9BD5">
                      <a:lumMod val="50000"/>
                    </a:srgbClr>
                  </a:solidFill>
                </a:rPr>
                <a:t>Вячеславович</a:t>
              </a:r>
              <a:r>
                <a:rPr lang="ru-RU" sz="1400" b="1" dirty="0" smtClean="0">
                  <a:solidFill>
                    <a:srgbClr val="5B9BD5">
                      <a:lumMod val="50000"/>
                    </a:srgbClr>
                  </a:solidFill>
                </a:rPr>
                <a:t> </a:t>
              </a:r>
              <a:endParaRPr lang="ru-RU" sz="1400" dirty="0">
                <a:solidFill>
                  <a:srgbClr val="5B9BD5">
                    <a:lumMod val="50000"/>
                  </a:srgbClr>
                </a:solidFill>
              </a:endParaRP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 err="1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Врио</a:t>
              </a:r>
              <a:r>
                <a:rPr lang="ru-RU" sz="1400" i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</a:t>
              </a: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м</a:t>
              </a:r>
              <a:r>
                <a:rPr lang="ru-RU" sz="1400" i="1" dirty="0" err="1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инистра</a:t>
              </a:r>
              <a:r>
                <a:rPr lang="ru-RU" sz="1400" i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</a:t>
              </a:r>
              <a:r>
                <a:rPr lang="ru-RU" sz="1400" i="1" dirty="0">
                  <a:solidFill>
                    <a:prstClr val="black"/>
                  </a:solidFill>
                </a:rPr>
                <a:t>дорожного хозяйства и транспорта </a:t>
              </a: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Магаданской области</a:t>
              </a: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</a:t>
              </a: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(конт.тел: 8 (4132) </a:t>
              </a:r>
              <a:r>
                <a:rPr lang="ru-RU" sz="1400" i="1" dirty="0">
                  <a:solidFill>
                    <a:prstClr val="black"/>
                  </a:solidFill>
                </a:rPr>
                <a:t>63-92-00, </a:t>
              </a: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эл.почта: </a:t>
              </a:r>
              <a:r>
                <a:rPr lang="en-US" sz="1400" i="1" dirty="0" err="1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Voroby</a:t>
              </a:r>
              <a:r>
                <a:rPr lang="en-US" sz="1400" i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evDV@49gov.ru</a:t>
              </a: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)</a:t>
              </a:r>
              <a:endParaRPr lang="ru-RU" sz="1400" i="1" dirty="0">
                <a:solidFill>
                  <a:prstClr val="black"/>
                </a:solidFill>
              </a:endParaRP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 i="1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73" name="Прямая соединительная линия 72">
            <a:extLst>
              <a:ext uri="{FF2B5EF4-FFF2-40B4-BE49-F238E27FC236}">
                <a16:creationId xmlns="" xmlns:a16="http://schemas.microsoft.com/office/drawing/2014/main" id="{E8F6DDC2-D9EF-4B0D-BB87-F29CE1413CB6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: скругленные углы 77">
            <a:extLst>
              <a:ext uri="{FF2B5EF4-FFF2-40B4-BE49-F238E27FC236}">
                <a16:creationId xmlns="" xmlns:a16="http://schemas.microsoft.com/office/drawing/2014/main" id="{ABD4C310-4D29-4E97-9554-EC8245E41CEE}"/>
              </a:ext>
            </a:extLst>
          </p:cNvPr>
          <p:cNvSpPr/>
          <p:nvPr/>
        </p:nvSpPr>
        <p:spPr>
          <a:xfrm>
            <a:off x="896580" y="1058594"/>
            <a:ext cx="1051056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="" xmlns:a16="http://schemas.microsoft.com/office/drawing/2014/main" id="{C5A37292-41DD-4916-A746-718DBD33C618}"/>
              </a:ext>
            </a:extLst>
          </p:cNvPr>
          <p:cNvSpPr/>
          <p:nvPr/>
        </p:nvSpPr>
        <p:spPr>
          <a:xfrm>
            <a:off x="904618" y="1793856"/>
            <a:ext cx="10510560" cy="60149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="" xmlns:a16="http://schemas.microsoft.com/office/drawing/2014/main" id="{656F8997-97F7-49C8-B54C-EF9395B4182B}"/>
              </a:ext>
            </a:extLst>
          </p:cNvPr>
          <p:cNvSpPr/>
          <p:nvPr/>
        </p:nvSpPr>
        <p:spPr>
          <a:xfrm>
            <a:off x="896580" y="2639713"/>
            <a:ext cx="10510560" cy="558361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="" xmlns:a16="http://schemas.microsoft.com/office/drawing/2014/main" id="{783FB2A6-0F97-4A43-9A9D-D021164E49C1}"/>
              </a:ext>
            </a:extLst>
          </p:cNvPr>
          <p:cNvSpPr/>
          <p:nvPr/>
        </p:nvSpPr>
        <p:spPr>
          <a:xfrm>
            <a:off x="124663" y="106033"/>
            <a:ext cx="671254" cy="639601"/>
          </a:xfrm>
          <a:prstGeom prst="ellipse">
            <a:avLst/>
          </a:prstGeom>
          <a:noFill/>
          <a:ln w="19050">
            <a:solidFill>
              <a:srgbClr val="256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09CE9DD-36BA-45B7-97AE-CBB20CDA09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268" y="231217"/>
            <a:ext cx="420471" cy="3892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FBC91D9-433C-4CAE-906E-20A166FA4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0328" y="4597799"/>
            <a:ext cx="1398585" cy="1398585"/>
          </a:xfrm>
          <a:prstGeom prst="ellipse">
            <a:avLst/>
          </a:prstGeom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9883E92-411F-4BD7-A825-1F00C461AA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098" y="1169080"/>
            <a:ext cx="349641" cy="3477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CC15A78-4A70-4BE5-BD2A-F4C5D4E336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479" y="1891473"/>
            <a:ext cx="396822" cy="3125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83A4913-B5AF-4462-8EA1-A1D42E5391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39660" y="2668779"/>
            <a:ext cx="343079" cy="416275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/>
          </p:nvPr>
        </p:nvGraphicFramePr>
        <p:xfrm>
          <a:off x="6522283" y="4419136"/>
          <a:ext cx="2134188" cy="1899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xmlns="" val="28290141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БЕЗОПАСНЫЕ И КАЧЕСТВЕННЫЕ АВТОМОБИЛЬНЫЕ ДОРОГИ 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/>
          </p:nvPr>
        </p:nvGraphicFramePr>
        <p:xfrm>
          <a:off x="63937" y="768781"/>
          <a:ext cx="11798080" cy="6160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/>
          </p:nvPr>
        </p:nvGraphicFramePr>
        <p:xfrm>
          <a:off x="63937" y="3187454"/>
          <a:ext cx="11751929" cy="3927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93976" y="959299"/>
            <a:ext cx="56183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500" dirty="0">
                <a:solidFill>
                  <a:prstClr val="black"/>
                </a:solidFill>
              </a:rPr>
              <a:t>Доля протяженности автомобильных дорог Магаданской области регионального и межмуниципального значения, соответствующая нормативным требованиям к их транспортно-эксплуатационному состоянию должна составлять не менее 50%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09CE9DD-36BA-45B7-97AE-CBB20CDA09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237" y="240387"/>
            <a:ext cx="420471" cy="3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91884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БЕЗОПАСНЫЕ И КАЧЕСТВЕННЫЕ АВТОМОБИЛЬНЫЕ ДОРОГИ 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317A68D-01D4-40C6-A6DE-BC7A19C87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85" y="321689"/>
            <a:ext cx="307808" cy="285504"/>
          </a:xfrm>
          <a:prstGeom prst="rect">
            <a:avLst/>
          </a:prstGeom>
        </p:spPr>
      </p:pic>
      <p:sp>
        <p:nvSpPr>
          <p:cNvPr id="12" name="Подзаголовок 5">
            <a:extLst>
              <a:ext uri="{FF2B5EF4-FFF2-40B4-BE49-F238E27FC236}">
                <a16:creationId xmlns="" xmlns:a16="http://schemas.microsoft.com/office/drawing/2014/main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="" xmlns:a16="http://schemas.microsoft.com/office/drawing/2014/main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060"/>
                </a:solidFill>
              </a:rPr>
              <a:t>Дорожная сеть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19550555-9066-4744-A9E3-6413887F7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762" y="582985"/>
            <a:ext cx="347502" cy="347502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97763776"/>
              </p:ext>
            </p:extLst>
          </p:nvPr>
        </p:nvGraphicFramePr>
        <p:xfrm>
          <a:off x="323886" y="1287086"/>
          <a:ext cx="11271999" cy="421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8894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713053"/>
                <a:gridCol w="1284790"/>
                <a:gridCol w="1753764"/>
                <a:gridCol w="510988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510988"/>
                <a:gridCol w="509522"/>
              </a:tblGrid>
              <a:tr h="355275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</a:t>
                      </a:r>
                      <a:r>
                        <a:rPr lang="ru-RU" sz="1300" dirty="0" smtClean="0">
                          <a:latin typeface="+mj-lt"/>
                        </a:rPr>
                        <a:t>результата федерального проекта по субъекту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 реализации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906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6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8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j-lt"/>
                        </a:rPr>
                        <a:t>На сети автомобильных дорог общего пользования федерального, регионального или межмуниципального значения, дорожной сети городских агломераций выполнены дорожные работы в целях приведения в нормативное состояние, снижения уровня перегрузки и ликвидации мест концентрации дорожно-транспортных происшествий. 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дорожного хозяйства и транспорта Магаданской области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«Город Магадан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»</a:t>
                      </a:r>
                    </a:p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 «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Ольский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городской округ»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Благоустройство, модернизация, условная штука.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258149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БЕЗОПАСНЫЕ И КАЧЕСТВЕННЫЕ АВТОМОБИЛЬНЫЕ ДОРОГИ 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317A68D-01D4-40C6-A6DE-BC7A19C87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85" y="321689"/>
            <a:ext cx="307808" cy="285504"/>
          </a:xfrm>
          <a:prstGeom prst="rect">
            <a:avLst/>
          </a:prstGeom>
        </p:spPr>
      </p:pic>
      <p:sp>
        <p:nvSpPr>
          <p:cNvPr id="12" name="Подзаголовок 5">
            <a:extLst>
              <a:ext uri="{FF2B5EF4-FFF2-40B4-BE49-F238E27FC236}">
                <a16:creationId xmlns="" xmlns:a16="http://schemas.microsoft.com/office/drawing/2014/main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="" xmlns:a16="http://schemas.microsoft.com/office/drawing/2014/main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060"/>
                </a:solidFill>
              </a:rPr>
              <a:t>Общесистемные меры развития дорожного хозяйства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44153"/>
              </p:ext>
            </p:extLst>
          </p:nvPr>
        </p:nvGraphicFramePr>
        <p:xfrm>
          <a:off x="379101" y="1524424"/>
          <a:ext cx="11271999" cy="4113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2148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425388"/>
                <a:gridCol w="1532965"/>
                <a:gridCol w="510988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510988"/>
                <a:gridCol w="509522"/>
              </a:tblGrid>
              <a:tr h="349796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</a:t>
                      </a:r>
                      <a:r>
                        <a:rPr lang="ru-RU" sz="1300" dirty="0" smtClean="0">
                          <a:latin typeface="+mj-lt"/>
                        </a:rPr>
                        <a:t>результата федерального проекта по субъекту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74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50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Размещение автоматических пунктов весогабаритного контроля транспортных средств на автомобильных дорогах регионального или межмуниципального, местного значения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дорожного хозяйства и транспорта Магаданской области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Штука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(накопленным итогом)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1613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Увеличение количества стационарных камер фотовидеофиксации нарушений правил дорожного движения на автомобильных дорогах федерального, регионального или межмуниципального, местного значения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до 211% от базового количества 2017 года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Закупка оборудования или услуг,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220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220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220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276861" y="1140506"/>
            <a:ext cx="11476481" cy="222654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CC15A78-4A70-4BE5-BD2A-F4C5D4E336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4102" y="547801"/>
            <a:ext cx="396822" cy="31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1093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БЕЗОПАСНЫЕ И КАЧЕСТВЕННЫЕ АВТОМОБИЛЬНЫЕ ДОРОГИ 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317A68D-01D4-40C6-A6DE-BC7A19C87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85" y="321689"/>
            <a:ext cx="307808" cy="285504"/>
          </a:xfrm>
          <a:prstGeom prst="rect">
            <a:avLst/>
          </a:prstGeom>
        </p:spPr>
      </p:pic>
      <p:sp>
        <p:nvSpPr>
          <p:cNvPr id="12" name="Подзаголовок 5">
            <a:extLst>
              <a:ext uri="{FF2B5EF4-FFF2-40B4-BE49-F238E27FC236}">
                <a16:creationId xmlns="" xmlns:a16="http://schemas.microsoft.com/office/drawing/2014/main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="" xmlns:a16="http://schemas.microsoft.com/office/drawing/2014/main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060"/>
                </a:solidFill>
              </a:rPr>
              <a:t>Безопасность дорожного движения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67781581"/>
              </p:ext>
            </p:extLst>
          </p:nvPr>
        </p:nvGraphicFramePr>
        <p:xfrm>
          <a:off x="248467" y="2082373"/>
          <a:ext cx="11271999" cy="3627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1827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983036"/>
                <a:gridCol w="1531345"/>
                <a:gridCol w="694062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616945"/>
                <a:gridCol w="624784"/>
              </a:tblGrid>
              <a:tr h="349796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</a:t>
                      </a:r>
                      <a:r>
                        <a:rPr lang="ru-RU" sz="1300" dirty="0" smtClean="0">
                          <a:latin typeface="+mj-lt"/>
                        </a:rPr>
                        <a:t>результата федерального проекта по субъекту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74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2513"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Количество погибших в дорожно-транспортных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происшествиях на 100 тысяч населения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дорожного хозяйства и транспорта Магаданской области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22,7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20,53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21,01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25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или по факту 29 человек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6133">
                <a:tc vMerge="1">
                  <a:txBody>
                    <a:bodyPr/>
                    <a:lstStyle/>
                    <a:p>
                      <a:pPr algn="ctr"/>
                      <a:endParaRPr lang="ru-RU" sz="15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человек</a:t>
                      </a:r>
                    </a:p>
                    <a:p>
                      <a:pPr algn="ctr"/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29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3" name="Группа 22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028E7790-0239-42F8-A64E-E1CC16751ED6}"/>
              </a:ext>
            </a:extLst>
          </p:cNvPr>
          <p:cNvGrpSpPr/>
          <p:nvPr/>
        </p:nvGrpSpPr>
        <p:grpSpPr>
          <a:xfrm>
            <a:off x="248467" y="1136073"/>
            <a:ext cx="11429413" cy="594526"/>
            <a:chOff x="-602428" y="-3497722"/>
            <a:chExt cx="2791577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4" name="Прямоугольник: скругленные углы 3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25" name="Прямоугольник: скругленные углы 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  </a:ext>
              </a:extLst>
            </p:cNvPr>
            <p:cNvSpPr txBox="1"/>
            <p:nvPr/>
          </p:nvSpPr>
          <p:spPr>
            <a:xfrm>
              <a:off x="-601028" y="-3392770"/>
              <a:ext cx="2790177" cy="1677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ЗАДАЧИ:</a:t>
              </a: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013050" y="1106724"/>
            <a:ext cx="103940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>
                <a:solidFill>
                  <a:prstClr val="black"/>
                </a:solidFill>
              </a:rPr>
              <a:t>Создание механизмов экономического стимулирования сохранности автомобильных дорог регионального и местного </a:t>
            </a:r>
            <a:r>
              <a:rPr lang="ru-RU" sz="1500" b="1" dirty="0" smtClean="0">
                <a:solidFill>
                  <a:prstClr val="black"/>
                </a:solidFill>
              </a:rPr>
              <a:t>значения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83A4913-B5AF-4462-8EA1-A1D42E5391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58857" y="531243"/>
            <a:ext cx="343079" cy="41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8207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3002C877-3D43-4110-92CB-999AC4BCC8D5}"/>
              </a:ext>
            </a:extLst>
          </p:cNvPr>
          <p:cNvSpPr txBox="1">
            <a:spLocks/>
          </p:cNvSpPr>
          <p:nvPr/>
        </p:nvSpPr>
        <p:spPr>
          <a:xfrm>
            <a:off x="261995" y="898608"/>
            <a:ext cx="11347970" cy="222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НАЦИОНАЛЬНЫЙ ПРОЕКТ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600" b="1" dirty="0">
                <a:solidFill>
                  <a:srgbClr val="5B9BD5">
                    <a:lumMod val="75000"/>
                  </a:srgb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ЖИЛЬЕ И ГОРОДСКАЯ СРЕДА</a:t>
            </a:r>
            <a:endParaRPr kumimoji="0" lang="ru-RU" sz="4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haroni" panose="02010803020104030203" pitchFamily="2" charset="-79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9EF211BE-843C-48BE-9D2D-682A635C6218}"/>
              </a:ext>
            </a:extLst>
          </p:cNvPr>
          <p:cNvSpPr/>
          <p:nvPr/>
        </p:nvSpPr>
        <p:spPr>
          <a:xfrm>
            <a:off x="467498" y="1216320"/>
            <a:ext cx="1723589" cy="162962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1707" y="3307977"/>
            <a:ext cx="6190293" cy="355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42447"/>
            <a:ext cx="6108960" cy="34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641CC0B-5CA4-4954-A1BD-84D936F699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5148" y="1534960"/>
            <a:ext cx="888287" cy="9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717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ЖИЛЬЕ И ГОРОКАЯ СРЕДА</a:t>
            </a:r>
          </a:p>
        </p:txBody>
      </p:sp>
      <p:sp>
        <p:nvSpPr>
          <p:cNvPr id="19" name="Подзаголовок 5">
            <a:extLst>
              <a:ext uri="{FF2B5EF4-FFF2-40B4-BE49-F238E27FC236}">
                <a16:creationId xmlns="" xmlns:a16="http://schemas.microsoft.com/office/drawing/2014/main" id="{05F33B3F-E203-45D4-9AB6-E784759D6910}"/>
              </a:ext>
            </a:extLst>
          </p:cNvPr>
          <p:cNvSpPr txBox="1">
            <a:spLocks/>
          </p:cNvSpPr>
          <p:nvPr/>
        </p:nvSpPr>
        <p:spPr>
          <a:xfrm>
            <a:off x="3012396" y="538114"/>
            <a:ext cx="5855374" cy="287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b="1" dirty="0">
                <a:solidFill>
                  <a:srgbClr val="2B587F"/>
                </a:solidFill>
              </a:rPr>
              <a:t>РЕГИОНАЛЬНЫЕ ПРОЕКТЫ, ВХОДЯЩИЕ В ФЕДЕРАЛЬНЫЙ ПРОЕКТ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ADF47F6-F727-4297-B3DE-2780FFE35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2497" y="500692"/>
            <a:ext cx="340969" cy="339952"/>
          </a:xfrm>
          <a:prstGeom prst="rect">
            <a:avLst/>
          </a:prstGeom>
        </p:spPr>
      </p:pic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961158" y="1169080"/>
            <a:ext cx="10429083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Жилье</a:t>
            </a:r>
          </a:p>
        </p:txBody>
      </p:sp>
      <p:sp>
        <p:nvSpPr>
          <p:cNvPr id="23" name="Подзаголовок 5">
            <a:extLst>
              <a:ext uri="{FF2B5EF4-FFF2-40B4-BE49-F238E27FC236}">
                <a16:creationId xmlns="" xmlns:a16="http://schemas.microsoft.com/office/drawing/2014/main" id="{C4790F01-1EAA-443F-AC0F-7475DBBF9BC1}"/>
              </a:ext>
            </a:extLst>
          </p:cNvPr>
          <p:cNvSpPr txBox="1">
            <a:spLocks/>
          </p:cNvSpPr>
          <p:nvPr/>
        </p:nvSpPr>
        <p:spPr>
          <a:xfrm>
            <a:off x="925917" y="1911101"/>
            <a:ext cx="10983667" cy="68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Формирование комфортной городской среды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48381" y="105480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FDA96032-0197-48FA-8AC0-2A5DD2F5204A}"/>
              </a:ext>
            </a:extLst>
          </p:cNvPr>
          <p:cNvSpPr/>
          <p:nvPr/>
        </p:nvSpPr>
        <p:spPr>
          <a:xfrm>
            <a:off x="2107162" y="454476"/>
            <a:ext cx="511751" cy="49228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E77FA263-9758-4442-87DA-187E6B34DEEE}"/>
              </a:ext>
            </a:extLst>
          </p:cNvPr>
          <p:cNvSpPr/>
          <p:nvPr/>
        </p:nvSpPr>
        <p:spPr>
          <a:xfrm>
            <a:off x="242344" y="179385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ABEADB9E-F5F8-4C9C-97F4-6BD82940C000}"/>
              </a:ext>
            </a:extLst>
          </p:cNvPr>
          <p:cNvSpPr/>
          <p:nvPr/>
        </p:nvSpPr>
        <p:spPr>
          <a:xfrm>
            <a:off x="261933" y="260633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" name="Подзаголовок 5">
            <a:extLst>
              <a:ext uri="{FF2B5EF4-FFF2-40B4-BE49-F238E27FC236}">
                <a16:creationId xmlns="" xmlns:a16="http://schemas.microsoft.com/office/drawing/2014/main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985445" y="2737305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Обеспечение устойчивого сокращения непригодного для проживания жилищного фонда</a:t>
            </a:r>
          </a:p>
        </p:txBody>
      </p:sp>
      <p:sp>
        <p:nvSpPr>
          <p:cNvPr id="55" name="Овал 54">
            <a:extLst>
              <a:ext uri="{FF2B5EF4-FFF2-40B4-BE49-F238E27FC236}">
                <a16:creationId xmlns="" xmlns:a16="http://schemas.microsoft.com/office/drawing/2014/main" id="{A04C5383-E439-4CC0-B3D5-0C5DC393E98B}"/>
              </a:ext>
            </a:extLst>
          </p:cNvPr>
          <p:cNvSpPr/>
          <p:nvPr/>
        </p:nvSpPr>
        <p:spPr>
          <a:xfrm>
            <a:off x="133186" y="4740200"/>
            <a:ext cx="671254" cy="63960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6F89D31E-4613-48A8-B27C-8AC536731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344" y="4800322"/>
            <a:ext cx="409646" cy="409157"/>
          </a:xfrm>
          <a:prstGeom prst="rect">
            <a:avLst/>
          </a:prstGeom>
        </p:spPr>
      </p:pic>
      <p:grpSp>
        <p:nvGrpSpPr>
          <p:cNvPr id="2" name="Группа 60">
            <a:extLst>
              <a:ext uri="{FF2B5EF4-FFF2-40B4-BE49-F238E27FC236}">
                <a16:creationId xmlns="" xmlns:a16="http://schemas.microsoft.com/office/drawing/2014/main" id="{9349D1E4-C545-45E6-BCFE-8F9233EB6383}"/>
              </a:ext>
            </a:extLst>
          </p:cNvPr>
          <p:cNvGrpSpPr/>
          <p:nvPr/>
        </p:nvGrpSpPr>
        <p:grpSpPr>
          <a:xfrm>
            <a:off x="985444" y="4220833"/>
            <a:ext cx="5301955" cy="2357294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="" xmlns:a16="http://schemas.microsoft.com/office/drawing/2014/main" id="{7B82C29B-4C16-45C5-AC28-EFEB48CE921E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EE5A6DD0-F500-487C-B9DF-62DEBC47A52F}"/>
                </a:ext>
              </a:extLst>
            </p:cNvPr>
            <p:cNvSpPr txBox="1"/>
            <p:nvPr/>
          </p:nvSpPr>
          <p:spPr>
            <a:xfrm>
              <a:off x="1298386" y="45787"/>
              <a:ext cx="2293019" cy="9956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КУРАТОР </a:t>
              </a:r>
              <a:endParaRPr lang="ru-RU" sz="1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>
                  <a:solidFill>
                    <a:srgbClr val="5B9BD5">
                      <a:lumMod val="50000"/>
                    </a:srgbClr>
                  </a:solidFill>
                </a:rPr>
                <a:t>Бодяев Юрий Алексеевич </a:t>
              </a:r>
              <a:endParaRPr lang="ru-RU" sz="1400" dirty="0">
                <a:solidFill>
                  <a:srgbClr val="5B9BD5">
                    <a:lumMod val="50000"/>
                  </a:srgbClr>
                </a:solidFill>
              </a:endParaRP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Первый заместитель председателя Правительства Магаданской области</a:t>
              </a: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(конт.тел: 8 (4132) 60-79-17, </a:t>
              </a: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эл.почта: </a:t>
              </a:r>
              <a:r>
                <a:rPr lang="en-US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BodyaevUA@49gov.ru</a:t>
              </a: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)</a:t>
              </a:r>
              <a:endParaRPr lang="ru-RU" sz="1400" i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Группа 63">
            <a:extLst>
              <a:ext uri="{FF2B5EF4-FFF2-40B4-BE49-F238E27FC236}">
                <a16:creationId xmlns="" xmlns:a16="http://schemas.microsoft.com/office/drawing/2014/main" id="{B262A2EE-D753-46CF-955B-29E8CA7B81B7}"/>
              </a:ext>
            </a:extLst>
          </p:cNvPr>
          <p:cNvGrpSpPr/>
          <p:nvPr/>
        </p:nvGrpSpPr>
        <p:grpSpPr>
          <a:xfrm>
            <a:off x="6557478" y="4220833"/>
            <a:ext cx="5330807" cy="2357294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5" name="Прямоугольник: скругленные углы 64">
              <a:extLst>
                <a:ext uri="{FF2B5EF4-FFF2-40B4-BE49-F238E27FC236}">
                  <a16:creationId xmlns="" xmlns:a16="http://schemas.microsoft.com/office/drawing/2014/main" id="{7F81E544-4BB6-4C3C-B28A-47624761F83B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EAF51D6C-4778-4110-8A57-4F108FA30745}"/>
                </a:ext>
              </a:extLst>
            </p:cNvPr>
            <p:cNvSpPr txBox="1"/>
            <p:nvPr/>
          </p:nvSpPr>
          <p:spPr>
            <a:xfrm>
              <a:off x="1455092" y="47833"/>
              <a:ext cx="2283756" cy="99036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РУКОВОДИТЕЛЬ </a:t>
              </a:r>
              <a:r>
                <a:rPr lang="ru-RU" sz="14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</a:t>
              </a:r>
              <a:endParaRPr lang="ru-RU" sz="1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>
                  <a:solidFill>
                    <a:srgbClr val="5B9BD5">
                      <a:lumMod val="50000"/>
                    </a:srgbClr>
                  </a:solidFill>
                </a:rPr>
                <a:t>Бережной Иван Сергеевич</a:t>
              </a:r>
              <a:endParaRPr lang="ru-RU" sz="1400" dirty="0">
                <a:solidFill>
                  <a:srgbClr val="5B9BD5">
                    <a:lumMod val="50000"/>
                  </a:srgbClr>
                </a:solidFill>
              </a:endParaRP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Министр </a:t>
              </a:r>
              <a:r>
                <a:rPr lang="ru-RU" sz="1400" i="1" dirty="0">
                  <a:solidFill>
                    <a:prstClr val="black"/>
                  </a:solidFill>
                </a:rPr>
                <a:t>строительства, жилищно-коммунального хозяйства и энергетики </a:t>
              </a: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Магаданской области </a:t>
              </a: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(конт.тел: 8 (4132) 60-62-95, </a:t>
              </a:r>
            </a:p>
            <a:p>
              <a:pPr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эл.почта: </a:t>
              </a:r>
              <a:r>
                <a:rPr lang="en-US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BerezhnoyIS@49gov.ru</a:t>
              </a: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)</a:t>
              </a:r>
              <a:endParaRPr lang="ru-RU" sz="1400" i="1" dirty="0">
                <a:solidFill>
                  <a:prstClr val="black"/>
                </a:solidFill>
              </a:endParaRP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 i="1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73" name="Прямая соединительная линия 72">
            <a:extLst>
              <a:ext uri="{FF2B5EF4-FFF2-40B4-BE49-F238E27FC236}">
                <a16:creationId xmlns="" xmlns:a16="http://schemas.microsoft.com/office/drawing/2014/main" id="{E8F6DDC2-D9EF-4B0D-BB87-F29CE1413CB6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: скругленные углы 77">
            <a:extLst>
              <a:ext uri="{FF2B5EF4-FFF2-40B4-BE49-F238E27FC236}">
                <a16:creationId xmlns="" xmlns:a16="http://schemas.microsoft.com/office/drawing/2014/main" id="{ABD4C310-4D29-4E97-9554-EC8245E41CEE}"/>
              </a:ext>
            </a:extLst>
          </p:cNvPr>
          <p:cNvSpPr/>
          <p:nvPr/>
        </p:nvSpPr>
        <p:spPr>
          <a:xfrm>
            <a:off x="896580" y="1058594"/>
            <a:ext cx="1051056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="" xmlns:a16="http://schemas.microsoft.com/office/drawing/2014/main" id="{C5A37292-41DD-4916-A746-718DBD33C618}"/>
              </a:ext>
            </a:extLst>
          </p:cNvPr>
          <p:cNvSpPr/>
          <p:nvPr/>
        </p:nvSpPr>
        <p:spPr>
          <a:xfrm>
            <a:off x="904148" y="1818103"/>
            <a:ext cx="10510560" cy="573445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="" xmlns:a16="http://schemas.microsoft.com/office/drawing/2014/main" id="{656F8997-97F7-49C8-B54C-EF9395B4182B}"/>
              </a:ext>
            </a:extLst>
          </p:cNvPr>
          <p:cNvSpPr/>
          <p:nvPr/>
        </p:nvSpPr>
        <p:spPr>
          <a:xfrm>
            <a:off x="896580" y="2639713"/>
            <a:ext cx="1051056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="" xmlns:a16="http://schemas.microsoft.com/office/drawing/2014/main" id="{783FB2A6-0F97-4A43-9A9D-D021164E49C1}"/>
              </a:ext>
            </a:extLst>
          </p:cNvPr>
          <p:cNvSpPr/>
          <p:nvPr/>
        </p:nvSpPr>
        <p:spPr>
          <a:xfrm>
            <a:off x="124663" y="106033"/>
            <a:ext cx="671254" cy="639601"/>
          </a:xfrm>
          <a:prstGeom prst="ellipse">
            <a:avLst/>
          </a:prstGeom>
          <a:noFill/>
          <a:ln w="19050">
            <a:solidFill>
              <a:srgbClr val="256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7C0171A-4ADB-4FDF-A839-9C5834B01F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881" y="188249"/>
            <a:ext cx="427372" cy="4499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8002BC4-34E5-4D7B-AA1F-94365BF45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129" y="1132381"/>
            <a:ext cx="348636" cy="3508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71AC005-03B2-46C9-83D9-16654058BA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756" y="1901841"/>
            <a:ext cx="339497" cy="3238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CD80819-D741-488F-AD4B-B707095D2B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264" y="2710262"/>
            <a:ext cx="354989" cy="3226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DB2EC30-DB6A-42C6-BF97-920C08FEDF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2205" y="4744207"/>
            <a:ext cx="1392543" cy="1392543"/>
          </a:xfrm>
          <a:prstGeom prst="ellipse">
            <a:avLst/>
          </a:prstGeom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53FAE2D-41C0-4FB6-9B78-6E3167FE3D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4450" y="4628889"/>
            <a:ext cx="1542933" cy="1507861"/>
          </a:xfrm>
          <a:prstGeom prst="ellipse">
            <a:avLst/>
          </a:prstGeom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0874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41352" y="15987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/>
          </p:nvPr>
        </p:nvGraphicFramePr>
        <p:xfrm>
          <a:off x="141352" y="666157"/>
          <a:ext cx="11580748" cy="6020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/>
          </p:nvPr>
        </p:nvGraphicFramePr>
        <p:xfrm>
          <a:off x="163089" y="3621704"/>
          <a:ext cx="11751929" cy="3236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9437" y="233161"/>
            <a:ext cx="414035" cy="33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72366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ЖИЛЬЕ И ГОРОКАЯ СРЕДА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/>
          </p:nvPr>
        </p:nvGraphicFramePr>
        <p:xfrm>
          <a:off x="0" y="697744"/>
          <a:ext cx="11798080" cy="6160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/>
          </p:nvPr>
        </p:nvGraphicFramePr>
        <p:xfrm>
          <a:off x="213237" y="2930487"/>
          <a:ext cx="11798080" cy="3658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93976" y="959299"/>
            <a:ext cx="56183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500" dirty="0" smtClean="0">
                <a:solidFill>
                  <a:prstClr val="black"/>
                </a:solidFill>
              </a:rPr>
              <a:t>Обеспечение доступным жильем семей со средним достатком, в том числе создание возможностей для приобретения (строительства ими жилья с использованием ипотечного кредита, ставка по которому должна быть менее 8%</a:t>
            </a:r>
            <a:endParaRPr lang="ru-RU" sz="1500" dirty="0">
              <a:solidFill>
                <a:prstClr val="black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7C0171A-4ADB-4FDF-A839-9C5834B01F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237" y="188249"/>
            <a:ext cx="478016" cy="44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96014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ЖИЛЬЕ И </a:t>
            </a:r>
            <a:r>
              <a:rPr lang="ru-RU" sz="1500" dirty="0" smtClean="0">
                <a:solidFill>
                  <a:srgbClr val="2B587F"/>
                </a:solidFill>
              </a:rPr>
              <a:t>ГОРОДСКАЯ </a:t>
            </a:r>
            <a:r>
              <a:rPr lang="ru-RU" sz="1500" dirty="0">
                <a:solidFill>
                  <a:srgbClr val="2B587F"/>
                </a:solidFill>
              </a:rPr>
              <a:t>СРЕДА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дзаголовок 5">
            <a:extLst>
              <a:ext uri="{FF2B5EF4-FFF2-40B4-BE49-F238E27FC236}">
                <a16:creationId xmlns="" xmlns:a16="http://schemas.microsoft.com/office/drawing/2014/main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="" xmlns:a16="http://schemas.microsoft.com/office/drawing/2014/main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4472C4">
                    <a:lumMod val="50000"/>
                  </a:srgbClr>
                </a:solidFill>
              </a:rPr>
              <a:t>Жилье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6436114"/>
              </p:ext>
            </p:extLst>
          </p:nvPr>
        </p:nvGraphicFramePr>
        <p:xfrm>
          <a:off x="380088" y="2731130"/>
          <a:ext cx="10923284" cy="2940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7355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469984"/>
                <a:gridCol w="1273216"/>
                <a:gridCol w="856526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636608"/>
                <a:gridCol w="1099595"/>
              </a:tblGrid>
              <a:tr h="349796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</a:t>
                      </a:r>
                      <a:r>
                        <a:rPr lang="ru-RU" sz="1300" dirty="0" smtClean="0">
                          <a:latin typeface="+mj-lt"/>
                        </a:rPr>
                        <a:t>результата федерального проекта по субъекту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74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37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Обеспечен ввод жилья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строительства, жилищно-коммунального хозяйства и энергетики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Магаданской области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Мониторинг,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тыс. квадратных метров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7,0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7,4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8,0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281010" y="1129765"/>
            <a:ext cx="11596460" cy="338185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7C0171A-4ADB-4FDF-A839-9C5834B01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611" y="304328"/>
            <a:ext cx="440955" cy="3442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E8002BC4-34E5-4D7B-AA1F-94365BF453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0522" y="571691"/>
            <a:ext cx="348636" cy="350880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028E7790-0239-42F8-A64E-E1CC16751ED6}"/>
              </a:ext>
            </a:extLst>
          </p:cNvPr>
          <p:cNvGrpSpPr/>
          <p:nvPr/>
        </p:nvGrpSpPr>
        <p:grpSpPr>
          <a:xfrm>
            <a:off x="281010" y="1114334"/>
            <a:ext cx="11596460" cy="1069608"/>
            <a:chOff x="-594058" y="-3497723"/>
            <a:chExt cx="2795036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4" name="Прямоугольник: скругленные углы 3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  </a:ext>
              </a:extLst>
            </p:cNvPr>
            <p:cNvSpPr/>
            <p:nvPr/>
          </p:nvSpPr>
          <p:spPr>
            <a:xfrm>
              <a:off x="-594058" y="-3497723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8" name="Прямоугольник: скругленные углы 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  </a:ext>
              </a:extLst>
            </p:cNvPr>
            <p:cNvSpPr txBox="1"/>
            <p:nvPr/>
          </p:nvSpPr>
          <p:spPr>
            <a:xfrm>
              <a:off x="-594058" y="-3486425"/>
              <a:ext cx="2795036" cy="2475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ЗАДАЧА:</a:t>
              </a: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1067410" y="1093577"/>
            <a:ext cx="103940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prstClr val="black"/>
                </a:solidFill>
              </a:rPr>
              <a:t>Модернизация строительной отрасли и повышение качества индустриального жилищного строительства, в том числе посредством установления ограничений на </a:t>
            </a:r>
            <a:r>
              <a:rPr lang="ru-RU" sz="1600" b="1" dirty="0" smtClean="0">
                <a:solidFill>
                  <a:prstClr val="black"/>
                </a:solidFill>
              </a:rPr>
              <a:t>использование устаревших </a:t>
            </a:r>
            <a:r>
              <a:rPr lang="ru-RU" sz="1600" b="1" dirty="0">
                <a:solidFill>
                  <a:prstClr val="black"/>
                </a:solidFill>
              </a:rPr>
              <a:t>технологий и стимулирования внедрения передовых технологий в проектировании и строительстве, совершенствование механизмов государственной </a:t>
            </a:r>
            <a:r>
              <a:rPr lang="ru-RU" sz="1600" b="1" dirty="0" smtClean="0">
                <a:solidFill>
                  <a:prstClr val="black"/>
                </a:solidFill>
              </a:rPr>
              <a:t>поддержки строительства </a:t>
            </a:r>
            <a:r>
              <a:rPr lang="ru-RU" sz="1600" b="1" dirty="0">
                <a:solidFill>
                  <a:prstClr val="black"/>
                </a:solidFill>
              </a:rPr>
              <a:t>стандартного жилья</a:t>
            </a:r>
          </a:p>
        </p:txBody>
      </p:sp>
    </p:spTree>
    <p:extLst>
      <p:ext uri="{BB962C8B-B14F-4D97-AF65-F5344CB8AC3E}">
        <p14:creationId xmlns:p14="http://schemas.microsoft.com/office/powerpoint/2010/main" xmlns="" val="121104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ЖИЛЬЕ И ГОРОКАЯ СРЕДА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дзаголовок 5">
            <a:extLst>
              <a:ext uri="{FF2B5EF4-FFF2-40B4-BE49-F238E27FC236}">
                <a16:creationId xmlns="" xmlns:a16="http://schemas.microsoft.com/office/drawing/2014/main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="" xmlns:a16="http://schemas.microsoft.com/office/drawing/2014/main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4472C4">
                    <a:lumMod val="50000"/>
                  </a:srgbClr>
                </a:solidFill>
              </a:rPr>
              <a:t>Формирование комфортной городской среды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54719693"/>
              </p:ext>
            </p:extLst>
          </p:nvPr>
        </p:nvGraphicFramePr>
        <p:xfrm>
          <a:off x="155128" y="2049587"/>
          <a:ext cx="11596460" cy="4038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7262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481559"/>
                <a:gridCol w="1724628"/>
                <a:gridCol w="1610885"/>
                <a:gridCol w="704424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621027"/>
                <a:gridCol w="666675"/>
              </a:tblGrid>
              <a:tr h="349796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</a:t>
                      </a:r>
                      <a:r>
                        <a:rPr lang="ru-RU" sz="1300" dirty="0" smtClean="0">
                          <a:latin typeface="+mj-lt"/>
                        </a:rPr>
                        <a:t>результата федерального проекта по субъекту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от МО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74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237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Реализованы мероприятия по благоустройству мест массового отдыха населения (городских парков), общественных территорий (набережные, центральные площади, парки и др.) и иные мероприятия, предусмотренные государственными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(муниципальными) программами формирования современной городской среды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строительства, жилищно-коммунального хозяйства и энергетики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Магаданской области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Городские округа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Ольский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Тенькинский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Хасынский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Сусуманский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Среднеканский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Ягоднинский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Благоустройство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территории,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нарастающим итогом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15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j-lt"/>
                        </a:rPr>
                        <a:t>19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3" name="Группа 22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028E7790-0239-42F8-A64E-E1CC16751ED6}"/>
              </a:ext>
            </a:extLst>
          </p:cNvPr>
          <p:cNvGrpSpPr/>
          <p:nvPr/>
        </p:nvGrpSpPr>
        <p:grpSpPr>
          <a:xfrm>
            <a:off x="239773" y="1114825"/>
            <a:ext cx="11596460" cy="541093"/>
            <a:chOff x="-596863" y="-3497723"/>
            <a:chExt cx="2795036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4" name="Прямоугольник: скругленные углы 3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  </a:ext>
              </a:extLst>
            </p:cNvPr>
            <p:cNvSpPr/>
            <p:nvPr/>
          </p:nvSpPr>
          <p:spPr>
            <a:xfrm>
              <a:off x="-594058" y="-3497723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25" name="Прямоугольник: скругленные углы 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  </a:ext>
              </a:extLst>
            </p:cNvPr>
            <p:cNvSpPr txBox="1"/>
            <p:nvPr/>
          </p:nvSpPr>
          <p:spPr>
            <a:xfrm>
              <a:off x="-596863" y="-3395667"/>
              <a:ext cx="2795036" cy="2475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ЗАДАЧА:</a:t>
              </a: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013050" y="1106724"/>
            <a:ext cx="10394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prstClr val="black"/>
                </a:solidFill>
              </a:rPr>
              <a:t>Создание механизмов развития комфортной городской среды, комплексного развития городов и других населенных пунктов с учетом индекса качества городской среды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7C0171A-4ADB-4FDF-A839-9C5834B01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986" y="216964"/>
            <a:ext cx="576267" cy="4499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71AC005-03B2-46C9-83D9-16654058B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230" y="520637"/>
            <a:ext cx="339497" cy="3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685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ЖИЛЬЕ И </a:t>
            </a:r>
            <a:r>
              <a:rPr lang="ru-RU" sz="1500" dirty="0" smtClean="0">
                <a:solidFill>
                  <a:srgbClr val="2B587F"/>
                </a:solidFill>
              </a:rPr>
              <a:t>ГОРОДСКАЯ </a:t>
            </a:r>
            <a:r>
              <a:rPr lang="ru-RU" sz="1500" dirty="0">
                <a:solidFill>
                  <a:srgbClr val="2B587F"/>
                </a:solidFill>
              </a:rPr>
              <a:t>СРЕДА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дзаголовок 5">
            <a:extLst>
              <a:ext uri="{FF2B5EF4-FFF2-40B4-BE49-F238E27FC236}">
                <a16:creationId xmlns="" xmlns:a16="http://schemas.microsoft.com/office/drawing/2014/main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="" xmlns:a16="http://schemas.microsoft.com/office/drawing/2014/main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4472C4">
                    <a:lumMod val="50000"/>
                  </a:srgbClr>
                </a:solidFill>
              </a:rPr>
              <a:t>Обеспечение устойчивого сокращения непригодного для проживания жилищного фонда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732885"/>
              </p:ext>
            </p:extLst>
          </p:nvPr>
        </p:nvGraphicFramePr>
        <p:xfrm>
          <a:off x="232303" y="2208864"/>
          <a:ext cx="11596460" cy="4038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2343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2668044"/>
                <a:gridCol w="1716066"/>
                <a:gridCol w="739657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863675"/>
                <a:gridCol w="666675"/>
              </a:tblGrid>
              <a:tr h="349796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</a:t>
                      </a:r>
                      <a:r>
                        <a:rPr lang="ru-RU" sz="1300" dirty="0" smtClean="0">
                          <a:latin typeface="+mj-lt"/>
                        </a:rPr>
                        <a:t>результата федерального проекта по субъекту/показателя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74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720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Реализованы мероприятия, предусмотренные региональными программами переселения граждан из непригодного для проживания жилищного фонда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строительства, жилищно-коммунального хозяйства и энергетики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Магаданской области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Квадратных метров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общей площади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120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2 856,80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910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9516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Количество граждан, расселенных из аварийного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жилищного фонда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Человек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j-lt"/>
                        </a:rPr>
                        <a:t>119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7C0171A-4ADB-4FDF-A839-9C5834B01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986" y="216964"/>
            <a:ext cx="576267" cy="44995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BCD80819-D741-488F-AD4B-B707095D2B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7689" y="606565"/>
            <a:ext cx="354989" cy="322614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028E7790-0239-42F8-A64E-E1CC16751ED6}"/>
              </a:ext>
            </a:extLst>
          </p:cNvPr>
          <p:cNvGrpSpPr/>
          <p:nvPr/>
        </p:nvGrpSpPr>
        <p:grpSpPr>
          <a:xfrm>
            <a:off x="316948" y="1346721"/>
            <a:ext cx="11596460" cy="541093"/>
            <a:chOff x="-596863" y="-3497723"/>
            <a:chExt cx="2795036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Прямоугольник: скругленные углы 3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  </a:ext>
              </a:extLst>
            </p:cNvPr>
            <p:cNvSpPr/>
            <p:nvPr/>
          </p:nvSpPr>
          <p:spPr>
            <a:xfrm>
              <a:off x="-594058" y="-3497723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4" name="Прямоугольник: скругленные углы 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  </a:ext>
              </a:extLst>
            </p:cNvPr>
            <p:cNvSpPr txBox="1"/>
            <p:nvPr/>
          </p:nvSpPr>
          <p:spPr>
            <a:xfrm>
              <a:off x="-596863" y="-3395667"/>
              <a:ext cx="2795036" cy="2475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ЗАДАЧА:</a:t>
              </a: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1063299" y="1308766"/>
            <a:ext cx="10394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prstClr val="black"/>
                </a:solidFill>
              </a:rPr>
              <a:t>Создание </a:t>
            </a:r>
            <a:r>
              <a:rPr lang="ru-RU" sz="1600" b="1" dirty="0">
                <a:solidFill>
                  <a:prstClr val="black"/>
                </a:solidFill>
              </a:rPr>
              <a:t>механизмов переселения граждан из непригодного для проживания жилищного фонда, обеспечивающих соблюдение их жилищных прав, установленных </a:t>
            </a:r>
            <a:r>
              <a:rPr lang="ru-RU" sz="1600" b="1" dirty="0" smtClean="0">
                <a:solidFill>
                  <a:prstClr val="black"/>
                </a:solidFill>
              </a:rPr>
              <a:t>законодательством Российской </a:t>
            </a:r>
            <a:r>
              <a:rPr lang="ru-RU" sz="1600" b="1" dirty="0">
                <a:solidFill>
                  <a:prstClr val="black"/>
                </a:solidFill>
              </a:rPr>
              <a:t>Федерации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132337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3002C877-3D43-4110-92CB-999AC4BCC8D5}"/>
              </a:ext>
            </a:extLst>
          </p:cNvPr>
          <p:cNvSpPr txBox="1">
            <a:spLocks/>
          </p:cNvSpPr>
          <p:nvPr/>
        </p:nvSpPr>
        <p:spPr>
          <a:xfrm>
            <a:off x="261995" y="898608"/>
            <a:ext cx="11347970" cy="222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НАЦИОНАЛЬНЫЙ ПРОЕКТ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600" b="1" dirty="0">
                <a:solidFill>
                  <a:srgbClr val="5B9BD5">
                    <a:lumMod val="75000"/>
                  </a:srgb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ЭКОЛОГИЯ </a:t>
            </a:r>
            <a:endParaRPr kumimoji="0" lang="ru-RU" sz="4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haroni" panose="02010803020104030203" pitchFamily="2" charset="-79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9EF211BE-843C-48BE-9D2D-682A635C6218}"/>
              </a:ext>
            </a:extLst>
          </p:cNvPr>
          <p:cNvSpPr/>
          <p:nvPr/>
        </p:nvSpPr>
        <p:spPr>
          <a:xfrm>
            <a:off x="1099509" y="1149085"/>
            <a:ext cx="1723589" cy="162962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6835" y="3334871"/>
            <a:ext cx="6195165" cy="352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07975"/>
            <a:ext cx="6045683" cy="355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B1DB67C-22A1-4B35-B53D-15A7A4D293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4491" y="1509249"/>
            <a:ext cx="1013623" cy="90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717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НАЦИОНАЛЬНЫЙ </a:t>
            </a:r>
            <a:r>
              <a:rPr lang="ru-RU" sz="1500" dirty="0">
                <a:solidFill>
                  <a:srgbClr val="2B587F"/>
                </a:solidFill>
              </a:rPr>
              <a:t>ПРОЕКТ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ЭКОЛОГИЯ</a:t>
            </a:r>
          </a:p>
        </p:txBody>
      </p:sp>
      <p:sp>
        <p:nvSpPr>
          <p:cNvPr id="19" name="Подзаголовок 5">
            <a:extLst>
              <a:ext uri="{FF2B5EF4-FFF2-40B4-BE49-F238E27FC236}">
                <a16:creationId xmlns="" xmlns:a16="http://schemas.microsoft.com/office/drawing/2014/main" id="{05F33B3F-E203-45D4-9AB6-E784759D6910}"/>
              </a:ext>
            </a:extLst>
          </p:cNvPr>
          <p:cNvSpPr txBox="1">
            <a:spLocks/>
          </p:cNvSpPr>
          <p:nvPr/>
        </p:nvSpPr>
        <p:spPr>
          <a:xfrm>
            <a:off x="3012396" y="538114"/>
            <a:ext cx="5855374" cy="287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ВХОДЯЩИЕ В ФЕДЕРАЛЬНЫЙ ПРОЕКТ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ADF47F6-F727-4297-B3DE-2780FFE35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2497" y="500692"/>
            <a:ext cx="340969" cy="339952"/>
          </a:xfrm>
          <a:prstGeom prst="rect">
            <a:avLst/>
          </a:prstGeom>
        </p:spPr>
      </p:pic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961158" y="1169079"/>
            <a:ext cx="5218925" cy="744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Подзаголовок 5">
            <a:extLst>
              <a:ext uri="{FF2B5EF4-FFF2-40B4-BE49-F238E27FC236}">
                <a16:creationId xmlns="" xmlns:a16="http://schemas.microsoft.com/office/drawing/2014/main" id="{C4790F01-1EAA-443F-AC0F-7475DBBF9BC1}"/>
              </a:ext>
            </a:extLst>
          </p:cNvPr>
          <p:cNvSpPr txBox="1">
            <a:spLocks/>
          </p:cNvSpPr>
          <p:nvPr/>
        </p:nvSpPr>
        <p:spPr>
          <a:xfrm>
            <a:off x="931351" y="2545595"/>
            <a:ext cx="5110555" cy="68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Чистая вода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57302" y="1245464"/>
            <a:ext cx="600730" cy="63960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FDA96032-0197-48FA-8AC0-2A5DD2F5204A}"/>
              </a:ext>
            </a:extLst>
          </p:cNvPr>
          <p:cNvSpPr/>
          <p:nvPr/>
        </p:nvSpPr>
        <p:spPr>
          <a:xfrm>
            <a:off x="2107162" y="454476"/>
            <a:ext cx="511751" cy="49228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E77FA263-9758-4442-87DA-187E6B34DEEE}"/>
              </a:ext>
            </a:extLst>
          </p:cNvPr>
          <p:cNvSpPr/>
          <p:nvPr/>
        </p:nvSpPr>
        <p:spPr>
          <a:xfrm>
            <a:off x="121030" y="2384895"/>
            <a:ext cx="620812" cy="63960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ABEADB9E-F5F8-4C9C-97F4-6BD82940C000}"/>
              </a:ext>
            </a:extLst>
          </p:cNvPr>
          <p:cNvSpPr/>
          <p:nvPr/>
        </p:nvSpPr>
        <p:spPr>
          <a:xfrm>
            <a:off x="147261" y="3580002"/>
            <a:ext cx="620812" cy="63960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Подзаголовок 5">
            <a:extLst>
              <a:ext uri="{FF2B5EF4-FFF2-40B4-BE49-F238E27FC236}">
                <a16:creationId xmlns="" xmlns:a16="http://schemas.microsoft.com/office/drawing/2014/main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961158" y="3765968"/>
            <a:ext cx="4952900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Сохранение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лесов (результаты на 2020 год не установлены)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="" xmlns:a16="http://schemas.microsoft.com/office/drawing/2014/main" id="{A04C5383-E439-4CC0-B3D5-0C5DC393E98B}"/>
              </a:ext>
            </a:extLst>
          </p:cNvPr>
          <p:cNvSpPr/>
          <p:nvPr/>
        </p:nvSpPr>
        <p:spPr>
          <a:xfrm>
            <a:off x="122040" y="5390346"/>
            <a:ext cx="671254" cy="63960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6F89D31E-4613-48A8-B27C-8AC536731A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393" y="5424188"/>
            <a:ext cx="438127" cy="437605"/>
          </a:xfrm>
          <a:prstGeom prst="rect">
            <a:avLst/>
          </a:prstGeom>
        </p:spPr>
      </p:pic>
      <p:grpSp>
        <p:nvGrpSpPr>
          <p:cNvPr id="2" name="Группа 60">
            <a:extLst>
              <a:ext uri="{FF2B5EF4-FFF2-40B4-BE49-F238E27FC236}">
                <a16:creationId xmlns="" xmlns:a16="http://schemas.microsoft.com/office/drawing/2014/main" id="{9349D1E4-C545-45E6-BCFE-8F9233EB6383}"/>
              </a:ext>
            </a:extLst>
          </p:cNvPr>
          <p:cNvGrpSpPr/>
          <p:nvPr/>
        </p:nvGrpSpPr>
        <p:grpSpPr>
          <a:xfrm>
            <a:off x="985445" y="4610583"/>
            <a:ext cx="5463398" cy="1967544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="" xmlns:a16="http://schemas.microsoft.com/office/drawing/2014/main" id="{7B82C29B-4C16-45C5-AC28-EFEB48CE921E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EE5A6DD0-F500-487C-B9DF-62DEBC47A52F}"/>
                </a:ext>
              </a:extLst>
            </p:cNvPr>
            <p:cNvSpPr txBox="1"/>
            <p:nvPr/>
          </p:nvSpPr>
          <p:spPr>
            <a:xfrm>
              <a:off x="1410734" y="45787"/>
              <a:ext cx="2277986" cy="9956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КУРАТОР </a:t>
              </a:r>
              <a:endParaRPr lang="ru-RU" sz="1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>
                  <a:solidFill>
                    <a:srgbClr val="5B9BD5">
                      <a:lumMod val="50000"/>
                    </a:srgbClr>
                  </a:solidFill>
                </a:rPr>
                <a:t>Косов Дмитрий Евгеньевич</a:t>
              </a:r>
              <a:endParaRPr lang="ru-RU" sz="1400" dirty="0">
                <a:solidFill>
                  <a:srgbClr val="5B9BD5">
                    <a:lumMod val="50000"/>
                  </a:srgbClr>
                </a:solidFill>
              </a:endParaRP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Заместитель председателя Правительства Магаданской области</a:t>
              </a:r>
            </a:p>
            <a:p>
              <a:pPr lvl="0" algn="ctr" defTabSz="577850">
                <a:spcBef>
                  <a:spcPct val="0"/>
                </a:spcBef>
                <a:defRPr/>
              </a:pPr>
              <a:endParaRPr lang="ru-RU" sz="14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(конт.тел: 8 (4132) 63-93-05, </a:t>
              </a: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эл.почта: </a:t>
              </a:r>
              <a:r>
                <a:rPr lang="en-US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KosovDE@49gov.ru</a:t>
              </a: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)</a:t>
              </a:r>
              <a:endPara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Группа 63">
            <a:extLst>
              <a:ext uri="{FF2B5EF4-FFF2-40B4-BE49-F238E27FC236}">
                <a16:creationId xmlns="" xmlns:a16="http://schemas.microsoft.com/office/drawing/2014/main" id="{B262A2EE-D753-46CF-955B-29E8CA7B81B7}"/>
              </a:ext>
            </a:extLst>
          </p:cNvPr>
          <p:cNvGrpSpPr/>
          <p:nvPr/>
        </p:nvGrpSpPr>
        <p:grpSpPr>
          <a:xfrm>
            <a:off x="6587389" y="947353"/>
            <a:ext cx="5354168" cy="1726647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5" name="Прямоугольник: скругленные углы 64">
              <a:extLst>
                <a:ext uri="{FF2B5EF4-FFF2-40B4-BE49-F238E27FC236}">
                  <a16:creationId xmlns="" xmlns:a16="http://schemas.microsoft.com/office/drawing/2014/main" id="{7F81E544-4BB6-4C3C-B28A-47624761F83B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EAF51D6C-4778-4110-8A57-4F108FA30745}"/>
                </a:ext>
              </a:extLst>
            </p:cNvPr>
            <p:cNvSpPr txBox="1"/>
            <p:nvPr/>
          </p:nvSpPr>
          <p:spPr>
            <a:xfrm>
              <a:off x="1425470" y="47833"/>
              <a:ext cx="2313378" cy="99036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РУКОВОДИТЕЛЬ </a:t>
              </a: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Косолапов Олег Вениаминович 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Министр </a:t>
              </a: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природных ресурсов и экологии</a:t>
              </a:r>
              <a:r>
                <a:rPr kumimoji="0" lang="ru-RU" sz="1400" b="0" i="1" u="none" strike="noStrike" kern="1200" cap="none" spc="0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</a:t>
              </a: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агаданской области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(конт.тел: 8 (4132) 64-32-52, </a:t>
              </a: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эл.почта: </a:t>
              </a:r>
              <a:r>
                <a:rPr lang="en-US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KosolapovOV@49gov.ru</a:t>
              </a: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73" name="Прямая соединительная линия 72">
            <a:extLst>
              <a:ext uri="{FF2B5EF4-FFF2-40B4-BE49-F238E27FC236}">
                <a16:creationId xmlns="" xmlns:a16="http://schemas.microsoft.com/office/drawing/2014/main" id="{E8F6DDC2-D9EF-4B0D-BB87-F29CE1413CB6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: скругленные углы 77">
            <a:extLst>
              <a:ext uri="{FF2B5EF4-FFF2-40B4-BE49-F238E27FC236}">
                <a16:creationId xmlns="" xmlns:a16="http://schemas.microsoft.com/office/drawing/2014/main" id="{ABD4C310-4D29-4E97-9554-EC8245E41CEE}"/>
              </a:ext>
            </a:extLst>
          </p:cNvPr>
          <p:cNvSpPr/>
          <p:nvPr/>
        </p:nvSpPr>
        <p:spPr>
          <a:xfrm>
            <a:off x="896580" y="1058594"/>
            <a:ext cx="5552261" cy="95071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="" xmlns:a16="http://schemas.microsoft.com/office/drawing/2014/main" id="{C5A37292-41DD-4916-A746-718DBD33C618}"/>
              </a:ext>
            </a:extLst>
          </p:cNvPr>
          <p:cNvSpPr/>
          <p:nvPr/>
        </p:nvSpPr>
        <p:spPr>
          <a:xfrm>
            <a:off x="872040" y="2269675"/>
            <a:ext cx="5552263" cy="950718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="" xmlns:a16="http://schemas.microsoft.com/office/drawing/2014/main" id="{656F8997-97F7-49C8-B54C-EF9395B4182B}"/>
              </a:ext>
            </a:extLst>
          </p:cNvPr>
          <p:cNvSpPr/>
          <p:nvPr/>
        </p:nvSpPr>
        <p:spPr>
          <a:xfrm>
            <a:off x="872040" y="3412161"/>
            <a:ext cx="5576801" cy="1017932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="" xmlns:a16="http://schemas.microsoft.com/office/drawing/2014/main" id="{783FB2A6-0F97-4A43-9A9D-D021164E49C1}"/>
              </a:ext>
            </a:extLst>
          </p:cNvPr>
          <p:cNvSpPr/>
          <p:nvPr/>
        </p:nvSpPr>
        <p:spPr>
          <a:xfrm>
            <a:off x="124663" y="106033"/>
            <a:ext cx="671254" cy="639601"/>
          </a:xfrm>
          <a:prstGeom prst="ellipse">
            <a:avLst/>
          </a:prstGeom>
          <a:noFill/>
          <a:ln w="19050">
            <a:solidFill>
              <a:srgbClr val="256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1196ECF-CD48-4B1D-B9E7-51AE7E145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737" y="4883852"/>
            <a:ext cx="1926503" cy="2377646"/>
          </a:xfrm>
          <a:prstGeom prst="rect">
            <a:avLst/>
          </a:prstGeom>
        </p:spPr>
      </p:pic>
      <p:grpSp>
        <p:nvGrpSpPr>
          <p:cNvPr id="28" name="Группа 63">
            <a:extLst>
              <a:ext uri="{FF2B5EF4-FFF2-40B4-BE49-F238E27FC236}">
                <a16:creationId xmlns="" xmlns:a16="http://schemas.microsoft.com/office/drawing/2014/main" id="{946A239D-A7B0-4867-A413-593CE13F6EEC}"/>
              </a:ext>
            </a:extLst>
          </p:cNvPr>
          <p:cNvGrpSpPr/>
          <p:nvPr/>
        </p:nvGrpSpPr>
        <p:grpSpPr>
          <a:xfrm>
            <a:off x="6587389" y="4734495"/>
            <a:ext cx="5354168" cy="1869749"/>
            <a:chOff x="-11292" y="-74680"/>
            <a:chExt cx="3800163" cy="111287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="" xmlns:a16="http://schemas.microsoft.com/office/drawing/2014/main" id="{76C2F723-85E8-4C34-938B-F3339CD85C60}"/>
                </a:ext>
              </a:extLst>
            </p:cNvPr>
            <p:cNvSpPr/>
            <p:nvPr/>
          </p:nvSpPr>
          <p:spPr>
            <a:xfrm>
              <a:off x="-11292" y="-7468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90F9BB41-182E-4EDF-8859-8C893DF9D392}"/>
                </a:ext>
              </a:extLst>
            </p:cNvPr>
            <p:cNvSpPr txBox="1"/>
            <p:nvPr/>
          </p:nvSpPr>
          <p:spPr>
            <a:xfrm>
              <a:off x="1425470" y="47833"/>
              <a:ext cx="2313378" cy="99036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РУКОВОДИТЕЛЬ</a:t>
              </a: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Харламов</a:t>
              </a:r>
              <a:r>
                <a:rPr kumimoji="0" lang="ru-RU" sz="1200" b="1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Владимир Иванович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kumimoji="0" lang="ru-RU" sz="12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Врио</a:t>
              </a:r>
              <a:r>
                <a:rPr kumimoji="0" lang="ru-RU" sz="1200" b="0" i="1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р</a:t>
              </a:r>
              <a:r>
                <a:rPr kumimoji="0" lang="ru-RU" sz="12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уководителя </a:t>
              </a:r>
              <a:r>
                <a:rPr lang="ru-RU" sz="1200" i="1" dirty="0">
                  <a:solidFill>
                    <a:schemeClr val="tx1"/>
                  </a:solidFill>
                </a:rPr>
                <a:t>департамента лесного хозяйства, контроля и надзора за состоянием лесов</a:t>
              </a:r>
              <a:r>
                <a:rPr kumimoji="0" lang="ru-RU" sz="1200" b="0" i="1" u="none" strike="noStrike" kern="1200" cap="none" spc="0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ru-RU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Магаданской области </a:t>
              </a:r>
            </a:p>
            <a:p>
              <a:pPr lvl="0" algn="ctr" defTabSz="577850">
                <a:spcBef>
                  <a:spcPct val="0"/>
                </a:spcBef>
                <a:defRPr/>
              </a:pPr>
              <a:endPara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(конт.тел: 8 (4132) </a:t>
              </a:r>
              <a:r>
                <a:rPr kumimoji="0" lang="ru-RU" sz="12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62-71-10, </a:t>
              </a:r>
              <a:endPara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kumimoji="0" lang="ru-RU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эл.почта: </a:t>
              </a:r>
              <a:r>
                <a:rPr lang="en-US" sz="1200" i="1" noProof="0" dirty="0" err="1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HarlamovVI</a:t>
              </a:r>
              <a:r>
                <a:rPr lang="en-US" sz="1200" i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@49gov.ru</a:t>
              </a:r>
              <a:r>
                <a:rPr kumimoji="0" lang="ru-RU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Группа 63">
            <a:extLst>
              <a:ext uri="{FF2B5EF4-FFF2-40B4-BE49-F238E27FC236}">
                <a16:creationId xmlns="" xmlns:a16="http://schemas.microsoft.com/office/drawing/2014/main" id="{A5396610-B149-4B0D-9E03-B7E5D7E25598}"/>
              </a:ext>
            </a:extLst>
          </p:cNvPr>
          <p:cNvGrpSpPr/>
          <p:nvPr/>
        </p:nvGrpSpPr>
        <p:grpSpPr>
          <a:xfrm>
            <a:off x="6552808" y="2847988"/>
            <a:ext cx="5409297" cy="1726648"/>
            <a:chOff x="852" y="0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="" xmlns:a16="http://schemas.microsoft.com/office/drawing/2014/main" id="{DA0ECB74-DA2F-4553-AAE8-2FF5B413BD51}"/>
                </a:ext>
              </a:extLst>
            </p:cNvPr>
            <p:cNvSpPr/>
            <p:nvPr/>
          </p:nvSpPr>
          <p:spPr>
            <a:xfrm>
              <a:off x="852" y="0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94FFA458-A0B1-4963-8BBF-F51691973B47}"/>
                </a:ext>
              </a:extLst>
            </p:cNvPr>
            <p:cNvSpPr txBox="1"/>
            <p:nvPr/>
          </p:nvSpPr>
          <p:spPr>
            <a:xfrm>
              <a:off x="1448907" y="156438"/>
              <a:ext cx="2313378" cy="889617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РУКОВОДИТЕЛЬ </a:t>
              </a:r>
              <a:r>
                <a:rPr lang="ru-RU" sz="14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</a:t>
              </a:r>
              <a:endParaRPr lang="ru-RU" sz="1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>
                  <a:solidFill>
                    <a:srgbClr val="5B9BD5">
                      <a:lumMod val="50000"/>
                    </a:srgbClr>
                  </a:solidFill>
                </a:rPr>
                <a:t>Бережной Иван Сергеевич</a:t>
              </a:r>
              <a:endParaRPr lang="ru-RU" sz="1400" dirty="0">
                <a:solidFill>
                  <a:srgbClr val="5B9BD5">
                    <a:lumMod val="50000"/>
                  </a:srgbClr>
                </a:solidFill>
              </a:endParaRP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Министр </a:t>
              </a:r>
              <a:r>
                <a:rPr lang="ru-RU" sz="1400" i="1" dirty="0">
                  <a:solidFill>
                    <a:schemeClr val="tx1"/>
                  </a:solidFill>
                </a:rPr>
                <a:t>строительства, жилищно-коммунального хозяйства и энергетики </a:t>
              </a: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Магаданской области </a:t>
              </a: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(конт.тел: 8 (4132) 60-62-95, </a:t>
              </a: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эл.почта: </a:t>
              </a:r>
              <a:r>
                <a:rPr lang="en-US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BerezhnoyIS@49gov.ru</a:t>
              </a: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)</a:t>
              </a:r>
              <a:endParaRPr lang="ru-RU" sz="1400" i="1" dirty="0">
                <a:solidFill>
                  <a:prstClr val="black"/>
                </a:solidFill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2759F5B-F02B-4EAD-8FE0-3EA254784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6176" y="1274499"/>
            <a:ext cx="1271096" cy="1271096"/>
          </a:xfrm>
          <a:prstGeom prst="ellipse">
            <a:avLst/>
          </a:prstGeom>
          <a:solidFill>
            <a:srgbClr val="0070C0"/>
          </a:solidFill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26BB659-23E4-4ED3-9BC8-7E51164F22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7346" y="3056698"/>
            <a:ext cx="1803447" cy="22125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4909A68-D713-4056-9C02-5F2DA75A94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277" y="1359063"/>
            <a:ext cx="438123" cy="4680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CF15DA1-98B2-4BE0-8DED-32A9B4A991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517" y="2488736"/>
            <a:ext cx="277619" cy="4132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7B1BE6D-C6D9-4B05-AF1D-85E0770CB4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832" y="3680612"/>
            <a:ext cx="441568" cy="43837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B353771-A6E4-4316-8532-AA0AC5ABF9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241" y="207325"/>
            <a:ext cx="488105" cy="43701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85445" y="12083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Комплексная система обращения с твердыми коммунальными отходами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6867230" y="4988568"/>
            <a:ext cx="1464617" cy="1377941"/>
          </a:xfrm>
          <a:prstGeom prst="ellipse">
            <a:avLst/>
          </a:prstGeom>
          <a:blipFill>
            <a:blip r:embed="rId1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40600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ЭКОЛОГИЯ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B353771-A6E4-4316-8532-AA0AC5ABF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241" y="207325"/>
            <a:ext cx="488105" cy="437017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1339894391"/>
              </p:ext>
            </p:extLst>
          </p:nvPr>
        </p:nvGraphicFramePr>
        <p:xfrm>
          <a:off x="286096" y="757251"/>
          <a:ext cx="11905904" cy="596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xmlns="" val="80561984"/>
              </p:ext>
            </p:extLst>
          </p:nvPr>
        </p:nvGraphicFramePr>
        <p:xfrm>
          <a:off x="320327" y="2551032"/>
          <a:ext cx="11751929" cy="4344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3250946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ЭКОЛОГИЯ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71A152F-EAFC-4E87-8B27-A49CD9C05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55" y="309468"/>
            <a:ext cx="296835" cy="3340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3014" y="1069223"/>
            <a:ext cx="11037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                   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34909A68-D713-4056-9C02-5F2DA75A9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8582" y="550797"/>
            <a:ext cx="383030" cy="409218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2633695" y="501134"/>
            <a:ext cx="88876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Комплексная система обращения с твердыми коммунальными отходами</a:t>
            </a:r>
          </a:p>
        </p:txBody>
      </p:sp>
      <p:sp>
        <p:nvSpPr>
          <p:cNvPr id="27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443013" y="1261132"/>
            <a:ext cx="11216561" cy="592550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	</a:t>
            </a:r>
          </a:p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500" i="1" dirty="0">
              <a:solidFill>
                <a:srgbClr val="FF0000"/>
              </a:solidFill>
            </a:endParaRPr>
          </a:p>
          <a:p>
            <a:pPr algn="just" defTabSz="577850">
              <a:spcBef>
                <a:spcPct val="0"/>
              </a:spcBef>
              <a:defRPr/>
            </a:pPr>
            <a:endParaRPr lang="ru-RU" sz="1300" i="1" dirty="0">
              <a:solidFill>
                <a:srgbClr val="FF0000"/>
              </a:solidFill>
            </a:endParaRP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8132306"/>
              </p:ext>
            </p:extLst>
          </p:nvPr>
        </p:nvGraphicFramePr>
        <p:xfrm>
          <a:off x="423472" y="1833315"/>
          <a:ext cx="11145136" cy="3509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5161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578428"/>
                <a:gridCol w="1600200"/>
                <a:gridCol w="1284515"/>
                <a:gridCol w="794657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645326"/>
                <a:gridCol w="756849"/>
              </a:tblGrid>
              <a:tr h="246772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</a:t>
                      </a:r>
                      <a:r>
                        <a:rPr lang="ru-RU" sz="1300" dirty="0" smtClean="0">
                          <a:latin typeface="+mj-lt"/>
                        </a:rPr>
                        <a:t>результата федерального проекта по субъекту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 реализации</a:t>
                      </a:r>
                      <a:r>
                        <a:rPr lang="ru-RU" sz="1300" baseline="0" dirty="0" smtClean="0">
                          <a:latin typeface="+mj-lt"/>
                        </a:rPr>
                        <a:t>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565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Разработаны электронные модели территориальных схем обращения с отходами, 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 том числе с твердыми коммунальными отходами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Министерство природных ресурсов и экологии Магаданской области</a:t>
                      </a:r>
                    </a:p>
                    <a:p>
                      <a:pPr algn="ctr"/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-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единица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-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Введены в промышленную эксплуатацию мощности 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 обращению с ТКО, 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 том числе: - по утилизации и переработке ТКО*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МО «Город Магадан»</a:t>
                      </a:r>
                    </a:p>
                    <a:p>
                      <a:pPr algn="ctr"/>
                      <a:r>
                        <a:rPr lang="ru-RU" sz="1300" dirty="0" err="1" smtClean="0">
                          <a:latin typeface="+mj-lt"/>
                        </a:rPr>
                        <a:t>Ольский</a:t>
                      </a:r>
                      <a:r>
                        <a:rPr lang="ru-RU" sz="1300" dirty="0" smtClean="0"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dirty="0" err="1" smtClean="0">
                          <a:latin typeface="+mj-lt"/>
                        </a:rPr>
                        <a:t>Тенькинский</a:t>
                      </a:r>
                      <a:r>
                        <a:rPr lang="ru-RU" sz="1300" dirty="0" smtClean="0"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dirty="0" err="1" smtClean="0">
                          <a:latin typeface="+mj-lt"/>
                        </a:rPr>
                        <a:t>Хасынский</a:t>
                      </a:r>
                      <a:r>
                        <a:rPr lang="ru-RU" sz="1300" dirty="0" smtClean="0"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dirty="0" err="1" smtClean="0">
                          <a:latin typeface="+mj-lt"/>
                        </a:rPr>
                        <a:t>Омсукчанский</a:t>
                      </a:r>
                      <a:r>
                        <a:rPr lang="ru-RU" sz="1300" dirty="0" smtClean="0"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dirty="0" err="1" smtClean="0">
                          <a:latin typeface="+mj-lt"/>
                        </a:rPr>
                        <a:t>Сусуманский</a:t>
                      </a:r>
                      <a:r>
                        <a:rPr lang="ru-RU" sz="1300" dirty="0" smtClean="0"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dirty="0" err="1" smtClean="0">
                          <a:latin typeface="+mj-lt"/>
                        </a:rPr>
                        <a:t>Ягоднинский</a:t>
                      </a:r>
                      <a:r>
                        <a:rPr lang="ru-RU" sz="1300" dirty="0" smtClean="0"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dirty="0" err="1" smtClean="0">
                          <a:latin typeface="+mj-lt"/>
                        </a:rPr>
                        <a:t>Среднеканский</a:t>
                      </a:r>
                      <a:r>
                        <a:rPr lang="ru-RU" sz="1300" dirty="0" smtClean="0">
                          <a:latin typeface="+mj-lt"/>
                        </a:rPr>
                        <a:t> ГО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Северо-Эвенский 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тонн,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нарастающим итогом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3500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6100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436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Введены в промышленную эксплуатацию мощности по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обращению с ТКО, в том числе: - по обработке (сортировке)*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тонн,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нарастающим итогом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2700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25 600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983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Обеспечена деятельность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по оказанию коммунальной услуги населению по обращению с твердыми коммунальными отходами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%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-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90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3472" y="5402613"/>
            <a:ext cx="11491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Calibri Light"/>
              </a:rPr>
              <a:t>*- в целях достижения указанных результатов МОГКУ «Дирекция единого заказчика министерства строительства, ЖКХ и энергетики Магаданской области» заключен государственный контракт от 27.05.2019 г. с ООО «ЭНЕРГО-СТРОЙ» </a:t>
            </a:r>
            <a:r>
              <a:rPr lang="ru-RU" sz="1200" kern="100" dirty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на выполнение комплекса инженерных изысканий и разработки проектной и рабочей документации по созданию современных комплексов по обработке, обезвреживанию, утилизации и размещению отходов на территории городских округов Магаданской области и рекультивации полигонов твердых коммунальных отходов (ТКО), санкционированных и несанкционированных свалок на территории городских округов Магаданской 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области. Срок выполнения работ – 25.12.2022 г. (г. Магадан, п. Омсукчан, п. Армань, с. Балаганное, с. Тахтоямск, с.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Ямск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с. Талон, с.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Тауйск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с. Клепка, п.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Эвенск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с.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Гижига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с.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Гарманда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с.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Тополовка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с.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Чайбуха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с.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В.Парень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п. Сеймчан, с.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В.Сеймчан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с. Колымское, г.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Сусуман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п. Холодный, п.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Мяунджа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п. Широкий, п. Усть-Омчуг, п. Омчак, п. Транспортный, с.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Карамкен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п. Палатка, п. Атка, п. Талая, п. Оротукан, п. Дебин, п. </a:t>
            </a:r>
            <a:r>
              <a:rPr lang="ru-RU" sz="1200" kern="100" dirty="0" err="1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Синегорье</a:t>
            </a:r>
            <a:r>
              <a:rPr lang="ru-RU" sz="1200" kern="100" dirty="0" smtClean="0">
                <a:solidFill>
                  <a:prstClr val="black"/>
                </a:solidFill>
                <a:latin typeface="Calibri Light"/>
                <a:ea typeface="Source Han Sans CN Regular"/>
                <a:cs typeface="Lohit Devanagari"/>
              </a:rPr>
              <a:t>, п. Дукат)</a:t>
            </a:r>
            <a:endParaRPr lang="ru-RU" sz="12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7" name="Прямоугольник: скругленные углы 3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</a:ext>
            </a:extLst>
          </p:cNvPr>
          <p:cNvSpPr/>
          <p:nvPr/>
        </p:nvSpPr>
        <p:spPr>
          <a:xfrm>
            <a:off x="443012" y="1025901"/>
            <a:ext cx="11188588" cy="748055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8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571890" y="1227949"/>
            <a:ext cx="11216561" cy="592550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ЗАДАЧА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</a:rPr>
              <a:t>: </a:t>
            </a:r>
            <a:r>
              <a:rPr lang="ru-RU" sz="1600" b="1" dirty="0" smtClean="0"/>
              <a:t>Формирование </a:t>
            </a:r>
            <a:r>
              <a:rPr lang="ru-RU" sz="1600" b="1" dirty="0"/>
              <a:t>комплексной системы обращения с твердыми коммунальными отходами, включая создание </a:t>
            </a:r>
            <a:endParaRPr lang="ru-RU" sz="1600" b="1" dirty="0" smtClean="0"/>
          </a:p>
          <a:p>
            <a:r>
              <a:rPr lang="ru-RU" sz="1600" b="1" dirty="0"/>
              <a:t> </a:t>
            </a:r>
            <a:r>
              <a:rPr lang="ru-RU" sz="1600" b="1" dirty="0" smtClean="0"/>
              <a:t>                условий </a:t>
            </a:r>
            <a:r>
              <a:rPr lang="ru-RU" sz="1600" b="1" dirty="0"/>
              <a:t>для вторичной переработки всех запрещенных к захоронению </a:t>
            </a:r>
            <a:r>
              <a:rPr lang="ru-RU" sz="1600" b="1" dirty="0" smtClean="0"/>
              <a:t>отходов производства </a:t>
            </a:r>
            <a:r>
              <a:rPr lang="ru-RU" sz="1600" b="1" dirty="0"/>
              <a:t>и </a:t>
            </a:r>
            <a:r>
              <a:rPr lang="ru-RU" sz="1600" b="1" dirty="0" smtClean="0"/>
              <a:t>потребления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b="1" dirty="0"/>
              <a:t>	</a:t>
            </a:r>
          </a:p>
          <a:p>
            <a:pPr marL="0" marR="0" lvl="0" indent="0" algn="just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endParaRPr kumimoji="0" lang="ru-RU" sz="15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44532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ЭКОЛОГИЯ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71A152F-EAFC-4E87-8B27-A49CD9C05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55" y="309468"/>
            <a:ext cx="296835" cy="3340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3014" y="1069223"/>
            <a:ext cx="11037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                   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34909A68-D713-4056-9C02-5F2DA75A9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3489" y="491937"/>
            <a:ext cx="438123" cy="468078"/>
          </a:xfrm>
          <a:prstGeom prst="rect">
            <a:avLst/>
          </a:prstGeom>
        </p:spPr>
      </p:pic>
      <p:sp>
        <p:nvSpPr>
          <p:cNvPr id="27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375551" y="1281993"/>
            <a:ext cx="11216562" cy="592550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/>
            </a:endParaRPr>
          </a:p>
          <a:p>
            <a:r>
              <a:rPr lang="ru-RU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	</a:t>
            </a:r>
          </a:p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500" i="1" dirty="0">
              <a:solidFill>
                <a:srgbClr val="FF0000"/>
              </a:solidFill>
            </a:endParaRPr>
          </a:p>
          <a:p>
            <a:pPr algn="just" defTabSz="577850">
              <a:spcBef>
                <a:spcPct val="0"/>
              </a:spcBef>
              <a:defRPr/>
            </a:pPr>
            <a:endParaRPr lang="ru-RU" sz="1300" i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20390" y="523761"/>
            <a:ext cx="1610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Чистая вода</a:t>
            </a: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24091070"/>
              </p:ext>
            </p:extLst>
          </p:nvPr>
        </p:nvGraphicFramePr>
        <p:xfrm>
          <a:off x="322229" y="2183244"/>
          <a:ext cx="11145137" cy="2811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0242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493134"/>
                <a:gridCol w="1632030"/>
                <a:gridCol w="1446836"/>
                <a:gridCol w="570491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673769"/>
                <a:gridCol w="928635"/>
              </a:tblGrid>
              <a:tr h="21357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</a:t>
                      </a:r>
                    </a:p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Участники реализации мероприятия</a:t>
                      </a:r>
                      <a:endParaRPr kumimoji="0" 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914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2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191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j-lt"/>
                        </a:rPr>
                        <a:t>Завершено строительство и реконструкция (модернизации) объектов питьевого водоснабжения и водоподготовки, предусмотренных региональными программами, достигнуто повышение доли населения,</a:t>
                      </a:r>
                      <a:r>
                        <a:rPr lang="ru-RU" sz="1600" baseline="0" dirty="0" smtClean="0">
                          <a:latin typeface="+mj-lt"/>
                        </a:rPr>
                        <a:t> обеспеченного качественной питьевой водой из систем централизованного водоснабжения</a:t>
                      </a:r>
                      <a:endParaRPr lang="ru-RU" sz="1600" dirty="0" smtClean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+mj-lt"/>
                        </a:rPr>
                        <a:t>Министерство строительства, ЖКХ и энергетики Магаданской</a:t>
                      </a:r>
                    </a:p>
                    <a:p>
                      <a:pPr algn="ctr"/>
                      <a:r>
                        <a:rPr lang="ru-RU" sz="1600" b="0" dirty="0" smtClean="0">
                          <a:latin typeface="+mj-lt"/>
                        </a:rPr>
                        <a:t>области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 «Город Магадан»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 «Среднеканский  городской округ»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Количество объектов,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штука,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нарастающим итогом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1</a:t>
                      </a:r>
                      <a:endParaRPr lang="ru-RU" sz="1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Прямоугольник: скругленные углы 3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</a:ext>
            </a:extLst>
          </p:cNvPr>
          <p:cNvSpPr/>
          <p:nvPr/>
        </p:nvSpPr>
        <p:spPr>
          <a:xfrm>
            <a:off x="331230" y="1066389"/>
            <a:ext cx="11188589" cy="748055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18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487335" y="1251944"/>
            <a:ext cx="11216562" cy="592550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/>
            </a:endParaRPr>
          </a:p>
          <a:p>
            <a:r>
              <a:rPr lang="ru-RU" sz="1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/>
              </a:rPr>
              <a:t>ЗАДАЧА: </a:t>
            </a:r>
            <a:r>
              <a:rPr lang="ru-RU" sz="1600" b="1" dirty="0" smtClean="0"/>
              <a:t>Повышение </a:t>
            </a:r>
            <a:r>
              <a:rPr lang="ru-RU" sz="1600" b="1" dirty="0"/>
              <a:t>качества питьевой воды посредством модернизации систем водоснабжения с использованием </a:t>
            </a:r>
          </a:p>
          <a:p>
            <a:r>
              <a:rPr lang="ru-RU" sz="1600" b="1" dirty="0"/>
              <a:t>                 перспективных технологий водоподготовки</a:t>
            </a:r>
            <a:endParaRPr lang="ru-RU" sz="1500" i="1" dirty="0">
              <a:solidFill>
                <a:srgbClr val="FF0000"/>
              </a:solidFill>
            </a:endParaRPr>
          </a:p>
          <a:p>
            <a:r>
              <a:rPr lang="ru-RU" sz="1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/>
              </a:rPr>
              <a:t> </a:t>
            </a:r>
            <a:r>
              <a:rPr lang="ru-RU" sz="1600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ru-RU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	</a:t>
            </a:r>
          </a:p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500" i="1" dirty="0">
              <a:solidFill>
                <a:srgbClr val="FF0000"/>
              </a:solidFill>
            </a:endParaRPr>
          </a:p>
          <a:p>
            <a:pPr algn="just" defTabSz="577850">
              <a:spcBef>
                <a:spcPct val="0"/>
              </a:spcBef>
              <a:defRPr/>
            </a:pPr>
            <a:endParaRPr lang="ru-RU" sz="13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40814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3002C877-3D43-4110-92CB-999AC4BCC8D5}"/>
              </a:ext>
            </a:extLst>
          </p:cNvPr>
          <p:cNvSpPr txBox="1">
            <a:spLocks/>
          </p:cNvSpPr>
          <p:nvPr/>
        </p:nvSpPr>
        <p:spPr>
          <a:xfrm>
            <a:off x="1351103" y="474508"/>
            <a:ext cx="10397144" cy="222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НАЦИОНАЛЬНЫЙ ПРОЕКТ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b="1" dirty="0">
                <a:solidFill>
                  <a:srgbClr val="5B9BD5">
                    <a:lumMod val="75000"/>
                  </a:srgb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МАЛОЕ И СРЕДНЕЕ ПРЕДПРИНИМАТЕЛЬСТВО И ПОДДЕРЖКА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b="1" dirty="0">
                <a:solidFill>
                  <a:srgbClr val="5B9BD5">
                    <a:lumMod val="75000"/>
                  </a:srgb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ИНДИВИДУАЛЬНОЙ ПРЕДПРИНИМАТЕЛЬСКОЙ ИНИЦИАТИВЫ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haroni" panose="02010803020104030203" pitchFamily="2" charset="-79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9EF211BE-843C-48BE-9D2D-682A635C6218}"/>
              </a:ext>
            </a:extLst>
          </p:cNvPr>
          <p:cNvSpPr/>
          <p:nvPr/>
        </p:nvSpPr>
        <p:spPr>
          <a:xfrm>
            <a:off x="473187" y="864110"/>
            <a:ext cx="1723589" cy="162962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848708"/>
            <a:ext cx="12192000" cy="400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54900B-065C-4A5A-8598-3F47173B36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550" y="1088978"/>
            <a:ext cx="1045105" cy="107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717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20808670"/>
              </p:ext>
            </p:extLst>
          </p:nvPr>
        </p:nvGraphicFramePr>
        <p:xfrm>
          <a:off x="258528" y="1974553"/>
          <a:ext cx="11738491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6611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2279528"/>
                <a:gridCol w="1170905"/>
                <a:gridCol w="747891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1740770"/>
                <a:gridCol w="2512786"/>
              </a:tblGrid>
              <a:tr h="183910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результат/показателя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839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9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5650"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Созданы/заменены </a:t>
                      </a:r>
                    </a:p>
                    <a:p>
                      <a:pPr algn="ctr"/>
                      <a:r>
                        <a:rPr lang="ru-RU" sz="145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фельдшерско-акушерские пункты (ФАП), </a:t>
                      </a:r>
                    </a:p>
                    <a:p>
                      <a:pPr algn="ctr"/>
                      <a:r>
                        <a:rPr lang="ru-RU" sz="145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врачебные амбулатории</a:t>
                      </a:r>
                      <a:endParaRPr lang="ru-RU" sz="145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 области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единица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5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(</a:t>
                      </a:r>
                      <a:r>
                        <a:rPr lang="ru-RU" sz="145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Северо-Эвенский р-н, с. </a:t>
                      </a:r>
                      <a:r>
                        <a:rPr lang="ru-RU" sz="1450" i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Гижига</a:t>
                      </a:r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)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5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3</a:t>
                      </a:r>
                    </a:p>
                    <a:p>
                      <a:pPr algn="ctr"/>
                      <a:r>
                        <a:rPr lang="ru-RU" sz="145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(</a:t>
                      </a:r>
                      <a:r>
                        <a:rPr lang="ru-RU" sz="1450" i="1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Ольский р-н, п. Балаганное,</a:t>
                      </a:r>
                    </a:p>
                    <a:p>
                      <a:pPr algn="ctr"/>
                      <a:r>
                        <a:rPr lang="ru-RU" sz="1450" i="1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Тенькинский р-н, п. Омчак,</a:t>
                      </a:r>
                    </a:p>
                    <a:p>
                      <a:pPr algn="ctr"/>
                      <a:r>
                        <a:rPr lang="ru-RU" sz="1450" i="1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Ягоднинский р-н, п. Дебин</a:t>
                      </a:r>
                      <a:r>
                        <a:rPr lang="ru-RU" sz="145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)</a:t>
                      </a:r>
                      <a:endParaRPr lang="ru-RU" sz="145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54400" y="514718"/>
            <a:ext cx="8068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Развитие системы оказания первичной медико-санитарной помощи</a:t>
            </a:r>
            <a:endParaRPr lang="ru-RU" b="1" dirty="0">
              <a:solidFill>
                <a:srgbClr val="2B587F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028E7790-0239-42F8-A64E-E1CC16751ED6}"/>
              </a:ext>
            </a:extLst>
          </p:cNvPr>
          <p:cNvGrpSpPr/>
          <p:nvPr/>
        </p:nvGrpSpPr>
        <p:grpSpPr>
          <a:xfrm>
            <a:off x="263234" y="976745"/>
            <a:ext cx="11733785" cy="904662"/>
            <a:chOff x="-602428" y="-3497722"/>
            <a:chExt cx="2769545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Прямоугольник: скругленные углы 3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69545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  </a:ext>
              </a:extLst>
            </p:cNvPr>
            <p:cNvSpPr txBox="1"/>
            <p:nvPr/>
          </p:nvSpPr>
          <p:spPr>
            <a:xfrm>
              <a:off x="-597240" y="-3432471"/>
              <a:ext cx="2711989" cy="1862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500" b="1" dirty="0" smtClean="0">
                <a:solidFill>
                  <a:srgbClr val="5B9BD5">
                    <a:lumMod val="50000"/>
                  </a:srgbClr>
                </a:solidFill>
              </a:endParaRPr>
            </a:p>
            <a:p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ЗАДАЧА: </a:t>
              </a:r>
              <a:r>
                <a:rPr lang="ru-RU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 Light"/>
                </a:rPr>
                <a:t>	</a:t>
              </a:r>
            </a:p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i="1" dirty="0">
                <a:solidFill>
                  <a:srgbClr val="FF0000"/>
                </a:solidFill>
              </a:endParaRPr>
            </a:p>
            <a:p>
              <a:pPr algn="just" defTabSz="577850">
                <a:spcBef>
                  <a:spcPct val="0"/>
                </a:spcBef>
                <a:defRPr/>
              </a:pPr>
              <a:endParaRPr lang="ru-RU" sz="1300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01" y="258075"/>
            <a:ext cx="388655" cy="38865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B1E53D8-4DB6-4A56-9C9F-E93AE33F53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2738" y="502011"/>
            <a:ext cx="418393" cy="3375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91953" y="945271"/>
            <a:ext cx="104445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prstClr val="black"/>
                </a:solidFill>
                <a:latin typeface="Calibri Light"/>
              </a:rPr>
              <a:t>Завершение формирования сети медицинских организаций первичного звена </a:t>
            </a:r>
            <a:r>
              <a:rPr lang="ru-RU" sz="1500" b="1" dirty="0" smtClean="0">
                <a:solidFill>
                  <a:prstClr val="black"/>
                </a:solidFill>
                <a:latin typeface="Calibri Light"/>
              </a:rPr>
              <a:t>здравоохранения </a:t>
            </a:r>
            <a:r>
              <a:rPr lang="ru-RU" sz="1500" b="1" dirty="0">
                <a:solidFill>
                  <a:prstClr val="black"/>
                </a:solidFill>
                <a:latin typeface="Calibri Light"/>
              </a:rPr>
              <a:t>с использованием в сфере здравоохранения геоинформационной системы с </a:t>
            </a:r>
            <a:r>
              <a:rPr lang="ru-RU" sz="1500" b="1" dirty="0" smtClean="0">
                <a:solidFill>
                  <a:prstClr val="black"/>
                </a:solidFill>
                <a:latin typeface="Calibri Light"/>
              </a:rPr>
              <a:t>учетом необходимости </a:t>
            </a:r>
            <a:r>
              <a:rPr lang="ru-RU" sz="1500" b="1" dirty="0">
                <a:solidFill>
                  <a:prstClr val="black"/>
                </a:solidFill>
                <a:latin typeface="Calibri Light"/>
              </a:rPr>
              <a:t>строительства врачебных амбулаторий, фельдшерских и фельдшерско-акушерских пунктов в населенных пунктах с численностью населения от 100 человек до 2 тыс</a:t>
            </a:r>
            <a:r>
              <a:rPr lang="ru-RU" sz="1500" b="1" dirty="0" smtClean="0">
                <a:solidFill>
                  <a:prstClr val="black"/>
                </a:solidFill>
                <a:latin typeface="Calibri Light"/>
              </a:rPr>
              <a:t>. человек</a:t>
            </a:r>
            <a:r>
              <a:rPr lang="ru-RU" sz="1500" b="1" dirty="0">
                <a:solidFill>
                  <a:prstClr val="black"/>
                </a:solidFill>
                <a:latin typeface="Calibri Light"/>
              </a:rPr>
              <a:t>, а также с учетом использования мобильных медицинских комплексов в населенных пунктах с численностью населения менее 100 человек</a:t>
            </a:r>
          </a:p>
        </p:txBody>
      </p:sp>
      <p:graphicFrame>
        <p:nvGraphicFramePr>
          <p:cNvPr id="19" name="Таблица 18">
            <a:extLst>
              <a:ext uri="{FF2B5EF4-FFF2-40B4-BE49-F238E27FC236}">
                <a16:creationId xmlns="" xmlns:a16="http://schemas.microsoft.com/office/drawing/2014/main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5791532"/>
              </p:ext>
            </p:extLst>
          </p:nvPr>
        </p:nvGraphicFramePr>
        <p:xfrm>
          <a:off x="258529" y="3766959"/>
          <a:ext cx="11738491" cy="409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0545">
                  <a:extLst>
                    <a:ext uri="{9D8B030D-6E8A-4147-A177-3AD203B41FA5}">
                      <a16:colId xmlns="" xmlns:a16="http://schemas.microsoft.com/office/drawing/2014/main" val="4191535436"/>
                    </a:ext>
                  </a:extLst>
                </a:gridCol>
                <a:gridCol w="1569308">
                  <a:extLst>
                    <a:ext uri="{9D8B030D-6E8A-4147-A177-3AD203B41FA5}">
                      <a16:colId xmlns="" xmlns:a16="http://schemas.microsoft.com/office/drawing/2014/main" val="2954211745"/>
                    </a:ext>
                  </a:extLst>
                </a:gridCol>
                <a:gridCol w="3090580"/>
                <a:gridCol w="950080">
                  <a:extLst>
                    <a:ext uri="{9D8B030D-6E8A-4147-A177-3AD203B41FA5}">
                      <a16:colId xmlns="" xmlns:a16="http://schemas.microsoft.com/office/drawing/2014/main" val="3893990396"/>
                    </a:ext>
                  </a:extLst>
                </a:gridCol>
                <a:gridCol w="605481">
                  <a:extLst>
                    <a:ext uri="{9D8B030D-6E8A-4147-A177-3AD203B41FA5}">
                      <a16:colId xmlns="" xmlns:a16="http://schemas.microsoft.com/office/drawing/2014/main" val="1911717418"/>
                    </a:ext>
                  </a:extLst>
                </a:gridCol>
                <a:gridCol w="1124465">
                  <a:extLst>
                    <a:ext uri="{9D8B030D-6E8A-4147-A177-3AD203B41FA5}">
                      <a16:colId xmlns="" xmlns:a16="http://schemas.microsoft.com/office/drawing/2014/main" val="2028622743"/>
                    </a:ext>
                  </a:extLst>
                </a:gridCol>
                <a:gridCol w="1248032">
                  <a:extLst>
                    <a:ext uri="{9D8B030D-6E8A-4147-A177-3AD203B41FA5}">
                      <a16:colId xmlns="" xmlns:a16="http://schemas.microsoft.com/office/drawing/2014/main" val="342809846"/>
                    </a:ext>
                  </a:extLst>
                </a:gridCol>
              </a:tblGrid>
              <a:tr h="275343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объекта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реализации мероприятия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(млн руб.)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6709517"/>
                  </a:ext>
                </a:extLst>
              </a:tr>
              <a:tr h="56517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регионального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50638984"/>
                  </a:ext>
                </a:extLst>
              </a:tr>
              <a:tr h="507212">
                <a:tc>
                  <a:txBody>
                    <a:bodyPr/>
                    <a:lstStyle/>
                    <a:p>
                      <a:pPr algn="ctr"/>
                      <a:r>
                        <a:rPr lang="ru-RU" sz="145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Создание фельдшерско-акушерского пункта Северо-Эвенский р-н с. </a:t>
                      </a:r>
                      <a:r>
                        <a:rPr lang="ru-RU" sz="1450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Гижига</a:t>
                      </a:r>
                      <a:endParaRPr lang="ru-RU" sz="145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45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45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5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МО «Северо-Эвенский городской округ»</a:t>
                      </a:r>
                      <a:endParaRPr lang="ru-RU" sz="145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endParaRPr lang="ru-RU" sz="145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latin typeface="+mj-lt"/>
                          <a:ea typeface="Times New Roman"/>
                          <a:cs typeface="Times New Roman" pitchFamily="18" charset="0"/>
                        </a:rPr>
                        <a:t>219,7</a:t>
                      </a:r>
                      <a:endParaRPr lang="ru-RU" sz="145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latin typeface="+mj-lt"/>
                          <a:ea typeface="Times New Roman"/>
                          <a:cs typeface="Times New Roman" pitchFamily="18" charset="0"/>
                        </a:rPr>
                        <a:t>199,9</a:t>
                      </a:r>
                      <a:endParaRPr lang="ru-RU" sz="145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latin typeface="+mj-lt"/>
                          <a:ea typeface="Times New Roman"/>
                          <a:cs typeface="Times New Roman" pitchFamily="18" charset="0"/>
                        </a:rPr>
                        <a:t>19,8</a:t>
                      </a:r>
                      <a:endParaRPr lang="ru-RU" sz="145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7212">
                <a:tc>
                  <a:txBody>
                    <a:bodyPr/>
                    <a:lstStyle/>
                    <a:p>
                      <a:pPr algn="ctr"/>
                      <a:r>
                        <a:rPr lang="ru-RU" sz="145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Создание фельдшерско-акушерского пункта </a:t>
                      </a:r>
                      <a:r>
                        <a:rPr lang="ru-RU" sz="1450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Ольский</a:t>
                      </a:r>
                      <a:r>
                        <a:rPr lang="ru-RU" sz="145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 р-н п. Балаганное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МО «</a:t>
                      </a:r>
                      <a:r>
                        <a:rPr lang="ru-RU" sz="1450" dirty="0" err="1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Ольский</a:t>
                      </a:r>
                      <a:r>
                        <a:rPr lang="ru-RU" sz="145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 городской округ»</a:t>
                      </a:r>
                      <a:endParaRPr lang="ru-RU" sz="145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5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15,62</a:t>
                      </a:r>
                      <a:endParaRPr lang="ru-RU" sz="145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15,62</a:t>
                      </a:r>
                      <a:endParaRPr lang="ru-RU" sz="145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45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212">
                <a:tc>
                  <a:txBody>
                    <a:bodyPr/>
                    <a:lstStyle/>
                    <a:p>
                      <a:pPr algn="ctr"/>
                      <a:r>
                        <a:rPr lang="ru-RU" sz="145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Создание фельдшерско-акушерского пункта Тенькинский р-н п. Омчак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МО «Тенькинский городской округ»</a:t>
                      </a:r>
                      <a:endParaRPr lang="ru-RU" sz="145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7212">
                <a:tc>
                  <a:txBody>
                    <a:bodyPr/>
                    <a:lstStyle/>
                    <a:p>
                      <a:pPr algn="ctr"/>
                      <a:r>
                        <a:rPr lang="ru-RU" sz="145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Создание фельдшерско-акушерского пункта </a:t>
                      </a:r>
                      <a:r>
                        <a:rPr lang="ru-RU" sz="1450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Ягоднинский</a:t>
                      </a:r>
                      <a:r>
                        <a:rPr lang="ru-RU" sz="145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 р-н п. Дебин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МО «</a:t>
                      </a:r>
                      <a:r>
                        <a:rPr lang="ru-RU" sz="1450" dirty="0" err="1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Ягоднинский</a:t>
                      </a:r>
                      <a:r>
                        <a:rPr lang="ru-RU" sz="145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 городской округ»</a:t>
                      </a:r>
                      <a:endParaRPr lang="ru-RU" sz="145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137496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506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НАЦИОНАЛЬНЫЙ </a:t>
            </a:r>
            <a:r>
              <a:rPr lang="ru-RU" sz="1500" dirty="0">
                <a:solidFill>
                  <a:srgbClr val="2B587F"/>
                </a:solidFill>
              </a:rPr>
              <a:t>ПРОЕКТ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rgbClr val="2B58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500" dirty="0" smtClean="0">
                <a:solidFill>
                  <a:srgbClr val="2B587F"/>
                </a:solidFill>
              </a:rPr>
              <a:t>МАЛОЕ </a:t>
            </a:r>
            <a:r>
              <a:rPr lang="ru-RU" sz="1500" dirty="0">
                <a:solidFill>
                  <a:srgbClr val="2B587F"/>
                </a:solidFill>
              </a:rPr>
              <a:t>И СРЕДНЕЕ ПРЕДПРИНИМАТЕЛЬСТВО И ПОДДЕРЖКА ИНДИВИДУАЛЬНОЙ ПРЕДПРИНИМАТЕЛЬСКОЙ ИНИЦИАТИВЫ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2B58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="" xmlns:a16="http://schemas.microsoft.com/office/drawing/2014/main" id="{05F33B3F-E203-45D4-9AB6-E784759D6910}"/>
              </a:ext>
            </a:extLst>
          </p:cNvPr>
          <p:cNvSpPr txBox="1">
            <a:spLocks/>
          </p:cNvSpPr>
          <p:nvPr/>
        </p:nvSpPr>
        <p:spPr>
          <a:xfrm>
            <a:off x="2933018" y="821919"/>
            <a:ext cx="5855374" cy="287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ВХОДЯЩИЕ В ФЕДЕРАЛЬНЫЙ ПРОЕКТ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ADF47F6-F727-4297-B3DE-2780FFE35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7132" y="755544"/>
            <a:ext cx="340969" cy="339952"/>
          </a:xfrm>
          <a:prstGeom prst="rect">
            <a:avLst/>
          </a:prstGeom>
        </p:spPr>
      </p:pic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1058605" y="1352196"/>
            <a:ext cx="10558180" cy="413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Улучшение условий ведения предпринимательской деятельности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Подзаголовок 5">
            <a:extLst>
              <a:ext uri="{FF2B5EF4-FFF2-40B4-BE49-F238E27FC236}">
                <a16:creationId xmlns="" xmlns:a16="http://schemas.microsoft.com/office/drawing/2014/main" id="{C4790F01-1EAA-443F-AC0F-7475DBBF9BC1}"/>
              </a:ext>
            </a:extLst>
          </p:cNvPr>
          <p:cNvSpPr txBox="1">
            <a:spLocks/>
          </p:cNvSpPr>
          <p:nvPr/>
        </p:nvSpPr>
        <p:spPr>
          <a:xfrm>
            <a:off x="1076450" y="1732449"/>
            <a:ext cx="10405400" cy="68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Расширение доступа субъектов МСП к финансовым ресурсам, в том числе к льготному финансированию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97595" y="1234369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FDA96032-0197-48FA-8AC0-2A5DD2F5204A}"/>
              </a:ext>
            </a:extLst>
          </p:cNvPr>
          <p:cNvSpPr/>
          <p:nvPr/>
        </p:nvSpPr>
        <p:spPr>
          <a:xfrm>
            <a:off x="2331742" y="714275"/>
            <a:ext cx="511751" cy="50124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E77FA263-9758-4442-87DA-187E6B34DEEE}"/>
              </a:ext>
            </a:extLst>
          </p:cNvPr>
          <p:cNvSpPr/>
          <p:nvPr/>
        </p:nvSpPr>
        <p:spPr>
          <a:xfrm>
            <a:off x="216643" y="184648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ABEADB9E-F5F8-4C9C-97F4-6BD82940C000}"/>
              </a:ext>
            </a:extLst>
          </p:cNvPr>
          <p:cNvSpPr/>
          <p:nvPr/>
        </p:nvSpPr>
        <p:spPr>
          <a:xfrm>
            <a:off x="220378" y="241474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Подзаголовок 5">
            <a:extLst>
              <a:ext uri="{FF2B5EF4-FFF2-40B4-BE49-F238E27FC236}">
                <a16:creationId xmlns="" xmlns:a16="http://schemas.microsoft.com/office/drawing/2014/main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1119494" y="2443088"/>
            <a:ext cx="10328143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Акселерация субъектов МСП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="" xmlns:a16="http://schemas.microsoft.com/office/drawing/2014/main" id="{A04C5383-E439-4CC0-B3D5-0C5DC393E98B}"/>
              </a:ext>
            </a:extLst>
          </p:cNvPr>
          <p:cNvSpPr/>
          <p:nvPr/>
        </p:nvSpPr>
        <p:spPr>
          <a:xfrm>
            <a:off x="267489" y="464218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6F89D31E-4613-48A8-B27C-8AC536731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859" y="4705349"/>
            <a:ext cx="376494" cy="367229"/>
          </a:xfrm>
          <a:prstGeom prst="rect">
            <a:avLst/>
          </a:prstGeom>
        </p:spPr>
      </p:pic>
      <p:sp>
        <p:nvSpPr>
          <p:cNvPr id="62" name="Прямоугольник: скругленные углы 61">
            <a:extLst>
              <a:ext uri="{FF2B5EF4-FFF2-40B4-BE49-F238E27FC236}">
                <a16:creationId xmlns="" xmlns:a16="http://schemas.microsoft.com/office/drawing/2014/main" id="{7B82C29B-4C16-45C5-AC28-EFEB48CE921E}"/>
              </a:ext>
            </a:extLst>
          </p:cNvPr>
          <p:cNvSpPr/>
          <p:nvPr/>
        </p:nvSpPr>
        <p:spPr>
          <a:xfrm>
            <a:off x="988241" y="4425324"/>
            <a:ext cx="5334983" cy="1745856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73" name="Прямая соединительная линия 72">
            <a:extLst>
              <a:ext uri="{FF2B5EF4-FFF2-40B4-BE49-F238E27FC236}">
                <a16:creationId xmlns="" xmlns:a16="http://schemas.microsoft.com/office/drawing/2014/main" id="{E8F6DDC2-D9EF-4B0D-BB87-F29CE1413CB6}"/>
              </a:ext>
            </a:extLst>
          </p:cNvPr>
          <p:cNvCxnSpPr>
            <a:cxnSpLocks/>
          </p:cNvCxnSpPr>
          <p:nvPr/>
        </p:nvCxnSpPr>
        <p:spPr>
          <a:xfrm>
            <a:off x="988241" y="662883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: скругленные углы 77">
            <a:extLst>
              <a:ext uri="{FF2B5EF4-FFF2-40B4-BE49-F238E27FC236}">
                <a16:creationId xmlns="" xmlns:a16="http://schemas.microsoft.com/office/drawing/2014/main" id="{ABD4C310-4D29-4E97-9554-EC8245E41CEE}"/>
              </a:ext>
            </a:extLst>
          </p:cNvPr>
          <p:cNvSpPr/>
          <p:nvPr/>
        </p:nvSpPr>
        <p:spPr>
          <a:xfrm>
            <a:off x="1039141" y="1232175"/>
            <a:ext cx="10682944" cy="430981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="" xmlns:a16="http://schemas.microsoft.com/office/drawing/2014/main" id="{783FB2A6-0F97-4A43-9A9D-D021164E49C1}"/>
              </a:ext>
            </a:extLst>
          </p:cNvPr>
          <p:cNvSpPr/>
          <p:nvPr/>
        </p:nvSpPr>
        <p:spPr>
          <a:xfrm>
            <a:off x="124663" y="106033"/>
            <a:ext cx="671254" cy="639601"/>
          </a:xfrm>
          <a:prstGeom prst="ellipse">
            <a:avLst/>
          </a:prstGeom>
          <a:noFill/>
          <a:ln w="19050">
            <a:solidFill>
              <a:srgbClr val="256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Подзаголовок 5">
            <a:extLst>
              <a:ext uri="{FF2B5EF4-FFF2-40B4-BE49-F238E27FC236}">
                <a16:creationId xmlns="" xmlns:a16="http://schemas.microsoft.com/office/drawing/2014/main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1113308" y="2943261"/>
            <a:ext cx="10552213" cy="399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Создание системы поддержки фермеров и развитие сельской кооперации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Подзаголовок 5">
            <a:extLst>
              <a:ext uri="{FF2B5EF4-FFF2-40B4-BE49-F238E27FC236}">
                <a16:creationId xmlns="" xmlns:a16="http://schemas.microsoft.com/office/drawing/2014/main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1113308" y="3476207"/>
            <a:ext cx="10236910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Популяризация предпринимательства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ABEADB9E-F5F8-4C9C-97F4-6BD82940C000}"/>
              </a:ext>
            </a:extLst>
          </p:cNvPr>
          <p:cNvSpPr/>
          <p:nvPr/>
        </p:nvSpPr>
        <p:spPr>
          <a:xfrm>
            <a:off x="245570" y="303045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ABEADB9E-F5F8-4C9C-97F4-6BD82940C000}"/>
              </a:ext>
            </a:extLst>
          </p:cNvPr>
          <p:cNvSpPr/>
          <p:nvPr/>
        </p:nvSpPr>
        <p:spPr>
          <a:xfrm>
            <a:off x="260566" y="361913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CB86A1B-148C-4F1B-8ED2-FEEDCCD11F4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4482" y="179880"/>
            <a:ext cx="421742" cy="431607"/>
          </a:xfrm>
          <a:prstGeom prst="rect">
            <a:avLst/>
          </a:prstGeom>
        </p:spPr>
      </p:pic>
      <p:grpSp>
        <p:nvGrpSpPr>
          <p:cNvPr id="36" name="Группа 63">
            <a:extLst>
              <a:ext uri="{FF2B5EF4-FFF2-40B4-BE49-F238E27FC236}">
                <a16:creationId xmlns="" xmlns:a16="http://schemas.microsoft.com/office/drawing/2014/main" id="{8199D71E-68BE-4215-A9EF-24E0CD66F46A}"/>
              </a:ext>
            </a:extLst>
          </p:cNvPr>
          <p:cNvGrpSpPr/>
          <p:nvPr/>
        </p:nvGrpSpPr>
        <p:grpSpPr>
          <a:xfrm>
            <a:off x="6468095" y="3658303"/>
            <a:ext cx="5253990" cy="1534042"/>
            <a:chOff x="852" y="-543971"/>
            <a:chExt cx="3800163" cy="105887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7" name="Прямоугольник: скругленные углы 36">
              <a:extLst>
                <a:ext uri="{FF2B5EF4-FFF2-40B4-BE49-F238E27FC236}">
                  <a16:creationId xmlns="" xmlns:a16="http://schemas.microsoft.com/office/drawing/2014/main" id="{135E6FA4-DF88-4619-98D6-554825A58C9A}"/>
                </a:ext>
              </a:extLst>
            </p:cNvPr>
            <p:cNvSpPr/>
            <p:nvPr/>
          </p:nvSpPr>
          <p:spPr>
            <a:xfrm>
              <a:off x="852" y="-543971"/>
              <a:ext cx="3800163" cy="105887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32916423-A6CA-45A4-BBEB-82E2E4985E82}"/>
                </a:ext>
              </a:extLst>
            </p:cNvPr>
            <p:cNvSpPr txBox="1"/>
            <p:nvPr/>
          </p:nvSpPr>
          <p:spPr>
            <a:xfrm>
              <a:off x="1284908" y="-231482"/>
              <a:ext cx="2450430" cy="537097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РУКОВОДИТЕЛЬ </a:t>
              </a:r>
              <a:r>
                <a:rPr kumimoji="0" lang="ru-RU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Пеньевская Ирина Станиславовна </a:t>
              </a:r>
              <a:endPara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Министр </a:t>
              </a: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экономического развития, инвестиционной политики и инноваций </a:t>
              </a:r>
              <a:r>
                <a:rPr kumimoji="0" lang="ru-RU" sz="1300" b="0" i="1" u="none" strike="noStrike" kern="1200" cap="none" spc="0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Магаданской области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(конт.тел: 8 (4132) 60-77-15, </a:t>
              </a: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эл.почта: </a:t>
              </a:r>
              <a:r>
                <a:rPr lang="en-US" sz="13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PenievskayaIS@49gov.ru</a:t>
              </a:r>
              <a:r>
                <a:rPr kumimoji="0" lang="ru-RU" sz="13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Прямоугольник: скругленные углы 38">
            <a:extLst>
              <a:ext uri="{FF2B5EF4-FFF2-40B4-BE49-F238E27FC236}">
                <a16:creationId xmlns="" xmlns:a16="http://schemas.microsoft.com/office/drawing/2014/main" id="{5EDAE9E5-2391-420A-8F60-C7F6D6996B93}"/>
              </a:ext>
            </a:extLst>
          </p:cNvPr>
          <p:cNvSpPr/>
          <p:nvPr/>
        </p:nvSpPr>
        <p:spPr>
          <a:xfrm>
            <a:off x="1060437" y="2435080"/>
            <a:ext cx="10703098" cy="364887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="" xmlns:a16="http://schemas.microsoft.com/office/drawing/2014/main" id="{08647C5E-EF36-465D-A5EA-A3F2756D1B7D}"/>
              </a:ext>
            </a:extLst>
          </p:cNvPr>
          <p:cNvSpPr/>
          <p:nvPr/>
        </p:nvSpPr>
        <p:spPr>
          <a:xfrm>
            <a:off x="1076450" y="2891268"/>
            <a:ext cx="10687084" cy="435812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="" xmlns:a16="http://schemas.microsoft.com/office/drawing/2014/main" id="{C2492478-080D-4603-B766-07831DC21044}"/>
              </a:ext>
            </a:extLst>
          </p:cNvPr>
          <p:cNvSpPr/>
          <p:nvPr/>
        </p:nvSpPr>
        <p:spPr>
          <a:xfrm>
            <a:off x="1058605" y="3411397"/>
            <a:ext cx="5186964" cy="493813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="" xmlns:a16="http://schemas.microsoft.com/office/drawing/2014/main" id="{A77ABC8A-A3C5-4BFE-BCAB-E361CE8F5BC7}"/>
              </a:ext>
            </a:extLst>
          </p:cNvPr>
          <p:cNvSpPr/>
          <p:nvPr/>
        </p:nvSpPr>
        <p:spPr>
          <a:xfrm>
            <a:off x="1036549" y="1741349"/>
            <a:ext cx="10726985" cy="552808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6F023B5-6762-4507-8F3E-BBB0DD7DC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015" y="3762375"/>
            <a:ext cx="1330805" cy="1330805"/>
          </a:xfrm>
          <a:prstGeom prst="ellipse">
            <a:avLst/>
          </a:prstGeom>
          <a:solidFill>
            <a:srgbClr val="0070C0"/>
          </a:solidFill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DA86EFB-6B9C-4BFC-9358-A24CFA7D4C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634" y="1262181"/>
            <a:ext cx="342485" cy="3420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486C752-C094-437E-9B27-FE4813EEE0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532" y="1911761"/>
            <a:ext cx="371266" cy="3557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4899542-60E2-412B-9E95-CE0EF7C23C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914" y="2494356"/>
            <a:ext cx="429439" cy="3721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5D333FE-1482-4178-B09E-AFEC66DF4F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580" y="3129395"/>
            <a:ext cx="342773" cy="3665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6C33C697-8199-4CFC-9AC6-DAFF47BA8A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410" y="3705897"/>
            <a:ext cx="297111" cy="296756"/>
          </a:xfrm>
          <a:prstGeom prst="rect">
            <a:avLst/>
          </a:prstGeom>
        </p:spPr>
      </p:pic>
      <p:sp>
        <p:nvSpPr>
          <p:cNvPr id="47" name="Прямоугольник: скругленные углы 36">
            <a:extLst>
              <a:ext uri="{FF2B5EF4-FFF2-40B4-BE49-F238E27FC236}">
                <a16:creationId xmlns="" xmlns:a16="http://schemas.microsoft.com/office/drawing/2014/main" id="{135E6FA4-DF88-4619-98D6-554825A58C9A}"/>
              </a:ext>
            </a:extLst>
          </p:cNvPr>
          <p:cNvSpPr/>
          <p:nvPr/>
        </p:nvSpPr>
        <p:spPr>
          <a:xfrm>
            <a:off x="6468095" y="5374441"/>
            <a:ext cx="5295439" cy="1428916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Прямоугольник: скругленные углы 4">
            <a:extLst>
              <a:ext uri="{FF2B5EF4-FFF2-40B4-BE49-F238E27FC236}">
                <a16:creationId xmlns="" xmlns:a16="http://schemas.microsoft.com/office/drawing/2014/main" id="{32916423-A6CA-45A4-BBEB-82E2E4985E82}"/>
              </a:ext>
            </a:extLst>
          </p:cNvPr>
          <p:cNvSpPr txBox="1"/>
          <p:nvPr/>
        </p:nvSpPr>
        <p:spPr>
          <a:xfrm>
            <a:off x="8292781" y="5876365"/>
            <a:ext cx="3083431" cy="63104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РУКОВОДИТЕЛЬ </a:t>
            </a: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Кошеленко Николай Алексеевич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Министр </a:t>
            </a:r>
            <a:r>
              <a:rPr kumimoji="0" lang="ru-RU" sz="13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сельского хозяйства </a:t>
            </a:r>
            <a:r>
              <a:rPr kumimoji="0" lang="ru-RU" sz="13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Магаданской 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области </a:t>
            </a:r>
          </a:p>
          <a:p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(конт.тел: 8 (4132) </a:t>
            </a:r>
            <a:r>
              <a:rPr kumimoji="0" lang="ru-RU" sz="13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62-46-16, 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 defTabSz="577850">
              <a:spcBef>
                <a:spcPct val="0"/>
              </a:spcBef>
              <a:defRPr/>
            </a:pP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эл.почта: </a:t>
            </a:r>
            <a:r>
              <a:rPr lang="en-US" sz="1300" i="1" noProof="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Ko</a:t>
            </a:r>
            <a:r>
              <a:rPr lang="en-US" sz="1300" i="1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shelenkoNA@49gov.ru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572280" y="5434525"/>
            <a:ext cx="1497975" cy="1308747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DB2EC30-DB6A-42C6-BF97-920C08FEDF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5267" y="4567187"/>
            <a:ext cx="1392543" cy="1379555"/>
          </a:xfrm>
          <a:prstGeom prst="ellipse">
            <a:avLst/>
          </a:prstGeom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4" name="Прямоугольник: скругленные углы 4">
            <a:extLst>
              <a:ext uri="{FF2B5EF4-FFF2-40B4-BE49-F238E27FC236}">
                <a16:creationId xmlns="" xmlns:a16="http://schemas.microsoft.com/office/drawing/2014/main" id="{EE5A6DD0-F500-487C-B9DF-62DEBC47A52F}"/>
              </a:ext>
            </a:extLst>
          </p:cNvPr>
          <p:cNvSpPr txBox="1"/>
          <p:nvPr/>
        </p:nvSpPr>
        <p:spPr>
          <a:xfrm>
            <a:off x="2758101" y="4214303"/>
            <a:ext cx="3199201" cy="215723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КУРАТОР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Бодяев Юрий Алексеевич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Первый заместитель председателя Правительства Магаданской области</a:t>
            </a:r>
          </a:p>
          <a:p>
            <a:pPr lvl="0" algn="ctr" defTabSz="577850">
              <a:spcBef>
                <a:spcPct val="0"/>
              </a:spcBef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(конт.тел: 8 (4132) </a:t>
            </a:r>
            <a:r>
              <a:rPr lang="ru-RU" sz="14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60-79-17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lvl="0" algn="ctr" defTabSz="577850">
              <a:spcBef>
                <a:spcPct val="0"/>
              </a:spcBef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эл.почта: </a:t>
            </a:r>
            <a:r>
              <a:rPr lang="en-US" sz="14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BodyaevUA@49gov.ru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40600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06738" y="96201"/>
            <a:ext cx="10959054" cy="398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endParaRPr lang="ru-RU" sz="1500" dirty="0" smtClean="0">
              <a:solidFill>
                <a:srgbClr val="2B587F"/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1500" dirty="0" smtClean="0">
                <a:solidFill>
                  <a:srgbClr val="2B587F"/>
                </a:solidFill>
              </a:rPr>
              <a:t>МАЛОЕ </a:t>
            </a:r>
            <a:r>
              <a:rPr lang="ru-RU" sz="1500" dirty="0">
                <a:solidFill>
                  <a:srgbClr val="2B587F"/>
                </a:solidFill>
              </a:rPr>
              <a:t>И СРЕДНЕЕ ПРЕДПРИНИМАТЕЛЬСТВО И ПОДДЕРЖКА ИНДИВИДУАЛЬНОЙ ПРЕДПРИНИМАТЕЛЬСКОЙ ИНИЦИАТИВЫ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31351" y="565236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926945103"/>
              </p:ext>
            </p:extLst>
          </p:nvPr>
        </p:nvGraphicFramePr>
        <p:xfrm>
          <a:off x="163089" y="952188"/>
          <a:ext cx="11390769" cy="6079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3874573729"/>
              </p:ext>
            </p:extLst>
          </p:nvPr>
        </p:nvGraphicFramePr>
        <p:xfrm>
          <a:off x="163089" y="2294082"/>
          <a:ext cx="11751929" cy="4333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CB86A1B-148C-4F1B-8ED2-FEEDCCD11F4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7321" y="193486"/>
            <a:ext cx="421742" cy="43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30358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</a:p>
          <a:p>
            <a:pPr algn="l">
              <a:spcBef>
                <a:spcPts val="0"/>
              </a:spcBef>
            </a:pPr>
            <a:r>
              <a:rPr lang="ru-RU" sz="1500" dirty="0">
                <a:solidFill>
                  <a:srgbClr val="2B587F"/>
                </a:solidFill>
              </a:rPr>
              <a:t>МАЛОЕ И СРЕДНЕЕ ПРЕДПРИНИМАТЕЛЬСТВО И ПОДДЕРЖКА ИНДИВИДУАЛЬНОЙ ПРЕДПРИНИМАТЕЛЬСКОЙ ИНИЦИАТИВЫ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56731" y="21938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31351" y="580643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775248" y="682941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69576481"/>
              </p:ext>
            </p:extLst>
          </p:nvPr>
        </p:nvGraphicFramePr>
        <p:xfrm>
          <a:off x="280221" y="2762958"/>
          <a:ext cx="11572644" cy="3819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3270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568818"/>
                <a:gridCol w="1265753"/>
                <a:gridCol w="1064383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1199519"/>
                <a:gridCol w="990901"/>
              </a:tblGrid>
              <a:tr h="183786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субъекту, показателя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837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7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595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Создание и (или) развитие государственных МФО, а также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субсидии государственным МФО на субсидирование ставки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вознаграждения по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микрозаймам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субъектов МСП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 экономического развития, инвестиционной политики и инноваций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Оказание услуг,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млн руб.</a:t>
                      </a:r>
                      <a:endParaRPr lang="ru-RU" sz="16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50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7907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Количество выдаваемых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микрозаймов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МФО субъектам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МСП нарастающим итогом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j-lt"/>
                        </a:rPr>
                        <a:t>единиц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510716" y="666015"/>
            <a:ext cx="89473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Расширение доступа субъектов МСП к финансовым ресурсам, в том числе </a:t>
            </a:r>
            <a:endParaRPr lang="ru-RU" b="1" dirty="0" smtClean="0">
              <a:solidFill>
                <a:srgbClr val="002666"/>
              </a:solidFill>
              <a:latin typeface="PFDinDisplayPro-Light"/>
            </a:endParaRPr>
          </a:p>
          <a:p>
            <a:r>
              <a:rPr lang="ru-RU" b="1" dirty="0" smtClean="0">
                <a:solidFill>
                  <a:srgbClr val="002666"/>
                </a:solidFill>
                <a:latin typeface="PFDinDisplayPro-Light"/>
              </a:rPr>
              <a:t>к </a:t>
            </a:r>
            <a:r>
              <a:rPr lang="ru-RU" b="1" dirty="0">
                <a:solidFill>
                  <a:srgbClr val="002666"/>
                </a:solidFill>
                <a:latin typeface="PFDinDisplayPro-Light"/>
              </a:rPr>
              <a:t>льготному финансированию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028E7790-0239-42F8-A64E-E1CC16751ED6}"/>
              </a:ext>
            </a:extLst>
          </p:cNvPr>
          <p:cNvGrpSpPr/>
          <p:nvPr/>
        </p:nvGrpSpPr>
        <p:grpSpPr>
          <a:xfrm>
            <a:off x="241715" y="1395510"/>
            <a:ext cx="11615481" cy="1275909"/>
            <a:chOff x="-624801" y="-3237142"/>
            <a:chExt cx="2751684" cy="65980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Прямоугольник: скругленные углы 3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  </a:ext>
              </a:extLst>
            </p:cNvPr>
            <p:cNvSpPr/>
            <p:nvPr/>
          </p:nvSpPr>
          <p:spPr>
            <a:xfrm>
              <a:off x="-624801" y="-3237142"/>
              <a:ext cx="2751684" cy="657412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  </a:ext>
              </a:extLst>
            </p:cNvPr>
            <p:cNvSpPr txBox="1"/>
            <p:nvPr/>
          </p:nvSpPr>
          <p:spPr>
            <a:xfrm>
              <a:off x="-599011" y="-3135321"/>
              <a:ext cx="2701885" cy="5579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500" b="1" dirty="0" smtClean="0">
                <a:solidFill>
                  <a:srgbClr val="5B9BD5">
                    <a:lumMod val="50000"/>
                  </a:srgbClr>
                </a:solidFill>
              </a:endParaRPr>
            </a:p>
            <a:p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ЗАДАЧИ: </a:t>
              </a:r>
              <a:r>
                <a:rPr lang="ru-RU" sz="1600" b="1" dirty="0" smtClean="0"/>
                <a:t>Упрощение </a:t>
              </a:r>
              <a:r>
                <a:rPr lang="ru-RU" sz="1600" b="1" dirty="0"/>
                <a:t>доступа к льготному финансированию, в том числе ежегодное увеличение объема льготных кредитов</a:t>
              </a:r>
              <a:r>
                <a:rPr lang="ru-RU" sz="1600" b="1" dirty="0" smtClean="0"/>
                <a:t>,</a:t>
              </a:r>
            </a:p>
            <a:p>
              <a:r>
                <a:rPr lang="ru-RU" sz="1600" b="1" dirty="0"/>
                <a:t> </a:t>
              </a:r>
              <a:r>
                <a:rPr lang="ru-RU" sz="1600" b="1" dirty="0" smtClean="0"/>
                <a:t>                </a:t>
              </a:r>
              <a:r>
                <a:rPr lang="ru-RU" sz="1600" b="1" dirty="0"/>
                <a:t>выдаваемых субъектам малого и среднего предпринимательства</a:t>
              </a:r>
              <a:r>
                <a:rPr lang="ru-RU" sz="1600" b="1" dirty="0" smtClean="0"/>
                <a:t>, включая </a:t>
              </a:r>
              <a:r>
                <a:rPr lang="ru-RU" sz="1600" b="1" dirty="0"/>
                <a:t>индивидуальных </a:t>
              </a:r>
              <a:r>
                <a:rPr lang="ru-RU" sz="1600" b="1" dirty="0" smtClean="0"/>
                <a:t>предпринимателей </a:t>
              </a:r>
            </a:p>
            <a:p>
              <a:r>
                <a:rPr lang="ru-RU" sz="16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  </a:t>
              </a:r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                </a:t>
              </a:r>
            </a:p>
            <a:p>
              <a:r>
                <a:rPr lang="ru-RU" sz="16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 </a:t>
              </a:r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                 Повышение </a:t>
              </a:r>
              <a:r>
                <a:rPr lang="ru-RU" sz="16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доступности финансирования микро и малого бизнеса за счет микрофинансовых </a:t>
              </a:r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организаций (</a:t>
              </a:r>
              <a:r>
                <a:rPr lang="ru-RU" sz="16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МФО) </a:t>
              </a:r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и</a:t>
              </a:r>
            </a:p>
            <a:p>
              <a:r>
                <a:rPr lang="ru-RU" sz="16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 </a:t>
              </a:r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                 краудфандинга</a:t>
              </a:r>
              <a:r>
                <a:rPr lang="ru-RU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 Light"/>
                </a:rPr>
                <a:t>	</a:t>
              </a:r>
            </a:p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i="1" dirty="0">
                <a:solidFill>
                  <a:srgbClr val="FF0000"/>
                </a:solidFill>
              </a:endParaRPr>
            </a:p>
            <a:p>
              <a:pPr algn="just" defTabSz="577850">
                <a:spcBef>
                  <a:spcPct val="0"/>
                </a:spcBef>
                <a:defRPr/>
              </a:pPr>
              <a:endParaRPr lang="ru-RU" sz="1300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CB86A1B-148C-4F1B-8ED2-FEEDCCD11F4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818" y="234408"/>
            <a:ext cx="421742" cy="43160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B486C752-C094-437E-9B27-FE4813EEE0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3434" y="773977"/>
            <a:ext cx="356434" cy="35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14684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</a:p>
          <a:p>
            <a:pPr algn="l">
              <a:spcBef>
                <a:spcPts val="0"/>
              </a:spcBef>
            </a:pPr>
            <a:r>
              <a:rPr lang="ru-RU" sz="1500" dirty="0">
                <a:solidFill>
                  <a:srgbClr val="2B587F"/>
                </a:solidFill>
              </a:rPr>
              <a:t>МАЛОЕ И СРЕДНЕЕ ПРЕДПРИНИМАТЕЛЬСТВО И ПОДДЕРЖКА ИНДИВИДУАЛЬНОЙ ПРЕДПРИНИМАТЕЛЬСКОЙ ИНИЦИАТИВЫ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56731" y="21938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31351" y="580643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775248" y="682941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32269963"/>
              </p:ext>
            </p:extLst>
          </p:nvPr>
        </p:nvGraphicFramePr>
        <p:xfrm>
          <a:off x="280220" y="2568328"/>
          <a:ext cx="11572644" cy="4332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3270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568818"/>
                <a:gridCol w="1265753"/>
                <a:gridCol w="1064383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1199519"/>
                <a:gridCol w="990901"/>
              </a:tblGrid>
              <a:tr h="17907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r>
                        <a:rPr lang="ru-RU" sz="1300" dirty="0" smtClean="0">
                          <a:latin typeface="+mj-lt"/>
                        </a:rPr>
                        <a:t>, показателя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790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0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13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Организовано оказание комплекса услуг, сервисов и мер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поддержки субъектам МСП в Центрах "Мой бизнес",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 том числе финансовых (кредитных, гарантийных, лизинговых)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услуг, консультационной и образовательной поддержки,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поддержки по созданию и модернизации производств,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социального предпринимательства и в таких сферах,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как благоустройство городской среды и сельской местности,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экология, женское предпринимательство, а также услуг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АО "Корпорация "МСП" и АО "Российский экспортный центр" 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 экономического развития, инвестиционной политики и инноваций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Оказание услуг,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%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3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4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9494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Количество субъектов МСП и </a:t>
                      </a:r>
                      <a:r>
                        <a:rPr lang="ru-RU" sz="15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самозанятых</a:t>
                      </a:r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граждан,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получивших поддержку в рамках федерального проекта,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нарастающим итогом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661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661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936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510716" y="666015"/>
            <a:ext cx="3537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Акселерация субъектов МСП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028E7790-0239-42F8-A64E-E1CC16751ED6}"/>
              </a:ext>
            </a:extLst>
          </p:cNvPr>
          <p:cNvGrpSpPr/>
          <p:nvPr/>
        </p:nvGrpSpPr>
        <p:grpSpPr>
          <a:xfrm>
            <a:off x="280220" y="1395512"/>
            <a:ext cx="11385307" cy="998114"/>
            <a:chOff x="-624801" y="-3237142"/>
            <a:chExt cx="2751684" cy="65741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Прямоугольник: скругленные углы 3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  </a:ext>
              </a:extLst>
            </p:cNvPr>
            <p:cNvSpPr/>
            <p:nvPr/>
          </p:nvSpPr>
          <p:spPr>
            <a:xfrm>
              <a:off x="-624801" y="-3237142"/>
              <a:ext cx="2751684" cy="657412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  </a:ext>
              </a:extLst>
            </p:cNvPr>
            <p:cNvSpPr txBox="1"/>
            <p:nvPr/>
          </p:nvSpPr>
          <p:spPr>
            <a:xfrm>
              <a:off x="-597800" y="-3179314"/>
              <a:ext cx="2701885" cy="51887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500" b="1" dirty="0" smtClean="0">
                <a:solidFill>
                  <a:srgbClr val="5B9BD5">
                    <a:lumMod val="50000"/>
                  </a:srgbClr>
                </a:solidFill>
              </a:endParaRPr>
            </a:p>
            <a:p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ЗАДАЧА: Создан</a:t>
              </a:r>
              <a:r>
                <a:rPr lang="ru-RU" sz="1600" b="1" dirty="0" smtClean="0"/>
                <a:t>ие системы акселерации субъектов малого </a:t>
              </a:r>
              <a:r>
                <a:rPr lang="ru-RU" sz="1600" b="1" dirty="0"/>
                <a:t>и среднего предпринимательства</a:t>
              </a:r>
              <a:r>
                <a:rPr lang="ru-RU" sz="1600" b="1" dirty="0" smtClean="0"/>
                <a:t>, включая индивидуальных</a:t>
              </a:r>
            </a:p>
            <a:p>
              <a:r>
                <a:rPr lang="ru-RU" sz="1600" b="1" dirty="0"/>
                <a:t> </a:t>
              </a:r>
              <a:r>
                <a:rPr lang="ru-RU" sz="1600" b="1" dirty="0" smtClean="0"/>
                <a:t>                предпринимателей, в том числе инфраструктуры и сервисов поддержки, а также их ускоренное развитие в таких</a:t>
              </a:r>
            </a:p>
            <a:p>
              <a:r>
                <a:rPr lang="ru-RU" sz="1600" b="1" dirty="0"/>
                <a:t> </a:t>
              </a:r>
              <a:r>
                <a:rPr lang="ru-RU" sz="1600" b="1" dirty="0" smtClean="0"/>
                <a:t>                областях, как благоустройство городской среды, научно-техническая сфера, социальная сфера и экология</a:t>
              </a:r>
            </a:p>
            <a:p>
              <a:r>
                <a:rPr lang="ru-RU" sz="16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  </a:t>
              </a:r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                </a:t>
              </a:r>
              <a:endParaRPr lang="ru-RU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 Light"/>
              </a:endParaRPr>
            </a:p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CB86A1B-148C-4F1B-8ED2-FEEDCCD11F4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818" y="234408"/>
            <a:ext cx="421742" cy="43160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4899542-60E2-412B-9E95-CE0EF7C23C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4946" y="757251"/>
            <a:ext cx="370810" cy="37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81723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</a:p>
          <a:p>
            <a:pPr algn="l">
              <a:spcBef>
                <a:spcPts val="0"/>
              </a:spcBef>
            </a:pPr>
            <a:r>
              <a:rPr lang="ru-RU" sz="1500" dirty="0">
                <a:solidFill>
                  <a:srgbClr val="2B587F"/>
                </a:solidFill>
              </a:rPr>
              <a:t>МАЛОЕ И СРЕДНЕЕ ПРЕДПРИНИМАТЕЛЬСТВО И ПОДДЕРЖКА ИНДИВИДУАЛЬНОЙ ПРЕДПРИНИМАТЕЛЬСКОЙ ИНИЦИАТИВЫ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56731" y="21938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31351" y="580643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775248" y="682941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58006722"/>
              </p:ext>
            </p:extLst>
          </p:nvPr>
        </p:nvGraphicFramePr>
        <p:xfrm>
          <a:off x="223818" y="2263481"/>
          <a:ext cx="11572644" cy="3250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3270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385455"/>
                <a:gridCol w="1449116"/>
                <a:gridCol w="1064383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1199519"/>
                <a:gridCol w="990901"/>
              </a:tblGrid>
              <a:tr h="155182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551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1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451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Количество крестьянских (фермерских) хозяйств и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сельскохозяйственных потребительских кооперативов,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получивших государственную поддержку, в том числе в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рамках федерального проекта "Создание системы поддержки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фермеров и развитие сельской кооперации"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 сельского хозяйства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Оказание услуг,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единиц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3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3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510716" y="666015"/>
            <a:ext cx="8821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Создание системы поддержки фермеров и развитие сельской кооперации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028E7790-0239-42F8-A64E-E1CC16751ED6}"/>
              </a:ext>
            </a:extLst>
          </p:cNvPr>
          <p:cNvGrpSpPr/>
          <p:nvPr/>
        </p:nvGrpSpPr>
        <p:grpSpPr>
          <a:xfrm>
            <a:off x="199748" y="1291612"/>
            <a:ext cx="11385307" cy="613946"/>
            <a:chOff x="-644250" y="-3265868"/>
            <a:chExt cx="2751684" cy="65741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Прямоугольник: скругленные углы 3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  </a:ext>
              </a:extLst>
            </p:cNvPr>
            <p:cNvSpPr/>
            <p:nvPr/>
          </p:nvSpPr>
          <p:spPr>
            <a:xfrm>
              <a:off x="-644250" y="-3265868"/>
              <a:ext cx="2751684" cy="657412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  </a:ext>
              </a:extLst>
            </p:cNvPr>
            <p:cNvSpPr txBox="1"/>
            <p:nvPr/>
          </p:nvSpPr>
          <p:spPr>
            <a:xfrm>
              <a:off x="-594451" y="-3179314"/>
              <a:ext cx="2701885" cy="24749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500" b="1" dirty="0" smtClean="0">
                <a:solidFill>
                  <a:srgbClr val="5B9BD5">
                    <a:lumMod val="50000"/>
                  </a:srgbClr>
                </a:solidFill>
              </a:endParaRPr>
            </a:p>
            <a:p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ЗАДАЧА: </a:t>
              </a:r>
              <a:r>
                <a:rPr lang="ru-RU" sz="1600" b="1" dirty="0" smtClean="0"/>
                <a:t>Создание </a:t>
              </a:r>
              <a:r>
                <a:rPr lang="ru-RU" sz="1600" b="1" dirty="0"/>
                <a:t>системы поддержки фермеров и развитие сельской </a:t>
              </a:r>
              <a:r>
                <a:rPr lang="ru-RU" sz="1600" b="1" dirty="0" smtClean="0"/>
                <a:t>кооперации</a:t>
              </a:r>
              <a:endParaRPr lang="ru-RU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 Light"/>
              </a:endParaRPr>
            </a:p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CB86A1B-148C-4F1B-8ED2-FEEDCCD11F4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818" y="234408"/>
            <a:ext cx="421742" cy="4316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25D333FE-1482-4178-B09E-AFEC66DF4F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1437" y="757251"/>
            <a:ext cx="366644" cy="3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03747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</a:p>
          <a:p>
            <a:pPr algn="l">
              <a:spcBef>
                <a:spcPts val="0"/>
              </a:spcBef>
            </a:pPr>
            <a:r>
              <a:rPr lang="ru-RU" sz="1500" dirty="0">
                <a:solidFill>
                  <a:srgbClr val="2B587F"/>
                </a:solidFill>
              </a:rPr>
              <a:t>МАЛОЕ И СРЕДНЕЕ ПРЕДПРИНИМАТЕЛЬСТВО И ПОДДЕРЖКА ИНДИВИДУАЛЬНОЙ ПРЕДПРИНИМАТЕЛЬСКОЙ ИНИЦИАТИВЫ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56731" y="21938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31351" y="580643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775248" y="682941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96539324"/>
              </p:ext>
            </p:extLst>
          </p:nvPr>
        </p:nvGraphicFramePr>
        <p:xfrm>
          <a:off x="280220" y="2457283"/>
          <a:ext cx="11572644" cy="3237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3270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568818"/>
                <a:gridCol w="1265753"/>
                <a:gridCol w="1064383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1199519"/>
                <a:gridCol w="990901"/>
              </a:tblGrid>
              <a:tr h="155182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551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1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2825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 субъекте реализованы комплексные программы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 вовлечению в предпринимательскую деятельность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и содействию созданию собственного бизнеса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для каждой целевой группы,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включая поддержку создания сообществ начинающих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предпринимателей и развитие института наставничества</a:t>
                      </a: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 экономического развития, инвестиционной политики и инноваций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Стратегия, программа, единиц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9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9</a:t>
                      </a:r>
                      <a:endParaRPr lang="ru-RU" sz="1500" dirty="0">
                        <a:solidFill>
                          <a:srgbClr val="002060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22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510716" y="666015"/>
            <a:ext cx="4643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Популяризация предпринимательства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028E7790-0239-42F8-A64E-E1CC16751ED6}"/>
              </a:ext>
            </a:extLst>
          </p:cNvPr>
          <p:cNvGrpSpPr/>
          <p:nvPr/>
        </p:nvGrpSpPr>
        <p:grpSpPr>
          <a:xfrm>
            <a:off x="280220" y="1452212"/>
            <a:ext cx="11385307" cy="773669"/>
            <a:chOff x="-624801" y="-3392811"/>
            <a:chExt cx="2751684" cy="82844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Прямоугольник: скругленные углы 3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  </a:ext>
              </a:extLst>
            </p:cNvPr>
            <p:cNvSpPr/>
            <p:nvPr/>
          </p:nvSpPr>
          <p:spPr>
            <a:xfrm>
              <a:off x="-624801" y="-3392811"/>
              <a:ext cx="2751684" cy="82844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  </a:ext>
              </a:extLst>
            </p:cNvPr>
            <p:cNvSpPr txBox="1"/>
            <p:nvPr/>
          </p:nvSpPr>
          <p:spPr>
            <a:xfrm>
              <a:off x="-599902" y="-3249338"/>
              <a:ext cx="2701885" cy="24749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500" b="1" dirty="0" smtClean="0">
                <a:solidFill>
                  <a:srgbClr val="5B9BD5">
                    <a:lumMod val="50000"/>
                  </a:srgbClr>
                </a:solidFill>
              </a:endParaRPr>
            </a:p>
            <a:p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ЗАДАЧА: </a:t>
              </a:r>
              <a:r>
                <a:rPr lang="ru-RU" sz="1600" b="1" dirty="0" smtClean="0"/>
                <a:t>Выявление </a:t>
              </a:r>
              <a:r>
                <a:rPr lang="ru-RU" sz="1600" b="1" dirty="0"/>
                <a:t>предпринимательских способностей и вовлечение в предпринимательскую деятельность лиц</a:t>
              </a:r>
              <a:r>
                <a:rPr lang="ru-RU" sz="1600" b="1" dirty="0" smtClean="0"/>
                <a:t>,</a:t>
              </a:r>
            </a:p>
            <a:p>
              <a:r>
                <a:rPr lang="ru-RU" sz="1600" b="1" dirty="0"/>
                <a:t> </a:t>
              </a:r>
              <a:r>
                <a:rPr lang="ru-RU" sz="1600" b="1" dirty="0" smtClean="0"/>
                <a:t>                </a:t>
              </a:r>
              <a:r>
                <a:rPr lang="ru-RU" sz="1600" b="1" dirty="0"/>
                <a:t>имеющих предпринимательский потенциал и (или) мотивацию к </a:t>
              </a:r>
              <a:r>
                <a:rPr lang="ru-RU" sz="1600" b="1" dirty="0" smtClean="0"/>
                <a:t>созданию собственного бизнеса</a:t>
              </a:r>
              <a:endParaRPr lang="ru-RU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 Light"/>
              </a:endParaRPr>
            </a:p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CB86A1B-148C-4F1B-8ED2-FEEDCCD11F4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818" y="234408"/>
            <a:ext cx="421742" cy="43160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C33C697-8199-4CFC-9AC6-DAFF47BA8A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1013" y="779626"/>
            <a:ext cx="297111" cy="29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83679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3002C877-3D43-4110-92CB-999AC4BCC8D5}"/>
              </a:ext>
            </a:extLst>
          </p:cNvPr>
          <p:cNvSpPr txBox="1">
            <a:spLocks/>
          </p:cNvSpPr>
          <p:nvPr/>
        </p:nvSpPr>
        <p:spPr>
          <a:xfrm>
            <a:off x="261995" y="898608"/>
            <a:ext cx="11347970" cy="222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НАЦИОНАЛЬНЫЙ ПРОЕКТ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600" b="1" dirty="0">
                <a:solidFill>
                  <a:srgbClr val="5B9BD5">
                    <a:lumMod val="75000"/>
                  </a:srgb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ЦИФРОВАЯ ЭКОНОМИКА</a:t>
            </a:r>
            <a:endParaRPr kumimoji="0" lang="ru-RU" sz="4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haroni" panose="02010803020104030203" pitchFamily="2" charset="-79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9EF211BE-843C-48BE-9D2D-682A635C6218}"/>
              </a:ext>
            </a:extLst>
          </p:cNvPr>
          <p:cNvSpPr/>
          <p:nvPr/>
        </p:nvSpPr>
        <p:spPr>
          <a:xfrm>
            <a:off x="1099509" y="1149085"/>
            <a:ext cx="1723589" cy="162962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66078"/>
            <a:ext cx="12192000" cy="3191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17C5EB4-5A5D-47D4-B43D-11857F97CC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3339" y="1491113"/>
            <a:ext cx="1025571" cy="102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71729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НАЦИОНАЛЬНЫЙ </a:t>
            </a:r>
            <a:r>
              <a:rPr lang="ru-RU" sz="1500" dirty="0">
                <a:solidFill>
                  <a:srgbClr val="2B587F"/>
                </a:solidFill>
              </a:rPr>
              <a:t>ПРОЕКТ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ЦИФРОВАЯ ЭКОНОМИКА</a:t>
            </a:r>
          </a:p>
        </p:txBody>
      </p:sp>
      <p:sp>
        <p:nvSpPr>
          <p:cNvPr id="19" name="Подзаголовок 5">
            <a:extLst>
              <a:ext uri="{FF2B5EF4-FFF2-40B4-BE49-F238E27FC236}">
                <a16:creationId xmlns="" xmlns:a16="http://schemas.microsoft.com/office/drawing/2014/main" id="{05F33B3F-E203-45D4-9AB6-E784759D6910}"/>
              </a:ext>
            </a:extLst>
          </p:cNvPr>
          <p:cNvSpPr txBox="1">
            <a:spLocks/>
          </p:cNvSpPr>
          <p:nvPr/>
        </p:nvSpPr>
        <p:spPr>
          <a:xfrm>
            <a:off x="3012396" y="538114"/>
            <a:ext cx="5855374" cy="287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ВХОДЯЩИЕ В ФЕДЕРАЛЬНЫЙ ПРОЕКТ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ADF47F6-F727-4297-B3DE-2780FFE35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2497" y="500692"/>
            <a:ext cx="340969" cy="339952"/>
          </a:xfrm>
          <a:prstGeom prst="rect">
            <a:avLst/>
          </a:prstGeom>
        </p:spPr>
      </p:pic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927957" y="1203949"/>
            <a:ext cx="10429083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Информационная инфраструктура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Подзаголовок 5">
            <a:extLst>
              <a:ext uri="{FF2B5EF4-FFF2-40B4-BE49-F238E27FC236}">
                <a16:creationId xmlns="" xmlns:a16="http://schemas.microsoft.com/office/drawing/2014/main" id="{C4790F01-1EAA-443F-AC0F-7475DBBF9BC1}"/>
              </a:ext>
            </a:extLst>
          </p:cNvPr>
          <p:cNvSpPr txBox="1">
            <a:spLocks/>
          </p:cNvSpPr>
          <p:nvPr/>
        </p:nvSpPr>
        <p:spPr>
          <a:xfrm>
            <a:off x="954737" y="1862303"/>
            <a:ext cx="10983667" cy="68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Кадры для цифровой экономики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79610" y="1116461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FDA96032-0197-48FA-8AC0-2A5DD2F5204A}"/>
              </a:ext>
            </a:extLst>
          </p:cNvPr>
          <p:cNvSpPr/>
          <p:nvPr/>
        </p:nvSpPr>
        <p:spPr>
          <a:xfrm>
            <a:off x="2107162" y="454476"/>
            <a:ext cx="511751" cy="49228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E77FA263-9758-4442-87DA-187E6B34DEEE}"/>
              </a:ext>
            </a:extLst>
          </p:cNvPr>
          <p:cNvSpPr/>
          <p:nvPr/>
        </p:nvSpPr>
        <p:spPr>
          <a:xfrm>
            <a:off x="195187" y="181163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ABEADB9E-F5F8-4C9C-97F4-6BD82940C000}"/>
              </a:ext>
            </a:extLst>
          </p:cNvPr>
          <p:cNvSpPr/>
          <p:nvPr/>
        </p:nvSpPr>
        <p:spPr>
          <a:xfrm>
            <a:off x="179610" y="256222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Подзаголовок 5">
            <a:extLst>
              <a:ext uri="{FF2B5EF4-FFF2-40B4-BE49-F238E27FC236}">
                <a16:creationId xmlns="" xmlns:a16="http://schemas.microsoft.com/office/drawing/2014/main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886074" y="4078328"/>
            <a:ext cx="10961853" cy="382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Цифровое государственное управление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="" xmlns:a16="http://schemas.microsoft.com/office/drawing/2014/main" id="{A04C5383-E439-4CC0-B3D5-0C5DC393E98B}"/>
              </a:ext>
            </a:extLst>
          </p:cNvPr>
          <p:cNvSpPr/>
          <p:nvPr/>
        </p:nvSpPr>
        <p:spPr>
          <a:xfrm>
            <a:off x="242344" y="539034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6F89D31E-4613-48A8-B27C-8AC536731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971" y="5486412"/>
            <a:ext cx="314953" cy="314578"/>
          </a:xfrm>
          <a:prstGeom prst="rect">
            <a:avLst/>
          </a:prstGeom>
        </p:spPr>
      </p:pic>
      <p:grpSp>
        <p:nvGrpSpPr>
          <p:cNvPr id="3" name="Группа 63">
            <a:extLst>
              <a:ext uri="{FF2B5EF4-FFF2-40B4-BE49-F238E27FC236}">
                <a16:creationId xmlns="" xmlns:a16="http://schemas.microsoft.com/office/drawing/2014/main" id="{B262A2EE-D753-46CF-955B-29E8CA7B81B7}"/>
              </a:ext>
            </a:extLst>
          </p:cNvPr>
          <p:cNvGrpSpPr/>
          <p:nvPr/>
        </p:nvGrpSpPr>
        <p:grpSpPr>
          <a:xfrm>
            <a:off x="6514980" y="4685742"/>
            <a:ext cx="5332948" cy="2011017"/>
            <a:chOff x="-27906" y="64687"/>
            <a:chExt cx="3800163" cy="10879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5" name="Прямоугольник: скругленные углы 64">
              <a:extLst>
                <a:ext uri="{FF2B5EF4-FFF2-40B4-BE49-F238E27FC236}">
                  <a16:creationId xmlns="" xmlns:a16="http://schemas.microsoft.com/office/drawing/2014/main" id="{7F81E544-4BB6-4C3C-B28A-47624761F83B}"/>
                </a:ext>
              </a:extLst>
            </p:cNvPr>
            <p:cNvSpPr/>
            <p:nvPr/>
          </p:nvSpPr>
          <p:spPr>
            <a:xfrm>
              <a:off x="-27906" y="64687"/>
              <a:ext cx="3800163" cy="108794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EAF51D6C-4778-4110-8A57-4F108FA30745}"/>
                </a:ext>
              </a:extLst>
            </p:cNvPr>
            <p:cNvSpPr txBox="1"/>
            <p:nvPr/>
          </p:nvSpPr>
          <p:spPr>
            <a:xfrm>
              <a:off x="1397527" y="115030"/>
              <a:ext cx="2374729" cy="924799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РУКОВОДИТЕЛЬ 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Мироненко Дмитрий Владимирович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lang="ru-RU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Руководитель департамента информационных технологий и связи Правительства Магаданской </a:t>
              </a: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области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</a:t>
              </a: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конт.тел: 8 (4132) 60-78-63, </a:t>
              </a: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эл.почта: </a:t>
              </a:r>
              <a:r>
                <a:rPr lang="en-US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mironenkodv@49gov.ru</a:t>
              </a: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73" name="Прямая соединительная линия 72">
            <a:extLst>
              <a:ext uri="{FF2B5EF4-FFF2-40B4-BE49-F238E27FC236}">
                <a16:creationId xmlns="" xmlns:a16="http://schemas.microsoft.com/office/drawing/2014/main" id="{E8F6DDC2-D9EF-4B0D-BB87-F29CE1413CB6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: скругленные углы 77">
            <a:extLst>
              <a:ext uri="{FF2B5EF4-FFF2-40B4-BE49-F238E27FC236}">
                <a16:creationId xmlns="" xmlns:a16="http://schemas.microsoft.com/office/drawing/2014/main" id="{ABD4C310-4D29-4E97-9554-EC8245E41CEE}"/>
              </a:ext>
            </a:extLst>
          </p:cNvPr>
          <p:cNvSpPr/>
          <p:nvPr/>
        </p:nvSpPr>
        <p:spPr>
          <a:xfrm>
            <a:off x="896580" y="1058594"/>
            <a:ext cx="10510560" cy="628473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="" xmlns:a16="http://schemas.microsoft.com/office/drawing/2014/main" id="{C5A37292-41DD-4916-A746-718DBD33C618}"/>
              </a:ext>
            </a:extLst>
          </p:cNvPr>
          <p:cNvSpPr/>
          <p:nvPr/>
        </p:nvSpPr>
        <p:spPr>
          <a:xfrm>
            <a:off x="887218" y="1769284"/>
            <a:ext cx="10510560" cy="60614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="" xmlns:a16="http://schemas.microsoft.com/office/drawing/2014/main" id="{656F8997-97F7-49C8-B54C-EF9395B4182B}"/>
              </a:ext>
            </a:extLst>
          </p:cNvPr>
          <p:cNvSpPr/>
          <p:nvPr/>
        </p:nvSpPr>
        <p:spPr>
          <a:xfrm>
            <a:off x="850576" y="2475594"/>
            <a:ext cx="10510560" cy="620301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="" xmlns:a16="http://schemas.microsoft.com/office/drawing/2014/main" id="{783FB2A6-0F97-4A43-9A9D-D021164E49C1}"/>
              </a:ext>
            </a:extLst>
          </p:cNvPr>
          <p:cNvSpPr/>
          <p:nvPr/>
        </p:nvSpPr>
        <p:spPr>
          <a:xfrm>
            <a:off x="124663" y="106033"/>
            <a:ext cx="671254" cy="639601"/>
          </a:xfrm>
          <a:prstGeom prst="ellipse">
            <a:avLst/>
          </a:prstGeom>
          <a:noFill/>
          <a:ln w="19050">
            <a:solidFill>
              <a:srgbClr val="256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одзаголовок 5">
            <a:extLst>
              <a:ext uri="{FF2B5EF4-FFF2-40B4-BE49-F238E27FC236}">
                <a16:creationId xmlns="" xmlns:a16="http://schemas.microsoft.com/office/drawing/2014/main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960488" y="2639779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Информационная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безопасность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Прямоугольник: скругленные углы 80">
            <a:extLst>
              <a:ext uri="{FF2B5EF4-FFF2-40B4-BE49-F238E27FC236}">
                <a16:creationId xmlns="" xmlns:a16="http://schemas.microsoft.com/office/drawing/2014/main" id="{656F8997-97F7-49C8-B54C-EF9395B4182B}"/>
              </a:ext>
            </a:extLst>
          </p:cNvPr>
          <p:cNvSpPr/>
          <p:nvPr/>
        </p:nvSpPr>
        <p:spPr>
          <a:xfrm>
            <a:off x="890718" y="3251400"/>
            <a:ext cx="10510560" cy="620301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="" xmlns:a16="http://schemas.microsoft.com/office/drawing/2014/main" id="{ABEADB9E-F5F8-4C9C-97F4-6BD82940C000}"/>
              </a:ext>
            </a:extLst>
          </p:cNvPr>
          <p:cNvSpPr/>
          <p:nvPr/>
        </p:nvSpPr>
        <p:spPr>
          <a:xfrm>
            <a:off x="179610" y="3267871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D151F64-66A5-46A9-9694-F1B4CF4036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045" y="252463"/>
            <a:ext cx="405965" cy="404026"/>
          </a:xfrm>
          <a:prstGeom prst="rect">
            <a:avLst/>
          </a:prstGeom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="" xmlns:a16="http://schemas.microsoft.com/office/drawing/2014/main" id="{BB50D699-7D98-4D4B-AABB-B678EBAE1025}"/>
              </a:ext>
            </a:extLst>
          </p:cNvPr>
          <p:cNvSpPr/>
          <p:nvPr/>
        </p:nvSpPr>
        <p:spPr>
          <a:xfrm>
            <a:off x="903602" y="4707478"/>
            <a:ext cx="5463398" cy="1967544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Прямоугольник: скругленные углы 4">
            <a:extLst>
              <a:ext uri="{FF2B5EF4-FFF2-40B4-BE49-F238E27FC236}">
                <a16:creationId xmlns="" xmlns:a16="http://schemas.microsoft.com/office/drawing/2014/main" id="{853C448B-7C84-4B28-B947-55DAC19D90E8}"/>
              </a:ext>
            </a:extLst>
          </p:cNvPr>
          <p:cNvSpPr txBox="1"/>
          <p:nvPr/>
        </p:nvSpPr>
        <p:spPr>
          <a:xfrm>
            <a:off x="2898595" y="4721938"/>
            <a:ext cx="3275003" cy="1800559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КУРАТОР 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400" b="1" dirty="0" smtClean="0">
                <a:solidFill>
                  <a:srgbClr val="5B9BD5">
                    <a:lumMod val="50000"/>
                  </a:srgbClr>
                </a:solidFill>
              </a:rPr>
              <a:t>Агеев Денис Александрович</a:t>
            </a:r>
            <a:endParaRPr lang="ru-RU" sz="1400" dirty="0">
              <a:solidFill>
                <a:srgbClr val="5B9BD5">
                  <a:lumMod val="50000"/>
                </a:srgbClr>
              </a:solidFill>
            </a:endParaRPr>
          </a:p>
          <a:p>
            <a:pPr lvl="0" algn="ctr" defTabSz="577850">
              <a:spcBef>
                <a:spcPct val="0"/>
              </a:spcBef>
              <a:defRPr/>
            </a:pPr>
            <a:r>
              <a:rPr lang="ru-RU" sz="14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Заместитель председателя Правительства Магаданской области</a:t>
            </a:r>
          </a:p>
          <a:p>
            <a:pPr lvl="0" algn="ctr" defTabSz="577850">
              <a:spcBef>
                <a:spcPct val="0"/>
              </a:spcBef>
              <a:defRPr/>
            </a:pPr>
            <a:endParaRPr lang="ru-RU" sz="1400" i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lvl="0" algn="ctr" defTabSz="577850">
              <a:spcBef>
                <a:spcPct val="0"/>
              </a:spcBef>
              <a:defRPr/>
            </a:pPr>
            <a:r>
              <a:rPr lang="ru-RU" sz="14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</a:t>
            </a:r>
            <a:r>
              <a:rPr lang="ru-RU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(конт.тел: 8 (4132) </a:t>
            </a:r>
            <a:r>
              <a:rPr lang="ru-RU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63-93-04, </a:t>
            </a:r>
            <a:endParaRPr lang="ru-RU" sz="1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ctr" defTabSz="577850">
              <a:spcBef>
                <a:spcPct val="0"/>
              </a:spcBef>
              <a:defRPr/>
            </a:pPr>
            <a:r>
              <a:rPr lang="ru-RU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эл.почта: </a:t>
            </a:r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AgeevDA@49gov.ru</a:t>
            </a:r>
            <a:r>
              <a:rPr lang="ru-RU" sz="1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B77B621-5841-4AA7-B902-F3362906F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945" y="4911364"/>
            <a:ext cx="1495832" cy="1495832"/>
          </a:xfrm>
          <a:prstGeom prst="ellipse">
            <a:avLst/>
          </a:prstGeom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8C9ED32-35A8-442F-97B3-47176D7B31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387" y="1249087"/>
            <a:ext cx="313560" cy="3122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3B8A8A1-5C4A-4A0F-8A59-4FC786544E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810" y="1897641"/>
            <a:ext cx="317858" cy="3181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426E271-8EAB-49A7-9302-B19C42EA72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945" y="2692083"/>
            <a:ext cx="321002" cy="3403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1D23C0E-A009-4E17-B53E-A2BCA89D0B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387" y="4147981"/>
            <a:ext cx="271915" cy="312786"/>
          </a:xfrm>
          <a:prstGeom prst="rect">
            <a:avLst/>
          </a:prstGeom>
        </p:spPr>
      </p:pic>
      <p:sp>
        <p:nvSpPr>
          <p:cNvPr id="36" name="Подзаголовок 5">
            <a:extLst>
              <a:ext uri="{FF2B5EF4-FFF2-40B4-BE49-F238E27FC236}">
                <a16:creationId xmlns="" xmlns:a16="http://schemas.microsoft.com/office/drawing/2014/main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973664" y="3396203"/>
            <a:ext cx="10945811" cy="382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Цифровое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технологии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Прямоугольник: скругленные углы 80">
            <a:extLst>
              <a:ext uri="{FF2B5EF4-FFF2-40B4-BE49-F238E27FC236}">
                <a16:creationId xmlns="" xmlns:a16="http://schemas.microsoft.com/office/drawing/2014/main" id="{656F8997-97F7-49C8-B54C-EF9395B4182B}"/>
              </a:ext>
            </a:extLst>
          </p:cNvPr>
          <p:cNvSpPr/>
          <p:nvPr/>
        </p:nvSpPr>
        <p:spPr>
          <a:xfrm>
            <a:off x="896580" y="3953933"/>
            <a:ext cx="10510560" cy="620301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ABEADB9E-F5F8-4C9C-97F4-6BD82940C000}"/>
              </a:ext>
            </a:extLst>
          </p:cNvPr>
          <p:cNvSpPr/>
          <p:nvPr/>
        </p:nvSpPr>
        <p:spPr>
          <a:xfrm>
            <a:off x="149343" y="402094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58C9ED32-35A8-442F-97B3-47176D7B31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399" y="3380682"/>
            <a:ext cx="402985" cy="316651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1100976" y="4778799"/>
            <a:ext cx="1666567" cy="1570893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40600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06738" y="96201"/>
            <a:ext cx="10959054" cy="398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ЦИФРОВАЯ ЭКОНОМИКА</a:t>
            </a:r>
            <a:endParaRPr lang="ru-RU" sz="1500" dirty="0" smtClean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1020251" y="362036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284941620"/>
              </p:ext>
            </p:extLst>
          </p:nvPr>
        </p:nvGraphicFramePr>
        <p:xfrm>
          <a:off x="163089" y="790332"/>
          <a:ext cx="11390769" cy="6241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3588277566"/>
              </p:ext>
            </p:extLst>
          </p:nvPr>
        </p:nvGraphicFramePr>
        <p:xfrm>
          <a:off x="163089" y="2501900"/>
          <a:ext cx="11751929" cy="4126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D151F64-66A5-46A9-9694-F1B4CF4036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534" y="326689"/>
            <a:ext cx="433316" cy="33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22772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ЦИФРОВАЯ ЭКОНОМИКА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435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98465" y="38256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3014" y="1069223"/>
            <a:ext cx="11037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                   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: скругленные углы 3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</a:ext>
            </a:extLst>
          </p:cNvPr>
          <p:cNvSpPr/>
          <p:nvPr/>
        </p:nvSpPr>
        <p:spPr>
          <a:xfrm>
            <a:off x="163089" y="835978"/>
            <a:ext cx="11751929" cy="1919429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ЗАДАЧИ: </a:t>
            </a:r>
            <a:endParaRPr lang="en-US" sz="14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14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14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</a:t>
            </a:r>
            <a:r>
              <a:rPr lang="ru-RU" sz="14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величение доли домохозяйств, имеющих широкополосный доступ к сети «Интернет», в общем числе домохозяйств, до 93%,</a:t>
            </a:r>
          </a:p>
          <a:p>
            <a:r>
              <a:rPr lang="ru-RU" sz="14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Увеличение доли больниц и поликлиник государственной и муниципальной систем здравоохранения, подключенных к сети «Интернет», </a:t>
            </a:r>
          </a:p>
          <a:p>
            <a:r>
              <a:rPr lang="ru-RU" sz="14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Увеличение доли фельдшерско-акушерских пунктов государственной и муниципальной систем здравоохранения, подключенных </a:t>
            </a:r>
          </a:p>
          <a:p>
            <a:r>
              <a:rPr lang="ru-RU" sz="14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к сети «Интернет», с 19 до 100%,</a:t>
            </a:r>
          </a:p>
          <a:p>
            <a:r>
              <a:rPr lang="ru-RU" sz="14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Увеличение доли образовательных организаций государственной и муниципальной собственности, реализующих образовательные программы общего образования и среднего профессионального образования, подключенных к сети  «Интернет», до 95%,   </a:t>
            </a:r>
          </a:p>
          <a:p>
            <a:r>
              <a:rPr lang="ru-RU" sz="14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Снижение доли закупаемого и(или) арендуемого ОИВ области иностранного программного обеспечения с 50 до 15%</a:t>
            </a:r>
          </a:p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75040052"/>
              </p:ext>
            </p:extLst>
          </p:nvPr>
        </p:nvGraphicFramePr>
        <p:xfrm>
          <a:off x="223010" y="2755407"/>
          <a:ext cx="11613435" cy="4144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82988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537855"/>
                <a:gridCol w="1032793"/>
                <a:gridCol w="580913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645459"/>
                <a:gridCol w="533427"/>
              </a:tblGrid>
              <a:tr h="189952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</a:t>
                      </a:r>
                      <a:r>
                        <a:rPr lang="ru-RU" sz="1300" dirty="0" smtClean="0">
                          <a:latin typeface="+mj-lt"/>
                        </a:rPr>
                        <a:t>показателя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899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9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409">
                <a:tc>
                  <a:txBody>
                    <a:bodyPr/>
                    <a:lstStyle/>
                    <a:p>
                      <a:pPr algn="ctr"/>
                      <a:r>
                        <a:rPr lang="ru-RU" sz="1450" dirty="0">
                          <a:solidFill>
                            <a:schemeClr val="tx1"/>
                          </a:solidFill>
                          <a:latin typeface="+mj-lt"/>
                        </a:rPr>
                        <a:t>Доля медицинских организаций государственной и муниципальной систем здравоохранения (больницы и поликлиники), подключенных к сети "Интернет"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latin typeface="+mj-lt"/>
                        </a:rPr>
                        <a:t>Департамент информационных</a:t>
                      </a:r>
                      <a:r>
                        <a:rPr lang="ru-RU" sz="1450" baseline="0" dirty="0" smtClean="0">
                          <a:latin typeface="+mj-lt"/>
                        </a:rPr>
                        <a:t> технологий и связи Правительства Магаданской области</a:t>
                      </a:r>
                      <a:endParaRPr lang="ru-RU" sz="145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100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100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100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1409">
                <a:tc>
                  <a:txBody>
                    <a:bodyPr/>
                    <a:lstStyle/>
                    <a:p>
                      <a:pPr algn="ctr"/>
                      <a:r>
                        <a:rPr lang="ru-RU" sz="1450" dirty="0">
                          <a:latin typeface="+mj-lt"/>
                        </a:rPr>
                        <a:t>Доля фельдшерских и фельдшерско-акушерских пунктов </a:t>
                      </a:r>
                      <a:r>
                        <a:rPr lang="ru-RU" sz="1450" dirty="0" smtClean="0">
                          <a:latin typeface="+mj-lt"/>
                        </a:rPr>
                        <a:t> (ФАП) государственной </a:t>
                      </a:r>
                      <a:r>
                        <a:rPr lang="ru-RU" sz="1450" dirty="0">
                          <a:latin typeface="+mj-lt"/>
                        </a:rPr>
                        <a:t>и муниципальной систем здравоохранения, </a:t>
                      </a:r>
                      <a:r>
                        <a:rPr lang="ru-RU" sz="1450" dirty="0" smtClean="0">
                          <a:latin typeface="+mj-lt"/>
                        </a:rPr>
                        <a:t>подключенных </a:t>
                      </a:r>
                      <a:r>
                        <a:rPr lang="ru-RU" sz="1450" dirty="0">
                          <a:latin typeface="+mj-lt"/>
                        </a:rPr>
                        <a:t>к сети "Интернет"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latin typeface="+mj-lt"/>
                        </a:rPr>
                        <a:t>%</a:t>
                      </a:r>
                      <a:endParaRPr lang="ru-RU" sz="145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20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23,5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40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7430">
                <a:tc>
                  <a:txBody>
                    <a:bodyPr/>
                    <a:lstStyle/>
                    <a:p>
                      <a:pPr algn="r"/>
                      <a:r>
                        <a:rPr lang="ru-RU" sz="1300" i="1" dirty="0" smtClean="0">
                          <a:latin typeface="+mj-lt"/>
                        </a:rPr>
                        <a:t>2019 год </a:t>
                      </a:r>
                      <a:r>
                        <a:rPr lang="ru-RU" sz="1300" dirty="0" smtClean="0">
                          <a:latin typeface="+mj-lt"/>
                        </a:rPr>
                        <a:t>- 4 </a:t>
                      </a:r>
                      <a:r>
                        <a:rPr lang="ru-RU" sz="1300" dirty="0" err="1" smtClean="0">
                          <a:latin typeface="+mj-lt"/>
                        </a:rPr>
                        <a:t>ФАПа</a:t>
                      </a:r>
                      <a:r>
                        <a:rPr lang="ru-RU" sz="1300" dirty="0" smtClean="0">
                          <a:latin typeface="+mj-lt"/>
                        </a:rPr>
                        <a:t>: </a:t>
                      </a:r>
                      <a:r>
                        <a:rPr lang="ru-RU" sz="1300" dirty="0" err="1" smtClean="0">
                          <a:latin typeface="+mj-lt"/>
                        </a:rPr>
                        <a:t>Ольский</a:t>
                      </a:r>
                      <a:r>
                        <a:rPr lang="ru-RU" sz="1300" dirty="0" smtClean="0">
                          <a:latin typeface="+mj-lt"/>
                        </a:rPr>
                        <a:t> р-н (с. Гадля, с. Тахтоямск), </a:t>
                      </a:r>
                    </a:p>
                    <a:p>
                      <a:pPr algn="r"/>
                      <a:r>
                        <a:rPr lang="ru-RU" sz="1300" dirty="0" smtClean="0">
                          <a:latin typeface="+mj-lt"/>
                        </a:rPr>
                        <a:t>Тенькинский р-н (п. Транспортный), </a:t>
                      </a:r>
                      <a:r>
                        <a:rPr lang="ru-RU" sz="1300" dirty="0" err="1" smtClean="0">
                          <a:latin typeface="+mj-lt"/>
                        </a:rPr>
                        <a:t>Хасынский</a:t>
                      </a:r>
                      <a:r>
                        <a:rPr lang="ru-RU" sz="1300" dirty="0" smtClean="0">
                          <a:latin typeface="+mj-lt"/>
                        </a:rPr>
                        <a:t> р-н (п. </a:t>
                      </a:r>
                      <a:r>
                        <a:rPr lang="ru-RU" sz="1300" dirty="0" err="1" smtClean="0">
                          <a:latin typeface="+mj-lt"/>
                        </a:rPr>
                        <a:t>Хасын</a:t>
                      </a:r>
                      <a:r>
                        <a:rPr lang="ru-RU" sz="1300" dirty="0" smtClean="0">
                          <a:latin typeface="+mj-lt"/>
                        </a:rPr>
                        <a:t>)</a:t>
                      </a:r>
                    </a:p>
                    <a:p>
                      <a:pPr algn="r"/>
                      <a:r>
                        <a:rPr lang="ru-RU" sz="1300" i="1" dirty="0" smtClean="0">
                          <a:latin typeface="+mj-lt"/>
                        </a:rPr>
                        <a:t>2020 год </a:t>
                      </a:r>
                      <a:r>
                        <a:rPr lang="ru-RU" sz="1300" dirty="0" smtClean="0">
                          <a:latin typeface="+mj-lt"/>
                        </a:rPr>
                        <a:t>-8 </a:t>
                      </a:r>
                      <a:r>
                        <a:rPr lang="ru-RU" sz="1300" dirty="0" err="1" smtClean="0">
                          <a:latin typeface="+mj-lt"/>
                        </a:rPr>
                        <a:t>ФАПов</a:t>
                      </a:r>
                      <a:r>
                        <a:rPr lang="ru-RU" sz="1300" dirty="0" smtClean="0">
                          <a:latin typeface="+mj-lt"/>
                        </a:rPr>
                        <a:t>: </a:t>
                      </a:r>
                      <a:r>
                        <a:rPr lang="ru-RU" sz="1300" dirty="0" err="1" smtClean="0">
                          <a:latin typeface="+mj-lt"/>
                        </a:rPr>
                        <a:t>Ольский</a:t>
                      </a:r>
                      <a:r>
                        <a:rPr lang="ru-RU" sz="1300" dirty="0" smtClean="0">
                          <a:latin typeface="+mj-lt"/>
                        </a:rPr>
                        <a:t> р-н (с. Балаганное, с. Клепка, с. Талон), </a:t>
                      </a:r>
                    </a:p>
                    <a:p>
                      <a:pPr algn="r"/>
                      <a:r>
                        <a:rPr lang="ru-RU" sz="1300" dirty="0" smtClean="0">
                          <a:latin typeface="+mj-lt"/>
                        </a:rPr>
                        <a:t>Тенькинский р-н (п. Мадаун),  Северо-Эвенский</a:t>
                      </a:r>
                      <a:r>
                        <a:rPr lang="ru-RU" sz="1300" baseline="0" dirty="0" smtClean="0">
                          <a:latin typeface="+mj-lt"/>
                        </a:rPr>
                        <a:t> р-н (</a:t>
                      </a:r>
                      <a:r>
                        <a:rPr lang="ru-RU" sz="1300" dirty="0" err="1" smtClean="0">
                          <a:latin typeface="+mj-lt"/>
                        </a:rPr>
                        <a:t>с.Гарманда</a:t>
                      </a:r>
                      <a:r>
                        <a:rPr lang="ru-RU" sz="1300" dirty="0" smtClean="0">
                          <a:latin typeface="+mj-lt"/>
                        </a:rPr>
                        <a:t>, с. </a:t>
                      </a:r>
                      <a:r>
                        <a:rPr lang="ru-RU" sz="1300" dirty="0" err="1" smtClean="0">
                          <a:latin typeface="+mj-lt"/>
                        </a:rPr>
                        <a:t>Тополовка</a:t>
                      </a:r>
                      <a:r>
                        <a:rPr lang="ru-RU" sz="1300" dirty="0" smtClean="0">
                          <a:latin typeface="+mj-lt"/>
                        </a:rPr>
                        <a:t>), </a:t>
                      </a:r>
                    </a:p>
                    <a:p>
                      <a:pPr algn="r"/>
                      <a:r>
                        <a:rPr lang="ru-RU" sz="1300" dirty="0" err="1" smtClean="0">
                          <a:latin typeface="+mj-lt"/>
                        </a:rPr>
                        <a:t>Хасынский</a:t>
                      </a:r>
                      <a:r>
                        <a:rPr lang="ru-RU" sz="1300" dirty="0" smtClean="0">
                          <a:latin typeface="+mj-lt"/>
                        </a:rPr>
                        <a:t> р-н (</a:t>
                      </a:r>
                      <a:r>
                        <a:rPr lang="ru-RU" sz="1300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пгт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Атка, </a:t>
                      </a:r>
                      <a:r>
                        <a:rPr lang="ru-RU" sz="1300" dirty="0" err="1" smtClean="0">
                          <a:latin typeface="+mj-lt"/>
                        </a:rPr>
                        <a:t>пгт</a:t>
                      </a:r>
                      <a:r>
                        <a:rPr lang="ru-RU" sz="1300" dirty="0" smtClean="0">
                          <a:latin typeface="+mj-lt"/>
                        </a:rPr>
                        <a:t> Талая)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ru-RU" sz="1450" dirty="0">
                          <a:latin typeface="+mj-lt"/>
                        </a:rPr>
                        <a:t>Доля государственных (муниципальных) образовательных организаций, реализующих образовательные программы общего образования и/или среднего профессионального образования, подключенных к сети </a:t>
                      </a:r>
                      <a:r>
                        <a:rPr lang="ru-RU" sz="1450" dirty="0" smtClean="0">
                          <a:latin typeface="+mj-lt"/>
                        </a:rPr>
                        <a:t>«Интернет»</a:t>
                      </a:r>
                      <a:endParaRPr lang="ru-RU" sz="145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78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20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60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40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245">
                <a:tc>
                  <a:txBody>
                    <a:bodyPr/>
                    <a:lstStyle/>
                    <a:p>
                      <a:pPr algn="ctr"/>
                      <a:r>
                        <a:rPr lang="ru-RU" sz="1450" dirty="0">
                          <a:latin typeface="+mj-lt"/>
                        </a:rPr>
                        <a:t>Доля органов государственной власти, органов местного самоуправления и государственных внебюджетных фондов, подключенных к сети </a:t>
                      </a:r>
                      <a:r>
                        <a:rPr lang="ru-RU" sz="1450" dirty="0" smtClean="0">
                          <a:latin typeface="+mj-lt"/>
                        </a:rPr>
                        <a:t>«Интернет»</a:t>
                      </a:r>
                      <a:endParaRPr lang="ru-RU" sz="145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%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20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57,3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40</a:t>
                      </a:r>
                      <a:endParaRPr lang="ru-RU" sz="14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0E35D2F-69BA-4015-8F03-AD35CCD06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030" y="262765"/>
            <a:ext cx="405965" cy="40402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58C9ED32-35A8-442F-97B3-47176D7B31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5771" y="527001"/>
            <a:ext cx="313560" cy="3122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95977" y="501669"/>
            <a:ext cx="40613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</a:rPr>
              <a:t>Информационная инфраструктура</a:t>
            </a:r>
          </a:p>
        </p:txBody>
      </p:sp>
    </p:spTree>
    <p:extLst>
      <p:ext uri="{BB962C8B-B14F-4D97-AF65-F5344CB8AC3E}">
        <p14:creationId xmlns:p14="http://schemas.microsoft.com/office/powerpoint/2010/main" xmlns="" val="1617148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5435506"/>
              </p:ext>
            </p:extLst>
          </p:nvPr>
        </p:nvGraphicFramePr>
        <p:xfrm>
          <a:off x="274255" y="1014122"/>
          <a:ext cx="11644560" cy="3453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0473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746241"/>
                <a:gridCol w="1468582"/>
                <a:gridCol w="1302327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1648691"/>
                <a:gridCol w="1688246"/>
              </a:tblGrid>
              <a:tr h="200828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результат/показателя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2008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8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73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Выполнены вылеты санитарной авиации дополнительно к вылетам, осуществляемым за счет собственных средств бюджета Магаданской области*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штука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153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97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150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0806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Внедрена система информирования граждан, застрахованных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в системе обязательного медицинского страхования, о правах на получение бесплатной медицинской помощи 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(доля лиц, получающих информацию, 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от общего числа застрахованных лиц)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(нарастающим итогом)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40,4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42,3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44,2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54400" y="514718"/>
            <a:ext cx="8068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Развитие системы оказания первичной медико-санитарной помощи</a:t>
            </a:r>
            <a:endParaRPr lang="ru-RU" b="1" dirty="0">
              <a:solidFill>
                <a:srgbClr val="2B587F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01" y="258075"/>
            <a:ext cx="388655" cy="38865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B1E53D8-4DB6-4A56-9C9F-E93AE33F53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2738" y="502011"/>
            <a:ext cx="418393" cy="3375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3539" y="4803494"/>
            <a:ext cx="73267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*-</a:t>
            </a:r>
            <a:r>
              <a:rPr lang="en-US" dirty="0" smtClean="0"/>
              <a:t> </a:t>
            </a:r>
            <a:r>
              <a:rPr lang="ru-RU" sz="1600" dirty="0" smtClean="0"/>
              <a:t>вылеты санитарной авиации выполняются по мере необходимости на территории всех муниципальных образований Магаданской области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32449247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ЦИФРОВАЯ ЭКОНОМИКА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3014" y="1069223"/>
            <a:ext cx="11037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                   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: скругленные углы 3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</a:ext>
            </a:extLst>
          </p:cNvPr>
          <p:cNvSpPr/>
          <p:nvPr/>
        </p:nvSpPr>
        <p:spPr>
          <a:xfrm>
            <a:off x="331322" y="1254763"/>
            <a:ext cx="11188588" cy="465321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Задача: Развитие системы подготовки квалифицированных кадров для цифровой экономики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60666493"/>
              </p:ext>
            </p:extLst>
          </p:nvPr>
        </p:nvGraphicFramePr>
        <p:xfrm>
          <a:off x="345149" y="1905624"/>
          <a:ext cx="11145136" cy="4309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4299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728625"/>
                <a:gridCol w="1332501"/>
                <a:gridCol w="1073605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759257"/>
                <a:gridCol w="756849"/>
              </a:tblGrid>
              <a:tr h="22616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</a:t>
                      </a:r>
                      <a:r>
                        <a:rPr lang="ru-RU" sz="1300" dirty="0" smtClean="0">
                          <a:latin typeface="+mj-lt"/>
                        </a:rPr>
                        <a:t>показателя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887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7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0003">
                <a:tc>
                  <a:txBody>
                    <a:bodyPr/>
                    <a:lstStyle/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Количество выпускников системы профессионального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образования с ключевыми компетенциями цифровой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экономики</a:t>
                      </a:r>
                      <a:endParaRPr lang="ru-RU" sz="15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Департамент информационных</a:t>
                      </a:r>
                      <a:r>
                        <a:rPr lang="ru-RU" sz="1500" baseline="0" dirty="0" smtClean="0">
                          <a:latin typeface="+mj-lt"/>
                        </a:rPr>
                        <a:t> технологий и связи Правительства Магаданской области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человек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268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57027">
                <a:tc>
                  <a:txBody>
                    <a:bodyPr/>
                    <a:lstStyle/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Количество специалистов, прошедших переобучение по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компетенциям цифровой экономики в рамках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дополнительного образования</a:t>
                      </a:r>
                      <a:endParaRPr lang="ru-RU" sz="15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человек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-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570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0E35D2F-69BA-4015-8F03-AD35CCD06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030" y="262765"/>
            <a:ext cx="405965" cy="4040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95977" y="542649"/>
            <a:ext cx="3897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Кадры для цифровой экономики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3B8A8A1-5C4A-4A0F-8A59-4FC786544E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5029" y="565558"/>
            <a:ext cx="317858" cy="31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81663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ЦИФРОВАЯ ЭКОНОМИКА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31351" y="395518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3014" y="1069223"/>
            <a:ext cx="11037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                   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: скругленные углы 3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</a:ext>
            </a:extLst>
          </p:cNvPr>
          <p:cNvSpPr/>
          <p:nvPr/>
        </p:nvSpPr>
        <p:spPr>
          <a:xfrm>
            <a:off x="331322" y="1254763"/>
            <a:ext cx="11188588" cy="465321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Задача: Обеспечение безопасности информационно-телекоммуникационной инфраструктуры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59474236"/>
              </p:ext>
            </p:extLst>
          </p:nvPr>
        </p:nvGraphicFramePr>
        <p:xfrm>
          <a:off x="345149" y="1905624"/>
          <a:ext cx="11145136" cy="4309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4299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728625"/>
                <a:gridCol w="1332501"/>
                <a:gridCol w="1073605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759257"/>
                <a:gridCol w="756849"/>
              </a:tblGrid>
              <a:tr h="22616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</a:t>
                      </a:r>
                      <a:r>
                        <a:rPr lang="ru-RU" sz="1300" dirty="0" smtClean="0">
                          <a:latin typeface="+mj-lt"/>
                        </a:rPr>
                        <a:t>показателя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887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7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0003">
                <a:tc>
                  <a:txBody>
                    <a:bodyPr/>
                    <a:lstStyle/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Средний срок простоя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государственных информационных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систем в результате компьютерных атак</a:t>
                      </a:r>
                      <a:endParaRPr lang="ru-RU" sz="15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Департамент информационных</a:t>
                      </a:r>
                      <a:r>
                        <a:rPr lang="ru-RU" sz="1500" baseline="0" dirty="0" smtClean="0">
                          <a:latin typeface="+mj-lt"/>
                        </a:rPr>
                        <a:t> технологий и связи Правительства Магаданской области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час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24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57027">
                <a:tc>
                  <a:txBody>
                    <a:bodyPr/>
                    <a:lstStyle/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Стоимостная доля закупаемого и (или) арендуемого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федеральными органами исполнительной власти, 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органами исполнительной власти субъектов и иными органами государственной власти 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отечественного программного обеспечения</a:t>
                      </a:r>
                      <a:endParaRPr lang="ru-RU" sz="15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%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-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70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0E35D2F-69BA-4015-8F03-AD35CCD06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030" y="262765"/>
            <a:ext cx="405965" cy="4040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95977" y="542649"/>
            <a:ext cx="3897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Информационная безопасность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426E271-8EAB-49A7-9302-B19C42EA72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2162" y="578931"/>
            <a:ext cx="380777" cy="34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08525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ЦИФРОВАЯ ЭКОНОМИКА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3014" y="1069223"/>
            <a:ext cx="11037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                   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: скругленные углы 3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</a:ext>
            </a:extLst>
          </p:cNvPr>
          <p:cNvSpPr/>
          <p:nvPr/>
        </p:nvSpPr>
        <p:spPr>
          <a:xfrm>
            <a:off x="331322" y="1254763"/>
            <a:ext cx="11188588" cy="465321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Задача: Обеспечение безопасности информационно-телекоммуникационной инфраструктуры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45066200"/>
              </p:ext>
            </p:extLst>
          </p:nvPr>
        </p:nvGraphicFramePr>
        <p:xfrm>
          <a:off x="331322" y="2186064"/>
          <a:ext cx="11145136" cy="3464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4299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728625"/>
                <a:gridCol w="1332501"/>
                <a:gridCol w="1073605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759257"/>
                <a:gridCol w="756849"/>
              </a:tblGrid>
              <a:tr h="186037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</a:t>
                      </a:r>
                      <a:r>
                        <a:rPr lang="ru-RU" sz="1300" dirty="0" smtClean="0">
                          <a:latin typeface="+mj-lt"/>
                        </a:rPr>
                        <a:t>показателя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860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0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0563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+mj-lt"/>
                      </a:endParaRPr>
                    </a:p>
                    <a:p>
                      <a:pPr algn="ctr"/>
                      <a:endParaRPr lang="ru-RU" sz="1600" dirty="0" smtClean="0">
                        <a:latin typeface="+mj-lt"/>
                      </a:endParaRPr>
                    </a:p>
                    <a:p>
                      <a:pPr algn="ctr"/>
                      <a:endParaRPr lang="ru-RU" sz="1600" dirty="0" smtClean="0">
                        <a:latin typeface="+mj-lt"/>
                      </a:endParaRPr>
                    </a:p>
                    <a:p>
                      <a:pPr algn="ctr"/>
                      <a:endParaRPr lang="ru-RU" sz="1600" dirty="0" smtClean="0">
                        <a:latin typeface="+mj-lt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+mj-lt"/>
                        </a:rPr>
                        <a:t>Увеличение затрат на развитие "сквозных" цифровых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+mj-lt"/>
                        </a:rPr>
                        <a:t>технологий</a:t>
                      </a:r>
                      <a:endParaRPr lang="ru-RU" sz="1600" dirty="0">
                        <a:latin typeface="+mj-lt"/>
                      </a:endParaRPr>
                    </a:p>
                    <a:p>
                      <a:pPr algn="ctr"/>
                      <a:endParaRPr lang="ru-RU" sz="1600" dirty="0" smtClean="0">
                        <a:latin typeface="+mj-lt"/>
                      </a:endParaRPr>
                    </a:p>
                    <a:p>
                      <a:pPr algn="ctr"/>
                      <a:endParaRPr lang="ru-RU" sz="1600" dirty="0" smtClean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j-lt"/>
                        </a:rPr>
                        <a:t>Департамент информационных</a:t>
                      </a:r>
                      <a:r>
                        <a:rPr lang="ru-RU" sz="1600" baseline="0" dirty="0" smtClean="0">
                          <a:latin typeface="+mj-lt"/>
                        </a:rPr>
                        <a:t> технологий и связи Правительства Магаданской области</a:t>
                      </a:r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%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125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0E35D2F-69BA-4015-8F03-AD35CCD06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030" y="262765"/>
            <a:ext cx="405965" cy="4040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95977" y="542649"/>
            <a:ext cx="2662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Цифровое технологии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8C9ED32-35A8-442F-97B3-47176D7B31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1058" y="550797"/>
            <a:ext cx="402985" cy="31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89224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ЦИФРОВАЯ ЭКОНОМИКА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71184" y="441724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3014" y="1069223"/>
            <a:ext cx="11037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                   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: скругленные углы 3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</a:ext>
            </a:extLst>
          </p:cNvPr>
          <p:cNvSpPr/>
          <p:nvPr/>
        </p:nvSpPr>
        <p:spPr>
          <a:xfrm>
            <a:off x="335635" y="1015004"/>
            <a:ext cx="11076896" cy="813192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Задача: </a:t>
            </a:r>
            <a:r>
              <a:rPr lang="ru-RU" sz="1600" b="1" dirty="0" smtClean="0"/>
              <a:t>Внедрение </a:t>
            </a:r>
            <a:r>
              <a:rPr lang="ru-RU" sz="1600" b="1" dirty="0"/>
              <a:t>цифровых технологий и платформенных решений в сферах государственного управления и оказания </a:t>
            </a:r>
            <a:r>
              <a:rPr lang="ru-RU" sz="1600" b="1" dirty="0" smtClean="0"/>
              <a:t> </a:t>
            </a:r>
          </a:p>
          <a:p>
            <a:r>
              <a:rPr lang="ru-RU" sz="1600" b="1" dirty="0"/>
              <a:t> </a:t>
            </a:r>
            <a:r>
              <a:rPr lang="ru-RU" sz="1600" b="1" dirty="0" smtClean="0"/>
              <a:t>               государственных </a:t>
            </a:r>
            <a:r>
              <a:rPr lang="ru-RU" sz="1600" b="1" dirty="0"/>
              <a:t>услуг, в том числе в интересах населения и </a:t>
            </a:r>
            <a:r>
              <a:rPr lang="ru-RU" sz="1600" b="1" dirty="0" smtClean="0"/>
              <a:t>субъектов малого </a:t>
            </a:r>
            <a:r>
              <a:rPr lang="ru-RU" sz="1600" b="1" dirty="0"/>
              <a:t>и среднего предпринимательства, </a:t>
            </a:r>
            <a:r>
              <a:rPr lang="ru-RU" sz="1600" b="1" dirty="0" smtClean="0"/>
              <a:t> </a:t>
            </a:r>
          </a:p>
          <a:p>
            <a:r>
              <a:rPr lang="ru-RU" sz="1600" b="1" dirty="0"/>
              <a:t> </a:t>
            </a:r>
            <a:r>
              <a:rPr lang="ru-RU" sz="1600" b="1" dirty="0" smtClean="0"/>
              <a:t>               включая </a:t>
            </a:r>
            <a:r>
              <a:rPr lang="ru-RU" sz="1600" b="1" dirty="0"/>
              <a:t>индивидуальных </a:t>
            </a:r>
            <a:r>
              <a:rPr lang="ru-RU" sz="1600" b="1" dirty="0" smtClean="0"/>
              <a:t>предпринимателей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10900385"/>
              </p:ext>
            </p:extLst>
          </p:nvPr>
        </p:nvGraphicFramePr>
        <p:xfrm>
          <a:off x="312821" y="2113596"/>
          <a:ext cx="11167509" cy="5356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7663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684421"/>
                <a:gridCol w="1118937"/>
                <a:gridCol w="1106905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532734"/>
                <a:gridCol w="756849"/>
              </a:tblGrid>
              <a:tr h="18525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субъекту,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показателя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827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7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18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Обеспечено развитие системы межведомственного электронного взаимодействия на территориях субъектов Российской Федерации</a:t>
                      </a:r>
                      <a:endParaRPr lang="ru-RU" sz="15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Департамент информационных</a:t>
                      </a:r>
                      <a:r>
                        <a:rPr lang="ru-RU" sz="1500" baseline="0" dirty="0" smtClean="0">
                          <a:latin typeface="+mj-lt"/>
                        </a:rPr>
                        <a:t> технологий и связи Правительства Магаданской области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штука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1709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Доля взаимодействий граждан и коммерческих организаций с государственными (муниципальными) органами и бюджетными учреждениями, осуществляемых в цифровом виде</a:t>
                      </a:r>
                      <a:endParaRPr lang="ru-RU" sz="15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30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891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Доля приоритетных государственных услуг и сервисов, соответствующих целевой модели цифровой трансформации (предоставление без необходимости личного посещения государственных органов и иных организаций, с применением реестровой модели, онлайн (в автоматическом режиме), </a:t>
                      </a:r>
                      <a:r>
                        <a:rPr lang="ru-RU" sz="1500" dirty="0" err="1" smtClean="0">
                          <a:latin typeface="+mj-lt"/>
                        </a:rPr>
                        <a:t>проактивно</a:t>
                      </a:r>
                      <a:r>
                        <a:rPr lang="ru-RU" sz="1500" dirty="0" smtClean="0">
                          <a:latin typeface="+mj-lt"/>
                        </a:rPr>
                        <a:t>)</a:t>
                      </a:r>
                      <a:endParaRPr lang="ru-RU" sz="15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%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15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18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Доля отказов при предоставлении приоритетных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государственных услуг и сервисов от числа отказов в 2018 году</a:t>
                      </a:r>
                      <a:endParaRPr lang="ru-RU" sz="15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%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90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0721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Доля внутриведомственного и межведомственного юридически значимого электронного документооборота государственных и муниципальных органов и бюджетных учреждений</a:t>
                      </a:r>
                      <a:endParaRPr lang="ru-RU" sz="15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%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10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0E35D2F-69BA-4015-8F03-AD35CCD06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030" y="262765"/>
            <a:ext cx="405965" cy="4040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88740" y="467215"/>
            <a:ext cx="46482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Цифровое государственное управление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1D23C0E-A009-4E17-B53E-A2BCA89D0B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8534" y="555180"/>
            <a:ext cx="328034" cy="32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94516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3002C877-3D43-4110-92CB-999AC4BCC8D5}"/>
              </a:ext>
            </a:extLst>
          </p:cNvPr>
          <p:cNvSpPr txBox="1">
            <a:spLocks/>
          </p:cNvSpPr>
          <p:nvPr/>
        </p:nvSpPr>
        <p:spPr>
          <a:xfrm>
            <a:off x="261995" y="898608"/>
            <a:ext cx="11347970" cy="222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НАЦИОНАЛЬНЫЙ ПРОЕКТ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haroni" panose="02010803020104030203" pitchFamily="2" charset="-79"/>
              </a:rPr>
              <a:t>МЕЖДУНАРОНАЯ</a:t>
            </a:r>
            <a:r>
              <a:rPr kumimoji="0" lang="ru-RU" sz="35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haroni" panose="02010803020104030203" pitchFamily="2" charset="-79"/>
              </a:rPr>
              <a:t> КООПЕРАЦИЯ И ЭКСПОРТ</a:t>
            </a:r>
            <a:endParaRPr kumimoji="0" lang="ru-RU" sz="35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haroni" panose="02010803020104030203" pitchFamily="2" charset="-79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9EF211BE-843C-48BE-9D2D-682A635C6218}"/>
              </a:ext>
            </a:extLst>
          </p:cNvPr>
          <p:cNvSpPr/>
          <p:nvPr/>
        </p:nvSpPr>
        <p:spPr>
          <a:xfrm>
            <a:off x="709543" y="355708"/>
            <a:ext cx="1723589" cy="162962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9105" y="3247697"/>
            <a:ext cx="6102896" cy="361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247697"/>
            <a:ext cx="6132569" cy="361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44A6610-A436-4EC8-8950-6D770BC546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1358" y="553044"/>
            <a:ext cx="1139957" cy="123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71729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НАЦИОНАЛЬНЫЙ </a:t>
            </a:r>
            <a:r>
              <a:rPr lang="ru-RU" sz="1500" dirty="0">
                <a:solidFill>
                  <a:srgbClr val="2B587F"/>
                </a:solidFill>
              </a:rPr>
              <a:t>ПРОЕКТ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МЕЖДУНАРОДНАЯ КООПЕРАЦИЯ И ЭКСПОРТ</a:t>
            </a:r>
          </a:p>
        </p:txBody>
      </p:sp>
      <p:sp>
        <p:nvSpPr>
          <p:cNvPr id="19" name="Подзаголовок 5">
            <a:extLst>
              <a:ext uri="{FF2B5EF4-FFF2-40B4-BE49-F238E27FC236}">
                <a16:creationId xmlns="" xmlns:a16="http://schemas.microsoft.com/office/drawing/2014/main" id="{05F33B3F-E203-45D4-9AB6-E784759D6910}"/>
              </a:ext>
            </a:extLst>
          </p:cNvPr>
          <p:cNvSpPr txBox="1">
            <a:spLocks/>
          </p:cNvSpPr>
          <p:nvPr/>
        </p:nvSpPr>
        <p:spPr>
          <a:xfrm>
            <a:off x="3012396" y="538114"/>
            <a:ext cx="5855374" cy="287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РЕГИОНАЛЬНЫЕ ПРОЕКТЫ, ВХОДЯЩИЕ В ФЕДЕРАЛЬНЫЙ ПРОЕКТ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ADF47F6-F727-4297-B3DE-2780FFE35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2497" y="500692"/>
            <a:ext cx="340969" cy="339952"/>
          </a:xfrm>
          <a:prstGeom prst="rect">
            <a:avLst/>
          </a:prstGeom>
        </p:spPr>
      </p:pic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961158" y="1169080"/>
            <a:ext cx="10429083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Экспорт продукции АПК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Подзаголовок 5">
            <a:extLst>
              <a:ext uri="{FF2B5EF4-FFF2-40B4-BE49-F238E27FC236}">
                <a16:creationId xmlns="" xmlns:a16="http://schemas.microsoft.com/office/drawing/2014/main" id="{C4790F01-1EAA-443F-AC0F-7475DBBF9BC1}"/>
              </a:ext>
            </a:extLst>
          </p:cNvPr>
          <p:cNvSpPr txBox="1">
            <a:spLocks/>
          </p:cNvSpPr>
          <p:nvPr/>
        </p:nvSpPr>
        <p:spPr>
          <a:xfrm>
            <a:off x="1023494" y="1915387"/>
            <a:ext cx="10983667" cy="68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Экспорт</a:t>
            </a:r>
            <a:r>
              <a:rPr lang="ru-RU" sz="2000" b="1" dirty="0"/>
              <a:t>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услуг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19505" y="105480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FDA96032-0197-48FA-8AC0-2A5DD2F5204A}"/>
              </a:ext>
            </a:extLst>
          </p:cNvPr>
          <p:cNvSpPr/>
          <p:nvPr/>
        </p:nvSpPr>
        <p:spPr>
          <a:xfrm>
            <a:off x="2107162" y="454476"/>
            <a:ext cx="511751" cy="49228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E77FA263-9758-4442-87DA-187E6B34DEEE}"/>
              </a:ext>
            </a:extLst>
          </p:cNvPr>
          <p:cNvSpPr/>
          <p:nvPr/>
        </p:nvSpPr>
        <p:spPr>
          <a:xfrm>
            <a:off x="210178" y="181414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ABEADB9E-F5F8-4C9C-97F4-6BD82940C000}"/>
              </a:ext>
            </a:extLst>
          </p:cNvPr>
          <p:cNvSpPr/>
          <p:nvPr/>
        </p:nvSpPr>
        <p:spPr>
          <a:xfrm>
            <a:off x="211636" y="264816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Подзаголовок 5">
            <a:extLst>
              <a:ext uri="{FF2B5EF4-FFF2-40B4-BE49-F238E27FC236}">
                <a16:creationId xmlns="" xmlns:a16="http://schemas.microsoft.com/office/drawing/2014/main" id="{DFC08C64-7BCD-4419-A17E-BE0B15631706}"/>
              </a:ext>
            </a:extLst>
          </p:cNvPr>
          <p:cNvSpPr txBox="1">
            <a:spLocks/>
          </p:cNvSpPr>
          <p:nvPr/>
        </p:nvSpPr>
        <p:spPr>
          <a:xfrm>
            <a:off x="1023495" y="2737284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Системные меры развития международной кооперации и экспорта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="" xmlns:a16="http://schemas.microsoft.com/office/drawing/2014/main" id="{A04C5383-E439-4CC0-B3D5-0C5DC393E98B}"/>
              </a:ext>
            </a:extLst>
          </p:cNvPr>
          <p:cNvSpPr/>
          <p:nvPr/>
        </p:nvSpPr>
        <p:spPr>
          <a:xfrm>
            <a:off x="196394" y="4688399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6F89D31E-4613-48A8-B27C-8AC536731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558" y="4736805"/>
            <a:ext cx="413472" cy="430579"/>
          </a:xfrm>
          <a:prstGeom prst="rect">
            <a:avLst/>
          </a:prstGeom>
        </p:spPr>
      </p:pic>
      <p:cxnSp>
        <p:nvCxnSpPr>
          <p:cNvPr id="73" name="Прямая соединительная линия 72">
            <a:extLst>
              <a:ext uri="{FF2B5EF4-FFF2-40B4-BE49-F238E27FC236}">
                <a16:creationId xmlns="" xmlns:a16="http://schemas.microsoft.com/office/drawing/2014/main" id="{E8F6DDC2-D9EF-4B0D-BB87-F29CE1413CB6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: скругленные углы 77">
            <a:extLst>
              <a:ext uri="{FF2B5EF4-FFF2-40B4-BE49-F238E27FC236}">
                <a16:creationId xmlns="" xmlns:a16="http://schemas.microsoft.com/office/drawing/2014/main" id="{ABD4C310-4D29-4E97-9554-EC8245E41CEE}"/>
              </a:ext>
            </a:extLst>
          </p:cNvPr>
          <p:cNvSpPr/>
          <p:nvPr/>
        </p:nvSpPr>
        <p:spPr>
          <a:xfrm>
            <a:off x="896580" y="1058594"/>
            <a:ext cx="1051056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="" xmlns:a16="http://schemas.microsoft.com/office/drawing/2014/main" id="{C5A37292-41DD-4916-A746-718DBD33C618}"/>
              </a:ext>
            </a:extLst>
          </p:cNvPr>
          <p:cNvSpPr/>
          <p:nvPr/>
        </p:nvSpPr>
        <p:spPr>
          <a:xfrm>
            <a:off x="879681" y="1852929"/>
            <a:ext cx="1051056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="" xmlns:a16="http://schemas.microsoft.com/office/drawing/2014/main" id="{656F8997-97F7-49C8-B54C-EF9395B4182B}"/>
              </a:ext>
            </a:extLst>
          </p:cNvPr>
          <p:cNvSpPr/>
          <p:nvPr/>
        </p:nvSpPr>
        <p:spPr>
          <a:xfrm>
            <a:off x="896580" y="2639713"/>
            <a:ext cx="10510560" cy="530289"/>
          </a:xfrm>
          <a:prstGeom prst="round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="" xmlns:a16="http://schemas.microsoft.com/office/drawing/2014/main" id="{783FB2A6-0F97-4A43-9A9D-D021164E49C1}"/>
              </a:ext>
            </a:extLst>
          </p:cNvPr>
          <p:cNvSpPr/>
          <p:nvPr/>
        </p:nvSpPr>
        <p:spPr>
          <a:xfrm>
            <a:off x="124663" y="106033"/>
            <a:ext cx="671254" cy="639601"/>
          </a:xfrm>
          <a:prstGeom prst="ellipse">
            <a:avLst/>
          </a:prstGeom>
          <a:noFill/>
          <a:ln w="19050">
            <a:solidFill>
              <a:srgbClr val="256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F39DBEE-60B7-4B0F-B2C1-770D6963F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100" y="175764"/>
            <a:ext cx="438389" cy="474921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="" xmlns:a16="http://schemas.microsoft.com/office/drawing/2014/main" id="{90B8B011-53A7-415D-8697-3B6A1BA48307}"/>
              </a:ext>
            </a:extLst>
          </p:cNvPr>
          <p:cNvSpPr/>
          <p:nvPr/>
        </p:nvSpPr>
        <p:spPr>
          <a:xfrm>
            <a:off x="879681" y="3822128"/>
            <a:ext cx="5391909" cy="2449772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Прямоугольник: скругленные углы 34">
            <a:extLst>
              <a:ext uri="{FF2B5EF4-FFF2-40B4-BE49-F238E27FC236}">
                <a16:creationId xmlns="" xmlns:a16="http://schemas.microsoft.com/office/drawing/2014/main" id="{D2823687-10D5-42DD-B935-36692098A086}"/>
              </a:ext>
            </a:extLst>
          </p:cNvPr>
          <p:cNvSpPr/>
          <p:nvPr/>
        </p:nvSpPr>
        <p:spPr>
          <a:xfrm>
            <a:off x="6630720" y="5058215"/>
            <a:ext cx="5247047" cy="1599683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0E171F4D-EF81-42B7-830F-03EE2DFC7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996" y="5188685"/>
            <a:ext cx="1330805" cy="1330805"/>
          </a:xfrm>
          <a:prstGeom prst="ellipse">
            <a:avLst/>
          </a:prstGeom>
          <a:solidFill>
            <a:srgbClr val="0070C0"/>
          </a:solidFill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2226E12-E590-4476-9FA0-2821749A10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046" y="1136968"/>
            <a:ext cx="291123" cy="3477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4A86E3C-4D9A-4670-8D7E-8C6B2ECEA7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715" y="1852929"/>
            <a:ext cx="391111" cy="4188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B521550-318F-4887-926F-DEF39924EF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157" y="2737284"/>
            <a:ext cx="323012" cy="389194"/>
          </a:xfrm>
          <a:prstGeom prst="rect">
            <a:avLst/>
          </a:prstGeom>
        </p:spPr>
      </p:pic>
      <p:grpSp>
        <p:nvGrpSpPr>
          <p:cNvPr id="40" name="Группа 63">
            <a:extLst>
              <a:ext uri="{FF2B5EF4-FFF2-40B4-BE49-F238E27FC236}">
                <a16:creationId xmlns="" xmlns:a16="http://schemas.microsoft.com/office/drawing/2014/main" id="{BC3038BF-505B-43E9-9340-4793913A6C10}"/>
              </a:ext>
            </a:extLst>
          </p:cNvPr>
          <p:cNvGrpSpPr/>
          <p:nvPr/>
        </p:nvGrpSpPr>
        <p:grpSpPr>
          <a:xfrm>
            <a:off x="6558043" y="3333907"/>
            <a:ext cx="5314491" cy="3323990"/>
            <a:chOff x="-110425" y="-857829"/>
            <a:chExt cx="3880447" cy="161307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1" name="Прямоугольник: скругленные углы 34">
              <a:extLst>
                <a:ext uri="{FF2B5EF4-FFF2-40B4-BE49-F238E27FC236}">
                  <a16:creationId xmlns="" xmlns:a16="http://schemas.microsoft.com/office/drawing/2014/main" id="{D2823687-10D5-42DD-B935-36692098A086}"/>
                </a:ext>
              </a:extLst>
            </p:cNvPr>
            <p:cNvSpPr/>
            <p:nvPr/>
          </p:nvSpPr>
          <p:spPr>
            <a:xfrm>
              <a:off x="-110425" y="-857829"/>
              <a:ext cx="3831202" cy="776297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dirty="0"/>
            </a:p>
          </p:txBody>
        </p:sp>
        <p:sp>
          <p:nvSpPr>
            <p:cNvPr id="42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8F8CDED8-1EC6-43D6-B384-0D541565867F}"/>
                </a:ext>
              </a:extLst>
            </p:cNvPr>
            <p:cNvSpPr txBox="1"/>
            <p:nvPr/>
          </p:nvSpPr>
          <p:spPr>
            <a:xfrm>
              <a:off x="1085405" y="43913"/>
              <a:ext cx="2684617" cy="71133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РУКОВОДИТЕЛЬ :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Пеньевская Ирина Станиславовна 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Министр </a:t>
              </a: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экономического развития, инвестиционной политики и инноваций </a:t>
              </a:r>
              <a:r>
                <a:rPr kumimoji="0" lang="ru-RU" sz="1400" b="0" i="1" u="none" strike="noStrike" kern="1200" cap="none" spc="0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Магаданской области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(конт.тел: 8 (4132) 60-77-15, </a:t>
              </a:r>
            </a:p>
            <a:p>
              <a:pPr lvl="0" algn="ctr" defTabSz="577850">
                <a:spcBef>
                  <a:spcPct val="0"/>
                </a:spcBef>
                <a:defRPr/>
              </a:pP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эл.почта: </a:t>
              </a:r>
              <a:r>
                <a:rPr lang="en-US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PenievskayaIS@49gov.ru</a:t>
              </a:r>
              <a:r>
                <a:rPr kumimoji="0" lang="ru-RU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Прямоугольник: скругленные углы 4">
            <a:extLst>
              <a:ext uri="{FF2B5EF4-FFF2-40B4-BE49-F238E27FC236}">
                <a16:creationId xmlns="" xmlns:a16="http://schemas.microsoft.com/office/drawing/2014/main" id="{8F8CDED8-1EC6-43D6-B384-0D541565867F}"/>
              </a:ext>
            </a:extLst>
          </p:cNvPr>
          <p:cNvSpPr txBox="1"/>
          <p:nvPr/>
        </p:nvSpPr>
        <p:spPr>
          <a:xfrm>
            <a:off x="8211464" y="3571763"/>
            <a:ext cx="3811360" cy="130351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РУКОВОДИТЕЛЬ : 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Таболин Андрей Павлович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Руководитель департамента </a:t>
            </a:r>
            <a:endParaRPr kumimoji="0" lang="en-US" sz="1400" b="0" i="1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рыбного хозяйства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400" b="0" i="1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Правительства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Магаданской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области </a:t>
            </a:r>
          </a:p>
          <a:p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(конт.тел: 8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(4132)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65-89-70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 defTabSz="577850">
              <a:spcBef>
                <a:spcPct val="0"/>
              </a:spcBef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эл.почта: </a:t>
            </a:r>
            <a:r>
              <a:rPr lang="en-US" sz="1400" i="1" noProof="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TabolinAP</a:t>
            </a:r>
            <a:r>
              <a:rPr lang="en-US" sz="1400" i="1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@49gov.ru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6864995" y="3426497"/>
            <a:ext cx="1330805" cy="13960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>
                <a:blip r:embed="rId9"/>
                <a:stretch>
                  <a:fillRect/>
                </a:stretch>
              </a:blipFill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3DB2EC30-DB6A-42C6-BF97-920C08FEDF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4205" y="4255822"/>
            <a:ext cx="1392543" cy="1392543"/>
          </a:xfrm>
          <a:prstGeom prst="ellipse">
            <a:avLst/>
          </a:prstGeom>
          <a:ln w="127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6" name="Прямоугольник: скругленные углы 4">
            <a:extLst>
              <a:ext uri="{FF2B5EF4-FFF2-40B4-BE49-F238E27FC236}">
                <a16:creationId xmlns="" xmlns:a16="http://schemas.microsoft.com/office/drawing/2014/main" id="{EE5A6DD0-F500-487C-B9DF-62DEBC47A52F}"/>
              </a:ext>
            </a:extLst>
          </p:cNvPr>
          <p:cNvSpPr txBox="1"/>
          <p:nvPr/>
        </p:nvSpPr>
        <p:spPr>
          <a:xfrm>
            <a:off x="2856313" y="3908830"/>
            <a:ext cx="3199201" cy="215723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КУРАТОР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Бодяев Юрий Алексеевич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Первый заместитель председателя Правительства Магаданской области</a:t>
            </a:r>
          </a:p>
          <a:p>
            <a:pPr lvl="0" algn="ctr" defTabSz="577850">
              <a:spcBef>
                <a:spcPct val="0"/>
              </a:spcBef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(конт.тел: 8 (4132) </a:t>
            </a:r>
            <a:r>
              <a:rPr lang="ru-RU" sz="14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60-79-17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lvl="0" algn="ctr" defTabSz="577850">
              <a:spcBef>
                <a:spcPct val="0"/>
              </a:spcBef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эл.почта: </a:t>
            </a:r>
            <a:r>
              <a:rPr lang="en-US" sz="14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BodyaevUA@49gov.ru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40600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МЕЖДУНАРОДНАЯ КООПЕРАЦИЯ И ЭКСПОРТ</a:t>
            </a:r>
          </a:p>
        </p:txBody>
      </p:sp>
      <p:cxnSp>
        <p:nvCxnSpPr>
          <p:cNvPr id="73" name="Прямая соединительная линия 72">
            <a:extLst>
              <a:ext uri="{FF2B5EF4-FFF2-40B4-BE49-F238E27FC236}">
                <a16:creationId xmlns="" xmlns:a16="http://schemas.microsoft.com/office/drawing/2014/main" id="{E8F6DDC2-D9EF-4B0D-BB87-F29CE1413CB6}"/>
              </a:ext>
            </a:extLst>
          </p:cNvPr>
          <p:cNvCxnSpPr>
            <a:cxnSpLocks/>
          </p:cNvCxnSpPr>
          <p:nvPr/>
        </p:nvCxnSpPr>
        <p:spPr>
          <a:xfrm>
            <a:off x="1034327" y="479688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Овал 84">
            <a:extLst>
              <a:ext uri="{FF2B5EF4-FFF2-40B4-BE49-F238E27FC236}">
                <a16:creationId xmlns="" xmlns:a16="http://schemas.microsoft.com/office/drawing/2014/main" id="{783FB2A6-0F97-4A43-9A9D-D021164E49C1}"/>
              </a:ext>
            </a:extLst>
          </p:cNvPr>
          <p:cNvSpPr/>
          <p:nvPr/>
        </p:nvSpPr>
        <p:spPr>
          <a:xfrm>
            <a:off x="124663" y="106033"/>
            <a:ext cx="671254" cy="639601"/>
          </a:xfrm>
          <a:prstGeom prst="ellipse">
            <a:avLst/>
          </a:prstGeom>
          <a:noFill/>
          <a:ln w="19050">
            <a:solidFill>
              <a:srgbClr val="256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одзаголовок 5">
            <a:extLst>
              <a:ext uri="{FF2B5EF4-FFF2-40B4-BE49-F238E27FC236}">
                <a16:creationId xmlns="" xmlns:a16="http://schemas.microsoft.com/office/drawing/2014/main" id="{81FE3258-35BE-4A66-AB80-2CF1FEA0F75E}"/>
              </a:ext>
            </a:extLst>
          </p:cNvPr>
          <p:cNvSpPr txBox="1">
            <a:spLocks/>
          </p:cNvSpPr>
          <p:nvPr/>
        </p:nvSpPr>
        <p:spPr>
          <a:xfrm>
            <a:off x="1729359" y="2005416"/>
            <a:ext cx="5855374" cy="287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Экспорт продукции АПК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2B58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39B70F08-CD70-4671-82EB-7255A54C9D5D}"/>
              </a:ext>
            </a:extLst>
          </p:cNvPr>
          <p:cNvSpPr/>
          <p:nvPr/>
        </p:nvSpPr>
        <p:spPr>
          <a:xfrm>
            <a:off x="1122208" y="1908044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58FD527-0E21-4F19-9E51-54EA4309B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100" y="175764"/>
            <a:ext cx="438389" cy="4749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2226E12-E590-4476-9FA0-2821749A10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9153" y="1960128"/>
            <a:ext cx="283129" cy="347770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39853991"/>
              </p:ext>
            </p:extLst>
          </p:nvPr>
        </p:nvGraphicFramePr>
        <p:xfrm>
          <a:off x="642301" y="2513075"/>
          <a:ext cx="11205745" cy="1290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2927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3513221"/>
                <a:gridCol w="1073024"/>
                <a:gridCol w="1118412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966961"/>
                <a:gridCol w="1471200"/>
              </a:tblGrid>
              <a:tr h="165639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656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6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580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Объем экспорта продукции АПК 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Департамент рыбного хозяйства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Правительства Магаданской области 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млрд долл. США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0,1078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0,1274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Calibri"/>
                          <a:cs typeface="Calibri Light" panose="020F0302020204030204" pitchFamily="34" charset="0"/>
                        </a:rPr>
                        <a:t>0,109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D9904E2-DC75-4CED-88B8-EA6C71EC6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103" y="3907280"/>
            <a:ext cx="531959" cy="537869"/>
          </a:xfrm>
          <a:prstGeom prst="rect">
            <a:avLst/>
          </a:prstGeom>
        </p:spPr>
      </p:pic>
      <p:graphicFrame>
        <p:nvGraphicFramePr>
          <p:cNvPr id="19" name="Таблица 18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8527962"/>
              </p:ext>
            </p:extLst>
          </p:nvPr>
        </p:nvGraphicFramePr>
        <p:xfrm>
          <a:off x="646615" y="4566416"/>
          <a:ext cx="11201431" cy="2066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4277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3248526"/>
                <a:gridCol w="1042055"/>
                <a:gridCol w="1118412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966961"/>
                <a:gridCol w="1471200"/>
              </a:tblGrid>
              <a:tr h="215678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656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6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3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Объем экспорта услуг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 экономического развития, инвестиционной политики и инноваций Магаданской области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млрд долл. США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0,0003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rgbClr val="0D0D0D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</a:rPr>
                        <a:t>0,009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Calibri"/>
                          <a:cs typeface="Calibri Light" panose="020F0302020204030204" pitchFamily="34" charset="0"/>
                        </a:rPr>
                        <a:t>0,0003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655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Объем экспорта транспортных услуг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0,0001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D0D0D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</a:rPr>
                        <a:t>0,004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Calibri"/>
                          <a:cs typeface="Calibri Light" panose="020F0302020204030204" pitchFamily="34" charset="0"/>
                        </a:rPr>
                        <a:t>0,0001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24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Объем платы за пользование интеллектуальной собственностью и экспорта деловых услуг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0,0002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D0D0D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</a:rPr>
                        <a:t>0,00003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Calibri"/>
                          <a:cs typeface="Calibri Light" panose="020F0302020204030204" pitchFamily="34" charset="0"/>
                        </a:rPr>
                        <a:t>0,0002</a:t>
                      </a:r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29359" y="3924509"/>
            <a:ext cx="1697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rgbClr val="4472C4">
                    <a:lumMod val="75000"/>
                  </a:srgbClr>
                </a:solidFill>
              </a:rPr>
              <a:t>Экспорт </a:t>
            </a: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</a:rPr>
              <a:t>услуг</a:t>
            </a:r>
            <a:endParaRPr lang="ru-RU" sz="2000" b="1" dirty="0">
              <a:solidFill>
                <a:srgbClr val="4472C4">
                  <a:lumMod val="75000"/>
                </a:srgbClr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74A86E3C-4D9A-4670-8D7E-8C6B2ECEA7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7683" y="3963073"/>
            <a:ext cx="406068" cy="418833"/>
          </a:xfrm>
          <a:prstGeom prst="rect">
            <a:avLst/>
          </a:prstGeom>
        </p:spPr>
      </p:pic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xmlns="" val="2426118129"/>
              </p:ext>
            </p:extLst>
          </p:nvPr>
        </p:nvGraphicFramePr>
        <p:xfrm>
          <a:off x="418879" y="560531"/>
          <a:ext cx="11262703" cy="1306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9329037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 smtClean="0">
                <a:solidFill>
                  <a:srgbClr val="2B587F"/>
                </a:solidFill>
              </a:rPr>
              <a:t>ПРОЕКТЫ, РЕАЛИЗУЕМЫЕ НА ТЕРРИТОРИИ МУНИЦИПАЛЬНОГО ОБРАЗОВАНИЯ 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1273520" y="2801328"/>
            <a:ext cx="9264770" cy="125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Муниципальное образование </a:t>
            </a:r>
            <a:endParaRPr lang="ru-RU" sz="4000" b="1" dirty="0" smtClean="0">
              <a:solidFill>
                <a:srgbClr val="002666"/>
              </a:solidFill>
              <a:latin typeface="PFDinDisplayPro-Light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«Город Магадан»</a:t>
            </a:r>
            <a:endParaRPr lang="ru-RU" sz="4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345113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33065264"/>
              </p:ext>
            </p:extLst>
          </p:nvPr>
        </p:nvGraphicFramePr>
        <p:xfrm>
          <a:off x="262004" y="1248754"/>
          <a:ext cx="11653014" cy="5086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3793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909823"/>
                <a:gridCol w="1041722"/>
                <a:gridCol w="405114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2703350"/>
                <a:gridCol w="3019212"/>
              </a:tblGrid>
              <a:tr h="292606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показателя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463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5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9328"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Количество медицинских организаций, участвующих в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создании и тиражировании 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«Новой модели медицинской организации, оказывающей первичную медико-санитарную помощь»</a:t>
                      </a:r>
                    </a:p>
                    <a:p>
                      <a:pPr algn="ctr"/>
                      <a:endParaRPr lang="ru-RU" sz="1500" b="0" i="0" u="none" strike="noStrike" kern="1200" baseline="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500" b="0" i="0" u="none" strike="noStrike" kern="1200" baseline="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500" b="0" i="0" u="none" strike="noStrike" kern="1200" baseline="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500" b="0" i="0" u="none" strike="noStrike" kern="1200" baseline="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500" b="0" i="0" u="none" strike="noStrike" kern="1200" baseline="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 области</a:t>
                      </a:r>
                    </a:p>
                    <a:p>
                      <a:pPr algn="ctr"/>
                      <a:endParaRPr lang="ru-RU" sz="1500" kern="12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500" kern="12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500" kern="12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500" kern="12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</a:t>
                      </a:r>
                    </a:p>
                    <a:p>
                      <a:pPr algn="ctr"/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2</a:t>
                      </a:r>
                    </a:p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2</a:t>
                      </a:r>
                    </a:p>
                    <a:p>
                      <a:pPr algn="just"/>
                      <a:r>
                        <a:rPr lang="ru-RU" sz="1500" dirty="0" smtClean="0">
                          <a:latin typeface="+mj-lt"/>
                        </a:rPr>
                        <a:t>(-МОГБУЗ «Поликлиника № 1»;</a:t>
                      </a:r>
                    </a:p>
                    <a:p>
                      <a:pPr algn="just"/>
                      <a:r>
                        <a:rPr lang="ru-RU" sz="1500" dirty="0" smtClean="0">
                          <a:latin typeface="+mj-lt"/>
                        </a:rPr>
                        <a:t>-МОГБУЗ «Поликлиника № 3»)</a:t>
                      </a:r>
                    </a:p>
                    <a:p>
                      <a:pPr algn="just"/>
                      <a:endParaRPr lang="ru-RU" sz="1500" dirty="0" smtClean="0">
                        <a:latin typeface="+mj-lt"/>
                      </a:endParaRPr>
                    </a:p>
                    <a:p>
                      <a:pPr algn="just"/>
                      <a:endParaRPr lang="ru-RU" sz="1500" dirty="0" smtClean="0">
                        <a:latin typeface="+mj-lt"/>
                      </a:endParaRPr>
                    </a:p>
                    <a:p>
                      <a:pPr algn="just"/>
                      <a:endParaRPr lang="ru-RU" sz="1500" dirty="0" smtClean="0">
                        <a:latin typeface="+mj-lt"/>
                      </a:endParaRPr>
                    </a:p>
                    <a:p>
                      <a:pPr algn="just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5</a:t>
                      </a:r>
                    </a:p>
                    <a:p>
                      <a:pPr algn="just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(-амбулаторное отделение № 1 при МОГБУЗ «Поликлиника № 1»;</a:t>
                      </a:r>
                    </a:p>
                    <a:p>
                      <a:pPr algn="just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- амбулаторное отделение № 2 при МОГБУЗ «Поликлиника № 1»;</a:t>
                      </a:r>
                    </a:p>
                    <a:p>
                      <a:pPr algn="just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- амбулаторное отделение № 3 при МОГБУЗ «Поликлиника № 1»;</a:t>
                      </a:r>
                    </a:p>
                    <a:p>
                      <a:pPr algn="just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- детская поликлиника № 1 при ГБУЗ «Магаданская областная детская больница»;</a:t>
                      </a:r>
                    </a:p>
                    <a:p>
                      <a:pPr algn="just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</a:rPr>
                        <a:t>- детская поликлиника № 2 при ГБУЗ «Магаданская областная детская больница»)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54400" y="514718"/>
            <a:ext cx="8068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Развитие системы оказания первичной медико-санитарной помощи</a:t>
            </a:r>
            <a:endParaRPr lang="ru-RU" b="1" dirty="0">
              <a:solidFill>
                <a:srgbClr val="2B587F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01" y="258075"/>
            <a:ext cx="388655" cy="38865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B1E53D8-4DB6-4A56-9C9F-E93AE33F53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2738" y="502011"/>
            <a:ext cx="418393" cy="3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74769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ОБРАЗОВАНИЕ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60959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1939" y="1201939"/>
          <a:ext cx="11803142" cy="3880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5235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322962">
                  <a:extLst>
                    <a:ext uri="{9D8B030D-6E8A-4147-A177-3AD203B41FA5}">
                      <a16:colId xmlns:a16="http://schemas.microsoft.com/office/drawing/2014/main" xmlns="" val="3536124522"/>
                    </a:ext>
                  </a:extLst>
                </a:gridCol>
                <a:gridCol w="1109337"/>
                <a:gridCol w="561987">
                  <a:extLst>
                    <a:ext uri="{9D8B030D-6E8A-4147-A177-3AD203B41FA5}">
                      <a16:colId xmlns:a16="http://schemas.microsoft.com/office/drawing/2014/main" xmlns="" val="1600380227"/>
                    </a:ext>
                  </a:extLst>
                </a:gridCol>
                <a:gridCol w="510600"/>
                <a:gridCol w="563021"/>
              </a:tblGrid>
              <a:tr h="25634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Целевое значение</a:t>
                      </a:r>
                      <a:endParaRPr lang="ru-RU" sz="13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728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63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Calibri"/>
                          <a:cs typeface="Times New Roman"/>
                        </a:rPr>
                        <a:t>Созданы новые места в общеобразовательных организациях (продолжение реализации приоритетного проекта "Современная образовательная среда для школьников")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  <a:ea typeface="Calibri"/>
                          <a:cs typeface="Times New Roman"/>
                        </a:rPr>
                        <a:t>Министерство образования Магаданской области </a:t>
                      </a:r>
                      <a:endParaRPr lang="ru-RU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мест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Calibri"/>
                          <a:cs typeface="Times New Roman"/>
                        </a:rPr>
                        <a:t>50</a:t>
                      </a:r>
                      <a:endParaRPr lang="ru-RU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4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Наименование объекта строительства</a:t>
                      </a:r>
                      <a:endParaRPr kumimoji="0" 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</a:p>
                    <a:p>
                      <a:pPr algn="ctr"/>
                      <a:endParaRPr lang="ru-RU" sz="13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Заказчик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на 2020 год</a:t>
                      </a:r>
                      <a:endParaRPr lang="ru-RU" sz="1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7226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«Строительство начальной школы на 50 учащихся с детским садом на 30 мест в микрорайоне «Снежный» города Магадана»*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  <a:ea typeface="Calibri"/>
                          <a:cs typeface="Times New Roman"/>
                        </a:rPr>
                        <a:t>2019 – 2020 гг.</a:t>
                      </a:r>
                      <a:endParaRPr lang="ru-RU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Департамент САТЭК мэрии города Магадана</a:t>
                      </a:r>
                      <a:endParaRPr lang="ru-RU" sz="13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89 224,7 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тыс.руб</a:t>
                      </a:r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.</a:t>
                      </a:r>
                      <a:endPara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71043" y="582851"/>
            <a:ext cx="2521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666"/>
                </a:solidFill>
                <a:latin typeface="PFDinDisplayPro-Light"/>
              </a:rPr>
              <a:t>Современная школа</a:t>
            </a:r>
            <a:endParaRPr lang="ru-RU" b="1" dirty="0">
              <a:solidFill>
                <a:srgbClr val="2B587F"/>
              </a:solidFill>
            </a:endParaRPr>
          </a:p>
        </p:txBody>
      </p:sp>
      <p:sp>
        <p:nvSpPr>
          <p:cNvPr id="14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233772" y="1179638"/>
            <a:ext cx="11635836" cy="318119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500" b="1" dirty="0" smtClean="0">
              <a:solidFill>
                <a:srgbClr val="E7E6E6">
                  <a:lumMod val="25000"/>
                </a:srgbClr>
              </a:solidFill>
              <a:latin typeface="Calibri Ligh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3772" y="4919086"/>
            <a:ext cx="59415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</a:rPr>
              <a:t>Муниципальный контракт от 15.07.2019 г. № 81101900010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Подрядчик – ООО «МОТЫКЛЕЙ»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Цена контракта – 408 541,7 </a:t>
            </a:r>
            <a:r>
              <a:rPr lang="ru-RU" sz="1600" b="1" dirty="0" err="1" smtClean="0">
                <a:solidFill>
                  <a:srgbClr val="002060"/>
                </a:solidFill>
              </a:rPr>
              <a:t>тыс.руб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Сроки выполнения работ – до 30.09.2021 г.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352" y="701278"/>
            <a:ext cx="310397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5691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314807"/>
              </p:ext>
            </p:extLst>
          </p:nvPr>
        </p:nvGraphicFramePr>
        <p:xfrm>
          <a:off x="216935" y="1714733"/>
          <a:ext cx="11351229" cy="2525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1963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590986"/>
                <a:gridCol w="1979031"/>
                <a:gridCol w="698482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640275"/>
                <a:gridCol w="590492"/>
              </a:tblGrid>
              <a:tr h="171857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субъекту/ мероприятия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718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8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89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Проводится профилактика развития сердечно-сосудистых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заболеваний и сердечно-сосудистых осложнений 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 пациентов высокого риска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товаров, работ, услуг,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%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50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9489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Переоснащение/дооснащение медицинским оборудованием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региональных сосудистых центров и 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первичных сосудистых отделений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товаров, работ, услуг,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936">
                <a:tc>
                  <a:txBody>
                    <a:bodyPr/>
                    <a:lstStyle/>
                    <a:p>
                      <a:pPr algn="r"/>
                      <a:r>
                        <a:rPr lang="ru-RU" sz="1500" b="1" dirty="0" smtClean="0">
                          <a:latin typeface="+mj-lt"/>
                        </a:rPr>
                        <a:t>/</a:t>
                      </a:r>
                      <a:r>
                        <a:rPr lang="ru-RU" sz="1500" b="1" i="1" dirty="0" smtClean="0">
                          <a:latin typeface="+mj-lt"/>
                        </a:rPr>
                        <a:t>Поставка ИВЛ</a:t>
                      </a:r>
                      <a:endParaRPr lang="ru-RU" sz="1500" b="1" i="1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54400" y="514718"/>
            <a:ext cx="5867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Борьба с сердечно-сосудистыми заболеваниями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028E7790-0239-42F8-A64E-E1CC16751ED6}"/>
              </a:ext>
            </a:extLst>
          </p:cNvPr>
          <p:cNvGrpSpPr/>
          <p:nvPr/>
        </p:nvGrpSpPr>
        <p:grpSpPr>
          <a:xfrm>
            <a:off x="213701" y="1024346"/>
            <a:ext cx="11354463" cy="387307"/>
            <a:chOff x="-602428" y="-3497722"/>
            <a:chExt cx="2748623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Прямоугольник: скругленные углы 3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  </a:ext>
              </a:extLst>
            </p:cNvPr>
            <p:cNvSpPr txBox="1"/>
            <p:nvPr/>
          </p:nvSpPr>
          <p:spPr>
            <a:xfrm>
              <a:off x="-593203" y="-3212642"/>
              <a:ext cx="2711989" cy="186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500" b="1" dirty="0" smtClean="0">
                <a:solidFill>
                  <a:srgbClr val="5B9BD5">
                    <a:lumMod val="50000"/>
                  </a:srgbClr>
                </a:solidFill>
              </a:endParaRPr>
            </a:p>
            <a:p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ЗАДАЧА: </a:t>
              </a:r>
              <a:r>
                <a:rPr lang="ru-RU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 Light"/>
                </a:rPr>
                <a:t>	</a:t>
              </a:r>
            </a:p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i="1" dirty="0">
                <a:solidFill>
                  <a:srgbClr val="FF0000"/>
                </a:solidFill>
              </a:endParaRPr>
            </a:p>
            <a:p>
              <a:pPr algn="just" defTabSz="577850">
                <a:spcBef>
                  <a:spcPct val="0"/>
                </a:spcBef>
                <a:defRPr/>
              </a:pPr>
              <a:endParaRPr lang="ru-RU" sz="1300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01" y="258075"/>
            <a:ext cx="388655" cy="3886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8877" y="1004348"/>
            <a:ext cx="10439286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+mj-lt"/>
              </a:rPr>
              <a:t>Разработка и реализация программ борьбы с сердечно-сосудистыми заболеваниями</a:t>
            </a:r>
            <a:endParaRPr lang="ru-RU" sz="1600" b="1" dirty="0" smtClean="0">
              <a:latin typeface="+mj-lt"/>
            </a:endParaRPr>
          </a:p>
          <a:p>
            <a:endParaRPr lang="ru-RU" sz="1500" b="1" dirty="0"/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99651ED0-3AC0-467F-8596-0B77AD0CD5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6528" y="531589"/>
            <a:ext cx="352045" cy="352193"/>
          </a:xfrm>
          <a:prstGeom prst="rect">
            <a:avLst/>
          </a:prstGeom>
        </p:spPr>
      </p:pic>
      <p:graphicFrame>
        <p:nvGraphicFramePr>
          <p:cNvPr id="18" name="Таблица 17">
            <a:extLst>
              <a:ext uri="{FF2B5EF4-FFF2-40B4-BE49-F238E27FC236}">
                <a16:creationId xmlns="" xmlns:a16="http://schemas.microsoft.com/office/drawing/2014/main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7036432"/>
              </p:ext>
            </p:extLst>
          </p:nvPr>
        </p:nvGraphicFramePr>
        <p:xfrm>
          <a:off x="236918" y="4152627"/>
          <a:ext cx="11354461" cy="1930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5227">
                  <a:extLst>
                    <a:ext uri="{9D8B030D-6E8A-4147-A177-3AD203B41FA5}">
                      <a16:colId xmlns="" xmlns:a16="http://schemas.microsoft.com/office/drawing/2014/main" val="4191535436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3893990396"/>
                    </a:ext>
                  </a:extLst>
                </a:gridCol>
                <a:gridCol w="1614055">
                  <a:extLst>
                    <a:ext uri="{9D8B030D-6E8A-4147-A177-3AD203B41FA5}">
                      <a16:colId xmlns="" xmlns:a16="http://schemas.microsoft.com/office/drawing/2014/main" val="1911717418"/>
                    </a:ext>
                  </a:extLst>
                </a:gridCol>
                <a:gridCol w="1181100">
                  <a:extLst>
                    <a:ext uri="{9D8B030D-6E8A-4147-A177-3AD203B41FA5}">
                      <a16:colId xmlns="" xmlns:a16="http://schemas.microsoft.com/office/drawing/2014/main" val="2028622743"/>
                    </a:ext>
                  </a:extLst>
                </a:gridCol>
                <a:gridCol w="1190079">
                  <a:extLst>
                    <a:ext uri="{9D8B030D-6E8A-4147-A177-3AD203B41FA5}">
                      <a16:colId xmlns="" xmlns:a16="http://schemas.microsoft.com/office/drawing/2014/main" val="342809846"/>
                    </a:ext>
                  </a:extLst>
                </a:gridCol>
              </a:tblGrid>
              <a:tr h="149441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объекта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(млн руб.)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6709517"/>
                  </a:ext>
                </a:extLst>
              </a:tr>
              <a:tr h="30674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регионального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50638984"/>
                  </a:ext>
                </a:extLst>
              </a:tr>
              <a:tr h="1046437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Поставка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 ИВЛ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5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Times New Roman"/>
                          <a:cs typeface="Times New Roman" pitchFamily="18" charset="0"/>
                        </a:rPr>
                        <a:t>20,8</a:t>
                      </a:r>
                      <a:endParaRPr lang="ru-RU" sz="15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Times New Roman"/>
                          <a:cs typeface="Times New Roman" pitchFamily="18" charset="0"/>
                        </a:rPr>
                        <a:t>20,8</a:t>
                      </a:r>
                      <a:endParaRPr lang="ru-RU" sz="15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5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961330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34836" y="616343"/>
            <a:ext cx="5228063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28236" y="51405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sp>
        <p:nvSpPr>
          <p:cNvPr id="12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218779" y="1261933"/>
            <a:ext cx="11234558" cy="81937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b="1" dirty="0" smtClean="0">
              <a:solidFill>
                <a:srgbClr val="5B9BD5">
                  <a:lumMod val="50000"/>
                </a:srgbClr>
              </a:solidFill>
            </a:endParaRPr>
          </a:p>
          <a:p>
            <a:r>
              <a:rPr lang="ru-RU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 Light"/>
              </a:rPr>
              <a:t>	</a:t>
            </a:r>
          </a:p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500" i="1" dirty="0">
              <a:solidFill>
                <a:srgbClr val="FF0000"/>
              </a:solidFill>
            </a:endParaRPr>
          </a:p>
          <a:p>
            <a:pPr algn="just" defTabSz="577850">
              <a:spcBef>
                <a:spcPct val="0"/>
              </a:spcBef>
              <a:defRPr/>
            </a:pPr>
            <a:endParaRPr lang="ru-RU" sz="1300" i="1" dirty="0">
              <a:solidFill>
                <a:srgbClr val="FF0000"/>
              </a:solidFill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4371" y="1302901"/>
          <a:ext cx="11476021" cy="3970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7607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445621"/>
                <a:gridCol w="2419594"/>
                <a:gridCol w="1155700"/>
                <a:gridCol w="482600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529052"/>
                <a:gridCol w="575847"/>
              </a:tblGrid>
              <a:tr h="40134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</a:t>
                      </a:r>
                      <a:r>
                        <a:rPr lang="ru-RU" sz="13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реализации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2006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2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6962">
                <a:tc>
                  <a:txBody>
                    <a:bodyPr/>
                    <a:lstStyle/>
                    <a:p>
                      <a:pPr algn="ctr"/>
                      <a:r>
                        <a:rPr lang="ru-RU" sz="13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Внедрена целевая модель цифровой образовательной среды в общеобразовательных организациях и профессиональных образовательных организациях </a:t>
                      </a:r>
                    </a:p>
                    <a:p>
                      <a:pPr algn="ctr"/>
                      <a:endParaRPr lang="en-US" sz="1300" b="0" i="0" u="none" strike="noStrike" kern="1200" baseline="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3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В целях достижения указанного результата осуществляется приобретение комплектов оборудования: МФУ (принтер, сканер, копир); ноутбук для управленческого персонала; ноутбук педагога; интерактивный комплекс с вычислительным блоком и мобильным креплением; ноутбук мобильного класса</a:t>
                      </a:r>
                      <a:endParaRPr lang="en-US" sz="1300" b="1" i="0" u="none" strike="noStrike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образования Магаданской области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«Город Магадан»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Закупки</a:t>
                      </a:r>
                      <a:r>
                        <a:rPr lang="ru-RU" sz="1300" i="1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комплектов оборудования произведены: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МАОУ «Лицей № 1 им. Н.К. Крупской»;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МАОУ «Гимназия № 13»;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МАОУ «Гимназия (английская)»;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МБОУ «Гимназия № 24»;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МАОУ «Средняя общеобразовательная школа № 29»;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МАОУ «Гимназия № 30»</a:t>
                      </a:r>
                      <a:endParaRPr lang="ru-RU" sz="1300" i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Мониторинг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(единица)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734836" y="564266"/>
            <a:ext cx="46325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Цифровая образовательная среда</a:t>
            </a:r>
            <a:endParaRPr lang="ru-RU" sz="2000" b="1" dirty="0">
              <a:solidFill>
                <a:srgbClr val="2B587F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6475" y="616343"/>
            <a:ext cx="433727" cy="36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09570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60959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25237325"/>
              </p:ext>
            </p:extLst>
          </p:nvPr>
        </p:nvGraphicFramePr>
        <p:xfrm>
          <a:off x="233772" y="1498678"/>
          <a:ext cx="11803142" cy="3158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5235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322962">
                  <a:extLst>
                    <a:ext uri="{9D8B030D-6E8A-4147-A177-3AD203B41FA5}">
                      <a16:colId xmlns="" xmlns:a16="http://schemas.microsoft.com/office/drawing/2014/main" val="3536124522"/>
                    </a:ext>
                  </a:extLst>
                </a:gridCol>
                <a:gridCol w="1109337"/>
                <a:gridCol w="561987">
                  <a:extLst>
                    <a:ext uri="{9D8B030D-6E8A-4147-A177-3AD203B41FA5}">
                      <a16:colId xmlns="" xmlns:a16="http://schemas.microsoft.com/office/drawing/2014/main" val="1600380227"/>
                    </a:ext>
                  </a:extLst>
                </a:gridCol>
                <a:gridCol w="510600"/>
                <a:gridCol w="563021"/>
              </a:tblGrid>
              <a:tr h="220707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Целевое значение</a:t>
                      </a:r>
                      <a:endParaRPr lang="ru-RU" sz="13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728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7828"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Созданы дополнительные места для детей в возрасте от 1,5 до 3 лет любой направленности в организациях, осуществляющих образовательную деятельность (за исключением государственных и муниципальных), и у индивидуальных предпринимателей, осуществляющих образовательную деятельность по образовательным программам дошкольного образования, в том числе адаптированным, и присмотр и уход за детьми</a:t>
                      </a:r>
                    </a:p>
                    <a:p>
                      <a:pPr algn="ctr"/>
                      <a:endParaRPr lang="ru-RU" sz="1500" b="0" i="0" u="none" strike="noStrike" kern="12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504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0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Частный</a:t>
                      </a:r>
                      <a:r>
                        <a:rPr lang="ru-RU" sz="1800" i="0" kern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детский сад «Надежда»</a:t>
                      </a:r>
                    </a:p>
                    <a:p>
                      <a:pPr marL="0" marR="0" lvl="0" indent="0" algn="ctr" defTabSz="504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0" kern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 Магадан, ИП Ю.М. Пак</a:t>
                      </a:r>
                      <a:endParaRPr lang="ru-RU" sz="1800" b="0" i="0" u="none" strike="noStrike" kern="12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Министерство образования Магаданской области 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мест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/>
                        </a:rPr>
                        <a:t>40</a:t>
                      </a: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71043" y="582851"/>
            <a:ext cx="78548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002666"/>
                </a:solidFill>
                <a:latin typeface="PFDinDisplayPro-Light"/>
              </a:rPr>
              <a:t>Содействие занятости женщин — создание условий дошкольного </a:t>
            </a:r>
          </a:p>
          <a:p>
            <a:pPr lvl="0"/>
            <a:r>
              <a:rPr lang="ru-RU" b="1" dirty="0">
                <a:solidFill>
                  <a:srgbClr val="002666"/>
                </a:solidFill>
                <a:latin typeface="PFDinDisplayPro-Light"/>
              </a:rPr>
              <a:t>образования для детей в возрасте до трех лет</a:t>
            </a:r>
            <a:endParaRPr lang="ru-RU" b="1" dirty="0">
              <a:solidFill>
                <a:srgbClr val="2B587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9E933E5-B7FE-431D-9CE7-82F18EAC3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354817"/>
            <a:ext cx="292633" cy="2926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E9C6E61-282B-4AEC-AE74-C0B489934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837" y="681724"/>
            <a:ext cx="341406" cy="34140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33772" y="4919086"/>
            <a:ext cx="59415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В рамках мероприятия предполагается поставка </a:t>
            </a:r>
            <a:r>
              <a:rPr lang="ru-RU" sz="1600" b="1" dirty="0">
                <a:solidFill>
                  <a:srgbClr val="002060"/>
                </a:solidFill>
              </a:rPr>
              <a:t>оборудования: </a:t>
            </a:r>
          </a:p>
          <a:p>
            <a:pPr marL="342900" indent="-342900"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Интерактивный комплекс и проектор;</a:t>
            </a:r>
          </a:p>
          <a:p>
            <a:pPr marL="342900" indent="-342900"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Интерактивные пособия;</a:t>
            </a:r>
          </a:p>
          <a:p>
            <a:pPr marL="342900" indent="-342900"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Дидактические игры для интерактивных столов;</a:t>
            </a:r>
          </a:p>
          <a:p>
            <a:pPr marL="342900" indent="-342900"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Мультимедийное оборудование;</a:t>
            </a:r>
          </a:p>
          <a:p>
            <a:pPr marL="342900" indent="-342900"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</a:rPr>
              <a:t>Интерактивный пол</a:t>
            </a:r>
          </a:p>
          <a:p>
            <a:pPr marL="342900" indent="-342900">
              <a:buFontTx/>
              <a:buChar char="-"/>
            </a:pP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71321" y="5099409"/>
            <a:ext cx="393581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Финансирование 4 </a:t>
            </a:r>
            <a:r>
              <a:rPr lang="ru-RU" dirty="0" smtClean="0">
                <a:solidFill>
                  <a:schemeClr val="bg1"/>
                </a:solidFill>
              </a:rPr>
              <a:t>935,2 тыс. рублей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07026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613805" y="582852"/>
            <a:ext cx="9264770" cy="538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002666"/>
                </a:solidFill>
                <a:latin typeface="PFDinDisplayPro-Light"/>
              </a:rPr>
              <a:t>Содействие занятости женщин — создание условий дошкольного образования для детей в возрасте до трех лет</a:t>
            </a: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40195" y="55163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48223911"/>
              </p:ext>
            </p:extLst>
          </p:nvPr>
        </p:nvGraphicFramePr>
        <p:xfrm>
          <a:off x="419532" y="1957821"/>
          <a:ext cx="11459043" cy="3155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2271">
                  <a:extLst>
                    <a:ext uri="{9D8B030D-6E8A-4147-A177-3AD203B41FA5}">
                      <a16:colId xmlns="" xmlns:a16="http://schemas.microsoft.com/office/drawing/2014/main" val="4191535436"/>
                    </a:ext>
                  </a:extLst>
                </a:gridCol>
                <a:gridCol w="2655517">
                  <a:extLst>
                    <a:ext uri="{9D8B030D-6E8A-4147-A177-3AD203B41FA5}">
                      <a16:colId xmlns="" xmlns:a16="http://schemas.microsoft.com/office/drawing/2014/main" val="2954211745"/>
                    </a:ext>
                  </a:extLst>
                </a:gridCol>
                <a:gridCol w="1240077">
                  <a:extLst>
                    <a:ext uri="{9D8B030D-6E8A-4147-A177-3AD203B41FA5}">
                      <a16:colId xmlns="" xmlns:a16="http://schemas.microsoft.com/office/drawing/2014/main" val="3893990396"/>
                    </a:ext>
                  </a:extLst>
                </a:gridCol>
                <a:gridCol w="939452">
                  <a:extLst>
                    <a:ext uri="{9D8B030D-6E8A-4147-A177-3AD203B41FA5}">
                      <a16:colId xmlns="" xmlns:a16="http://schemas.microsoft.com/office/drawing/2014/main" val="1911717418"/>
                    </a:ext>
                  </a:extLst>
                </a:gridCol>
                <a:gridCol w="1315233">
                  <a:extLst>
                    <a:ext uri="{9D8B030D-6E8A-4147-A177-3AD203B41FA5}">
                      <a16:colId xmlns="" xmlns:a16="http://schemas.microsoft.com/office/drawing/2014/main" val="2028622743"/>
                    </a:ext>
                  </a:extLst>
                </a:gridCol>
                <a:gridCol w="1336493">
                  <a:extLst>
                    <a:ext uri="{9D8B030D-6E8A-4147-A177-3AD203B41FA5}">
                      <a16:colId xmlns="" xmlns:a16="http://schemas.microsoft.com/office/drawing/2014/main" val="342809846"/>
                    </a:ext>
                  </a:extLst>
                </a:gridCol>
              </a:tblGrid>
              <a:tr h="453397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объекта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(млн руб.)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6709517"/>
                  </a:ext>
                </a:extLst>
              </a:tr>
              <a:tr h="85845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регионального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50638984"/>
                  </a:ext>
                </a:extLst>
              </a:tr>
              <a:tr h="1112568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«Строительство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детского сада 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на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135 мест 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в третьем микрорайоне 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г. Магадана»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Министерство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строительства, жилищно-коммунального хозяйства и энергетики 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Магаданской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области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2019 -</a:t>
                      </a:r>
                      <a:r>
                        <a:rPr lang="ru-RU" sz="16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Times New Roman"/>
                          <a:cs typeface="Times New Roman" pitchFamily="18" charset="0"/>
                        </a:rPr>
                        <a:t>219,7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j-lt"/>
                          <a:ea typeface="Times New Roman"/>
                          <a:cs typeface="Times New Roman" pitchFamily="18" charset="0"/>
                        </a:rPr>
                        <a:t>199,9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j-lt"/>
                          <a:ea typeface="Times New Roman"/>
                          <a:cs typeface="Times New Roman" pitchFamily="18" charset="0"/>
                        </a:rPr>
                        <a:t>19,8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60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55,0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50,0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5,0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68B65D7-46EF-4989-8734-879713292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45" y="330160"/>
            <a:ext cx="292633" cy="2926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0E41D8F-AF13-44F7-BE60-165D1EF8D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595" y="627763"/>
            <a:ext cx="341406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05742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053239" y="571505"/>
            <a:ext cx="9353901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rgbClr val="002666"/>
                </a:solidFill>
                <a:latin typeface="PFDinDisplayPro-Light"/>
              </a:rPr>
              <a:t>Спорт - </a:t>
            </a: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норма жизни 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539024" y="47942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FEFE673-53A6-4790-AE5A-4A2698FF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352454"/>
            <a:ext cx="292633" cy="2926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8ABFEAB-912D-40BC-9480-8A4BE04E2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003" y="562291"/>
            <a:ext cx="262248" cy="309929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="" xmlns:a16="http://schemas.microsoft.com/office/drawing/2014/main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591465"/>
              </p:ext>
            </p:extLst>
          </p:nvPr>
        </p:nvGraphicFramePr>
        <p:xfrm>
          <a:off x="227474" y="1212443"/>
          <a:ext cx="11687544" cy="4994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3512">
                  <a:extLst>
                    <a:ext uri="{9D8B030D-6E8A-4147-A177-3AD203B41FA5}">
                      <a16:colId xmlns="" xmlns:a16="http://schemas.microsoft.com/office/drawing/2014/main" val="4191535436"/>
                    </a:ext>
                  </a:extLst>
                </a:gridCol>
                <a:gridCol w="3281819"/>
                <a:gridCol w="1196201"/>
                <a:gridCol w="977030"/>
                <a:gridCol w="1215025"/>
                <a:gridCol w="1121114"/>
                <a:gridCol w="1242843"/>
              </a:tblGrid>
              <a:tr h="269625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объекта </a:t>
                      </a:r>
                      <a:r>
                        <a:rPr lang="ru-RU" sz="1300" dirty="0" smtClean="0">
                          <a:latin typeface="+mj-lt"/>
                        </a:rPr>
                        <a:t>/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 исполнители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(тыс. руб.)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6709517"/>
                  </a:ext>
                </a:extLst>
              </a:tr>
              <a:tr h="73792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регионального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Внебюджетные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источники/ местный  бюджет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50638984"/>
                  </a:ext>
                </a:extLst>
              </a:tr>
              <a:tr h="512019">
                <a:tc gridSpan="7"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Государственная поддержка спортивных организаций, осуществляющих подготовку спортивного резерва для сборных команд Российской Федерации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94475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Поставка спортивного инвентаря и экипировки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Департамент физической культуры и спорта Магаданской области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МАУ «СШОР «РГШ-МАГАДАН»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МБУ </a:t>
                      </a:r>
                      <a:r>
                        <a:rPr lang="ru-RU" sz="1600" dirty="0" err="1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г.Магадана</a:t>
                      </a: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 «СШОР  по лыжным гонкам </a:t>
                      </a:r>
                      <a:r>
                        <a:rPr lang="ru-RU" sz="1600" dirty="0" err="1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им.Е.Вяльбе</a:t>
                      </a: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» 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Times New Roman"/>
                          <a:cs typeface="Times New Roman" pitchFamily="18" charset="0"/>
                        </a:rPr>
                        <a:t>4 175,8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 pitchFamily="18" charset="0"/>
                        </a:rPr>
                        <a:t>3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 pitchFamily="18" charset="0"/>
                        </a:rPr>
                        <a:t> 458,0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j-lt"/>
                          <a:ea typeface="Times New Roman"/>
                          <a:cs typeface="Times New Roman" pitchFamily="18" charset="0"/>
                        </a:rPr>
                        <a:t>342,0</a:t>
                      </a:r>
                      <a:endParaRPr lang="ru-RU" sz="16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375,8</a:t>
                      </a:r>
                      <a:endParaRPr lang="ru-RU" sz="16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459788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 smtClean="0">
                <a:solidFill>
                  <a:srgbClr val="2B587F"/>
                </a:solidFill>
              </a:rPr>
              <a:t>НАЦИОНАЛЬНЫЙ ПРОЕКТ КУЛЬТУРА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165230" y="582851"/>
            <a:ext cx="946317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Цифровая культура 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496731" y="52575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8480826"/>
              </p:ext>
            </p:extLst>
          </p:nvPr>
        </p:nvGraphicFramePr>
        <p:xfrm>
          <a:off x="468816" y="2079224"/>
          <a:ext cx="11274642" cy="2893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858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3645408">
                  <a:extLst>
                    <a:ext uri="{9D8B030D-6E8A-4147-A177-3AD203B41FA5}">
                      <a16:colId xmlns="" xmlns:a16="http://schemas.microsoft.com/office/drawing/2014/main" val="3536124522"/>
                    </a:ext>
                  </a:extLst>
                </a:gridCol>
                <a:gridCol w="2048256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800067">
                  <a:extLst>
                    <a:ext uri="{9D8B030D-6E8A-4147-A177-3AD203B41FA5}">
                      <a16:colId xmlns="" xmlns:a16="http://schemas.microsoft.com/office/drawing/2014/main" val="141661962"/>
                    </a:ext>
                  </a:extLst>
                </a:gridCol>
                <a:gridCol w="797085">
                  <a:extLst>
                    <a:ext uri="{9D8B030D-6E8A-4147-A177-3AD203B41FA5}">
                      <a16:colId xmlns="" xmlns:a16="http://schemas.microsoft.com/office/drawing/2014/main" val="1733595205"/>
                    </a:ext>
                  </a:extLst>
                </a:gridCol>
                <a:gridCol w="1125968">
                  <a:extLst>
                    <a:ext uri="{9D8B030D-6E8A-4147-A177-3AD203B41FA5}">
                      <a16:colId xmlns="" xmlns:a16="http://schemas.microsoft.com/office/drawing/2014/main" val="456761649"/>
                    </a:ext>
                  </a:extLst>
                </a:gridCol>
              </a:tblGrid>
              <a:tr h="530139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Наименование результата, показателя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от 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Целевое значение </a:t>
                      </a:r>
                      <a:endParaRPr lang="ru-RU" sz="1300" dirty="0" smtClean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41579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0" dirty="0">
                          <a:latin typeface="+mj-lt"/>
                        </a:rPr>
                        <a:t>2019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>
                          <a:latin typeface="+mj-lt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25096339"/>
                  </a:ext>
                </a:extLst>
              </a:tr>
              <a:tr h="41579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+mj-lt"/>
                        </a:rPr>
                        <a:t>план</a:t>
                      </a:r>
                      <a:endParaRPr lang="ru-RU" sz="1300" b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+mj-lt"/>
                        </a:rPr>
                        <a:t>факт </a:t>
                      </a:r>
                      <a:endParaRPr lang="ru-RU" sz="1300" b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+mj-lt"/>
                        </a:rPr>
                        <a:t>план</a:t>
                      </a:r>
                      <a:endParaRPr lang="ru-RU" sz="1300" b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06141477"/>
                  </a:ext>
                </a:extLst>
              </a:tr>
              <a:tr h="1531878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Создание 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виртуального</a:t>
                      </a:r>
                      <a:endParaRPr lang="ru-RU" sz="1600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концертного зала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j-lt"/>
                          <a:ea typeface="Calibri"/>
                          <a:cs typeface="Times New Roman"/>
                        </a:rPr>
                        <a:t>Министерство культуры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+mj-lt"/>
                          <a:ea typeface="Calibri"/>
                          <a:cs typeface="Times New Roman"/>
                        </a:rPr>
                        <a:t>и туризма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+mj-lt"/>
                          <a:ea typeface="Calibri"/>
                          <a:cs typeface="Times New Roman"/>
                        </a:rPr>
                        <a:t>Магаданской области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kern="1200" baseline="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единица</a:t>
                      </a:r>
                    </a:p>
                    <a:p>
                      <a:pPr algn="ctr"/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j-lt"/>
                          <a:ea typeface="Calibri"/>
                          <a:cs typeface="Times New Roman"/>
                        </a:rPr>
                        <a:t>1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j-lt"/>
                          <a:cs typeface="Times New Roman" pitchFamily="18" charset="0"/>
                        </a:rPr>
                        <a:t>1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endParaRPr lang="ru-RU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2F8D707-D87F-4C57-9A42-7CDEC3BD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76" y="326240"/>
            <a:ext cx="304826" cy="32921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BBF69B4-B743-4677-9346-18E2BBDF2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120" y="655453"/>
            <a:ext cx="335309" cy="256054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028E7790-0239-42F8-A64E-E1CC16751ED6}"/>
              </a:ext>
            </a:extLst>
          </p:cNvPr>
          <p:cNvGrpSpPr/>
          <p:nvPr/>
        </p:nvGrpSpPr>
        <p:grpSpPr>
          <a:xfrm>
            <a:off x="534639" y="1209528"/>
            <a:ext cx="11142996" cy="416905"/>
            <a:chOff x="-602428" y="-3497722"/>
            <a:chExt cx="2748623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Прямоугольник: скругленные углы 3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2" name="Прямоугольник: скругленные углы 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  </a:ext>
              </a:extLst>
            </p:cNvPr>
            <p:cNvSpPr txBox="1"/>
            <p:nvPr/>
          </p:nvSpPr>
          <p:spPr>
            <a:xfrm>
              <a:off x="-602428" y="-3464020"/>
              <a:ext cx="2709662" cy="478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ru-RU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ЗАДАЧА: Цифровизация </a:t>
              </a:r>
              <a:r>
                <a:rPr lang="ru-RU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услуг и формирование информационного пространства в сфере культуры </a:t>
              </a:r>
              <a:r>
                <a:rPr lang="ru-RU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61389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БЕЗОПАСНЫЕ И КАЧЕСТВЕННЫЕ АВТОМОБИЛЬНЫЕ ДОРОГИ 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317A68D-01D4-40C6-A6DE-BC7A19C87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85" y="321689"/>
            <a:ext cx="307808" cy="285504"/>
          </a:xfrm>
          <a:prstGeom prst="rect">
            <a:avLst/>
          </a:prstGeom>
        </p:spPr>
      </p:pic>
      <p:sp>
        <p:nvSpPr>
          <p:cNvPr id="12" name="Подзаголовок 5">
            <a:extLst>
              <a:ext uri="{FF2B5EF4-FFF2-40B4-BE49-F238E27FC236}">
                <a16:creationId xmlns="" xmlns:a16="http://schemas.microsoft.com/office/drawing/2014/main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="" xmlns:a16="http://schemas.microsoft.com/office/drawing/2014/main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060"/>
                </a:solidFill>
              </a:rPr>
              <a:t>Дорожная сеть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19550555-9066-4744-A9E3-6413887F7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762" y="582985"/>
            <a:ext cx="347502" cy="347502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22750843"/>
              </p:ext>
            </p:extLst>
          </p:nvPr>
        </p:nvGraphicFramePr>
        <p:xfrm>
          <a:off x="323886" y="1287086"/>
          <a:ext cx="11271999" cy="3441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4028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621972"/>
                <a:gridCol w="1524000"/>
                <a:gridCol w="1290501"/>
                <a:gridCol w="1531498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</a:tblGrid>
              <a:tr h="6679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Наименование объекта, протяженность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Заказчик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Исполнитель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финансирования, 2020 г.</a:t>
                      </a:r>
                      <a:endParaRPr kumimoji="0" lang="ru-RU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7467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Текущий ремонт автомобильной дороги: Колымское шоссе на участке от кольцевой развязки 31-го квартала до пр. Ленина с прилегающими тротуарами в городе Магадане,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протяженность 0,52 км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Департамент строительства, архитектуры, технического и экологического контроля мэрии города Магадана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«Восток-Капитал»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2020 г.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83 078,4 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.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67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Текущий ремонт автомобильной дороги: улица Якутская на участке от проспекта Карла Маркса до улицы Пролетарской с прилегающими тротуарами в городе Магадане на 2020-2021 гг.,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протяженность</a:t>
                      </a:r>
                      <a:r>
                        <a:rPr lang="ru-RU" sz="1400" baseline="0" dirty="0" smtClean="0">
                          <a:latin typeface="+mj-lt"/>
                        </a:rPr>
                        <a:t> 0,37 км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2020-2021 гг.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13 921,6 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тыс.руб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67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Текущий ремонт автомобильной дороги: улица Парковая на участке от улицы Гагарина до проспекта Карла Маркса с прилегающими тротуарами в городе Магадане на 2020-2021гг.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«Торгово-Промышленная Компания «МАГТЭКС»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2020 – 2021 гг.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23 000,0 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.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9501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ЭКОЛОГИЯ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71A152F-EAFC-4E87-8B27-A49CD9C05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55" y="309468"/>
            <a:ext cx="296835" cy="3340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3014" y="1069223"/>
            <a:ext cx="110373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                   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34909A68-D713-4056-9C02-5F2DA75A9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3489" y="491937"/>
            <a:ext cx="438123" cy="468078"/>
          </a:xfrm>
          <a:prstGeom prst="rect">
            <a:avLst/>
          </a:prstGeom>
        </p:spPr>
      </p:pic>
      <p:sp>
        <p:nvSpPr>
          <p:cNvPr id="27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375551" y="1281993"/>
            <a:ext cx="11216562" cy="592550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/>
            </a:endParaRPr>
          </a:p>
          <a:p>
            <a:r>
              <a:rPr lang="ru-RU" sz="1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	</a:t>
            </a:r>
          </a:p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500" i="1" dirty="0">
              <a:solidFill>
                <a:srgbClr val="FF0000"/>
              </a:solidFill>
            </a:endParaRPr>
          </a:p>
          <a:p>
            <a:pPr algn="just" defTabSz="577850">
              <a:spcBef>
                <a:spcPct val="0"/>
              </a:spcBef>
              <a:defRPr/>
            </a:pPr>
            <a:endParaRPr lang="ru-RU" sz="1300" i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20390" y="523761"/>
            <a:ext cx="1610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Чистая вода</a:t>
            </a: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5551" y="1232712"/>
          <a:ext cx="11145137" cy="4238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9899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447845"/>
                <a:gridCol w="1517747"/>
                <a:gridCol w="1347537"/>
                <a:gridCol w="649705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673769"/>
                <a:gridCol w="928635"/>
              </a:tblGrid>
              <a:tr h="21357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</a:t>
                      </a:r>
                    </a:p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Участники реализации мероприятия</a:t>
                      </a:r>
                      <a:endParaRPr kumimoji="0" 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914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2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97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Завершено строительство и реконструкция (модернизации) объектов питьевого водоснабжения и водоподготовки, предусмотренных региональными программами, достигнуто повышение доли населения,</a:t>
                      </a:r>
                      <a:r>
                        <a:rPr lang="ru-RU" sz="1400" baseline="0" dirty="0" smtClean="0">
                          <a:latin typeface="+mj-lt"/>
                        </a:rPr>
                        <a:t> обеспеченного качественной питьевой водой из систем централизованного водоснабжения</a:t>
                      </a:r>
                      <a:endParaRPr lang="ru-RU" sz="1400" dirty="0" smtClean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j-lt"/>
                        </a:rPr>
                        <a:t>Министерство строительства, ЖКХ и энергетики Магаданской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+mj-lt"/>
                        </a:rPr>
                        <a:t>области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 «Город Магадан»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Количество объектов,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штука,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нарастающим итогом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1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627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Наименование объекта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Заказчик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Исполнитель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(цена контракта)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55397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Строительство</a:t>
                      </a:r>
                      <a:r>
                        <a:rPr lang="ru-RU" sz="1400" baseline="0" dirty="0" smtClean="0">
                          <a:latin typeface="+mj-lt"/>
                        </a:rPr>
                        <a:t> объекта «Водовод вдоль ул. Речной от микрорайона Пионерный до насосной станции Мучные склады в г. Магадане» (протяженность – 3200 метров)</a:t>
                      </a:r>
                      <a:endParaRPr lang="ru-RU" sz="1400" dirty="0" smtClean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Департамент</a:t>
                      </a:r>
                      <a:r>
                        <a:rPr lang="ru-RU" sz="1400" baseline="0" dirty="0" smtClean="0">
                          <a:latin typeface="+mj-lt"/>
                        </a:rPr>
                        <a:t> САТЭК города Магадана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«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Тепломонтаж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»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2020-2021 гг. Срок выполнения работ по контракту – до 30.09.2021 г.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68 460,4 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Цена контракта – 70 377,6 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.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9980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ПРОЕКТЫ, РЕАЛИЗУЕМЫЕ НА ТЕРРИТОРИИ МУНИЦИПАЛЬНОГО ОБРАЗОВАНИЯ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1273520" y="2801328"/>
            <a:ext cx="9264770" cy="125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Муниципальное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образование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«Ольский городской округ»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4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2476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3005205"/>
              </p:ext>
            </p:extLst>
          </p:nvPr>
        </p:nvGraphicFramePr>
        <p:xfrm>
          <a:off x="270458" y="1391177"/>
          <a:ext cx="11644560" cy="4160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3058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2421925"/>
                <a:gridCol w="1235675"/>
                <a:gridCol w="1087395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1198605"/>
                <a:gridCol w="1167902"/>
              </a:tblGrid>
              <a:tr h="180273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результат/показателя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80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582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Создание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фельдшерско-акушерского пункта (ФАП)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i="0" kern="1200" dirty="0" err="1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Ольский</a:t>
                      </a:r>
                      <a:r>
                        <a:rPr lang="ru-RU" sz="1600" i="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 р-н с. Балаганное</a:t>
                      </a:r>
                      <a:endParaRPr lang="ru-RU" sz="1600" i="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6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единица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54400" y="514718"/>
            <a:ext cx="8068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Развитие системы оказания первичной медико-санитарной помощи</a:t>
            </a:r>
            <a:endParaRPr lang="ru-RU" b="1" dirty="0">
              <a:solidFill>
                <a:srgbClr val="2B587F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01" y="258075"/>
            <a:ext cx="388655" cy="38865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B1E53D8-4DB6-4A56-9C9F-E93AE33F53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2738" y="502011"/>
            <a:ext cx="418393" cy="3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6007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НАЦИОНАЛЬНЫЙ </a:t>
            </a:r>
            <a:r>
              <a:rPr lang="ru-RU" sz="1500" dirty="0">
                <a:solidFill>
                  <a:srgbClr val="2B587F"/>
                </a:solidFill>
              </a:rPr>
              <a:t>ПРОЕКТ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2B5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ДЕМОГРАФИЯ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053239" y="571505"/>
            <a:ext cx="9353901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Укрепление общественного здоровья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539024" y="47942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FEFE673-53A6-4790-AE5A-4A2698FF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352454"/>
            <a:ext cx="292633" cy="2926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8ABFEAB-912D-40BC-9480-8A4BE04E2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348" y="3165495"/>
            <a:ext cx="262248" cy="309929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52426653"/>
              </p:ext>
            </p:extLst>
          </p:nvPr>
        </p:nvGraphicFramePr>
        <p:xfrm>
          <a:off x="245551" y="1338108"/>
          <a:ext cx="11669467" cy="153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3517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4975545"/>
                <a:gridCol w="1098684"/>
                <a:gridCol w="1123406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635158"/>
                <a:gridCol w="703157"/>
              </a:tblGrid>
              <a:tr h="292883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результата/показателя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от 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765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720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Внедрена муниципальная</a:t>
                      </a:r>
                    </a:p>
                    <a:p>
                      <a:pPr algn="ctr"/>
                      <a:r>
                        <a:rPr lang="ru-RU" sz="15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программа общественного здоровья</a:t>
                      </a:r>
                      <a:endParaRPr lang="ru-RU" sz="1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здравоохранения и демографической политики  Магаданской области 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1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="" xmlns:a16="http://schemas.microsoft.com/office/drawing/2014/main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97497"/>
              </p:ext>
            </p:extLst>
          </p:nvPr>
        </p:nvGraphicFramePr>
        <p:xfrm>
          <a:off x="245551" y="3843389"/>
          <a:ext cx="11712944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6182">
                  <a:extLst>
                    <a:ext uri="{9D8B030D-6E8A-4147-A177-3AD203B41FA5}">
                      <a16:colId xmlns="" xmlns:a16="http://schemas.microsoft.com/office/drawing/2014/main" val="4191535436"/>
                    </a:ext>
                  </a:extLst>
                </a:gridCol>
                <a:gridCol w="3151262"/>
                <a:gridCol w="764088"/>
                <a:gridCol w="748090"/>
                <a:gridCol w="1149531"/>
                <a:gridCol w="1267097"/>
                <a:gridCol w="1416694"/>
              </a:tblGrid>
              <a:tr h="276818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объекта </a:t>
                      </a:r>
                      <a:r>
                        <a:rPr lang="ru-RU" sz="1300" dirty="0" smtClean="0">
                          <a:latin typeface="+mj-lt"/>
                        </a:rPr>
                        <a:t>/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(тыс. руб.)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6709517"/>
                  </a:ext>
                </a:extLst>
              </a:tr>
              <a:tr h="56820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регионального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Внебюджетные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источники/ местный  бюджет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50638984"/>
                  </a:ext>
                </a:extLst>
              </a:tr>
              <a:tr h="291387">
                <a:tc gridSpan="7"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Государственная поддержка спортивных организаций, осуществляющих подготовку спортивного резерва для сборных команд Российской Федерации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19687"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Поставка спортивного инвентаря 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и экипировки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Департамент физической культуры и спорта Магаданской области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МКУ «Спортивная школа </a:t>
                      </a:r>
                      <a:r>
                        <a:rPr lang="ru-RU" sz="1500" dirty="0" err="1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Ольского</a:t>
                      </a:r>
                      <a:r>
                        <a:rPr lang="ru-RU" sz="15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 городского округа»</a:t>
                      </a:r>
                      <a:endParaRPr lang="ru-RU" sz="15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5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329,7</a:t>
                      </a:r>
                      <a:endParaRPr lang="ru-RU" sz="15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273,0</a:t>
                      </a:r>
                      <a:endParaRPr lang="ru-RU" sz="15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27,0</a:t>
                      </a:r>
                      <a:endParaRPr lang="ru-RU" sz="15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29,7</a:t>
                      </a:r>
                      <a:endParaRPr lang="ru-RU" sz="15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112575" y="3126654"/>
            <a:ext cx="9372322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rgbClr val="002666"/>
                </a:solidFill>
                <a:latin typeface="PFDinDisplayPro-Light"/>
              </a:rPr>
              <a:t>Спорт - </a:t>
            </a: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норма жизни 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582369" y="3059599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41910503-1D16-41F5-9E68-FF2878E0B7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6386" y="528839"/>
            <a:ext cx="354648" cy="36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912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ЗДРАВООХРАНЕНИЕ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4485943"/>
              </p:ext>
            </p:extLst>
          </p:nvPr>
        </p:nvGraphicFramePr>
        <p:xfrm>
          <a:off x="216935" y="1714733"/>
          <a:ext cx="11145136" cy="3632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214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615736"/>
                <a:gridCol w="1927774"/>
                <a:gridCol w="718457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618106"/>
                <a:gridCol w="756849"/>
              </a:tblGrid>
              <a:tr h="32827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субъекту/ мероприятия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83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9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669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Переоснащение медицинским оборудованием региональных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медицинских организаций, оказывающих помощь больным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онкологическими заболеваниями (диспансеров/больниц)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области</a:t>
                      </a:r>
                      <a:endParaRPr lang="ru-RU" sz="15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товаров, работ, услуг,</a:t>
                      </a:r>
                    </a:p>
                    <a:p>
                      <a:pPr algn="ctr"/>
                      <a:r>
                        <a:rPr lang="ru-RU" sz="1500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единица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0643">
                <a:tc>
                  <a:txBody>
                    <a:bodyPr/>
                    <a:lstStyle/>
                    <a:p>
                      <a:pPr algn="r"/>
                      <a:r>
                        <a:rPr lang="ru-RU" sz="15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5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Поставка МРТ</a:t>
                      </a:r>
                      <a:endParaRPr lang="ru-RU" sz="15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5091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Организованы центры амбулаторной онкологической помощи</a:t>
                      </a:r>
                      <a:r>
                        <a:rPr lang="en-US" sz="1500" dirty="0" smtClean="0">
                          <a:latin typeface="+mj-lt"/>
                        </a:rPr>
                        <a:t>*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 smtClean="0">
                        <a:latin typeface="+mj-lt"/>
                      </a:endParaRPr>
                    </a:p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единица</a:t>
                      </a:r>
                    </a:p>
                    <a:p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-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-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j-lt"/>
                        </a:rPr>
                        <a:t>1</a:t>
                      </a:r>
                      <a:endParaRPr lang="ru-RU" sz="15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54400" y="514718"/>
            <a:ext cx="5167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Борьба с онкологическими заболеваниями</a:t>
            </a:r>
            <a:endParaRPr lang="ru-RU" b="1" dirty="0">
              <a:solidFill>
                <a:srgbClr val="2B587F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028E7790-0239-42F8-A64E-E1CC16751ED6}"/>
              </a:ext>
            </a:extLst>
          </p:cNvPr>
          <p:cNvGrpSpPr/>
          <p:nvPr/>
        </p:nvGrpSpPr>
        <p:grpSpPr>
          <a:xfrm>
            <a:off x="213701" y="1024346"/>
            <a:ext cx="11354463" cy="387307"/>
            <a:chOff x="-602428" y="-3497722"/>
            <a:chExt cx="2748623" cy="78309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Прямоугольник: скругленные углы 3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16DEBBA3-C3AD-4CD6-A03B-FD23475CE8AA}"/>
                </a:ext>
              </a:extLst>
            </p:cNvPr>
            <p:cNvSpPr/>
            <p:nvPr/>
          </p:nvSpPr>
          <p:spPr>
            <a:xfrm>
              <a:off x="-602428" y="-3497722"/>
              <a:ext cx="2748623" cy="783091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  </a:ext>
              </a:extLst>
            </p:cNvPr>
            <p:cNvSpPr txBox="1"/>
            <p:nvPr/>
          </p:nvSpPr>
          <p:spPr>
            <a:xfrm>
              <a:off x="-593203" y="-3212642"/>
              <a:ext cx="2711989" cy="186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500" b="1" dirty="0" smtClean="0">
                <a:solidFill>
                  <a:srgbClr val="5B9BD5">
                    <a:lumMod val="50000"/>
                  </a:srgbClr>
                </a:solidFill>
              </a:endParaRPr>
            </a:p>
            <a:p>
              <a:r>
                <a:rPr lang="ru-RU" sz="16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 Light"/>
                </a:rPr>
                <a:t>ЗАДАЧА: </a:t>
              </a:r>
              <a:r>
                <a:rPr lang="ru-RU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 Light"/>
                </a:rPr>
                <a:t>	</a:t>
              </a:r>
            </a:p>
            <a:p>
              <a:pPr algn="just" defTabSz="577850">
                <a:lnSpc>
                  <a:spcPct val="90000"/>
                </a:lnSpc>
                <a:spcBef>
                  <a:spcPct val="0"/>
                </a:spcBef>
                <a:defRPr/>
              </a:pPr>
              <a:endParaRPr lang="ru-RU" sz="1500" i="1" dirty="0">
                <a:solidFill>
                  <a:srgbClr val="FF0000"/>
                </a:solidFill>
              </a:endParaRPr>
            </a:p>
            <a:p>
              <a:pPr algn="just" defTabSz="577850">
                <a:spcBef>
                  <a:spcPct val="0"/>
                </a:spcBef>
                <a:defRPr/>
              </a:pPr>
              <a:endParaRPr lang="ru-RU" sz="1300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82CE15F-1658-4690-99C1-C5BE7B39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701" y="258075"/>
            <a:ext cx="388655" cy="3886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8877" y="1004348"/>
            <a:ext cx="104392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+mj-lt"/>
              </a:rPr>
              <a:t>Разработка и реализация программ борьбы с онкологическими заболеваниями</a:t>
            </a:r>
            <a:endParaRPr lang="ru-RU" sz="1500" b="1" dirty="0">
              <a:latin typeface="+mj-lt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408A98A8-3EB2-4BDC-80B4-449C128979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37767" y="549173"/>
            <a:ext cx="369567" cy="3424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263" y="5671595"/>
            <a:ext cx="706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*- </a:t>
            </a:r>
            <a:r>
              <a:rPr lang="ru-RU" sz="1600" dirty="0" smtClean="0"/>
              <a:t>на базе ГБУЗ «Онкологический диспансер» с 01 августа 2020 года организовывается центр амбулаторной онкологической помощи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42617122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ОБРАЗОВАНИЕ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:a16="http://schemas.microsoft.com/office/drawing/2014/main" xmlns="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AE2348D5-BE7A-4A4A-B1ED-37F35F9BFB7F}"/>
              </a:ext>
            </a:extLst>
          </p:cNvPr>
          <p:cNvSpPr/>
          <p:nvPr/>
        </p:nvSpPr>
        <p:spPr>
          <a:xfrm>
            <a:off x="2057448" y="609596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1939" y="1201939"/>
          <a:ext cx="11803142" cy="3880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5235">
                  <a:extLst>
                    <a:ext uri="{9D8B030D-6E8A-4147-A177-3AD203B41FA5}">
                      <a16:colId xmlns:a16="http://schemas.microsoft.com/office/drawing/2014/main" xmlns="" val="1406296341"/>
                    </a:ext>
                  </a:extLst>
                </a:gridCol>
                <a:gridCol w="1322962">
                  <a:extLst>
                    <a:ext uri="{9D8B030D-6E8A-4147-A177-3AD203B41FA5}">
                      <a16:colId xmlns:a16="http://schemas.microsoft.com/office/drawing/2014/main" xmlns="" val="3536124522"/>
                    </a:ext>
                  </a:extLst>
                </a:gridCol>
                <a:gridCol w="1109337"/>
                <a:gridCol w="561987">
                  <a:extLst>
                    <a:ext uri="{9D8B030D-6E8A-4147-A177-3AD203B41FA5}">
                      <a16:colId xmlns:a16="http://schemas.microsoft.com/office/drawing/2014/main" xmlns="" val="1600380227"/>
                    </a:ext>
                  </a:extLst>
                </a:gridCol>
                <a:gridCol w="510600"/>
                <a:gridCol w="563021"/>
              </a:tblGrid>
              <a:tr h="25634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Целевое значение</a:t>
                      </a:r>
                      <a:endParaRPr lang="ru-RU" sz="13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151624"/>
                  </a:ext>
                </a:extLst>
              </a:tr>
              <a:tr h="1728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63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Calibri"/>
                          <a:cs typeface="Times New Roman"/>
                        </a:rPr>
                        <a:t>Созданы новые места в общеобразовательных организациях (продолжение реализации приоритетного проекта "Современная образовательная среда для школьников")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  <a:ea typeface="Calibri"/>
                          <a:cs typeface="Times New Roman"/>
                        </a:rPr>
                        <a:t>Министерство образования Магаданской области </a:t>
                      </a:r>
                      <a:endParaRPr lang="ru-RU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мест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Calibri"/>
                          <a:cs typeface="Times New Roman"/>
                        </a:rPr>
                        <a:t>50</a:t>
                      </a:r>
                      <a:endParaRPr lang="ru-RU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4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Наименование объекта строительства</a:t>
                      </a:r>
                      <a:endParaRPr kumimoji="0" 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</a:p>
                    <a:p>
                      <a:pPr algn="ctr"/>
                      <a:endParaRPr lang="ru-RU" sz="13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Заказчик</a:t>
                      </a:r>
                      <a:endParaRPr lang="ru-RU" sz="15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за счет субсидии</a:t>
                      </a:r>
                      <a:endParaRPr lang="ru-RU" sz="1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7226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«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Строительство средней школы на 825 мест в поселке Ола Магаданской области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»*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  <a:ea typeface="Calibri"/>
                          <a:cs typeface="Times New Roman"/>
                        </a:rPr>
                        <a:t>2019 – 2022 гг.</a:t>
                      </a:r>
                      <a:endParaRPr lang="ru-RU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Департамент САТЭК мэрии города Магадана</a:t>
                      </a:r>
                      <a:endParaRPr lang="ru-RU" sz="13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1 116 183,7 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тыс.руб</a:t>
                      </a:r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.</a:t>
                      </a:r>
                      <a:endPara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71043" y="582851"/>
            <a:ext cx="2521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666"/>
                </a:solidFill>
                <a:latin typeface="PFDinDisplayPro-Light"/>
              </a:rPr>
              <a:t>Современная школа</a:t>
            </a:r>
            <a:endParaRPr lang="ru-RU" b="1" dirty="0">
              <a:solidFill>
                <a:srgbClr val="2B587F"/>
              </a:solidFill>
            </a:endParaRPr>
          </a:p>
        </p:txBody>
      </p:sp>
      <p:sp>
        <p:nvSpPr>
          <p:cNvPr id="14" name="Прямоугольник: скругленные углы 4">
            <a:extLst>
              <a:ext uri="{FF2B5EF4-FFF2-40B4-BE49-F238E27FC236}">
                <a16:creationId xmlns:lc="http://schemas.openxmlformats.org/drawingml/2006/lockedCanvas" xmlns="" xmlns:a16="http://schemas.microsoft.com/office/drawing/2014/main" xmlns:cdr="http://schemas.openxmlformats.org/drawingml/2006/chartDrawing" xmlns:c="http://schemas.openxmlformats.org/drawingml/2006/chart" id="{E1120C5B-A3A2-4C29-9344-93ED30AE0E28}"/>
              </a:ext>
            </a:extLst>
          </p:cNvPr>
          <p:cNvSpPr txBox="1"/>
          <p:nvPr/>
        </p:nvSpPr>
        <p:spPr>
          <a:xfrm>
            <a:off x="233772" y="1179638"/>
            <a:ext cx="11635836" cy="318119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500" b="1" dirty="0" smtClean="0">
              <a:solidFill>
                <a:srgbClr val="E7E6E6">
                  <a:lumMod val="25000"/>
                </a:srgbClr>
              </a:solidFill>
              <a:latin typeface="Calibri Ligh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3772" y="4919086"/>
            <a:ext cx="68637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</a:rPr>
              <a:t>Государственный контракт от 01.10.2019 г. № 0347200001019000074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Подрядчик – АО «Производственное объединение «Уральский оптико-механический завод» имени Э.С. </a:t>
            </a:r>
            <a:r>
              <a:rPr lang="ru-RU" sz="1600" b="1" dirty="0" err="1" smtClean="0">
                <a:solidFill>
                  <a:srgbClr val="002060"/>
                </a:solidFill>
              </a:rPr>
              <a:t>Яламова</a:t>
            </a:r>
            <a:r>
              <a:rPr lang="ru-RU" sz="1600" b="1" dirty="0" smtClean="0">
                <a:solidFill>
                  <a:srgbClr val="002060"/>
                </a:solidFill>
              </a:rPr>
              <a:t>»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Цена контракта – 2 432 786,6 </a:t>
            </a:r>
            <a:r>
              <a:rPr lang="ru-RU" sz="1600" b="1" dirty="0" err="1" smtClean="0">
                <a:solidFill>
                  <a:srgbClr val="002060"/>
                </a:solidFill>
              </a:rPr>
              <a:t>тыс.руб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Сроки выполнения работ – 2022 г.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352" y="701278"/>
            <a:ext cx="310397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617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</a:t>
            </a:r>
            <a:r>
              <a:rPr lang="ru-RU" sz="1500" dirty="0" smtClean="0">
                <a:solidFill>
                  <a:srgbClr val="2B587F"/>
                </a:solidFill>
              </a:rPr>
              <a:t>КУЛЬТУРА</a:t>
            </a:r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63089" y="191735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3191475" y="582851"/>
            <a:ext cx="7531159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57448" y="439493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93001" y="501134"/>
            <a:ext cx="2243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666"/>
                </a:solidFill>
                <a:latin typeface="PFDinDisplayPro-Light"/>
              </a:rPr>
              <a:t>Культурная среда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71A152F-EAFC-4E87-8B27-A49CD9C05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55" y="309468"/>
            <a:ext cx="296835" cy="3340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F1A440B-27B8-41BE-B848-555BB99B9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282" y="600852"/>
            <a:ext cx="286537" cy="280440"/>
          </a:xfrm>
          <a:prstGeom prst="rect">
            <a:avLst/>
          </a:prstGeom>
        </p:spPr>
      </p:pic>
      <p:graphicFrame>
        <p:nvGraphicFramePr>
          <p:cNvPr id="22" name="Таблица 21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20335047"/>
              </p:ext>
            </p:extLst>
          </p:nvPr>
        </p:nvGraphicFramePr>
        <p:xfrm>
          <a:off x="423472" y="1226343"/>
          <a:ext cx="11283619" cy="4019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8320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954060"/>
                <a:gridCol w="3870543"/>
                <a:gridCol w="1410696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</a:tblGrid>
              <a:tr h="356092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Наименование результата, показателя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от 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78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1161">
                <a:tc>
                  <a:txBody>
                    <a:bodyPr/>
                    <a:lstStyle/>
                    <a:p>
                      <a:pPr algn="ctr"/>
                      <a:endParaRPr lang="ru-RU" sz="16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Построены (реконструированы) и (или) капитально отремонтированы культурно-досуговые учреждения </a:t>
                      </a: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в сельской местности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культуры и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туризма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Магаданской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области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Количество 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созданных (реконструированных) 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и капитально отремонтированных объектов организаций культуры 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(единиц)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711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объекта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реализации мероприятия/заказчик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финансирования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выполнения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9711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Капитальный ремонт «Дом культуры» по </a:t>
                      </a:r>
                      <a:r>
                        <a:rPr lang="ru-RU" sz="1600" kern="1200" noProof="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ул.Советская</a:t>
                      </a:r>
                      <a:r>
                        <a:rPr lang="ru-RU" sz="1600" kern="1200" noProof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, д.10, село Балаганное, </a:t>
                      </a:r>
                      <a:r>
                        <a:rPr lang="ru-RU" sz="1600" kern="1200" noProof="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Ольский</a:t>
                      </a:r>
                      <a:r>
                        <a:rPr lang="ru-RU" sz="1600" kern="1200" noProof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район, Магаданская область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Ольский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городской округ/ МКУ «Эксплуатационный центр»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Calibri"/>
                          <a:cs typeface="Times New Roman"/>
                        </a:rPr>
                        <a:t>11 699,4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+mj-lt"/>
                          <a:ea typeface="Calibri"/>
                          <a:cs typeface="Times New Roman"/>
                        </a:rPr>
                        <a:t>тыс.руб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Calibri"/>
                          <a:cs typeface="Times New Roman"/>
                        </a:rPr>
                        <a:t>.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31.10.2020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7581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БЕЗОПАСНЫЕ И КАЧЕСТВЕННЫЕ АВТОМОБИЛЬНЫЕ ДОРОГИ 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317A68D-01D4-40C6-A6DE-BC7A19C87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85" y="321689"/>
            <a:ext cx="307808" cy="285504"/>
          </a:xfrm>
          <a:prstGeom prst="rect">
            <a:avLst/>
          </a:prstGeom>
        </p:spPr>
      </p:pic>
      <p:sp>
        <p:nvSpPr>
          <p:cNvPr id="12" name="Подзаголовок 5">
            <a:extLst>
              <a:ext uri="{FF2B5EF4-FFF2-40B4-BE49-F238E27FC236}">
                <a16:creationId xmlns="" xmlns:a16="http://schemas.microsoft.com/office/drawing/2014/main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="" xmlns:a16="http://schemas.microsoft.com/office/drawing/2014/main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002060"/>
                </a:solidFill>
              </a:rPr>
              <a:t>Дорожная сеть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19550555-9066-4744-A9E3-6413887F7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762" y="582985"/>
            <a:ext cx="347502" cy="347502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3886" y="1287086"/>
          <a:ext cx="11356485" cy="3898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4028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621972"/>
                <a:gridCol w="1524000"/>
                <a:gridCol w="1349828"/>
                <a:gridCol w="533400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522515"/>
                <a:gridCol w="500742"/>
              </a:tblGrid>
              <a:tr h="355275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</a:t>
                      </a:r>
                      <a:r>
                        <a:rPr lang="ru-RU" sz="1300" dirty="0" smtClean="0">
                          <a:latin typeface="+mj-lt"/>
                        </a:rPr>
                        <a:t>результата федерального проекта по субъекту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 реализации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906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6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238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На сети автомобильных дорог общего пользования федерального, регионального или межмуниципального значения, дорожной сети городских агломераций выполнены дорожные работы в целях приведения в нормативное состояние, снижения уровня перегрузки и ликвидации мест концентрации дорожно-транспортных происшествий.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дорожного хозяйства и транспорта Магаданской области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МО</a:t>
                      </a:r>
                      <a:r>
                        <a:rPr lang="ru-RU" sz="13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«</a:t>
                      </a:r>
                      <a:r>
                        <a:rPr lang="ru-RU" sz="13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Ольский</a:t>
                      </a:r>
                      <a:r>
                        <a:rPr lang="ru-RU" sz="13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городской округ</a:t>
                      </a: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»</a:t>
                      </a:r>
                    </a:p>
                    <a:p>
                      <a:pPr algn="ctr"/>
                      <a:endParaRPr lang="ru-RU" sz="13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Благоустройство, модернизация, условная штука.</a:t>
                      </a:r>
                    </a:p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679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Наименование объекта, протяженность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Исполнитель</a:t>
                      </a:r>
                      <a:endParaRPr kumimoji="0" lang="ru-RU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финансирования, 2020 г.</a:t>
                      </a:r>
                      <a:endParaRPr kumimoji="0" lang="ru-RU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238"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Текущий ремонт автомобильной дороги «Магадан – Балаганное - Талон» км 3+900 – км 7+230 в Магаданской области, </a:t>
                      </a:r>
                    </a:p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протяженность 3,3 км*</a:t>
                      </a:r>
                      <a:endParaRPr lang="ru-RU" sz="14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Областное государственное бюджетное дорожное эксплуатационное учреждение «Магаданское»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2020 г.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70 000,0 </a:t>
                      </a:r>
                      <a:r>
                        <a:rPr lang="ru-RU" sz="1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Calibri Light" panose="020F0302020204030204" pitchFamily="34" charset="0"/>
                        </a:rPr>
                        <a:t>.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6526" y="4985992"/>
            <a:ext cx="767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Calibri Light"/>
              </a:rPr>
              <a:t>*- работы осуществляются в рамках заключенного министерством дорожного хозяйства и транспорта Магаданской области с ОГБДЭУ «Магаданское» соглашения</a:t>
            </a:r>
            <a:endParaRPr lang="ru-RU" sz="1400" dirty="0">
              <a:solidFill>
                <a:prstClr val="black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930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ЖИЛЬЕ И </a:t>
            </a:r>
            <a:r>
              <a:rPr lang="ru-RU" sz="1500" dirty="0" smtClean="0">
                <a:solidFill>
                  <a:srgbClr val="2B587F"/>
                </a:solidFill>
              </a:rPr>
              <a:t>ГОРОДСКАЯ </a:t>
            </a:r>
            <a:r>
              <a:rPr lang="ru-RU" sz="1500" dirty="0">
                <a:solidFill>
                  <a:srgbClr val="2B587F"/>
                </a:solidFill>
              </a:rPr>
              <a:t>СРЕДА</a:t>
            </a:r>
            <a:endParaRPr lang="ru-RU" sz="1500" dirty="0">
              <a:solidFill>
                <a:srgbClr val="FF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дзаголовок 5">
            <a:extLst>
              <a:ext uri="{FF2B5EF4-FFF2-40B4-BE49-F238E27FC236}">
                <a16:creationId xmlns="" xmlns:a16="http://schemas.microsoft.com/office/drawing/2014/main" id="{BE68A0F1-8E7E-4B16-9131-15C8BDBE921F}"/>
              </a:ext>
            </a:extLst>
          </p:cNvPr>
          <p:cNvSpPr txBox="1">
            <a:spLocks/>
          </p:cNvSpPr>
          <p:nvPr/>
        </p:nvSpPr>
        <p:spPr>
          <a:xfrm>
            <a:off x="1728521" y="528740"/>
            <a:ext cx="9391240" cy="30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500" dirty="0">
              <a:solidFill>
                <a:srgbClr val="2B587F"/>
              </a:solidFill>
            </a:endParaRPr>
          </a:p>
        </p:txBody>
      </p:sp>
      <p:sp>
        <p:nvSpPr>
          <p:cNvPr id="19" name="Подзаголовок 5">
            <a:extLst>
              <a:ext uri="{FF2B5EF4-FFF2-40B4-BE49-F238E27FC236}">
                <a16:creationId xmlns="" xmlns:a16="http://schemas.microsoft.com/office/drawing/2014/main" id="{79B48843-D9EB-48C8-9D76-E2C7FACBB57E}"/>
              </a:ext>
            </a:extLst>
          </p:cNvPr>
          <p:cNvSpPr txBox="1">
            <a:spLocks/>
          </p:cNvSpPr>
          <p:nvPr/>
        </p:nvSpPr>
        <p:spPr>
          <a:xfrm>
            <a:off x="1691824" y="606565"/>
            <a:ext cx="8846709" cy="409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4472C4">
                    <a:lumMod val="50000"/>
                  </a:srgbClr>
                </a:solidFill>
              </a:rPr>
              <a:t>Формирование комфортной городской среды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710D41F5-5F4B-4B63-9326-56E28FFB4019}"/>
              </a:ext>
            </a:extLst>
          </p:cNvPr>
          <p:cNvSpPr/>
          <p:nvPr/>
        </p:nvSpPr>
        <p:spPr>
          <a:xfrm>
            <a:off x="1067410" y="48780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6948" y="1103496"/>
          <a:ext cx="11596460" cy="407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2252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926771"/>
                <a:gridCol w="1578429"/>
                <a:gridCol w="1386882"/>
                <a:gridCol w="1992126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</a:tblGrid>
              <a:tr h="575805"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Наименование  объекта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Заказчик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Исполнитель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Срок реализации</a:t>
                      </a:r>
                      <a:endParaRPr lang="ru-RU" sz="14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Объем финансирования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572235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Благоустройство придомовой территории дома №10 по адресу: Магаданская область,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Ольский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район,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п.Ола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ул.Каширина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Администрация муниципального образования «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Ольский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городской округ»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«Энергетик»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31.08.2020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18 747,4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.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"МАСТЕРФАЙБР-КОЛЫМА"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654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Благоустройство территории детского игрового комплекса "Фрегат" в </a:t>
                      </a:r>
                      <a:r>
                        <a:rPr lang="ru-RU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п.Ола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21.09.2020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Благоустройство тротуара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по ул. Советской (от </a:t>
                      </a:r>
                      <a:r>
                        <a:rPr lang="ru-RU" sz="16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ЗАГСа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(ул. Советская, 31) до здания суда (ул. Советская, 30)) в пос. Ола </a:t>
                      </a:r>
                      <a:r>
                        <a:rPr lang="ru-RU" sz="16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Ольского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района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«Энергетик»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30.09.2020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Текущий ремонт тротуара по ул. Советской (от пл. Ленина до здания суда (ул. Советская, 30)) в пос. Ола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ООО «Энергетик»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30.09.2020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Дополнительное благоустройство тротуаров по ул. Советской от пл. Ленина до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здания суда, и от </a:t>
                      </a:r>
                      <a:r>
                        <a:rPr lang="ru-RU" sz="16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ЗАГСа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до здания суда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Не определен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(аукцион не состоялся)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239773" y="1185341"/>
            <a:ext cx="11596460" cy="17108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defRPr/>
            </a:pPr>
            <a:endParaRPr lang="ru-RU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7C0171A-4ADB-4FDF-A839-9C5834B01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114" y="238145"/>
            <a:ext cx="506078" cy="3951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71AC005-03B2-46C9-83D9-16654058B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230" y="585435"/>
            <a:ext cx="339497" cy="3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10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ЦИФРОВАЯ ЭКОНОМИКА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053239" y="571505"/>
            <a:ext cx="9353901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rgbClr val="002666"/>
                </a:solidFill>
                <a:latin typeface="PFDinDisplayPro-Light"/>
              </a:rPr>
              <a:t>Информационная инфраструктура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539024" y="47942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68775514"/>
              </p:ext>
            </p:extLst>
          </p:nvPr>
        </p:nvGraphicFramePr>
        <p:xfrm>
          <a:off x="376759" y="1436976"/>
          <a:ext cx="11202783" cy="4396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681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2496880"/>
                <a:gridCol w="1123406"/>
                <a:gridCol w="1267097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1031966"/>
                <a:gridCol w="1024753"/>
              </a:tblGrid>
              <a:tr h="193894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от 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 smtClean="0">
                        <a:solidFill>
                          <a:schemeClr val="lt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1938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8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26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j-lt"/>
                        </a:rPr>
                        <a:t>Подключение фельдшерско-акушерских </a:t>
                      </a:r>
                      <a:r>
                        <a:rPr lang="ru-RU" sz="1600" dirty="0">
                          <a:latin typeface="+mj-lt"/>
                        </a:rPr>
                        <a:t>пунктов </a:t>
                      </a:r>
                      <a:r>
                        <a:rPr lang="ru-RU" sz="1600" dirty="0" smtClean="0">
                          <a:latin typeface="+mj-lt"/>
                        </a:rPr>
                        <a:t> (ФАП) государственной </a:t>
                      </a:r>
                      <a:r>
                        <a:rPr lang="ru-RU" sz="1600" dirty="0">
                          <a:latin typeface="+mj-lt"/>
                        </a:rPr>
                        <a:t>и муниципальной систем </a:t>
                      </a:r>
                      <a:r>
                        <a:rPr lang="ru-RU" sz="1600" dirty="0" smtClean="0">
                          <a:latin typeface="+mj-lt"/>
                        </a:rPr>
                        <a:t>здравоохранения</a:t>
                      </a:r>
                      <a:r>
                        <a:rPr lang="ru-RU" sz="1600" baseline="0" dirty="0" smtClean="0">
                          <a:latin typeface="+mj-lt"/>
                        </a:rPr>
                        <a:t> </a:t>
                      </a:r>
                      <a:r>
                        <a:rPr lang="ru-RU" sz="1600" dirty="0" smtClean="0">
                          <a:latin typeface="+mj-lt"/>
                        </a:rPr>
                        <a:t>к </a:t>
                      </a:r>
                      <a:r>
                        <a:rPr lang="ru-RU" sz="1600" dirty="0">
                          <a:latin typeface="+mj-lt"/>
                        </a:rPr>
                        <a:t>сети </a:t>
                      </a:r>
                      <a:r>
                        <a:rPr lang="ru-RU" sz="1600" dirty="0" smtClean="0">
                          <a:latin typeface="+mj-lt"/>
                        </a:rPr>
                        <a:t>«Интернет»</a:t>
                      </a:r>
                    </a:p>
                    <a:p>
                      <a:pPr algn="ctr"/>
                      <a:endParaRPr lang="ru-RU" sz="1600" dirty="0" smtClean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Магаданской области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3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71743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+mj-lt"/>
                        </a:rPr>
                        <a:t>2019 год – с. Гадля, с Тахтоямск</a:t>
                      </a:r>
                    </a:p>
                    <a:p>
                      <a:pPr algn="r"/>
                      <a:r>
                        <a:rPr lang="ru-RU" sz="1600" dirty="0" smtClean="0">
                          <a:latin typeface="+mj-lt"/>
                        </a:rPr>
                        <a:t>2020 год - с. Балаганное, с. Клепка, с. Талон</a:t>
                      </a:r>
                    </a:p>
                    <a:p>
                      <a:pPr algn="r"/>
                      <a:endParaRPr lang="ru-RU" sz="1600" dirty="0"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0E35D2F-69BA-4015-8F03-AD35CCD06F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777" y="337409"/>
            <a:ext cx="405965" cy="4040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8C9ED32-35A8-442F-97B3-47176D7B3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7347" y="605358"/>
            <a:ext cx="313560" cy="31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37620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ПРОЕКТЫ, РЕАЛИЗУЕМЫЕ НА ТЕРРИТОРИИ МУНИЦИПАЛЬНОГО ОБРАЗОВАНИЯ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1102289" y="2801328"/>
            <a:ext cx="9507255" cy="125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Муниципальное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образование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«Омсукчанский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городской округ»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4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883583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НАЦИОНАЛЬНЫЙ ПРОЕКТ ОБРАЗОВАНИЕ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718371" y="535605"/>
            <a:ext cx="3227986" cy="3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2666"/>
                </a:solidFill>
                <a:latin typeface="PFDinDisplayPro-Light"/>
              </a:rPr>
              <a:t>Современная школа </a:t>
            </a:r>
            <a:endParaRPr lang="ru-RU" sz="2000" b="1" dirty="0">
              <a:solidFill>
                <a:srgbClr val="2B587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2078261" y="461192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9" y="304045"/>
            <a:ext cx="344864" cy="3448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65" y="550074"/>
            <a:ext cx="310397" cy="347502"/>
          </a:xfrm>
          <a:prstGeom prst="rect">
            <a:avLst/>
          </a:prstGeom>
        </p:spPr>
      </p:pic>
      <p:sp>
        <p:nvSpPr>
          <p:cNvPr id="12" name="Прямоугольник: скругленные углы 4">
            <a:extLst>
              <a:ext uri="{FF2B5EF4-FFF2-40B4-BE49-F238E27FC236}">
                <a16:creationId xmlns:c="http://schemas.openxmlformats.org/drawingml/2006/chart" xmlns:cdr="http://schemas.openxmlformats.org/drawingml/2006/chartDrawing" xmlns:a16="http://schemas.microsoft.com/office/drawing/2014/main" xmlns="" xmlns:lc="http://schemas.openxmlformats.org/drawingml/2006/lockedCanvas" id="{E1120C5B-A3A2-4C29-9344-93ED30AE0E28}"/>
              </a:ext>
            </a:extLst>
          </p:cNvPr>
          <p:cNvSpPr txBox="1"/>
          <p:nvPr/>
        </p:nvSpPr>
        <p:spPr>
          <a:xfrm>
            <a:off x="268416" y="1100037"/>
            <a:ext cx="11323038" cy="19576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>
            <a:lvl1pPr marL="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ru-RU" sz="1500" b="1" dirty="0" smtClean="0">
              <a:solidFill>
                <a:srgbClr val="5B9BD5">
                  <a:lumMod val="50000"/>
                </a:srgbClr>
              </a:solidFill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4371" y="1272469"/>
          <a:ext cx="11441607" cy="4307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1678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1384300"/>
                <a:gridCol w="1600200"/>
                <a:gridCol w="1384299"/>
                <a:gridCol w="673100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508000"/>
                <a:gridCol w="530030"/>
              </a:tblGrid>
              <a:tr h="545445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rgbClr val="FF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от ОИВ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+mj-lt"/>
                        </a:rPr>
                        <a:t>Участники</a:t>
                      </a:r>
                      <a:r>
                        <a:rPr lang="ru-RU" sz="1300" baseline="0" dirty="0" smtClean="0">
                          <a:latin typeface="+mj-lt"/>
                        </a:rPr>
                        <a:t> реализации мероприятия</a:t>
                      </a:r>
                      <a:endParaRPr lang="ru-RU" sz="1300" dirty="0" smtClean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2830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2835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Обновлена материально-техническая база для формирования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 обучающихся современных технологических и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гуманитарных навыков.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Создана материально-технической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базы для реализации основных и дополнительных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общеобразовательных программ цифрового и гуманитарного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профилей в общеобразовательных организациях,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расположенных в сельской местности и малых городах</a:t>
                      </a:r>
                    </a:p>
                    <a:p>
                      <a:pPr algn="ctr"/>
                      <a:endParaRPr lang="ru-RU" sz="13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</a:rPr>
                        <a:t>В целях достижения указанного результата осуществляется приобретение оборудования для создания центра образования цифрового и гуманитарного профилей «Точка роста»</a:t>
                      </a:r>
                      <a:endParaRPr kumimoji="0" lang="en-US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B9BD5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 Ligh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3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300" dirty="0" smtClean="0">
                        <a:solidFill>
                          <a:srgbClr val="FF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Министерство образования магаданской области</a:t>
                      </a:r>
                      <a:endParaRPr lang="ru-RU" sz="14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+mj-lt"/>
                        </a:rPr>
                        <a:t>МО «</a:t>
                      </a:r>
                      <a:r>
                        <a:rPr lang="ru-RU" sz="1300" dirty="0" err="1" smtClean="0">
                          <a:latin typeface="+mj-lt"/>
                        </a:rPr>
                        <a:t>Омсукчанский</a:t>
                      </a:r>
                      <a:r>
                        <a:rPr lang="ru-RU" sz="1300" dirty="0" smtClean="0">
                          <a:latin typeface="+mj-lt"/>
                        </a:rPr>
                        <a:t> </a:t>
                      </a:r>
                      <a:r>
                        <a:rPr lang="ru-RU" sz="1300" baseline="0" dirty="0" smtClean="0">
                          <a:latin typeface="+mj-lt"/>
                        </a:rPr>
                        <a:t>городской округ</a:t>
                      </a:r>
                      <a:r>
                        <a:rPr lang="ru-RU" sz="1300" dirty="0" smtClean="0">
                          <a:latin typeface="+mj-lt"/>
                        </a:rPr>
                        <a:t>»</a:t>
                      </a:r>
                    </a:p>
                    <a:p>
                      <a:pPr algn="ctr"/>
                      <a:endParaRPr lang="ru-RU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ru-RU" sz="1300" i="1" dirty="0" smtClean="0">
                          <a:latin typeface="+mj-lt"/>
                        </a:rPr>
                        <a:t>Закупка</a:t>
                      </a:r>
                      <a:r>
                        <a:rPr lang="ru-RU" sz="1300" i="1" baseline="0" dirty="0" smtClean="0">
                          <a:latin typeface="+mj-lt"/>
                        </a:rPr>
                        <a:t> осуществлена </a:t>
                      </a:r>
                      <a:r>
                        <a:rPr lang="ru-RU" sz="1300" i="1" dirty="0" smtClean="0">
                          <a:latin typeface="+mj-lt"/>
                        </a:rPr>
                        <a:t>МБОУ «Средняя общеобразовательная школа п. </a:t>
                      </a:r>
                      <a:r>
                        <a:rPr lang="ru-RU" sz="1300" i="1" smtClean="0">
                          <a:latin typeface="+mj-lt"/>
                        </a:rPr>
                        <a:t>Омсукчан» </a:t>
                      </a:r>
                      <a:r>
                        <a:rPr lang="ru-RU" sz="1300" i="1" dirty="0" smtClean="0">
                          <a:latin typeface="+mj-lt"/>
                        </a:rPr>
                        <a:t>(заключено 4 контракта)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Приобретение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ТРУ.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</a:t>
                      </a:r>
                    </a:p>
                    <a:p>
                      <a:pPr algn="ctr"/>
                      <a:r>
                        <a:rPr lang="ru-RU" sz="13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(нарастающим итогом)</a:t>
                      </a:r>
                      <a:endParaRPr lang="ru-RU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5</a:t>
                      </a:r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311519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ДЕМОГРАФИЯ 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FEFE673-53A6-4790-AE5A-4A2698FF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352454"/>
            <a:ext cx="292633" cy="292633"/>
          </a:xfrm>
          <a:prstGeom prst="rect">
            <a:avLst/>
          </a:prstGeom>
        </p:spPr>
      </p:pic>
      <p:graphicFrame>
        <p:nvGraphicFramePr>
          <p:cNvPr id="15" name="Таблица 14">
            <a:extLst>
              <a:ext uri="{FF2B5EF4-FFF2-40B4-BE49-F238E27FC236}">
                <a16:creationId xmlns="" xmlns:a16="http://schemas.microsoft.com/office/drawing/2014/main" id="{25C64524-25D3-431B-B474-5FD4B31C0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5174626"/>
              </p:ext>
            </p:extLst>
          </p:nvPr>
        </p:nvGraphicFramePr>
        <p:xfrm>
          <a:off x="202074" y="1573230"/>
          <a:ext cx="11712944" cy="3951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6182">
                  <a:extLst>
                    <a:ext uri="{9D8B030D-6E8A-4147-A177-3AD203B41FA5}">
                      <a16:colId xmlns="" xmlns:a16="http://schemas.microsoft.com/office/drawing/2014/main" val="4191535436"/>
                    </a:ext>
                  </a:extLst>
                </a:gridCol>
                <a:gridCol w="3151262"/>
                <a:gridCol w="764088"/>
                <a:gridCol w="748090"/>
                <a:gridCol w="1149531"/>
                <a:gridCol w="1267097"/>
                <a:gridCol w="1416694"/>
              </a:tblGrid>
              <a:tr h="544417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j-lt"/>
                        </a:rPr>
                        <a:t>Наименование объекта </a:t>
                      </a:r>
                      <a:r>
                        <a:rPr lang="ru-RU" sz="1300" dirty="0" smtClean="0">
                          <a:latin typeface="+mj-lt"/>
                        </a:rPr>
                        <a:t>/ мероприятия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 исполнители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Объемы финансирования </a:t>
                      </a:r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(тыс. руб.)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6709517"/>
                  </a:ext>
                </a:extLst>
              </a:tr>
              <a:tr h="91723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федерального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регионального бюджета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Внебюджетные </a:t>
                      </a: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источники/ местный  бюджет</a:t>
                      </a: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50638984"/>
                  </a:ext>
                </a:extLst>
              </a:tr>
              <a:tr h="573069">
                <a:tc gridSpan="7"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Государственная поддержка спортивных организаций, осуществляющих подготовку спортивного резерва для сборных команд Российской Федерации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17165"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Поставка спортивного инвентаря </a:t>
                      </a:r>
                    </a:p>
                    <a:p>
                      <a:pPr algn="ctr"/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и экипировки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Департамент физической культуры и спорта Магаданской области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5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itchFamily="18" charset="0"/>
                        </a:rPr>
                        <a:t>МБУ «Спортивная школа п. Омсукчан»</a:t>
                      </a:r>
                      <a:endParaRPr lang="ru-RU" sz="15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5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439,6</a:t>
                      </a:r>
                      <a:endParaRPr lang="ru-RU" sz="14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364,0</a:t>
                      </a:r>
                      <a:endParaRPr lang="ru-RU" sz="14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  <a:ea typeface="Calibri"/>
                          <a:cs typeface="Times New Roman" pitchFamily="18" charset="0"/>
                        </a:rPr>
                        <a:t>36,0</a:t>
                      </a:r>
                      <a:endParaRPr lang="ru-RU" sz="1400" dirty="0">
                        <a:latin typeface="+mj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39,6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112575" y="697744"/>
            <a:ext cx="9372322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2666"/>
                </a:solidFill>
                <a:latin typeface="PFDinDisplayPro-Light"/>
              </a:rPr>
              <a:t>Спорт норма жизни 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494590" y="644007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F8ABFEAB-912D-40BC-9480-8A4BE04E2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569" y="748041"/>
            <a:ext cx="262248" cy="30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20633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500" dirty="0">
                <a:solidFill>
                  <a:srgbClr val="2B587F"/>
                </a:solidFill>
              </a:rPr>
              <a:t>ПРОЕКТЫ, РЕАЛИЗУЕМЫЕ НА ТЕРРИТОРИИ МУНИЦИПАЛЬНОГО ОБРАЗОВАНИЯ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1102289" y="2801328"/>
            <a:ext cx="9507255" cy="125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Муниципальное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образование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solidFill>
                  <a:srgbClr val="002666"/>
                </a:solidFill>
                <a:latin typeface="PFDinDisplayPro-Light"/>
              </a:rPr>
              <a:t>«Северо-Эвенский </a:t>
            </a:r>
            <a:r>
              <a:rPr lang="ru-RU" sz="4000" b="1" dirty="0">
                <a:solidFill>
                  <a:srgbClr val="002666"/>
                </a:solidFill>
                <a:latin typeface="PFDinDisplayPro-Light"/>
              </a:rPr>
              <a:t>городской округ»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4000" b="1" dirty="0">
              <a:solidFill>
                <a:srgbClr val="002666"/>
              </a:solidFill>
              <a:latin typeface="PFDinDisplayPro-Light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8058730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одзаголовок 5"/>
          <p:cNvSpPr txBox="1">
            <a:spLocks/>
          </p:cNvSpPr>
          <p:nvPr/>
        </p:nvSpPr>
        <p:spPr>
          <a:xfrm>
            <a:off x="931351" y="128707"/>
            <a:ext cx="10983667" cy="347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500" dirty="0">
                <a:solidFill>
                  <a:srgbClr val="2B587F"/>
                </a:solidFill>
              </a:rPr>
              <a:t>НАЦИОНАЛЬНЫЙ ПРОЕКТ ЦИФРОВАЯ ЭКОНОМИКА </a:t>
            </a:r>
          </a:p>
        </p:txBody>
      </p:sp>
      <p:sp>
        <p:nvSpPr>
          <p:cNvPr id="22" name="Подзаголовок 5">
            <a:extLst>
              <a:ext uri="{FF2B5EF4-FFF2-40B4-BE49-F238E27FC236}">
                <a16:creationId xmlns="" xmlns:a16="http://schemas.microsoft.com/office/drawing/2014/main" id="{BCF99FAF-52EC-4861-8CA1-57AA9A9666DB}"/>
              </a:ext>
            </a:extLst>
          </p:cNvPr>
          <p:cNvSpPr txBox="1">
            <a:spLocks/>
          </p:cNvSpPr>
          <p:nvPr/>
        </p:nvSpPr>
        <p:spPr>
          <a:xfrm>
            <a:off x="2053239" y="571505"/>
            <a:ext cx="9353901" cy="37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rgbClr val="002666"/>
                </a:solidFill>
                <a:latin typeface="PFDinDisplayPro-Light"/>
              </a:rPr>
              <a:t>Информационная инфраструктура</a:t>
            </a:r>
            <a:endParaRPr lang="ru-RU" sz="1800" b="1" dirty="0">
              <a:solidFill>
                <a:srgbClr val="2B587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E2348D5-BE7A-4A4A-B1ED-37F35F9BFB7F}"/>
              </a:ext>
            </a:extLst>
          </p:cNvPr>
          <p:cNvSpPr/>
          <p:nvPr/>
        </p:nvSpPr>
        <p:spPr>
          <a:xfrm>
            <a:off x="1539024" y="479420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4C030C6A-DE70-4D27-8DA9-C13FFEAFDCEC}"/>
              </a:ext>
            </a:extLst>
          </p:cNvPr>
          <p:cNvSpPr/>
          <p:nvPr/>
        </p:nvSpPr>
        <p:spPr>
          <a:xfrm>
            <a:off x="114986" y="218868"/>
            <a:ext cx="530206" cy="53786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4CBF94CD-C570-467D-8BDE-7132E6258D40}"/>
              </a:ext>
            </a:extLst>
          </p:cNvPr>
          <p:cNvCxnSpPr>
            <a:cxnSpLocks/>
          </p:cNvCxnSpPr>
          <p:nvPr/>
        </p:nvCxnSpPr>
        <p:spPr>
          <a:xfrm>
            <a:off x="985445" y="413225"/>
            <a:ext cx="104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340110C3-2EAF-4810-A576-48792E726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3790286"/>
              </p:ext>
            </p:extLst>
          </p:nvPr>
        </p:nvGraphicFramePr>
        <p:xfrm>
          <a:off x="376759" y="1436976"/>
          <a:ext cx="11202783" cy="3921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681">
                  <a:extLst>
                    <a:ext uri="{9D8B030D-6E8A-4147-A177-3AD203B41FA5}">
                      <a16:colId xmlns="" xmlns:a16="http://schemas.microsoft.com/office/drawing/2014/main" val="1406296341"/>
                    </a:ext>
                  </a:extLst>
                </a:gridCol>
                <a:gridCol w="2496880"/>
                <a:gridCol w="1123406"/>
                <a:gridCol w="1267097">
                  <a:extLst>
                    <a:ext uri="{9D8B030D-6E8A-4147-A177-3AD203B41FA5}">
                      <a16:colId xmlns="" xmlns:a16="http://schemas.microsoft.com/office/drawing/2014/main" val="3355473760"/>
                    </a:ext>
                  </a:extLst>
                </a:gridCol>
                <a:gridCol w="1110343"/>
                <a:gridCol w="946376"/>
              </a:tblGrid>
              <a:tr h="224716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результата федерального проекта по субъекту</a:t>
                      </a:r>
                      <a:endParaRPr lang="ru-RU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исполнитель </a:t>
                      </a:r>
                      <a:endParaRPr lang="ru-RU" sz="1300" dirty="0" smtClean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ОИВ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 smtClean="0">
                        <a:solidFill>
                          <a:schemeClr val="lt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 оценки 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Целевое значение результата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1151624"/>
                  </a:ext>
                </a:extLst>
              </a:tr>
              <a:tr h="2247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7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5367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Подключение фельдшерско-акушерских пунктов  (ФАП) государственной и муниципальной систем здравоохранения к сети «Интернет»</a:t>
                      </a:r>
                    </a:p>
                    <a:p>
                      <a:pPr algn="ctr"/>
                      <a:endParaRPr lang="ru-RU" sz="1600" dirty="0" smtClean="0">
                        <a:solidFill>
                          <a:srgbClr val="C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Министерство здравоохранения и демографической политики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Магаданской области</a:t>
                      </a:r>
                    </a:p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единица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не установлен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-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Calibri"/>
                          <a:cs typeface="Calibri Light" panose="020F0302020204030204" pitchFamily="34" charset="0"/>
                        </a:rPr>
                        <a:t>2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75349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+mj-lt"/>
                      </a:endParaRPr>
                    </a:p>
                    <a:p>
                      <a:pPr algn="r"/>
                      <a:r>
                        <a:rPr lang="ru-RU" sz="1600" dirty="0" smtClean="0">
                          <a:latin typeface="+mj-lt"/>
                        </a:rPr>
                        <a:t>2020 год -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с.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Гарманда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, с.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Тополовка</a:t>
                      </a:r>
                      <a:endParaRPr lang="ru-RU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0E35D2F-69BA-4015-8F03-AD35CCD06F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776" y="285789"/>
            <a:ext cx="405965" cy="4040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8C9ED32-35A8-442F-97B3-47176D7B3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7347" y="605358"/>
            <a:ext cx="313560" cy="31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22799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39860</TotalTime>
  <Words>12555</Words>
  <Application>Microsoft Office PowerPoint</Application>
  <PresentationFormat>Произвольный</PresentationFormat>
  <Paragraphs>3273</Paragraphs>
  <Slides>126</Slides>
  <Notes>44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126</vt:i4>
      </vt:variant>
    </vt:vector>
  </HeadingPairs>
  <TitlesOfParts>
    <vt:vector size="1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</vt:vector>
  </TitlesOfParts>
  <Company>Правительство Магаданской области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Снижение административных барьеров  в Магаданской области</dc:title>
  <dc:creator>Тихменева Оксана Сергеевна</dc:creator>
  <cp:lastModifiedBy>Arht_nach</cp:lastModifiedBy>
  <cp:revision>2120</cp:revision>
  <cp:lastPrinted>2020-06-18T04:22:57Z</cp:lastPrinted>
  <dcterms:created xsi:type="dcterms:W3CDTF">2016-12-07T23:05:18Z</dcterms:created>
  <dcterms:modified xsi:type="dcterms:W3CDTF">2020-08-07T01:45:43Z</dcterms:modified>
</cp:coreProperties>
</file>