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6"/>
  </p:notesMasterIdLst>
  <p:sldIdLst>
    <p:sldId id="256" r:id="rId2"/>
    <p:sldId id="257" r:id="rId3"/>
    <p:sldId id="269" r:id="rId4"/>
    <p:sldId id="270" r:id="rId5"/>
    <p:sldId id="271" r:id="rId6"/>
    <p:sldId id="275" r:id="rId7"/>
    <p:sldId id="272" r:id="rId8"/>
    <p:sldId id="273" r:id="rId9"/>
    <p:sldId id="276" r:id="rId10"/>
    <p:sldId id="274" r:id="rId11"/>
    <p:sldId id="278" r:id="rId12"/>
    <p:sldId id="280" r:id="rId13"/>
    <p:sldId id="277" r:id="rId14"/>
    <p:sldId id="279" r:id="rId15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9FD4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2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8D45B-F6AF-414C-A119-7863ABC41D7E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FBB9A-5692-42D8-9D23-656CF1CC9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FBB9A-5692-42D8-9D23-656CF1CC9F0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5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32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325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32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2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2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26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326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327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968BE3C-ED1C-4024-9003-117120D4AFCF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5327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F52980-F6BF-47F7-874E-9D37ABC695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327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2F5DD-B038-4CDD-9372-8F15C0FB3718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31F15-ACE6-455B-94C2-87B85AB449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DE242-39FF-4FC1-B40B-C1B9F4CA38D4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20B61-0D7C-410D-8ECD-BED023C752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F8374-3155-4635-8C3E-C9B76F719246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C351B-E806-4BDA-B89D-36CA73F86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1AA9F-39CF-4A39-8E68-32CF4F38A361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B3B5C-7F22-4C3B-ABE5-941958259E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A8F6E-1C42-4884-A531-ECA587A85541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8EE6C-0B4E-4ABB-BF09-9B214E1004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43428E-7907-4E26-BCF2-9D4A3F4502E4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B5EE0-C0CF-4E25-9CA9-DC0C2F36F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39B59A-7D44-45DE-83E9-FF398C9074E8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03E11-CBAA-470F-9921-AC684DEBF0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482C2-579E-442A-9ED6-1F611C147105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7A05F-1134-4F17-A1C0-CC3AFA61E2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9E9163-E603-4221-BC35-F089C1C00303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284AB-6483-454A-AF31-9C1EDF9E71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62BB2-24F1-4BC3-AF34-3E317E8DAB11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3CB7E-7278-42CD-B95A-3CC2DFF4E3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2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223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22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223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223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22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223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224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2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4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EAE4C3C-2C94-4C27-A357-3D3D16E08B56}" type="datetimeFigureOut">
              <a:rPr lang="en-US"/>
              <a:pPr/>
              <a:t>8/26/2019</a:t>
            </a:fld>
            <a:endParaRPr lang="ru-RU"/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22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877F69C-04DF-4109-997A-6CCC4252238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карта Район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0613" y="3048000"/>
            <a:ext cx="29733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500063" y="5945188"/>
            <a:ext cx="4897437" cy="912812"/>
          </a:xfrm>
          <a:custGeom>
            <a:avLst/>
            <a:gdLst>
              <a:gd name="T0" fmla="*/ 0 w 4898390"/>
              <a:gd name="T1" fmla="*/ 0 h 913129"/>
              <a:gd name="T2" fmla="*/ 4898390 w 4898390"/>
              <a:gd name="T3" fmla="*/ 913129 h 913129"/>
            </a:gdLst>
            <a:ahLst/>
            <a:cxnLst/>
            <a:rect l="T0" t="T1" r="T2" b="T3"/>
            <a:pathLst>
              <a:path w="4898390" h="913129">
                <a:moveTo>
                  <a:pt x="85556" y="21310"/>
                </a:moveTo>
                <a:lnTo>
                  <a:pt x="3637269" y="912873"/>
                </a:lnTo>
                <a:lnTo>
                  <a:pt x="4898140" y="912873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485775" y="5938838"/>
            <a:ext cx="3654425" cy="919162"/>
          </a:xfrm>
          <a:custGeom>
            <a:avLst/>
            <a:gdLst>
              <a:gd name="T0" fmla="*/ 0 w 3654425"/>
              <a:gd name="T1" fmla="*/ 0 h 919479"/>
              <a:gd name="T2" fmla="*/ 3654425 w 3654425"/>
              <a:gd name="T3" fmla="*/ 919479 h 919479"/>
            </a:gdLst>
            <a:ahLst/>
            <a:cxnLst/>
            <a:rect l="T0" t="T1" r="T2" b="T3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77" y="918969"/>
                </a:lnTo>
                <a:lnTo>
                  <a:pt x="3653980" y="918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object 11"/>
          <p:cNvSpPr>
            <a:spLocks noChangeArrowheads="1"/>
          </p:cNvSpPr>
          <p:nvPr/>
        </p:nvSpPr>
        <p:spPr bwMode="auto">
          <a:xfrm>
            <a:off x="3657600" y="1524000"/>
            <a:ext cx="1790700" cy="3333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 idx="4294967295"/>
          </p:nvPr>
        </p:nvSpPr>
        <p:spPr>
          <a:xfrm>
            <a:off x="152400" y="2438400"/>
            <a:ext cx="5715000" cy="2967479"/>
          </a:xfrm>
        </p:spPr>
        <p:txBody>
          <a:bodyPr lIns="0" tIns="12700" rIns="0" bIns="0" anchor="t">
            <a:spAutoFit/>
          </a:bodyPr>
          <a:lstStyle/>
          <a:p>
            <a:pPr>
              <a:spcBef>
                <a:spcPts val="100"/>
              </a:spcBef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Комплексное благоустройство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общественной  </a:t>
            </a: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прилегающей к зданию автовокзала по ул. Центральная д.49 в пос. Палатка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1600" y="152400"/>
            <a:ext cx="76200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FF00"/>
                </a:solidFill>
                <a:latin typeface="Times New Roman" pitchFamily="18" charset="0"/>
              </a:rPr>
              <a:t>Магаданская область </a:t>
            </a:r>
          </a:p>
          <a:p>
            <a:pPr algn="ctr"/>
            <a:r>
              <a:rPr lang="ru-RU" sz="3200" b="1" i="1">
                <a:solidFill>
                  <a:srgbClr val="00FF00"/>
                </a:solidFill>
                <a:latin typeface="Calibri"/>
              </a:rPr>
              <a:t>«</a:t>
            </a:r>
            <a:r>
              <a:rPr lang="ru-RU" sz="3200" b="1" i="1">
                <a:solidFill>
                  <a:srgbClr val="00FF00"/>
                </a:solidFill>
                <a:latin typeface="Times New Roman" pitchFamily="18" charset="0"/>
              </a:rPr>
              <a:t>Хасынский городской округ</a:t>
            </a:r>
            <a:r>
              <a:rPr lang="ru-RU" sz="3200" b="1" i="1">
                <a:solidFill>
                  <a:srgbClr val="00FF00"/>
                </a:solidFill>
                <a:latin typeface="Calibri"/>
              </a:rPr>
              <a:t>»</a:t>
            </a:r>
            <a:endParaRPr lang="ru-RU" sz="3200" b="1" i="1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7177" name="Рисунок 21" descr="герб магаданской области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51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8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Визуализация объекта благоустройства  (</a:t>
            </a:r>
            <a:r>
              <a:rPr lang="en-US" dirty="0" smtClean="0">
                <a:solidFill>
                  <a:srgbClr val="FFFF00"/>
                </a:solidFill>
              </a:rPr>
              <a:t>3D</a:t>
            </a:r>
            <a:r>
              <a:rPr lang="ru-RU" dirty="0" smtClean="0">
                <a:solidFill>
                  <a:srgbClr val="FFFF00"/>
                </a:solidFill>
              </a:rPr>
              <a:t> модель)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10600" cy="55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Визуализация объекта благоустройства  (</a:t>
            </a:r>
            <a:r>
              <a:rPr lang="en-US" dirty="0" smtClean="0">
                <a:solidFill>
                  <a:srgbClr val="FFFF00"/>
                </a:solidFill>
              </a:rPr>
              <a:t>3D</a:t>
            </a:r>
            <a:r>
              <a:rPr lang="ru-RU" dirty="0" smtClean="0">
                <a:solidFill>
                  <a:srgbClr val="FFFF00"/>
                </a:solidFill>
              </a:rPr>
              <a:t> модель)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80460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Визуализация объекта благоустройства  (</a:t>
            </a:r>
            <a:r>
              <a:rPr lang="en-US" dirty="0" smtClean="0">
                <a:solidFill>
                  <a:srgbClr val="FFFF00"/>
                </a:solidFill>
              </a:rPr>
              <a:t>3D</a:t>
            </a:r>
            <a:r>
              <a:rPr lang="ru-RU" dirty="0" smtClean="0">
                <a:solidFill>
                  <a:srgbClr val="FFFF00"/>
                </a:solidFill>
              </a:rPr>
              <a:t> модель)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798210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Сметный расчет стоимости мероприятия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2" y="762002"/>
          <a:ext cx="7924799" cy="5423732"/>
        </p:xfrm>
        <a:graphic>
          <a:graphicData uri="http://schemas.openxmlformats.org/drawingml/2006/table">
            <a:tbl>
              <a:tblPr/>
              <a:tblGrid>
                <a:gridCol w="485666"/>
                <a:gridCol w="579066"/>
                <a:gridCol w="4693237"/>
                <a:gridCol w="1083415"/>
                <a:gridCol w="1083415"/>
              </a:tblGrid>
              <a:tr h="9553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ВЕДОМОСТЬ ОБЪЁМОВ РАБОТ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32">
                <a:tc gridSpan="5"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73"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34"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800" b="0" i="0" u="none" strike="noStrike" dirty="0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060"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0" i="0" u="none" strike="noStrike">
                          <a:latin typeface="Times New Roman Cyr"/>
                        </a:rPr>
                        <a:t>на 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общественной территории, прилегающей к зданию автовокзала по ул. Центральная д.49 в пос. Палатка,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34"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(наименование работ и затрат, наименование объекта)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334">
                <a:tc>
                  <a:txBody>
                    <a:bodyPr/>
                    <a:lstStyle/>
                    <a:p>
                      <a:pPr algn="l" fontAlgn="t"/>
                      <a:endParaRPr lang="ru-RU" sz="400" b="0" i="0" u="none" strike="noStrike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400" b="0" i="0" u="none" strike="noStrike">
                        <a:latin typeface="Times New Roman Cyr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8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334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400" b="0" i="0" u="none" strike="noStrike">
                          <a:latin typeface="Times New Roman Cyr"/>
                        </a:rPr>
                        <a:t>Основание: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ведомость объемов работ</a:t>
                      </a:r>
                    </a:p>
                  </a:txBody>
                  <a:tcPr marL="3938" marR="3938" marT="393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№ п/</a:t>
                      </a:r>
                      <a:r>
                        <a:rPr lang="ru-RU" sz="800" b="0" i="0" u="none" strike="noStrike" dirty="0" err="1">
                          <a:solidFill>
                            <a:srgbClr val="FF0000"/>
                          </a:solidFill>
                          <a:latin typeface="Times New Roman Cyr"/>
                        </a:rPr>
                        <a:t>п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latin typeface="Times New Roman Cyr"/>
                      </a:endParaRP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latin typeface="Times New Roman Cyr"/>
                        </a:rPr>
                        <a:t>№ в ЛСР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работ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b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7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Times New Roman Cyr"/>
                        </a:rPr>
                        <a:t>1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Times New Roman Cyr"/>
                        </a:rPr>
                        <a:t>2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38" marR="3938" marT="3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733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938" marR="3938" marT="3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Разработка грунта с погрузкой на автомобили-самосвалы экскаваторами с ковшом вместимостью 1 (1-1,2) м3, группа грунтов 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 м3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0,105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Перевозка грузов I класса автомобилями-самосвалами грузоподъемностью 10 т работающих вне карьера на расстояние до 15 км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т груза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Планировка площадей бульдозерами мощностью 132 кВт (180 л.с.)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 м2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Устройство подстилающих и выравнивающих слоев оснований, толщиной 10 см из щебня природного камня для строительных работ марка 1400 фракция 10-20 мм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 м3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1,72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5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5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Перевозка грузов I класса автомобилями-самосвалами грузоподъемностью 10 т работающих вне карьера на расстояние до 15 км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 т груза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233,92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3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Устройство асфальтобетонных покрытий, нижний слой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6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6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Разогревание битума в котлах емкостью 400 л (для нижнего слоя 0,6кг/м2)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7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7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Розлив вяжущих материалов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8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8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Устройство покрытия толщиной 4 см из горячих асфальтобетонных смесей плотных мелкозернистых типа АБВ, плотность каменных материалов 2,5-2,9 т/м3(марка II, тип А)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 м2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1,72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667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Устройство асфальтобетонных покрытий, верхний слой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9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9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Разогревание битума в котлах емкостью 400 л (для верхнего слоя 0,3кг/м2)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0,516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10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10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Розлив вяжущих материалов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0,516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11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11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Устройство покрытия толщиной 4 см из горячих асфальтобетонных смесей плотных мелкозернистых типа АБВ, плотность каменных материалов 2,5-2,9 т/м3 (марка II, тип А)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1000 м2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1,72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12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Укрепление обочин из природной щебеночно-гравийных материалов (шириной 1 метр по 2-м сторонам)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1000 м2 покрытия полосы и обочин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13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Устройство удерживающих металлических барьерных ограждений дорожной группы марка марка 11МД-1,1Д/2,0-500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0,84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solidFill>
                            <a:srgbClr val="00008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 Cyr"/>
                        </a:rPr>
                        <a:t>14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Комплект металлоконструкций барьерного ограждения, марка 11МД-1,1Д/2,0-500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15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Установка бортовых камней бетонных БР 100.30.15 /бетон В30 (М400), объем 0,043 м3/ (ГОСТ 6665-91)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100 м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>
                          <a:latin typeface="Times New Roman Cyr"/>
                        </a:rPr>
                        <a:t>15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 Cyr"/>
                        </a:rPr>
                        <a:t>16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latin typeface="Times New Roman Cyr"/>
                        </a:rPr>
                        <a:t>Перевозка грузов I класса автомобилями-самосвалами грузоподъемностью 10 т работающих вне карьера на расстояние до 15 км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latin typeface="Times New Roman Cyr"/>
                        </a:rPr>
                        <a:t>1 т груза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i="0" u="none" strike="noStrike" dirty="0">
                          <a:latin typeface="Times New Roman Cyr"/>
                        </a:rPr>
                        <a:t>205</a:t>
                      </a:r>
                    </a:p>
                  </a:txBody>
                  <a:tcPr marL="3938" marR="3938" marT="393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906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 всех мероприятий в рамках комплексного благоустройства общественной территории, прилегающей к зданию автовокзала по ул. Центральная д.49 в пос. Палатка составляет 6 607,8 тыс.рублей., согласно локальному сметному расчету, сводной ведомости объемов работ и коммерческим предложениям.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Сметный расчет стоимости работ по ремонту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покрытия с устройством дорожного бордюра и металлического ограждения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общественной территории составляет 6 159,7 тыс. руб. (с учетом  НДС 20%).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Сметный расчет стоимости работ по установке опор освещения, устройства автобусной остановки, установки лавочек и контейнерной площадки для сбора ТКО (согласно коммерческим предложениям) общественной территории составляет 448,1 тыс. руб.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81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FFFF00"/>
                </a:solidFill>
              </a:rPr>
              <a:t>Сметный расчет стоимости мероприятия</a:t>
            </a:r>
            <a:endParaRPr lang="ru-RU" b="1" i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3"/>
          <p:cNvSpPr>
            <a:spLocks noChangeArrowheads="1"/>
          </p:cNvSpPr>
          <p:nvPr/>
        </p:nvSpPr>
        <p:spPr bwMode="auto">
          <a:xfrm>
            <a:off x="111125" y="5257800"/>
            <a:ext cx="9032875" cy="787400"/>
          </a:xfrm>
          <a:custGeom>
            <a:avLst/>
            <a:gdLst>
              <a:gd name="T0" fmla="*/ 0 w 9033510"/>
              <a:gd name="T1" fmla="*/ 0 h 788035"/>
              <a:gd name="T2" fmla="*/ 9033510 w 9033510"/>
              <a:gd name="T3" fmla="*/ 788035 h 788035"/>
            </a:gdLst>
            <a:ahLst/>
            <a:cxnLst/>
            <a:rect l="T0" t="T1" r="T2" b="T3"/>
            <a:pathLst>
              <a:path w="9033510" h="788035">
                <a:moveTo>
                  <a:pt x="9033040" y="0"/>
                </a:moveTo>
                <a:lnTo>
                  <a:pt x="0" y="0"/>
                </a:lnTo>
                <a:lnTo>
                  <a:pt x="9033040" y="787908"/>
                </a:lnTo>
                <a:lnTo>
                  <a:pt x="903304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7" name="object 6"/>
          <p:cNvSpPr>
            <a:spLocks noChangeArrowheads="1"/>
          </p:cNvSpPr>
          <p:nvPr/>
        </p:nvSpPr>
        <p:spPr bwMode="auto">
          <a:xfrm>
            <a:off x="381000" y="1295400"/>
            <a:ext cx="8229600" cy="2895600"/>
          </a:xfrm>
          <a:custGeom>
            <a:avLst/>
            <a:gdLst>
              <a:gd name="T0" fmla="*/ 0 w 8193405"/>
              <a:gd name="T1" fmla="*/ 0 h 2733040"/>
              <a:gd name="T2" fmla="*/ 8193405 w 8193405"/>
              <a:gd name="T3" fmla="*/ 2733040 h 2733040"/>
            </a:gdLst>
            <a:ahLst/>
            <a:cxnLst/>
            <a:rect l="T0" t="T1" r="T2" b="T3"/>
            <a:pathLst>
              <a:path w="8193405" h="2733040">
                <a:moveTo>
                  <a:pt x="8165592" y="0"/>
                </a:moveTo>
                <a:lnTo>
                  <a:pt x="27432" y="0"/>
                </a:lnTo>
                <a:lnTo>
                  <a:pt x="16753" y="2160"/>
                </a:lnTo>
                <a:lnTo>
                  <a:pt x="8034" y="8048"/>
                </a:lnTo>
                <a:lnTo>
                  <a:pt x="2155" y="16769"/>
                </a:lnTo>
                <a:lnTo>
                  <a:pt x="0" y="27432"/>
                </a:lnTo>
                <a:lnTo>
                  <a:pt x="0" y="2705100"/>
                </a:lnTo>
                <a:lnTo>
                  <a:pt x="2155" y="2715762"/>
                </a:lnTo>
                <a:lnTo>
                  <a:pt x="8034" y="2724483"/>
                </a:lnTo>
                <a:lnTo>
                  <a:pt x="16753" y="2730371"/>
                </a:lnTo>
                <a:lnTo>
                  <a:pt x="27432" y="2732532"/>
                </a:lnTo>
                <a:lnTo>
                  <a:pt x="8165592" y="2732532"/>
                </a:lnTo>
                <a:lnTo>
                  <a:pt x="8176254" y="2730371"/>
                </a:lnTo>
                <a:lnTo>
                  <a:pt x="8184975" y="2724483"/>
                </a:lnTo>
                <a:lnTo>
                  <a:pt x="8190863" y="2715762"/>
                </a:lnTo>
                <a:lnTo>
                  <a:pt x="8193023" y="2705100"/>
                </a:lnTo>
                <a:lnTo>
                  <a:pt x="8193023" y="2699639"/>
                </a:lnTo>
                <a:lnTo>
                  <a:pt x="32918" y="2699639"/>
                </a:lnTo>
                <a:lnTo>
                  <a:pt x="32918" y="32893"/>
                </a:lnTo>
                <a:lnTo>
                  <a:pt x="8193023" y="32893"/>
                </a:lnTo>
                <a:lnTo>
                  <a:pt x="8193023" y="27432"/>
                </a:lnTo>
                <a:lnTo>
                  <a:pt x="8190863" y="16769"/>
                </a:lnTo>
                <a:lnTo>
                  <a:pt x="8184975" y="8048"/>
                </a:lnTo>
                <a:lnTo>
                  <a:pt x="8176254" y="2160"/>
                </a:lnTo>
                <a:lnTo>
                  <a:pt x="8165592" y="0"/>
                </a:lnTo>
                <a:close/>
              </a:path>
              <a:path w="8193405" h="2733040">
                <a:moveTo>
                  <a:pt x="8193023" y="32893"/>
                </a:moveTo>
                <a:lnTo>
                  <a:pt x="8160131" y="32893"/>
                </a:lnTo>
                <a:lnTo>
                  <a:pt x="8160131" y="2699639"/>
                </a:lnTo>
                <a:lnTo>
                  <a:pt x="8193023" y="2699639"/>
                </a:lnTo>
                <a:lnTo>
                  <a:pt x="8193023" y="32893"/>
                </a:lnTo>
                <a:close/>
              </a:path>
              <a:path w="8193405" h="2733040">
                <a:moveTo>
                  <a:pt x="8149082" y="43942"/>
                </a:moveTo>
                <a:lnTo>
                  <a:pt x="43891" y="43942"/>
                </a:lnTo>
                <a:lnTo>
                  <a:pt x="43891" y="2688590"/>
                </a:lnTo>
                <a:lnTo>
                  <a:pt x="8149082" y="2688590"/>
                </a:lnTo>
                <a:lnTo>
                  <a:pt x="8149082" y="2677667"/>
                </a:lnTo>
                <a:lnTo>
                  <a:pt x="54864" y="2677668"/>
                </a:lnTo>
                <a:lnTo>
                  <a:pt x="54864" y="54863"/>
                </a:lnTo>
                <a:lnTo>
                  <a:pt x="8149082" y="54863"/>
                </a:lnTo>
                <a:lnTo>
                  <a:pt x="8149082" y="43942"/>
                </a:lnTo>
                <a:close/>
              </a:path>
              <a:path w="8193405" h="2733040">
                <a:moveTo>
                  <a:pt x="8149082" y="54863"/>
                </a:moveTo>
                <a:lnTo>
                  <a:pt x="8138159" y="54863"/>
                </a:lnTo>
                <a:lnTo>
                  <a:pt x="8138159" y="2677668"/>
                </a:lnTo>
                <a:lnTo>
                  <a:pt x="8149082" y="2677667"/>
                </a:lnTo>
                <a:lnTo>
                  <a:pt x="8149082" y="54863"/>
                </a:lnTo>
                <a:close/>
              </a:path>
            </a:pathLst>
          </a:custGeom>
          <a:solidFill>
            <a:srgbClr val="16515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048000" y="409575"/>
            <a:ext cx="3657600" cy="439738"/>
          </a:xfrm>
        </p:spPr>
        <p:txBody>
          <a:bodyPr lIns="0" tIns="12700" rIns="0" bIns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800" b="1" i="1">
                <a:solidFill>
                  <a:srgbClr val="F9FD49"/>
                </a:solidFill>
                <a:latin typeface="Times New Roman" pitchFamily="18" charset="0"/>
                <a:cs typeface="Times New Roman" pitchFamily="18" charset="0"/>
              </a:rPr>
              <a:t>Цели проекта: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5800" y="1447800"/>
            <a:ext cx="7769225" cy="25844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2473325" indent="-2460625">
              <a:spcBef>
                <a:spcPts val="100"/>
              </a:spcBef>
              <a:buFontTx/>
              <a:buAutoNum type="arabicPeriod"/>
              <a:tabLst>
                <a:tab pos="468313" algn="l"/>
                <a:tab pos="469900" algn="l"/>
              </a:tabLst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Повышение качества и комфорта городской среды на территории муниципального образования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2473325" indent="-2460625">
              <a:tabLst>
                <a:tab pos="468313" algn="l"/>
                <a:tab pos="469900" algn="l"/>
              </a:tabLst>
            </a:pPr>
            <a:endParaRPr lang="ru-RU" sz="2500">
              <a:latin typeface="Times New Roman" pitchFamily="18" charset="0"/>
              <a:cs typeface="Times New Roman" pitchFamily="18" charset="0"/>
            </a:endParaRPr>
          </a:p>
          <a:p>
            <a:pPr marL="2473325" indent="-2460625">
              <a:buFontTx/>
              <a:buAutoNum type="arabicPeriod" startAt="2"/>
              <a:tabLst>
                <a:tab pos="468313" algn="l"/>
                <a:tab pos="469900" algn="l"/>
              </a:tabLst>
            </a:pP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Выработка механизма вовлечения общественности в  реализацию проекта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4196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Текстовое описание мероприятий благоустройства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85800"/>
            <a:ext cx="8001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Ремонт общественной территории предполагает проведение следующих видов работ: укладку асфальтобетонного покрытия с устройством основания из щебня, прилегающих к существующему зданию автовокзала;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срезка скалы экскаватором, прилегающей к подпорной стене, ограждающей территорию проезжей части автовокзала от схода грунта - объемом 105 м3;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укладка асфальтобетонной смеси общей площадью 1720 м2; устройство удерживающих металлических барьерных ограждений дорожной группы марка 11МД-1,1Д/2,0-500 в количестве 84 штук; установка бортовых камней бетонных БР 100.30.15 в количестве 84 штук.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Освещение общественной территории будет обеспечено путем установки 3 опор уличного освещения с современными энергосберегающими светильниками (в количестве 5 штук) со световым потоком в диапазоне от 5000 Лм до 8000 Лм. Для увеличения общего уровня освещенности предусматривается установка светильников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направлению пути маршрута движения автобуса по территории автовокзала (особенно в зимнее время года)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just" eaLnBrk="0" hangingPunct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 территории также проектом предусмотрен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монтаж автобусной остановки, с доской объявлений и временем расписания движения автобусов</a:t>
            </a:r>
            <a:r>
              <a:rPr lang="ru-RU" sz="1600" dirty="0" smtClean="0"/>
              <a:t>. 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установлены лавочки в количестве 2-х штук и произведена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установка контейнерной площадки закрытого типа с закрывающимися баками для сбора ТКО (количество баков – 2 ед.).</a:t>
            </a:r>
          </a:p>
          <a:p>
            <a:pPr lvl="0" algn="just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lvl="0" algn="just" eaLnBrk="0" hangingPunct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Схема планировки территории, подлежащей благоустройству (ситуационный план). Схема плана благоустройства.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62274"/>
            <a:ext cx="8077200" cy="52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Визуализация в виде фотографий, предполагаемой к благоустройству территории (настоящее время)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476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0"/>
            <a:ext cx="443304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Визуализация в виде фотографий, предполагаемой к благоустройству территории (настоящее время)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657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Перечень элементов благоустройства (малых архитектурных форм), предлагаемых к размещению на территории благоустройства.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914400"/>
          <a:ext cx="8229600" cy="4953000"/>
        </p:xfrm>
        <a:graphic>
          <a:graphicData uri="http://schemas.openxmlformats.org/drawingml/2006/table">
            <a:tbl>
              <a:tblPr/>
              <a:tblGrid>
                <a:gridCol w="722393"/>
                <a:gridCol w="1299088"/>
                <a:gridCol w="2307795"/>
                <a:gridCol w="2600216"/>
                <a:gridCol w="1300108"/>
              </a:tblGrid>
              <a:tr h="535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Визуализированное изображение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 за единицу товара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Урна парковая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Размеры: 380*800, объем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40 л.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Материалы: древесно-полимерный композит, сталь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тыс. рублей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1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Скамья парковая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Размеры: 1200*430*785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Материалы: сталь, дерево (желтый палисандр), порошковое покрытие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 тыс. рублей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Светильник светодиодный  ДКУ Street 220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Напряжение: 220В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Мощность: 220Вт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Световой поток: 22300Лм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Степень защиты: IP66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Цветовая температура: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4700К - 5200К Белый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Температура эксплуатации: 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-60 до +50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Габариты: 660х220х110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Вес: 10,5 кг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28,7 тыс.рублей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697" name="Рисунок 3" descr="http://diode-system.com/sites/default/files/imagecache/thumbnail/dku_1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962400"/>
            <a:ext cx="1610638" cy="1567688"/>
          </a:xfrm>
          <a:prstGeom prst="rect">
            <a:avLst/>
          </a:prstGeom>
          <a:noFill/>
        </p:spPr>
      </p:pic>
      <p:pic>
        <p:nvPicPr>
          <p:cNvPr id="29699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638628" cy="762000"/>
          </a:xfrm>
          <a:prstGeom prst="rect">
            <a:avLst/>
          </a:prstGeom>
          <a:noFill/>
        </p:spPr>
      </p:pic>
      <p:pic>
        <p:nvPicPr>
          <p:cNvPr id="29698" name="Рисунок 2" descr="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90800"/>
            <a:ext cx="1123950" cy="78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Перечень элементов благоустройства (малых архитектурных форм), предлагаемых к размещению на территории благоустройства.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28600" y="914400"/>
          <a:ext cx="8229600" cy="5131303"/>
        </p:xfrm>
        <a:graphic>
          <a:graphicData uri="http://schemas.openxmlformats.org/drawingml/2006/table">
            <a:tbl>
              <a:tblPr/>
              <a:tblGrid>
                <a:gridCol w="722393"/>
                <a:gridCol w="1299088"/>
                <a:gridCol w="2307795"/>
                <a:gridCol w="2600216"/>
                <a:gridCol w="1300108"/>
              </a:tblGrid>
              <a:tr h="516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9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Визуализированное изображение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 за единицу товара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9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Контейнер для ТКО с крышкой </a:t>
                      </a:r>
                      <a:r>
                        <a:rPr lang="en-US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RAL 6029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Размеры: </a:t>
                      </a:r>
                      <a:r>
                        <a:rPr lang="en-US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1181*1430*1350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</a:t>
                      </a:r>
                      <a:r>
                        <a:rPr lang="en-US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Масса: 142 кг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71550" algn="l"/>
                        </a:tabLs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Усиленные колеса,</a:t>
                      </a:r>
                      <a:r>
                        <a:rPr lang="ru-RU" sz="1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контейнер закрывается крышкой.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14,8 тыс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Автобусный павильон А-62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Размеры: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4000*2400*2000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Материалы: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монолит,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поликарбонат.</a:t>
                      </a:r>
                      <a:endParaRPr lang="ru-RU" sz="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250,0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рублей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82" marR="598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00200"/>
            <a:ext cx="1219200" cy="116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27432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5814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Визуализация объекта благоустройства. Схема плана благоустройства.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762000"/>
            <a:ext cx="369918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ершина горы">
  <a:themeElements>
    <a:clrScheme name="Вершина горы 2">
      <a:dk1>
        <a:srgbClr val="3D0058"/>
      </a:dk1>
      <a:lt1>
        <a:srgbClr val="FFFFFF"/>
      </a:lt1>
      <a:dk2>
        <a:srgbClr val="9188B0"/>
      </a:dk2>
      <a:lt2>
        <a:srgbClr val="DDE0DC"/>
      </a:lt2>
      <a:accent1>
        <a:srgbClr val="FFCC00"/>
      </a:accent1>
      <a:accent2>
        <a:srgbClr val="4C3D78"/>
      </a:accent2>
      <a:accent3>
        <a:srgbClr val="C7C3D4"/>
      </a:accent3>
      <a:accent4>
        <a:srgbClr val="DADADA"/>
      </a:accent4>
      <a:accent5>
        <a:srgbClr val="FFE2AA"/>
      </a:accent5>
      <a:accent6>
        <a:srgbClr val="44366C"/>
      </a:accent6>
      <a:hlink>
        <a:srgbClr val="743D78"/>
      </a:hlink>
      <a:folHlink>
        <a:srgbClr val="CC99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497</TotalTime>
  <Words>693</Words>
  <Application>Microsoft Office PowerPoint</Application>
  <PresentationFormat>Экран (4:3)</PresentationFormat>
  <Paragraphs>200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Вершина горы</vt:lpstr>
      <vt:lpstr>Комплексное благоустройство общественной  территории прилегающей к зданию автовокзала по ул. Центральная д.49 в пос. Палатка</vt:lpstr>
      <vt:lpstr>Цели проекта: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ВЫПОЛНЕННЫХ РАБОТАХПО ФЕДЕРАЛЬНОЙ ПРОГРАММЕ  «г</dc:title>
  <dc:creator>Владелец</dc:creator>
  <cp:lastModifiedBy>Arht_nach</cp:lastModifiedBy>
  <cp:revision>38</cp:revision>
  <dcterms:created xsi:type="dcterms:W3CDTF">2017-12-01T01:38:38Z</dcterms:created>
  <dcterms:modified xsi:type="dcterms:W3CDTF">2019-08-26T05:22:59Z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2017-12-01T00:00:00Z</vt:filetime>
  </property>
</Properties>
</file>