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8" r:id="rId38"/>
    <p:sldId id="297" r:id="rId39"/>
    <p:sldId id="299" r:id="rId40"/>
    <p:sldId id="296" r:id="rId41"/>
    <p:sldId id="30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1F058-C360-44FA-9983-3A49E1813221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1C59-D23A-4CE5-8A92-81E838090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89B1-4807-4995-9AA9-4E58AD3AEDE4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5DBF0-A65C-4D0E-9FEF-4E710E78C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B1F8-72C0-44C0-97F0-2DC42E1FFB81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36A03-4D95-4332-8ABF-B74267B7B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805C-FD75-4388-BE81-248692FB6BD3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DF7C-FA84-4108-B180-E9B6BE1D0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DFBD-E0B2-46C0-9ECC-519EF8881A76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290D9-4645-4903-BB60-C5A2F61C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C8DD-9DAC-4E3F-A128-8BE74D84C105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62728-EEEB-46A3-B63B-2F19241AE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129E-E8AE-426C-891C-EE5408451B13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2688C-115E-4286-8EDD-492E727E0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D47C-7D6D-4BC6-86A0-46DB751D58FB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7922-E15C-4F3F-B670-94419222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52A61-A998-4BFE-ADFF-8DB1FA795843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5CD3-51DF-452F-8BCD-DF279F1F6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D745-9F71-4D6F-8BCF-CE1997C407E7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1874-0A80-41F9-B16C-54CC81FBE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A85A6-4381-4F98-BAAC-A064233BED26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E415-5A4D-4EE4-8709-5D44B79A6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5F7275-84B2-4EE8-843F-5F175BC30D7A}" type="datetimeFigureOut">
              <a:rPr lang="en-US"/>
              <a:pPr>
                <a:defRPr/>
              </a:pPr>
              <a:t>6/6/2019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36C568-6929-47BD-B8A4-F96498337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28600" y="914400"/>
            <a:ext cx="8458200" cy="51609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800" cap="none" smtClean="0">
                <a:effectLst/>
              </a:rPr>
              <a:t>О новых формах работы </a:t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>с несовершеннолетними </a:t>
            </a:r>
            <a:br>
              <a:rPr lang="ru-RU" sz="4800" cap="none" smtClean="0">
                <a:effectLst/>
              </a:rPr>
            </a:br>
            <a:r>
              <a:rPr lang="ru-RU" sz="4800" cap="none" smtClean="0">
                <a:effectLst/>
              </a:rPr>
              <a:t>и законными представителями, употребляющих ПАВ.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525963"/>
          </a:xfrm>
        </p:spPr>
        <p:txBody>
          <a:bodyPr/>
          <a:lstStyle/>
          <a:p>
            <a:r>
              <a:rPr lang="ru-RU" b="1" smtClean="0"/>
              <a:t>Проблема семейного  алкоголизма </a:t>
            </a:r>
            <a:r>
              <a:rPr lang="ru-RU" smtClean="0"/>
              <a:t> в  настоящее  время  вызывает  особую тревогу. В  первую  очередь  от  злоупотребления  спиртными  напитками страдают  дети.</a:t>
            </a:r>
          </a:p>
        </p:txBody>
      </p:sp>
      <p:pic>
        <p:nvPicPr>
          <p:cNvPr id="22532" name="Рисунок 3" descr="D:\Алкоголизм\картинки алкоголизм\information_items_8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81400"/>
            <a:ext cx="315753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51657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i="1" smtClean="0"/>
              <a:t>   В профилактике алкоголизма специалисты выделяют несколько направлений: </a:t>
            </a:r>
          </a:p>
          <a:p>
            <a:pPr>
              <a:buFont typeface="Wingdings 2" pitchFamily="18" charset="2"/>
              <a:buNone/>
            </a:pPr>
            <a:endParaRPr lang="ru-RU" b="1" i="1" smtClean="0"/>
          </a:p>
          <a:p>
            <a:r>
              <a:rPr lang="ru-RU" smtClean="0"/>
              <a:t> медико-физиологическое;</a:t>
            </a:r>
          </a:p>
          <a:p>
            <a:r>
              <a:rPr lang="ru-RU" smtClean="0"/>
              <a:t> социально-педагогическое;</a:t>
            </a:r>
          </a:p>
          <a:p>
            <a:r>
              <a:rPr lang="ru-RU" smtClean="0"/>
              <a:t> правовое.</a:t>
            </a:r>
            <a:endParaRPr lang="ru-RU" sz="4000" smtClean="0"/>
          </a:p>
        </p:txBody>
      </p:sp>
      <p:pic>
        <p:nvPicPr>
          <p:cNvPr id="5" name="Содержимое 4" descr="D:\Алкоголизм\картинки алкоголизм\alcoholic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657600"/>
            <a:ext cx="3429000" cy="32004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D:\Алкоголизм\картинки алкоголизм\0b10d970f6ef75e50ad31668acdd393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3810000"/>
            <a:ext cx="4273550" cy="2789238"/>
          </a:xfr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" y="392113"/>
            <a:ext cx="8229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/>
              <a:t>Медико-физиологическое направление</a:t>
            </a:r>
            <a:r>
              <a:rPr lang="ru-RU" sz="3600"/>
              <a:t> </a:t>
            </a:r>
          </a:p>
          <a:p>
            <a:pPr algn="ctr"/>
            <a:endParaRPr lang="ru-RU" sz="3600"/>
          </a:p>
          <a:p>
            <a:r>
              <a:rPr lang="ru-RU" sz="3600"/>
              <a:t>Осуществляется врачами, прежде всего наркологами и психиатрами.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261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i="1" dirty="0" smtClean="0"/>
              <a:t>Социально-педагогическое направление</a:t>
            </a:r>
            <a:r>
              <a:rPr lang="ru-RU" sz="3600" dirty="0" smtClean="0"/>
              <a:t> </a:t>
            </a:r>
          </a:p>
          <a:p>
            <a:pPr algn="ctr">
              <a:buFont typeface="Wingdings 2" pitchFamily="18" charset="2"/>
              <a:buNone/>
            </a:pPr>
            <a:endParaRPr lang="ru-RU" sz="3600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Реализуется преимущественно школой совместно с другими учреждениями и организациями. 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    Главная его цель - раскрыть родителям и учащимся отрицательное влияние алкоголя на взаимоотношения между людьми, в том числе на семейные отношения, показать ущерб, который пьянство наносит семье.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685800" y="381000"/>
            <a:ext cx="8001000" cy="5470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i="1" smtClean="0"/>
              <a:t>  </a:t>
            </a:r>
            <a:r>
              <a:rPr lang="ru-RU" sz="3600" b="1" i="1" smtClean="0"/>
              <a:t>Правовое направление</a:t>
            </a:r>
            <a:r>
              <a:rPr lang="ru-RU" sz="3600" smtClean="0"/>
              <a:t> </a:t>
            </a:r>
          </a:p>
          <a:p>
            <a:pPr algn="ctr">
              <a:buFont typeface="Wingdings 2" pitchFamily="18" charset="2"/>
              <a:buNone/>
            </a:pPr>
            <a:endParaRPr lang="ru-RU" sz="3600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    Имеет своей основной целью разъяснение последствий от действия и поведения лиц, находящихся в состоянии алкогольного опьянения и их ответственности перед законом.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1524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cap="none" smtClean="0">
                <a:effectLst/>
              </a:rPr>
              <a:t>Технология работы с алкоголе-зависимыми семьями реализуется в несколько этапов: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305800" cy="4525963"/>
          </a:xfrm>
        </p:spPr>
        <p:txBody>
          <a:bodyPr/>
          <a:lstStyle/>
          <a:p>
            <a:r>
              <a:rPr lang="ru-RU" sz="2800" b="1" i="1" smtClean="0"/>
              <a:t>I этап</a:t>
            </a:r>
            <a:r>
              <a:rPr lang="ru-RU" sz="2800" smtClean="0"/>
              <a:t> - изучение социально-психологических особенностей личности, социального влияния среды клиента.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</a:t>
            </a:r>
            <a:r>
              <a:rPr lang="ru-RU" sz="2800" b="1" i="1" smtClean="0"/>
              <a:t>Содержание деятельности: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1. наблюдение,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2. беседа,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3. анкетирование,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4. изучение документов,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5. анализ.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990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smtClean="0"/>
              <a:t>II этап</a:t>
            </a:r>
            <a:r>
              <a:rPr lang="ru-RU" smtClean="0"/>
              <a:t> - организация образовательных взаимодействий с проблемной личностью. </a:t>
            </a:r>
            <a:r>
              <a:rPr lang="ru-RU" b="1" i="1" smtClean="0"/>
              <a:t>Содержание деятельности:</a:t>
            </a:r>
            <a:r>
              <a:rPr lang="ru-RU" smtClean="0"/>
              <a:t>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1) поддержка пациентов из семей группы риска;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2) содействие в решении проблем;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3) сотрудничество с семьей;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4) посредничество в личностной самореализации;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5) побуждение личности к самоорганизации и самостоятельности.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smtClean="0"/>
              <a:t>III этап</a:t>
            </a:r>
            <a:r>
              <a:rPr lang="ru-RU" smtClean="0"/>
              <a:t> - социально-психологическая помощь и поддержка личности.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b="1" smtClean="0"/>
              <a:t>Содержание деятельности:</a:t>
            </a:r>
            <a:r>
              <a:rPr lang="ru-RU" smtClean="0"/>
              <a:t>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1) прояснение проблемы;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2) обсуждение путей решения проблемы;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3) помощь в организации выхода из проблем;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4) координация усилий ближайшего окружения личности;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5) создание группы поддержки и групп самопомощи.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153400" cy="5257800"/>
          </a:xfrm>
        </p:spPr>
        <p:txBody>
          <a:bodyPr/>
          <a:lstStyle/>
          <a:p>
            <a:r>
              <a:rPr lang="ru-RU" sz="2800" b="1" i="1" smtClean="0"/>
              <a:t>IV этап</a:t>
            </a:r>
            <a:r>
              <a:rPr lang="ru-RU" sz="2800" smtClean="0"/>
              <a:t> - коррекция отношений, способов социального действия, посредничество в творческом развитии личности и группы. </a:t>
            </a:r>
            <a:r>
              <a:rPr lang="ru-RU" sz="2800" b="1" smtClean="0"/>
              <a:t>Содержание деятельности: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1) моделирование ситуаций для нового опыта;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2) организация диалога и сотрудничества;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3) организация микросреды с измененными условиями;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4) создание и оценка ситуаций успеха; 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 5) поддержка инициатив, создание условий для раскрытия потенциала.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ru-RU" smtClean="0"/>
              <a:t>Социально-педагогическая деятельность с алкогольной семьей осуществляется в рамках семьи, общеобразовательной школы, специальных учреждениях, социальных службах.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r>
              <a:rPr lang="ru-RU" b="1" smtClean="0"/>
              <a:t>Алкоголизм </a:t>
            </a:r>
            <a:r>
              <a:rPr lang="ru-RU" smtClean="0"/>
              <a:t>– это  болезненное  пристрастие  к  алкоголю,   развивающееся вследствие  привычного  его  употребления  и  ведущее  к  утрате   человеком социально ценных духовных и физических  качеств.</a:t>
            </a:r>
          </a:p>
        </p:txBody>
      </p:sp>
      <p:pic>
        <p:nvPicPr>
          <p:cNvPr id="4" name="Рисунок 3" descr="Картинка 741 из 3015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886200"/>
            <a:ext cx="3644900" cy="277495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cap="none" smtClean="0">
                <a:effectLst/>
              </a:rPr>
              <a:t>К формам работы педагогов с алкогольной семьей можно отнести:</a:t>
            </a:r>
            <a:br>
              <a:rPr lang="ru-RU" sz="3200" cap="none" smtClean="0">
                <a:effectLst/>
              </a:rPr>
            </a:br>
            <a:endParaRPr lang="ru-RU" sz="3200" cap="none" smtClean="0"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447800"/>
            <a:ext cx="7772400" cy="4525963"/>
          </a:xfrm>
        </p:spPr>
        <p:txBody>
          <a:bodyPr/>
          <a:lstStyle/>
          <a:p>
            <a:r>
              <a:rPr lang="ru-RU" smtClean="0"/>
              <a:t>Патронаж.</a:t>
            </a:r>
          </a:p>
          <a:p>
            <a:r>
              <a:rPr lang="ru-RU" smtClean="0"/>
              <a:t>Социально - педагогический мониторинг семьи.</a:t>
            </a:r>
          </a:p>
          <a:p>
            <a:r>
              <a:rPr lang="ru-RU" smtClean="0"/>
              <a:t>Групповая форма.</a:t>
            </a:r>
          </a:p>
          <a:p>
            <a:r>
              <a:rPr lang="ru-RU" smtClean="0"/>
              <a:t>Индивидуальна форма.</a:t>
            </a:r>
          </a:p>
          <a:p>
            <a:r>
              <a:rPr lang="ru-RU" smtClean="0"/>
              <a:t>Коллективная форма.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0600" y="2590800"/>
            <a:ext cx="307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95400"/>
            <a:ext cx="7772400" cy="4784725"/>
          </a:xfrm>
        </p:spPr>
        <p:txBody>
          <a:bodyPr/>
          <a:lstStyle/>
          <a:p>
            <a:r>
              <a:rPr lang="ru-RU" b="1" i="1" smtClean="0"/>
              <a:t>Патронаж -</a:t>
            </a:r>
            <a:r>
              <a:rPr lang="ru-RU" smtClean="0"/>
              <a:t> одна из универсальных форм работы с клиентом, представляющая собой оказание различной помощи на дому. Патронаж дает возможность наблюдать семью в ее естественных условиях. Что позволяет выявить больше информации, чем лежит на поверхности.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447800"/>
            <a:ext cx="8458200" cy="4525963"/>
          </a:xfrm>
        </p:spPr>
        <p:txBody>
          <a:bodyPr/>
          <a:lstStyle/>
          <a:p>
            <a:r>
              <a:rPr lang="ru-RU" b="1" i="1" smtClean="0"/>
              <a:t>Социально - педагогический мониторинг семьи</a:t>
            </a:r>
            <a:r>
              <a:rPr lang="ru-RU" smtClean="0"/>
              <a:t> - это научно обоснованная система периодического сбора, обобщения и анализа социально - педагогической информации о процессах, протекающих в семье, и принятие на этой основе стратегических и тактических решений.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554163"/>
            <a:ext cx="7924800" cy="4525962"/>
          </a:xfrm>
        </p:spPr>
        <p:txBody>
          <a:bodyPr/>
          <a:lstStyle/>
          <a:p>
            <a:r>
              <a:rPr lang="ru-RU" b="1" i="1" smtClean="0"/>
              <a:t>Групповые формы</a:t>
            </a:r>
            <a:r>
              <a:rPr lang="ru-RU" smtClean="0"/>
              <a:t> - групповые консультации, тренинги для группы родителей, имеющих схожие проблемы в воспитании ребенка создание групп взаимопомощи.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533400"/>
            <a:ext cx="8534400" cy="5943600"/>
          </a:xfrm>
        </p:spPr>
        <p:txBody>
          <a:bodyPr/>
          <a:lstStyle/>
          <a:p>
            <a:r>
              <a:rPr lang="ru-RU" b="1" i="1" dirty="0" smtClean="0"/>
              <a:t>Индивидуальные формы</a:t>
            </a:r>
            <a:r>
              <a:rPr lang="ru-RU" dirty="0" smtClean="0"/>
              <a:t> </a:t>
            </a:r>
            <a:r>
              <a:rPr lang="ru-RU" b="1" i="1" dirty="0" smtClean="0"/>
              <a:t>- семейная терапия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    Семейная </a:t>
            </a:r>
            <a:r>
              <a:rPr lang="ru-RU" dirty="0" smtClean="0"/>
              <a:t>терапия - это работа со всей </a:t>
            </a:r>
            <a:r>
              <a:rPr lang="ru-RU" dirty="0" smtClean="0"/>
              <a:t>      семьей </a:t>
            </a:r>
            <a:r>
              <a:rPr lang="ru-RU" dirty="0" smtClean="0"/>
              <a:t>или членами.</a:t>
            </a:r>
          </a:p>
          <a:p>
            <a:pPr>
              <a:buFont typeface="Wingdings 2" pitchFamily="18" charset="2"/>
              <a:buNone/>
            </a:pPr>
            <a:endParaRPr lang="ru-RU" sz="1000" dirty="0" smtClean="0"/>
          </a:p>
          <a:p>
            <a:pPr>
              <a:buFont typeface="Wingdings 2" pitchFamily="18" charset="2"/>
              <a:buNone/>
            </a:pPr>
            <a:r>
              <a:rPr lang="ru-RU" dirty="0" smtClean="0"/>
              <a:t>   Технология семейной терапия включает два этапа: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Первый этап - выяснение (принятие) проблемы семьи. Например, пьянство мужа воспринимается женой, а мужчиной - нет.</a:t>
            </a:r>
          </a:p>
          <a:p>
            <a:pPr>
              <a:buFont typeface="Wingdings 2" pitchFamily="18" charset="2"/>
              <a:buNone/>
            </a:pPr>
            <a:r>
              <a:rPr lang="ru-RU" dirty="0" smtClean="0"/>
              <a:t>   Второй этап - коррекционная работа.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554163"/>
            <a:ext cx="7848600" cy="4999037"/>
          </a:xfrm>
        </p:spPr>
        <p:txBody>
          <a:bodyPr/>
          <a:lstStyle/>
          <a:p>
            <a:r>
              <a:rPr lang="ru-RU" smtClean="0"/>
              <a:t>Процесс семейной терапии может длиться несколько месяцев, может быть непрерывным или с определенными каникулами.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Консультативные встречи один или два раза в неделю, можно использовать несколько разных техник.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305800" cy="4525963"/>
          </a:xfrm>
        </p:spPr>
        <p:txBody>
          <a:bodyPr/>
          <a:lstStyle/>
          <a:p>
            <a:r>
              <a:rPr lang="ru-RU" b="1" i="1" smtClean="0"/>
              <a:t>Коллективная форма</a:t>
            </a:r>
            <a:r>
              <a:rPr lang="ru-RU" smtClean="0"/>
              <a:t> - различные виды собраний, вечера вопросов и ответов, родительские конференции, встречи с представителями медицинских, социальных, юридических служб, проведение Дней открытых дверей для родителей в образовательном учреждении, организация досуговых мероприятий.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b="1" cap="none" smtClean="0">
                <a:effectLst/>
              </a:rPr>
              <a:t>Работа по профилактике алкогольной зависимости в среде подростков</a:t>
            </a:r>
            <a:r>
              <a:rPr lang="ru-RU" sz="3200" cap="none" smtClean="0">
                <a:effectLst/>
              </a:rPr>
              <a:t> 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983163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i="1" smtClean="0"/>
              <a:t>             Причины развития зависимости:</a:t>
            </a:r>
            <a:endParaRPr lang="ru-RU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окружение или плохое влияние групп подростков, употребляющих спиртное;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состояние постоянной психологической напряжённости и попытки уйти от забот и проблем;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отсутствие собственного мнения, подчинение более сильным людям толкают несовершеннолетнего на то, что первая проба происходит «за компанию»;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лишние карманные денежные средства;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желание быть «не хуже остальных», самоутвердиться, не отставать от друзей;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•	избыток свободного времени и нехватка внимания со стороны родителей.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554163"/>
            <a:ext cx="7848600" cy="4525962"/>
          </a:xfrm>
        </p:spPr>
        <p:txBody>
          <a:bodyPr/>
          <a:lstStyle/>
          <a:p>
            <a:r>
              <a:rPr lang="ru-RU" sz="2800" smtClean="0"/>
              <a:t>Многие взрослые считают, что для того, чтобы сформировать у ребенка или подростка устойчивость к алкогольному соблазну, достаточно рассказать об опасности, вреде алкоголя </a:t>
            </a:r>
            <a:r>
              <a:rPr lang="ru-RU" altLang="zh-CN" sz="2800" smtClean="0"/>
              <a:t>. </a:t>
            </a:r>
          </a:p>
          <a:p>
            <a:r>
              <a:rPr lang="ru-RU" altLang="zh-CN" sz="2800" smtClean="0"/>
              <a:t>Но, этого явно недостаточно. Можно хорошо разбираться в том, что такое хорошо и что такое плохо, и при этом продолжать рисковать своим здоровьем и судьбой.</a:t>
            </a:r>
            <a:endParaRPr lang="ru-RU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371600"/>
            <a:ext cx="81534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Молодые люди должны осознавать, что его здоровье, жизнь - это то, что он получил от прошлых поколений, и то, что он спустя время должен передать грядущим. А это значит, что забота о здоровье приобретает новый смысл. Человек не вправе бездумно распоряжаться этим даром.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/>
              <a:t>        Любое поведение, связанное с саморазрушением, не просто опасно, оно безнравственно по отношению к своим близким.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Различают три вида алкоголизма: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678363"/>
          </a:xfrm>
        </p:spPr>
        <p:txBody>
          <a:bodyPr/>
          <a:lstStyle/>
          <a:p>
            <a:r>
              <a:rPr lang="ru-RU" b="1" smtClean="0"/>
              <a:t>бытовой алкоголизм</a:t>
            </a:r>
            <a:r>
              <a:rPr lang="ru-RU" smtClean="0"/>
              <a:t> характеризуется привыканием к алкоголю, однако пьющий человек еще способен контролировать количество напитка и даже временно прекратить его употребление в неподходящих для выпивки ситуациях;</a:t>
            </a:r>
          </a:p>
        </p:txBody>
      </p:sp>
      <p:pic>
        <p:nvPicPr>
          <p:cNvPr id="4" name="Рисунок 3" descr="D:\Алкоголизм\картинки алкоголизм\061211ruou_6345878253178980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275138"/>
            <a:ext cx="3352800" cy="258286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1430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zh-CN" sz="2800" smtClean="0"/>
              <a:t>Психолого-педагогическая профилактика напрямую связана и с формированием у подростков их социальной компетенции. Если молодой человек умеет реализовывать свои потребности в общении, любви, получении удовольствия адекватными способами, то ему нет необходимости прибегать к помощи алкоголя. </a:t>
            </a:r>
            <a:r>
              <a:rPr lang="ru-RU" altLang="zh-CN" sz="2800" b="1" i="1" smtClean="0"/>
              <a:t>Задача взрослого - научить детей законам общения</a:t>
            </a:r>
            <a:r>
              <a:rPr lang="ru-RU" altLang="zh-CN" sz="2800" smtClean="0"/>
              <a:t>, умению избегать и преодолевать конфликтные ситуации, управлять своими эмоциями, прогнозировать результаты своего поведения и многому, многому другому - тому, что можно обозначить как «искусство жизни».</a:t>
            </a:r>
            <a:endParaRPr lang="ru-RU" sz="2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cap="none" smtClean="0">
                <a:effectLst/>
              </a:rPr>
              <a:t>Педагогическая профилактика включает в себя 3 блока: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первичная профилактика, направленная на предупреждение реального приобщения подростков к одурманиванию;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вторичная профилактика, предотвращающая развитие алкоголизма у несовершеннолетних, имеющих опыт злоупотребления спиртными напитками; 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третичная профилактика - педагогическая реабилитация подростков со сформированной зависимостью.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b="1" cap="none" smtClean="0">
                <a:effectLst/>
              </a:rPr>
              <a:t>Первичная профилактика</a:t>
            </a:r>
            <a:r>
              <a:rPr lang="ru-RU" cap="none" smtClean="0">
                <a:effectLst/>
              </a:rPr>
              <a:t> имеет несколько направлений реализации.</a:t>
            </a:r>
            <a:r>
              <a:rPr lang="ru-RU" sz="3200" cap="none" smtClean="0">
                <a:effectLst/>
              </a:rPr>
              <a:t> 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676400"/>
            <a:ext cx="8382000" cy="4525963"/>
          </a:xfrm>
        </p:spPr>
        <p:txBody>
          <a:bodyPr/>
          <a:lstStyle/>
          <a:p>
            <a:r>
              <a:rPr lang="ru-RU" b="1" i="1" smtClean="0"/>
              <a:t>Общая воспитательная работа с детьми</a:t>
            </a:r>
            <a:r>
              <a:rPr lang="ru-RU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ru-RU" altLang="zh-CN" smtClean="0"/>
              <a:t>      Ее основная цель заключается в формировании у детей и подростков антиалкогольных установок как внутриличностных регуляционных механизмов, обеспечивающих реализацию поведения в рамках здорового и безопасного образа жизни.</a:t>
            </a: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1554163"/>
            <a:ext cx="8001000" cy="4525962"/>
          </a:xfrm>
        </p:spPr>
        <p:txBody>
          <a:bodyPr/>
          <a:lstStyle/>
          <a:p>
            <a:r>
              <a:rPr lang="ru-RU" b="1" i="1" smtClean="0"/>
              <a:t>Информационный компонент</a:t>
            </a:r>
            <a:r>
              <a:rPr lang="ru-RU" smtClean="0"/>
              <a:t> включает в себя все сведения об аспектах алкоголизма, которые позволят предотвратить знакомство с алкоголем (влияние на организм, физическое и психическое здоровье, социальный статус и т.д.).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r>
              <a:rPr lang="ru-RU" sz="3600" b="1" i="1" smtClean="0"/>
              <a:t>Оценочный компонент</a:t>
            </a:r>
            <a:r>
              <a:rPr lang="ru-RU" sz="3600" smtClean="0"/>
              <a:t> базируется на определенном негативном восприятии ребенком явления, факторов, связанных с ним.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altLang="zh-CN" b="1" i="1" smtClean="0"/>
              <a:t>Поведенческий компонент</a:t>
            </a:r>
            <a:r>
              <a:rPr lang="ru-RU" altLang="zh-CN" smtClean="0"/>
              <a:t> представляет собой комплекс приемов и навыков, позволяющих ребенку избежать пробы алкоголя или наркотического вещества, а также вариантов поведения, обеспечивающих реализацию потребности в удовольствии за счет социально ценных источников.</a:t>
            </a:r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altLang="zh-CN" sz="3200" b="1" cap="none" smtClean="0">
                <a:effectLst/>
              </a:rPr>
              <a:t>Работа с несовершеннолетними, имеющими опыт злоупотребления спиртными напитками</a:t>
            </a:r>
            <a:endParaRPr lang="ru-RU" sz="3200" b="1" cap="none" smtClean="0">
              <a:effectLst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554163"/>
            <a:ext cx="81534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zh-CN" sz="2400" smtClean="0"/>
              <a:t> Ее основная цель заключается в предотвращении дальнейшего развития алкоголизма у детей, успевших познакомиться со спиртными напитками. Она связана с выявлением учащихся, употреблявших алкоголь, организацией в школе специального антиалкогольного контроля, исключающего приобщение к алкоголю других подростков, проведением различных тренингов, цель которых - научить детей сопротивляться алкогольному соблазну. В случаях, когда это необходимо, организуется психологическое, медицинское консультирование несовершеннолетних в подростковых наркологических службах (подростковые наркологические кабинеты, служба доверия и т.п.).</a:t>
            </a:r>
            <a:endParaRPr lang="ru-RU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304800"/>
            <a:ext cx="83820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>
                <a:effectLst/>
              </a:rPr>
              <a:t>Работа с родителями.</a:t>
            </a:r>
            <a:r>
              <a:rPr lang="ru-RU" cap="none" smtClean="0">
                <a:effectLst/>
              </a:rPr>
              <a:t> 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Общая работа осуществляется за счет организации семинаров, лекций, привлечения взрослых членов семей к процессу антиалкогольной подготовки учащихся и т.п. и ориентирована на все группы родителей. Специальная работа направлена на родителей несовершеннолетних группы риска, а также тех детей, которые уже имеют опыт употребления алкоголя.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554163"/>
            <a:ext cx="7543800" cy="4525962"/>
          </a:xfrm>
        </p:spPr>
        <p:txBody>
          <a:bodyPr/>
          <a:lstStyle/>
          <a:p>
            <a:r>
              <a:rPr lang="ru-RU" smtClean="0"/>
              <a:t>Принцип запретной информации - в своей работе с детской аудиторией нельзя использовать информацию, которая так или иначе способна облегчать приобщение к алкоголю.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>
              <a:effectLst/>
            </a:endParaRP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554163"/>
            <a:ext cx="8229600" cy="4525962"/>
          </a:xfrm>
        </p:spPr>
        <p:txBody>
          <a:bodyPr/>
          <a:lstStyle/>
          <a:p>
            <a:r>
              <a:rPr lang="ru-RU" altLang="zh-CN" smtClean="0"/>
              <a:t>Ранняя профилактика алкогольной зависимости имеет исключительно важное значение, однако в случае если она не была вовремя проведена, специалисты сталкиваются с необходимостью организации коррекционной работы с алкоголе-зависимым членом семьи или семьей в целом.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 </a:t>
            </a:r>
            <a:r>
              <a:rPr lang="ru-RU" b="1" smtClean="0"/>
              <a:t>хроническом алкоголизме</a:t>
            </a:r>
            <a:r>
              <a:rPr lang="ru-RU" smtClean="0"/>
              <a:t> утрачиваются характерные для бытового алкоголизма возможности. Толерантность (переносимость) достигает максимума, страсть к спиртному принимает патологический характер;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Рисунок 15" descr="D:\Алкоголизм\картинки алкоголизм\64851_or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219200"/>
            <a:ext cx="6858000" cy="5143500"/>
          </a:xfrm>
          <a:noFill/>
          <a:ln>
            <a:solidFill>
              <a:srgbClr val="254061"/>
            </a:solidFill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66800" y="1219200"/>
            <a:ext cx="7086600" cy="32766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6000" cap="none" smtClean="0">
                <a:effectLst/>
              </a:rPr>
              <a:t>Спасибо </a:t>
            </a:r>
            <a:br>
              <a:rPr lang="ru-RU" sz="6000" cap="none" smtClean="0">
                <a:effectLst/>
              </a:rPr>
            </a:br>
            <a:r>
              <a:rPr lang="ru-RU" sz="6000" cap="none" smtClean="0">
                <a:effectLst/>
              </a:rPr>
              <a:t>за </a:t>
            </a:r>
            <a:br>
              <a:rPr lang="ru-RU" sz="6000" cap="none" smtClean="0">
                <a:effectLst/>
              </a:rPr>
            </a:br>
            <a:r>
              <a:rPr lang="ru-RU" sz="6000" cap="none" smtClean="0">
                <a:effectLst/>
              </a:rPr>
              <a:t>внимание!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smtClean="0"/>
              <a:t>осложненный алкоголизм</a:t>
            </a:r>
            <a:r>
              <a:rPr lang="ru-RU" sz="4000" smtClean="0"/>
              <a:t> отличается от предыдущих тем, что пьющие, наряду с алкоголем, употребляют наркотики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2249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Выделяют 3 степени опьянения: 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14400" y="1554163"/>
            <a:ext cx="8077200" cy="4525962"/>
          </a:xfrm>
        </p:spPr>
        <p:txBody>
          <a:bodyPr/>
          <a:lstStyle/>
          <a:p>
            <a:r>
              <a:rPr lang="ru-RU" sz="4400" smtClean="0">
                <a:latin typeface="Arial" charset="0"/>
              </a:rPr>
              <a:t>  </a:t>
            </a:r>
            <a:r>
              <a:rPr lang="ru-RU" sz="4400" smtClean="0"/>
              <a:t>легкую, </a:t>
            </a:r>
          </a:p>
          <a:p>
            <a:r>
              <a:rPr lang="ru-RU" sz="4400" smtClean="0">
                <a:latin typeface="Arial" charset="0"/>
              </a:rPr>
              <a:t>  </a:t>
            </a:r>
            <a:r>
              <a:rPr lang="ru-RU" sz="4400" smtClean="0"/>
              <a:t>среднею,</a:t>
            </a:r>
          </a:p>
          <a:p>
            <a:r>
              <a:rPr lang="ru-RU" sz="4400" smtClean="0">
                <a:latin typeface="Arial" charset="0"/>
              </a:rPr>
              <a:t>  т</a:t>
            </a:r>
            <a:r>
              <a:rPr lang="ru-RU" sz="4400" smtClean="0"/>
              <a:t>яжелую.</a:t>
            </a:r>
          </a:p>
        </p:txBody>
      </p:sp>
      <p:pic>
        <p:nvPicPr>
          <p:cNvPr id="4" name="Рисунок 3" descr="D:\Алкоголизм\картинки алкоголизм\x_a7ca78d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886200"/>
            <a:ext cx="3892550" cy="26511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В начале опьянения повышаться настроение, облегчается общение, появляется ощущение мышечного расслабления и физического комфорта. </a:t>
            </a:r>
          </a:p>
          <a:p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При переходе к </a:t>
            </a:r>
            <a:r>
              <a:rPr lang="ru-RU" b="1" dirty="0" smtClean="0"/>
              <a:t>средней степени</a:t>
            </a:r>
            <a:r>
              <a:rPr lang="ru-RU" dirty="0" smtClean="0"/>
              <a:t> опьянения, вместо благодушного настроения может возникнуть раздражительность, обидчивость иногда злостность и агрессия. Критика к себе и окружающим снижается. Нарушаться координация движения и походка. Речь становиться невнятной. Снижается болевая и температурная чувствительность. После опьянения обычно отмечаться симптомы интоксикации: головная боль, слабость, жажда, сниженное настроение с апатией или раздражительностью. Память на период опьянения обычно не нарушается.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ru-RU" smtClean="0"/>
              <a:t>При </a:t>
            </a:r>
            <a:r>
              <a:rPr lang="ru-RU" b="1" smtClean="0"/>
              <a:t>тяжелой стадии</a:t>
            </a:r>
            <a:r>
              <a:rPr lang="ru-RU" smtClean="0"/>
              <a:t> опьянения отмечается симптомы выключения сознания от оглушения до комы. Иногда возникают эпилептические припадки. Возможно непроизвольное мочеиспускание и дефекации. Подобное состояние, как правило, полностью отсутствует в памяти человека.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1449</Words>
  <Application>Microsoft Office PowerPoint</Application>
  <PresentationFormat>Экран (4:3)</PresentationFormat>
  <Paragraphs>106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Franklin Gothic Book</vt:lpstr>
      <vt:lpstr>Franklin Gothic Medium</vt:lpstr>
      <vt:lpstr>隶书</vt:lpstr>
      <vt:lpstr>华文楷体</vt:lpstr>
      <vt:lpstr>Wingdings 2</vt:lpstr>
      <vt:lpstr>Трек</vt:lpstr>
      <vt:lpstr>О новых формах работы  с несовершеннолетними  и законными представителями, употребляющих ПАВ. </vt:lpstr>
      <vt:lpstr>Презентация PowerPoint</vt:lpstr>
      <vt:lpstr> Различают три вида алкоголизма:</vt:lpstr>
      <vt:lpstr>Презентация PowerPoint</vt:lpstr>
      <vt:lpstr>Презентация PowerPoint</vt:lpstr>
      <vt:lpstr>Выделяют 3 степени опьянения: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работы с алкоголе-зависимыми семьями реализуется в несколько этапов:</vt:lpstr>
      <vt:lpstr>Презентация PowerPoint</vt:lpstr>
      <vt:lpstr>Презентация PowerPoint</vt:lpstr>
      <vt:lpstr>Презентация PowerPoint</vt:lpstr>
      <vt:lpstr>Презентация PowerPoint</vt:lpstr>
      <vt:lpstr>К формам работы педагогов с алкогольной семьей можно отнести: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по профилактике алкогольной зависимости в среде подростков </vt:lpstr>
      <vt:lpstr>Презентация PowerPoint</vt:lpstr>
      <vt:lpstr>Презентация PowerPoint</vt:lpstr>
      <vt:lpstr>Презентация PowerPoint</vt:lpstr>
      <vt:lpstr>Педагогическая профилактика включает в себя 3 блока:</vt:lpstr>
      <vt:lpstr>Первичная профилактика имеет несколько направлений реализации. </vt:lpstr>
      <vt:lpstr>Презентация PowerPoint</vt:lpstr>
      <vt:lpstr>Презентация PowerPoint</vt:lpstr>
      <vt:lpstr>Презентация PowerPoint</vt:lpstr>
      <vt:lpstr>Работа с несовершеннолетними, имеющими опыт злоупотребления спиртными напитками</vt:lpstr>
      <vt:lpstr>Работа с родителями. </vt:lpstr>
      <vt:lpstr>Презентация PowerPoint</vt:lpstr>
      <vt:lpstr>Презентация PowerPoint</vt:lpstr>
      <vt:lpstr>Презентация PowerPoint</vt:lpstr>
      <vt:lpstr>Спасибо  за 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Зорина</dc:creator>
  <cp:lastModifiedBy>User-11</cp:lastModifiedBy>
  <cp:revision>33</cp:revision>
  <dcterms:created xsi:type="dcterms:W3CDTF">2019-06-03T12:38:33Z</dcterms:created>
  <dcterms:modified xsi:type="dcterms:W3CDTF">2019-06-06T03:14:36Z</dcterms:modified>
</cp:coreProperties>
</file>