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7"/>
  </p:notesMasterIdLst>
  <p:handoutMasterIdLst>
    <p:handoutMasterId r:id="rId8"/>
  </p:handoutMasterIdLst>
  <p:sldIdLst>
    <p:sldId id="908" r:id="rId6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0000"/>
    <a:srgbClr val="FF9B9B"/>
    <a:srgbClr val="EAE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6800" autoAdjust="0"/>
  </p:normalViewPr>
  <p:slideViewPr>
    <p:cSldViewPr>
      <p:cViewPr>
        <p:scale>
          <a:sx n="98" d="100"/>
          <a:sy n="98" d="100"/>
        </p:scale>
        <p:origin x="-125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602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EDA9908A-E083-4C36-9871-40D86C6917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602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44F39C4D-76F6-4BF7-8DBA-B4746DE19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9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22D29F5E-A7C3-4ED2-9783-D7D7131D1D78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1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9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29448728-A7EA-4874-AE19-A30EB04A0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13" Type="http://schemas.openxmlformats.org/officeDocument/2006/relationships/image" Target="../media/image1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3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80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8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545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33878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1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2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032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3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47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4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42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2950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0996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4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60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2913597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262587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tags r:id="rId2"/>
            </p:custDataLst>
          </p:nvPr>
        </p:nvSpPr>
        <p:spPr>
          <a:xfrm>
            <a:off x="0" y="2"/>
            <a:ext cx="9144000" cy="1559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8058525"/>
              </p:ext>
            </p:extLst>
          </p:nvPr>
        </p:nvGraphicFramePr>
        <p:xfrm>
          <a:off x="0" y="1"/>
          <a:ext cx="146538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46538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"/>
            <a:ext cx="9144001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logo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82" y="385173"/>
            <a:ext cx="3128756" cy="90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4809188" y="4777934"/>
            <a:ext cx="3925050" cy="369332"/>
          </a:xfrm>
          <a:prstGeom prst="rect">
            <a:avLst/>
          </a:prstGeom>
        </p:spPr>
        <p:txBody>
          <a:bodyPr anchor="t" anchorCtr="0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809188" y="6400801"/>
            <a:ext cx="3925050" cy="25872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7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xfrm>
            <a:off x="7429500" y="6500814"/>
            <a:ext cx="914400" cy="1095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ОАО «Сбербанк России»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6613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1E139-6758-4579-96E1-B229B845DF59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4/26/2018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xfrm>
            <a:off x="8464550" y="6454775"/>
            <a:ext cx="242888" cy="1920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4B743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D2E47B7-13C5-40C8-BD9B-E2C4F571A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1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5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80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342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62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142877" y="836613"/>
            <a:ext cx="8785225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5" name="Picture 15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6438" y="144465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3" name="Rectangle 19"/>
          <p:cNvSpPr>
            <a:spLocks noChangeArrowheads="1"/>
          </p:cNvSpPr>
          <p:nvPr userDrawn="1"/>
        </p:nvSpPr>
        <p:spPr bwMode="auto">
          <a:xfrm>
            <a:off x="8836025" y="6616701"/>
            <a:ext cx="3238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296360-E137-4502-BED6-328F801FA29F}" type="slidenum">
              <a:rPr lang="ru-RU" sz="1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ヒラギノ角ゴ Pro W3"/>
                <a:cs typeface="ヒラギノ角ゴ Pro W3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354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Arial Unicode MS" pitchFamily="34" charset="-128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Arial Unicode MS" pitchFamily="34" charset="-128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Arial Unicode MS" pitchFamily="34" charset="-128"/>
          <a:ea typeface="+mn-ea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Arial Unicode MS" pitchFamily="34" charset="-128"/>
          <a:ea typeface="+mn-ea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Arial Unicode MS" pitchFamily="34" charset="-128"/>
          <a:ea typeface="+mn-ea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3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6" y="393701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5" y="1711326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ru-RU" sz="2400">
              <a:solidFill>
                <a:srgbClr val="000000"/>
              </a:solidFill>
              <a:ea typeface="ヒラギノ角ゴ Pro W3" pitchFamily="-128" charset="-128"/>
            </a:endParaRPr>
          </a:p>
        </p:txBody>
      </p:sp>
      <p:pic>
        <p:nvPicPr>
          <p:cNvPr id="8200" name="Picture 15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4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8096250" y="6242051"/>
            <a:ext cx="1047750" cy="241300"/>
            <a:chOff x="5100" y="3932"/>
            <a:chExt cx="660" cy="152"/>
          </a:xfrm>
        </p:grpSpPr>
        <p:sp>
          <p:nvSpPr>
            <p:cNvPr id="72706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ea typeface="ヒラギノ角ゴ Pro W3" pitchFamily="-128" charset="-128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4C58DF2D-5FE7-4865-81F3-0673D8BC5FE1}" type="slidenum">
              <a:rPr lang="ru-RU" b="1">
                <a:solidFill>
                  <a:srgbClr val="000000"/>
                </a:solidFill>
                <a:ea typeface="ヒラギノ角ゴ Pro W3" pitchFamily="-128" charset="-128"/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  <a:ea typeface="ヒラギノ角ゴ Pro W3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3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2761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Совместный Проект ПАО Сбербанк и </a:t>
            </a:r>
            <a:r>
              <a:rPr lang="en-US" b="1" dirty="0" smtClean="0">
                <a:solidFill>
                  <a:srgbClr val="C00000"/>
                </a:solidFill>
              </a:rPr>
              <a:t>Google</a:t>
            </a:r>
            <a:r>
              <a:rPr lang="ru-RU" b="1" dirty="0" smtClean="0">
                <a:solidFill>
                  <a:srgbClr val="C00000"/>
                </a:solidFill>
              </a:rPr>
              <a:t>, при поддержке Правительства Пермского края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35542"/>
              </p:ext>
            </p:extLst>
          </p:nvPr>
        </p:nvGraphicFramePr>
        <p:xfrm>
          <a:off x="323528" y="980728"/>
          <a:ext cx="871296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93610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Оказать поддержку развитию предпринимательства в России за счёт формирования ключевых бизнес-компетенций в рамках образовательной программы на основе современных технологий обучения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действующие микропредприятия, бизнесы на начальном этапе развития, самозанятые потенциальные предприниматели</a:t>
                      </a:r>
                      <a:endParaRPr lang="ru-RU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>
                          <a:solidFill>
                            <a:srgbClr val="C00000"/>
                          </a:solidFill>
                        </a:rPr>
                        <a:t>Ключевые принципы</a:t>
                      </a:r>
                      <a:r>
                        <a:rPr lang="ru-RU" sz="1200" u="sng" baseline="0" dirty="0" smtClean="0">
                          <a:solidFill>
                            <a:srgbClr val="C00000"/>
                          </a:solidFill>
                        </a:rPr>
                        <a:t> построения программы: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Широкий охват за счет использования современных технологий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u="sng" baseline="0" dirty="0" smtClean="0">
                          <a:solidFill>
                            <a:schemeClr val="tx1"/>
                          </a:solidFill>
                        </a:rPr>
                        <a:t>Полностью бесплатный доступ к программе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Ориентация на практику, базовые знания по теории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Обеспечение высокой вовлеченности за счет очных мероприятий и востребованности за счёт реакции на обратную связь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Привлечение ведущих практиков к созданию контента и проведению мероприятий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2780928"/>
            <a:ext cx="75608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Регистрация по ссылке: </a:t>
            </a:r>
            <a:r>
              <a:rPr lang="en-US" b="1" dirty="0" smtClean="0"/>
              <a:t>https</a:t>
            </a:r>
            <a:r>
              <a:rPr lang="ru-RU" b="1" dirty="0" smtClean="0"/>
              <a:t>://</a:t>
            </a:r>
            <a:r>
              <a:rPr lang="en-US" b="1" dirty="0" smtClean="0"/>
              <a:t>www.business-class.pro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0906" y="31502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6600"/>
                </a:solidFill>
              </a:rPr>
              <a:t>Программа включает 2 траектории участия: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83698"/>
              </p:ext>
            </p:extLst>
          </p:nvPr>
        </p:nvGraphicFramePr>
        <p:xfrm>
          <a:off x="650531" y="3553782"/>
          <a:ext cx="8069826" cy="131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563"/>
                <a:gridCol w="4095263"/>
              </a:tblGrid>
              <a:tr h="1315378"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начать собственный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Бизнес-моделирование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Исследование рынка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Поиск клиентов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Продажи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Регистрация бизнеса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учёт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развивать существующий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Анализ бизнес-процессов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Конкурентная борьба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Продвижение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продаж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Финансовый учёт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Стратегия развития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1560" y="508518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3300"/>
                </a:solidFill>
              </a:rPr>
              <a:t>Онлайн-программа «Бизнес класс» включает: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Просмотр </a:t>
            </a:r>
            <a:r>
              <a:rPr lang="ru-RU" sz="1200" dirty="0" err="1" smtClean="0"/>
              <a:t>видеоуроков</a:t>
            </a:r>
            <a:r>
              <a:rPr lang="ru-RU" sz="1200" dirty="0" smtClean="0"/>
              <a:t> (8 модулей по 5-7 роликов около 5 мин каждый)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Тематические </a:t>
            </a:r>
            <a:r>
              <a:rPr lang="ru-RU" sz="1200" dirty="0" err="1" smtClean="0"/>
              <a:t>вебинары</a:t>
            </a:r>
            <a:r>
              <a:rPr lang="ru-RU" sz="1200" dirty="0" smtClean="0"/>
              <a:t> экспертами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Тесты, практические задания, полезные материалы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За верное выполнение заданий участник получает баллы, которые складываются в общий рейтинг</a:t>
            </a:r>
          </a:p>
          <a:p>
            <a:endParaRPr lang="ru-RU" sz="1200" dirty="0"/>
          </a:p>
          <a:p>
            <a:r>
              <a:rPr lang="ru-RU" sz="1400" b="1" u="sng" dirty="0" smtClean="0">
                <a:solidFill>
                  <a:srgbClr val="C00000"/>
                </a:solidFill>
              </a:rPr>
              <a:t>Только лидерам рейтинга, прошедшим отбор в интенсивном режиме будут доступны: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мастер-классы в регионе, работа с наставником, </a:t>
            </a:r>
            <a:r>
              <a:rPr lang="ru-RU" sz="1400" dirty="0" err="1" smtClean="0"/>
              <a:t>вебинары</a:t>
            </a:r>
            <a:r>
              <a:rPr lang="ru-RU" sz="1400" dirty="0" smtClean="0"/>
              <a:t> и консультации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15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hZPQuPQkaTUMxW67pm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U05K70tEmacXn73uvs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q1dHhKWUSdrbDhQ5Dt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YkjVQaKUmjlNz1RN0.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tiefm5qkeUIc_m1WCVEA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solidFill>
            <a:schemeClr val="tx1"/>
          </a:solidFill>
          <a:round/>
          <a:headEnd/>
          <a:tailEnd/>
        </a:ln>
      </a:spPr>
      <a:bodyPr/>
      <a:lstStyle>
        <a:defPPr eaLnBrk="0" hangingPunct="0">
          <a:defRPr sz="2400">
            <a:solidFill>
              <a:schemeClr val="tx1"/>
            </a:solidFill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Год xmlns="ffa762ea-d9fa-4e61-8bdb-941932a01cec">2014</Год>
    <Месяц xmlns="ffa762ea-d9fa-4e61-8bdb-941932a01cec">5</Месяц>
    <Статус_x0020_документа xmlns="ffa762ea-d9fa-4e61-8bdb-941932a01cec">Актуальный</Статус_x0020_документа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681994B7691BC449571972BA0985F9D" ma:contentTypeVersion="4" ma:contentTypeDescription="Создание документа." ma:contentTypeScope="" ma:versionID="1e0dc09c6429cd9e00a681efc189fc27">
  <xsd:schema xmlns:xsd="http://www.w3.org/2001/XMLSchema" xmlns:p="http://schemas.microsoft.com/office/2006/metadata/properties" xmlns:ns1="ffa762ea-d9fa-4e61-8bdb-941932a01cec" targetNamespace="http://schemas.microsoft.com/office/2006/metadata/properties" ma:root="true" ma:fieldsID="77bf85eca2e48ccd734226bc3c7e02fe" ns1:_="">
    <xsd:import namespace="ffa762ea-d9fa-4e61-8bdb-941932a01cec"/>
    <xsd:element name="properties">
      <xsd:complexType>
        <xsd:sequence>
          <xsd:element name="documentManagement">
            <xsd:complexType>
              <xsd:all>
                <xsd:element ref="ns1:Год"/>
                <xsd:element ref="ns1:Месяц"/>
                <xsd:element ref="ns1:Статус_x0020_документа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a762ea-d9fa-4e61-8bdb-941932a01cec" elementFormDefault="qualified">
    <xsd:import namespace="http://schemas.microsoft.com/office/2006/documentManagement/types"/>
    <xsd:element name="Год" ma:index="0" ma:displayName="Год" ma:format="Dropdown" ma:internalName="_x0413__x043e__x0434_">
      <xsd:simpleType>
        <xsd:restriction base="dms:Choice">
          <xsd:enumeration value="2011"/>
          <xsd:enumeration value="2012"/>
          <xsd:enumeration value="2013"/>
          <xsd:enumeration value="2014"/>
          <xsd:enumeration value="2015"/>
          <xsd:enumeration value="2016"/>
        </xsd:restriction>
      </xsd:simpleType>
    </xsd:element>
    <xsd:element name="Месяц" ma:index="1" ma:displayName="Месяц" ma:format="Dropdown" ma:internalName="_x041c__x0435__x0441__x044f__x0446_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</xsd:restriction>
      </xsd:simpleType>
    </xsd:element>
    <xsd:element name="Статус_x0020_документа" ma:index="10" ma:displayName="Статус" ma:default="Актуальный" ma:format="Dropdown" ma:internalName="_x0421__x0442__x0430__x0442__x0443__x0441__x0020__x0434__x043e__x043a__x0443__x043c__x0435__x043d__x0442__x0430_">
      <xsd:simpleType>
        <xsd:restriction base="dms:Choice">
          <xsd:enumeration value="Актуальный"/>
          <xsd:enumeration value="Не актуальный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содержимого" ma:readOnly="true"/>
        <xsd:element ref="dc:title" minOccurs="0" maxOccurs="1" ma:index="3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A4E7F46-08C8-45EB-9219-8D4A2C092C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ffa762ea-d9fa-4e61-8bdb-941932a01ce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C98D83-CF3A-443F-8938-06421FAC9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491A3C-90EF-40DE-85D5-1B564FE2A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762ea-d9fa-4e61-8bdb-941932a01c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50661</TotalTime>
  <Words>211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sber_present_gedonizm1</vt:lpstr>
      <vt:lpstr>Тема1</vt:lpstr>
      <vt:lpstr>think-cell Slide</vt:lpstr>
      <vt:lpstr>Презентация PowerPoint</vt:lpstr>
    </vt:vector>
  </TitlesOfParts>
  <Company>ZUB SB 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 Сергей Вячеславович</dc:creator>
  <cp:lastModifiedBy>Панкратова</cp:lastModifiedBy>
  <cp:revision>3067</cp:revision>
  <cp:lastPrinted>2018-04-24T12:51:15Z</cp:lastPrinted>
  <dcterms:created xsi:type="dcterms:W3CDTF">2014-05-07T06:35:39Z</dcterms:created>
  <dcterms:modified xsi:type="dcterms:W3CDTF">2018-04-26T10:05:06Z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0x0101008681994B7691BC449571972BA0985F9D</vt:lpwstr>
  </property>
</Properties>
</file>