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74" r:id="rId11"/>
    <p:sldId id="276" r:id="rId12"/>
    <p:sldId id="277" r:id="rId13"/>
    <p:sldId id="284" r:id="rId14"/>
    <p:sldId id="285" r:id="rId15"/>
    <p:sldId id="321" r:id="rId16"/>
    <p:sldId id="322" r:id="rId17"/>
    <p:sldId id="323" r:id="rId18"/>
    <p:sldId id="314" r:id="rId19"/>
    <p:sldId id="325" r:id="rId20"/>
    <p:sldId id="316" r:id="rId21"/>
  </p:sldIdLst>
  <p:sldSz cx="10083800" cy="7562850"/>
  <p:notesSz cx="7562850" cy="100838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2070" y="-54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406162464986049E-2"/>
          <c:y val="2.8645833333333356E-2"/>
          <c:w val="0.83328778755596522"/>
          <c:h val="0.7950153789370075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numFmt formatCode="General" sourceLinked="0"/>
            <c:txPr>
              <a:bodyPr/>
              <a:lstStyle/>
              <a:p>
                <a:pPr>
                  <a:defRPr sz="1600" b="1">
                    <a:latin typeface="Monotype Corsiva" pitchFamily="66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год (прогноз)</c:v>
                </c:pt>
                <c:pt idx="1">
                  <c:v>2017 год (прогноз)</c:v>
                </c:pt>
                <c:pt idx="2">
                  <c:v>2018 год (прогноз)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6459.2</c:v>
                </c:pt>
                <c:pt idx="1">
                  <c:v>5225</c:v>
                </c:pt>
                <c:pt idx="2">
                  <c:v>5324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2.6610644257703202E-2"/>
                  <c:y val="-2.6041666666667095E-3"/>
                </c:manualLayout>
              </c:layout>
              <c:showVal val="1"/>
            </c:dLbl>
            <c:dLbl>
              <c:idx val="1"/>
              <c:layout>
                <c:manualLayout>
                  <c:x val="2.1008403361344546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9607843137254902E-2"/>
                  <c:y val="2.6041666666666852E-3"/>
                </c:manualLayout>
              </c:layout>
              <c:showVal val="1"/>
            </c:dLbl>
            <c:dLbl>
              <c:idx val="3"/>
              <c:layout>
                <c:manualLayout>
                  <c:x val="2.5210084033613446E-2"/>
                  <c:y val="-5.2083333333333738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Monotype Corsiva" pitchFamily="66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год (прогноз)</c:v>
                </c:pt>
                <c:pt idx="1">
                  <c:v>2017 год (прогноз)</c:v>
                </c:pt>
                <c:pt idx="2">
                  <c:v>2018 год (прогноз)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6459.2</c:v>
                </c:pt>
                <c:pt idx="1">
                  <c:v>5225</c:v>
                </c:pt>
                <c:pt idx="2">
                  <c:v>5324</c:v>
                </c:pt>
              </c:numCache>
            </c:numRef>
          </c:val>
        </c:ser>
        <c:axId val="63390080"/>
        <c:axId val="63391616"/>
      </c:barChart>
      <c:catAx>
        <c:axId val="63390080"/>
        <c:scaling>
          <c:orientation val="minMax"/>
        </c:scaling>
        <c:axPos val="b"/>
        <c:tickLblPos val="nextTo"/>
        <c:crossAx val="63391616"/>
        <c:crosses val="autoZero"/>
        <c:auto val="1"/>
        <c:lblAlgn val="ctr"/>
        <c:lblOffset val="100"/>
      </c:catAx>
      <c:valAx>
        <c:axId val="6339161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633900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8424224749684333E-2"/>
          <c:y val="3.1519281243690689E-2"/>
          <c:w val="0.74072502511260163"/>
          <c:h val="0.8628033515041402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 1</c:v>
                </c:pt>
              </c:strCache>
            </c:strRef>
          </c:tx>
          <c:spPr>
            <a:gradFill>
              <a:gsLst>
                <a:gs pos="0">
                  <a:srgbClr val="F07F09">
                    <a:tint val="66000"/>
                    <a:satMod val="160000"/>
                  </a:srgbClr>
                </a:gs>
                <a:gs pos="50000">
                  <a:srgbClr val="F07F09">
                    <a:tint val="44500"/>
                    <a:satMod val="160000"/>
                  </a:srgbClr>
                </a:gs>
                <a:gs pos="100000">
                  <a:srgbClr val="F07F09">
                    <a:tint val="23500"/>
                    <a:satMod val="160000"/>
                  </a:srgbClr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 rot="-5400000" vert="horz"/>
                  <a:lstStyle/>
                  <a:p>
                    <a:pPr>
                      <a:defRPr sz="1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mtClean="0"/>
                      <a:t>1790,0</a:t>
                    </a:r>
                    <a:endParaRPr lang="en-US"/>
                  </a:p>
                </c:rich>
              </c:tx>
              <c:numFmt formatCode="#,##0.0" sourceLinked="0"/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1250,0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1250,0</a:t>
                    </a:r>
                    <a:endParaRPr lang="en-US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3283</c:v>
                </c:pt>
                <c:pt idx="1">
                  <c:v>3283</c:v>
                </c:pt>
                <c:pt idx="2">
                  <c:v>3283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 2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50,0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50,0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50,0</a:t>
                    </a:r>
                    <a:endParaRPr lang="en-US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108.3</c:v>
                </c:pt>
                <c:pt idx="1">
                  <c:v>110</c:v>
                </c:pt>
                <c:pt idx="2">
                  <c:v>110</c:v>
                </c:pt>
              </c:numCache>
            </c:numRef>
          </c:val>
        </c:ser>
        <c:overlap val="100"/>
        <c:axId val="110518272"/>
        <c:axId val="110520960"/>
      </c:barChart>
      <c:catAx>
        <c:axId val="110518272"/>
        <c:scaling>
          <c:orientation val="minMax"/>
        </c:scaling>
        <c:axPos val="b"/>
        <c:tickLblPos val="nextTo"/>
        <c:crossAx val="110520960"/>
        <c:crosses val="autoZero"/>
        <c:auto val="1"/>
        <c:lblAlgn val="ctr"/>
        <c:lblOffset val="100"/>
      </c:catAx>
      <c:valAx>
        <c:axId val="1105209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105182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400" baseline="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8424224749684264E-2"/>
          <c:y val="3.1519327129563429E-2"/>
          <c:w val="0.74072502511260163"/>
          <c:h val="0.86280335150414078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 1</c:v>
                </c:pt>
              </c:strCache>
            </c:strRef>
          </c:tx>
          <c:dLbls>
            <c:dLbl>
              <c:idx val="0"/>
              <c:layout/>
              <c:tx>
                <c:rich>
                  <a:bodyPr rot="-5400000" vert="horz"/>
                  <a:lstStyle/>
                  <a:p>
                    <a:pPr>
                      <a:defRPr sz="14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mtClean="0"/>
                      <a:t>286,9</a:t>
                    </a:r>
                    <a:endParaRPr lang="en-US"/>
                  </a:p>
                </c:rich>
              </c:tx>
              <c:numFmt formatCode="#,##0.0" sourceLinked="0"/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225,1</a:t>
                    </a:r>
                    <a:endParaRPr lang="en-US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286.89999999999998</c:v>
                </c:pt>
                <c:pt idx="1">
                  <c:v>225.1</c:v>
                </c:pt>
                <c:pt idx="2">
                  <c:v>140.80000000000001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 2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1513,9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1251,1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140,8</a:t>
                    </a:r>
                    <a:endParaRPr lang="en-US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1513.9</c:v>
                </c:pt>
                <c:pt idx="1">
                  <c:v>1251.0999999999999</c:v>
                </c:pt>
                <c:pt idx="2">
                  <c:v>1317.9</c:v>
                </c:pt>
              </c:numCache>
            </c:numRef>
          </c:val>
        </c:ser>
        <c:overlap val="100"/>
        <c:axId val="113504256"/>
        <c:axId val="113505792"/>
      </c:barChart>
      <c:catAx>
        <c:axId val="113504256"/>
        <c:scaling>
          <c:orientation val="minMax"/>
        </c:scaling>
        <c:axPos val="b"/>
        <c:tickLblPos val="nextTo"/>
        <c:crossAx val="113505792"/>
        <c:crosses val="autoZero"/>
        <c:auto val="1"/>
        <c:lblAlgn val="ctr"/>
        <c:lblOffset val="100"/>
      </c:catAx>
      <c:valAx>
        <c:axId val="1135057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135042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400" baseline="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0.22275</cdr:x>
      <cdr:y>0.03143</cdr:y>
    </cdr:from>
    <cdr:to>
      <cdr:x>0.42219</cdr:x>
      <cdr:y>0.1444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259558">
          <a:off x="2019867" y="153258"/>
          <a:ext cx="1808482" cy="55093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/>
            <a:t>- 1 234,2 (80,8%)</a:t>
          </a:r>
          <a:endParaRPr lang="ru-RU" b="1" dirty="0"/>
        </a:p>
      </cdr:txBody>
    </cdr:sp>
  </cdr:relSizeAnchor>
  <cdr:relSizeAnchor xmlns:cdr="http://schemas.openxmlformats.org/drawingml/2006/chartDrawing">
    <cdr:from>
      <cdr:x>0.54568</cdr:x>
      <cdr:y>0.11146</cdr:y>
    </cdr:from>
    <cdr:to>
      <cdr:x>0.73334</cdr:x>
      <cdr:y>0.19922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20544518">
          <a:off x="4948084" y="543588"/>
          <a:ext cx="1701664" cy="42798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/>
            <a:t>+ 99,0 (101,9%)</a:t>
          </a:r>
          <a:endParaRPr lang="ru-RU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0.32099</cdr:x>
      <cdr:y>0.43077</cdr:y>
    </cdr:from>
    <cdr:to>
      <cdr:x>0.38948</cdr:x>
      <cdr:y>0.6727</cdr:y>
    </cdr:to>
    <cdr:sp macro="" textlink="">
      <cdr:nvSpPr>
        <cdr:cNvPr id="2" name="Овал 1"/>
        <cdr:cNvSpPr/>
      </cdr:nvSpPr>
      <cdr:spPr>
        <a:xfrm xmlns:a="http://schemas.openxmlformats.org/drawingml/2006/main" rot="16200000">
          <a:off x="1593427" y="2521373"/>
          <a:ext cx="1198280" cy="42273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1840,0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0.53086</cdr:x>
      <cdr:y>0.15385</cdr:y>
    </cdr:from>
    <cdr:to>
      <cdr:x>0.58025</cdr:x>
      <cdr:y>0.89231</cdr:y>
    </cdr:to>
    <cdr:sp macro="" textlink="">
      <cdr:nvSpPr>
        <cdr:cNvPr id="3" name="Правая фигурная скобка 2"/>
        <cdr:cNvSpPr/>
      </cdr:nvSpPr>
      <cdr:spPr>
        <a:xfrm xmlns:a="http://schemas.openxmlformats.org/drawingml/2006/main">
          <a:off x="3276600" y="762000"/>
          <a:ext cx="304800" cy="3657600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0.59259</cdr:x>
      <cdr:y>0.41538</cdr:y>
    </cdr:from>
    <cdr:to>
      <cdr:x>0.65432</cdr:x>
      <cdr:y>0.64615</cdr:y>
    </cdr:to>
    <cdr:sp macro="" textlink="">
      <cdr:nvSpPr>
        <cdr:cNvPr id="4" name="Овал 3"/>
        <cdr:cNvSpPr/>
      </cdr:nvSpPr>
      <cdr:spPr>
        <a:xfrm xmlns:a="http://schemas.openxmlformats.org/drawingml/2006/main">
          <a:off x="3657600" y="2057400"/>
          <a:ext cx="381009" cy="114300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vert270" lIns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1300,0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0.79012</cdr:x>
      <cdr:y>0.15385</cdr:y>
    </cdr:from>
    <cdr:to>
      <cdr:x>0.81481</cdr:x>
      <cdr:y>0.89231</cdr:y>
    </cdr:to>
    <cdr:sp macro="" textlink="">
      <cdr:nvSpPr>
        <cdr:cNvPr id="8" name="Правая фигурная скобка 7"/>
        <cdr:cNvSpPr/>
      </cdr:nvSpPr>
      <cdr:spPr>
        <a:xfrm xmlns:a="http://schemas.openxmlformats.org/drawingml/2006/main">
          <a:off x="4876779" y="762000"/>
          <a:ext cx="152421" cy="3657611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0.82716</cdr:x>
      <cdr:y>0.44615</cdr:y>
    </cdr:from>
    <cdr:to>
      <cdr:x>0.87654</cdr:x>
      <cdr:y>0.66154</cdr:y>
    </cdr:to>
    <cdr:sp macro="" textlink="">
      <cdr:nvSpPr>
        <cdr:cNvPr id="9" name="Овал 8"/>
        <cdr:cNvSpPr/>
      </cdr:nvSpPr>
      <cdr:spPr>
        <a:xfrm xmlns:a="http://schemas.openxmlformats.org/drawingml/2006/main">
          <a:off x="5105400" y="2209800"/>
          <a:ext cx="304800" cy="106680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vert270" lIns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1300,0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0.32099</cdr:x>
      <cdr:y>0.40909</cdr:y>
    </cdr:from>
    <cdr:to>
      <cdr:x>0.37037</cdr:x>
      <cdr:y>0.65152</cdr:y>
    </cdr:to>
    <cdr:sp macro="" textlink="">
      <cdr:nvSpPr>
        <cdr:cNvPr id="2" name="Овал 1"/>
        <cdr:cNvSpPr/>
      </cdr:nvSpPr>
      <cdr:spPr>
        <a:xfrm xmlns:a="http://schemas.openxmlformats.org/drawingml/2006/main" rot="16200000">
          <a:off x="1523977" y="2514623"/>
          <a:ext cx="1219229" cy="304783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lIns="108000" tIns="0" rIns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1808,8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0.25255</cdr:x>
      <cdr:y>0.08897</cdr:y>
    </cdr:from>
    <cdr:to>
      <cdr:x>0.52837</cdr:x>
      <cdr:y>0.18681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2113214">
          <a:off x="1558794" y="447435"/>
          <a:ext cx="1702417" cy="492057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-324,6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т.р.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82%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200" b="1" dirty="0" smtClean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0.54321</cdr:x>
      <cdr:y>0.43939</cdr:y>
    </cdr:from>
    <cdr:to>
      <cdr:x>0.58025</cdr:x>
      <cdr:y>0.89231</cdr:y>
    </cdr:to>
    <cdr:sp macro="" textlink="">
      <cdr:nvSpPr>
        <cdr:cNvPr id="6" name="Правая фигурная скобка 5"/>
        <cdr:cNvSpPr/>
      </cdr:nvSpPr>
      <cdr:spPr>
        <a:xfrm xmlns:a="http://schemas.openxmlformats.org/drawingml/2006/main">
          <a:off x="3352800" y="2209800"/>
          <a:ext cx="228591" cy="2277829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0.59259</cdr:x>
      <cdr:y>0.54545</cdr:y>
    </cdr:from>
    <cdr:to>
      <cdr:x>0.64197</cdr:x>
      <cdr:y>0.82167</cdr:y>
    </cdr:to>
    <cdr:sp macro="" textlink="">
      <cdr:nvSpPr>
        <cdr:cNvPr id="7" name="Овал 6"/>
        <cdr:cNvSpPr/>
      </cdr:nvSpPr>
      <cdr:spPr>
        <a:xfrm xmlns:a="http://schemas.openxmlformats.org/drawingml/2006/main">
          <a:off x="3657600" y="2743200"/>
          <a:ext cx="304783" cy="1389165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vert270" lIns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1476,2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0.76543</cdr:x>
      <cdr:y>0.40909</cdr:y>
    </cdr:from>
    <cdr:to>
      <cdr:x>0.81481</cdr:x>
      <cdr:y>0.89231</cdr:y>
    </cdr:to>
    <cdr:sp macro="" textlink="">
      <cdr:nvSpPr>
        <cdr:cNvPr id="8" name="Правая фигурная скобка 7"/>
        <cdr:cNvSpPr/>
      </cdr:nvSpPr>
      <cdr:spPr>
        <a:xfrm xmlns:a="http://schemas.openxmlformats.org/drawingml/2006/main">
          <a:off x="4724400" y="2057400"/>
          <a:ext cx="304800" cy="2430222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0.81481</cdr:x>
      <cdr:y>0.5</cdr:y>
    </cdr:from>
    <cdr:to>
      <cdr:x>0.86419</cdr:x>
      <cdr:y>0.77273</cdr:y>
    </cdr:to>
    <cdr:sp macro="" textlink="">
      <cdr:nvSpPr>
        <cdr:cNvPr id="9" name="Овал 8"/>
        <cdr:cNvSpPr/>
      </cdr:nvSpPr>
      <cdr:spPr>
        <a:xfrm xmlns:a="http://schemas.openxmlformats.org/drawingml/2006/main">
          <a:off x="5029170" y="2514600"/>
          <a:ext cx="304784" cy="1371601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vert270" lIns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1458,7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0.47365</cdr:x>
      <cdr:y>0.25565</cdr:y>
    </cdr:from>
    <cdr:to>
      <cdr:x>0.76017</cdr:x>
      <cdr:y>0.35201</cdr:y>
    </cdr:to>
    <cdr:sp macro="" textlink="">
      <cdr:nvSpPr>
        <cdr:cNvPr id="10" name="Стрелка вправо 9"/>
        <cdr:cNvSpPr/>
      </cdr:nvSpPr>
      <cdr:spPr>
        <a:xfrm xmlns:a="http://schemas.openxmlformats.org/drawingml/2006/main" rot="21029657">
          <a:off x="2923476" y="1285700"/>
          <a:ext cx="1768468" cy="484641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-17,5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т.р.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(98,8%)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277791" cy="5037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283870" y="0"/>
            <a:ext cx="3277791" cy="5037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74616-5D3A-47C5-A2EE-D360B287C491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577919"/>
            <a:ext cx="3277791" cy="5037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283870" y="9577919"/>
            <a:ext cx="3277791" cy="5037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417C5-885C-4CC8-A4E3-08D0B3F42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1619" y="478784"/>
            <a:ext cx="9160564" cy="3428492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96620" y="2007283"/>
            <a:ext cx="8571230" cy="2016760"/>
          </a:xfrm>
        </p:spPr>
        <p:txBody>
          <a:bodyPr lIns="50415" rIns="50415" bIns="50415"/>
          <a:lstStyle>
            <a:lvl1pPr algn="r">
              <a:defRPr sz="50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96620" y="4063771"/>
            <a:ext cx="8571230" cy="1008380"/>
          </a:xfrm>
        </p:spPr>
        <p:txBody>
          <a:bodyPr lIns="201662" tIns="0"/>
          <a:lstStyle>
            <a:lvl1pPr marL="40332" indent="0" algn="r">
              <a:spcBef>
                <a:spcPts val="0"/>
              </a:spcBef>
              <a:buNone/>
              <a:defRPr sz="2200">
                <a:solidFill>
                  <a:schemeClr val="bg2">
                    <a:shade val="25000"/>
                  </a:schemeClr>
                </a:solidFill>
              </a:defRPr>
            </a:lvl1pPr>
            <a:lvl2pPr marL="504154" indent="0" algn="ctr">
              <a:buNone/>
            </a:lvl2pPr>
            <a:lvl3pPr marL="1008309" indent="0" algn="ctr">
              <a:buNone/>
            </a:lvl3pPr>
            <a:lvl4pPr marL="1512463" indent="0" algn="ctr">
              <a:buNone/>
            </a:lvl4pPr>
            <a:lvl5pPr marL="2016618" indent="0" algn="ctr">
              <a:buNone/>
            </a:lvl5pPr>
            <a:lvl6pPr marL="2520772" indent="0" algn="ctr">
              <a:buNone/>
            </a:lvl6pPr>
            <a:lvl7pPr marL="3024927" indent="0" algn="ctr">
              <a:buNone/>
            </a:lvl7pPr>
            <a:lvl8pPr marL="3529081" indent="0" algn="ctr">
              <a:buNone/>
            </a:lvl8pPr>
            <a:lvl9pPr marL="4033236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09" y="5495671"/>
            <a:ext cx="9025001" cy="1159637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4609" y="584861"/>
            <a:ext cx="9025001" cy="461838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10755" y="588227"/>
            <a:ext cx="2184823" cy="5798184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8222" y="588224"/>
            <a:ext cx="6554470" cy="579818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dirty="0"/>
              <a:pPr marL="25400">
                <a:lnSpc>
                  <a:spcPts val="121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dirty="0"/>
              <a:pPr marL="25400">
                <a:lnSpc>
                  <a:spcPts val="121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dirty="0"/>
              <a:pPr marL="25400">
                <a:lnSpc>
                  <a:spcPts val="121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09" y="5495671"/>
            <a:ext cx="9025001" cy="1159637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4609" y="584861"/>
            <a:ext cx="9025001" cy="461838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1619" y="478785"/>
            <a:ext cx="9160564" cy="4787521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479" y="5435168"/>
            <a:ext cx="9025001" cy="746201"/>
          </a:xfrm>
        </p:spPr>
        <p:txBody>
          <a:bodyPr lIns="100831" bIns="0" anchor="b"/>
          <a:lstStyle>
            <a:lvl1pPr algn="l">
              <a:buNone/>
              <a:defRPr sz="40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479" y="6202556"/>
            <a:ext cx="9025001" cy="463855"/>
          </a:xfrm>
        </p:spPr>
        <p:txBody>
          <a:bodyPr lIns="131080" tIns="0" anchor="t"/>
          <a:lstStyle>
            <a:lvl1pPr marL="0" marR="40332" indent="0" algn="l"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7216" y="584860"/>
            <a:ext cx="4336034" cy="484022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44105" y="584860"/>
            <a:ext cx="4336034" cy="484022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09" y="5495671"/>
            <a:ext cx="9025001" cy="1159637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9633" y="638991"/>
            <a:ext cx="4336034" cy="873579"/>
          </a:xfrm>
        </p:spPr>
        <p:txBody>
          <a:bodyPr lIns="161329" anchor="ctr"/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30309" y="638991"/>
            <a:ext cx="4336034" cy="873579"/>
          </a:xfrm>
        </p:spPr>
        <p:txBody>
          <a:bodyPr lIns="151246" anchor="ctr"/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69633" y="1596602"/>
            <a:ext cx="4336034" cy="3848650"/>
          </a:xfrm>
        </p:spPr>
        <p:txBody>
          <a:bodyPr anchor="t"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30309" y="1596602"/>
            <a:ext cx="4336034" cy="3848650"/>
          </a:xfrm>
        </p:spPr>
        <p:txBody>
          <a:bodyPr anchor="t"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8048" y="588222"/>
            <a:ext cx="3277235" cy="1008380"/>
          </a:xfrm>
        </p:spPr>
        <p:txBody>
          <a:bodyPr anchor="b"/>
          <a:lstStyle>
            <a:lvl1pPr algn="l">
              <a:buNone/>
              <a:defRPr sz="24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108117" y="1596604"/>
            <a:ext cx="3277235" cy="4638407"/>
          </a:xfrm>
        </p:spPr>
        <p:txBody>
          <a:bodyPr lIns="100831"/>
          <a:lstStyle>
            <a:lvl1pPr marL="20166" marR="20166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>
              <a:buNone/>
              <a:defRPr sz="13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39625" y="1025742"/>
            <a:ext cx="5101625" cy="5209966"/>
          </a:xfrm>
        </p:spPr>
        <p:txBody>
          <a:bodyPr/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2600">
                <a:solidFill>
                  <a:schemeClr val="tx1"/>
                </a:solidFill>
              </a:defRPr>
            </a:lvl3pPr>
            <a:lvl4pPr>
              <a:defRPr sz="2200">
                <a:solidFill>
                  <a:schemeClr val="tx1"/>
                </a:solidFill>
              </a:defRPr>
            </a:lvl4pPr>
            <a:lvl5pPr>
              <a:defRPr sz="22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7058660" y="478784"/>
            <a:ext cx="2563523" cy="4789805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90" y="5527184"/>
            <a:ext cx="9075420" cy="1159637"/>
          </a:xfrm>
        </p:spPr>
        <p:txBody>
          <a:bodyPr anchor="t"/>
          <a:lstStyle>
            <a:lvl1pPr algn="l">
              <a:buNone/>
              <a:defRPr sz="40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7126935" y="588221"/>
            <a:ext cx="2470531" cy="4644327"/>
          </a:xfrm>
        </p:spPr>
        <p:txBody>
          <a:bodyPr lIns="100831"/>
          <a:lstStyle>
            <a:lvl1pPr marL="50415" indent="0" algn="l">
              <a:spcBef>
                <a:spcPts val="0"/>
              </a:spcBef>
              <a:buNone/>
              <a:defRPr sz="1500">
                <a:solidFill>
                  <a:srgbClr val="FFFFFF"/>
                </a:solidFill>
              </a:defRPr>
            </a:lvl1pPr>
            <a:lvl2pPr>
              <a:defRPr sz="13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4799" y="480555"/>
            <a:ext cx="6534302" cy="4789805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1619" y="478784"/>
            <a:ext cx="9160564" cy="605028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54609" y="5497998"/>
            <a:ext cx="9025001" cy="1159637"/>
          </a:xfrm>
          <a:prstGeom prst="rect">
            <a:avLst/>
          </a:prstGeom>
        </p:spPr>
        <p:txBody>
          <a:bodyPr vert="horz" lIns="100831" tIns="50415" rIns="100831" bIns="50415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54609" y="584861"/>
            <a:ext cx="9025001" cy="4618380"/>
          </a:xfrm>
          <a:prstGeom prst="rect">
            <a:avLst/>
          </a:prstGeom>
        </p:spPr>
        <p:txBody>
          <a:bodyPr vert="horz" lIns="201662" tIns="100831" rIns="100831" bIns="50415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4164451" y="6740040"/>
            <a:ext cx="2520950" cy="402652"/>
          </a:xfrm>
          <a:prstGeom prst="rect">
            <a:avLst/>
          </a:prstGeom>
        </p:spPr>
        <p:txBody>
          <a:bodyPr vert="horz" lIns="100831" tIns="50415" rIns="100831" bIns="50415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685401" y="6740040"/>
            <a:ext cx="2520950" cy="402652"/>
          </a:xfrm>
          <a:prstGeom prst="rect">
            <a:avLst/>
          </a:prstGeom>
        </p:spPr>
        <p:txBody>
          <a:bodyPr vert="horz" lIns="100831" tIns="50415" rIns="100831" bIns="50415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9206351" y="6740040"/>
            <a:ext cx="504190" cy="402652"/>
          </a:xfrm>
          <a:prstGeom prst="rect">
            <a:avLst/>
          </a:prstGeom>
        </p:spPr>
        <p:txBody>
          <a:bodyPr vert="horz" lIns="100831" tIns="50415" rIns="100831" bIns="50415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410" indent="-292410" algn="l" rtl="0" eaLnBrk="1" latinLnBrk="0" hangingPunct="1">
        <a:spcBef>
          <a:spcPts val="276"/>
        </a:spcBef>
        <a:buClr>
          <a:schemeClr val="accent1"/>
        </a:buClr>
        <a:buSzPct val="80000"/>
        <a:buFont typeface="Wingdings 2"/>
        <a:buChar char=""/>
        <a:defRPr kumimoji="0" sz="31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04985" indent="-221828" algn="l" rtl="0" eaLnBrk="1" latinLnBrk="0" hangingPunct="1">
        <a:spcBef>
          <a:spcPts val="276"/>
        </a:spcBef>
        <a:buClr>
          <a:schemeClr val="accent1"/>
        </a:buClr>
        <a:buSzPct val="100000"/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67146" indent="-201662" algn="l" rtl="0" eaLnBrk="1" latinLnBrk="0" hangingPunct="1">
        <a:spcBef>
          <a:spcPts val="276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29306" indent="-201662" algn="l" rtl="0" eaLnBrk="1" latinLnBrk="0" hangingPunct="1">
        <a:spcBef>
          <a:spcPts val="254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411632" indent="-201662" algn="l" rtl="0" eaLnBrk="1" latinLnBrk="0" hangingPunct="1">
        <a:spcBef>
          <a:spcPts val="276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3543" indent="-201662" algn="l" rtl="0" eaLnBrk="1" latinLnBrk="0" hangingPunct="1">
        <a:spcBef>
          <a:spcPts val="276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75455" indent="-201662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17449" indent="-201662" algn="l" rtl="0" eaLnBrk="1" latinLnBrk="0" hangingPunct="1">
        <a:spcBef>
          <a:spcPts val="283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69526" indent="-201662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41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83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24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66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20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49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90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3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9.png"/><Relationship Id="rId5" Type="http://schemas.openxmlformats.org/officeDocument/2006/relationships/image" Target="../media/image9.png"/><Relationship Id="rId4" Type="http://schemas.openxmlformats.org/officeDocument/2006/relationships/image" Target="../media/image18.png"/><Relationship Id="rId9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2.emf"/><Relationship Id="rId2" Type="http://schemas.openxmlformats.org/officeDocument/2006/relationships/image" Target="../media/image30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emf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47250" y="7245299"/>
            <a:ext cx="10350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5002" y="5610225"/>
            <a:ext cx="468947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895" marR="5080" indent="-36830" algn="r">
              <a:lnSpc>
                <a:spcPct val="95100"/>
              </a:lnSpc>
            </a:pPr>
            <a:r>
              <a:rPr lang="ru-RU" sz="2000" b="1" spc="114" dirty="0" smtClean="0">
                <a:solidFill>
                  <a:srgbClr val="4E5B6E"/>
                </a:solidFill>
                <a:latin typeface="Cambria"/>
                <a:cs typeface="Cambria"/>
              </a:rPr>
              <a:t>Докладчик: Экономист – финансист Н.А. Силина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65759" y="1260348"/>
            <a:ext cx="8552281" cy="41549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993366"/>
                </a:solidFill>
                <a:latin typeface="Monotype Corsiva" pitchFamily="66" charset="0"/>
              </a:rPr>
              <a:t>О бюджете </a:t>
            </a:r>
            <a:br>
              <a:rPr lang="ru-RU" sz="5400" b="1" dirty="0" smtClean="0">
                <a:solidFill>
                  <a:srgbClr val="993366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993366"/>
                </a:solidFill>
                <a:latin typeface="Monotype Corsiva" pitchFamily="66" charset="0"/>
              </a:rPr>
              <a:t>муниципального образования «Бородульское сельское поселение» на 2016 год и на плановый период 2017и 2018годов</a:t>
            </a:r>
            <a:endParaRPr lang="ru-RU" sz="5400" b="1" dirty="0">
              <a:solidFill>
                <a:srgbClr val="993366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3300" y="352425"/>
            <a:ext cx="8762999" cy="1066799"/>
          </a:xfrm>
          <a:custGeom>
            <a:avLst/>
            <a:gdLst/>
            <a:ahLst/>
            <a:cxnLst/>
            <a:rect l="l" t="t" r="r" b="b"/>
            <a:pathLst>
              <a:path w="8992235" h="1035685">
                <a:moveTo>
                  <a:pt x="0" y="1035113"/>
                </a:moveTo>
                <a:lnTo>
                  <a:pt x="8991727" y="1035113"/>
                </a:lnTo>
                <a:lnTo>
                  <a:pt x="8991727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dirty="0" smtClean="0"/>
              <a:t>   </a:t>
            </a:r>
            <a:r>
              <a:rPr lang="ru-RU" sz="4400" dirty="0" smtClean="0">
                <a:latin typeface="Monotype Corsiva" pitchFamily="66" charset="0"/>
              </a:rPr>
              <a:t>Расходы бюджета поселения</a:t>
            </a:r>
            <a:endParaRPr sz="4400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3300" y="352425"/>
            <a:ext cx="8763000" cy="1066800"/>
          </a:xfrm>
          <a:custGeom>
            <a:avLst/>
            <a:gdLst/>
            <a:ahLst/>
            <a:cxnLst/>
            <a:rect l="l" t="t" r="r" b="b"/>
            <a:pathLst>
              <a:path w="8992235" h="1035685">
                <a:moveTo>
                  <a:pt x="0" y="1035113"/>
                </a:moveTo>
                <a:lnTo>
                  <a:pt x="8991727" y="1035113"/>
                </a:lnTo>
                <a:lnTo>
                  <a:pt x="8991727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ln w="9524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05088" y="5088636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43928" y="508863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84291" y="508863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23132" y="5088636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63495" y="508863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1812" y="5088636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05088" y="4965192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43928" y="496519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84291" y="496519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3132" y="4965192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63495" y="496519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1812" y="4965192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05088" y="4841748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43928" y="484174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84291" y="484174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23132" y="4841748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63495" y="484174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81812" y="4841748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705088" y="4718304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43928" y="471830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84291" y="471830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23132" y="4718304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63495" y="471830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81812" y="4718304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05088" y="4594860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43928" y="459486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84291" y="459486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23132" y="4594860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63495" y="459486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81812" y="4594860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05088" y="4471416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43928" y="447141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84291" y="447141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3132" y="4471416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63495" y="447141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81812" y="4471416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05088" y="4347972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043928" y="434797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84291" y="434797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23132" y="4347972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063495" y="434797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81812" y="4347972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05088" y="4224528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043928" y="422452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384291" y="422452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723132" y="4224528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063495" y="422452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81812" y="4224528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705088" y="4101084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043928" y="410108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384291" y="410108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723132" y="4101084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063495" y="410108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81812" y="4101084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705088" y="3977640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043928" y="397764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384291" y="397764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723132" y="3977640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63495" y="397764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81812" y="3977640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05088" y="3854196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043928" y="385419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384291" y="385419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723132" y="3854196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063495" y="385419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81812" y="3854196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705088" y="3730752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043928" y="373075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384291" y="373075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723132" y="3730752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063495" y="373075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81812" y="3730752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705088" y="3607308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043928" y="360730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384291" y="360730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723132" y="3607308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063495" y="360730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81812" y="3607308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705088" y="3483864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043928" y="348386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384291" y="348386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723132" y="3483864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063495" y="348386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81812" y="3483864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705088" y="3360420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043928" y="336042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384291" y="336042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723132" y="3360420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063495" y="336042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81812" y="3360420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705088" y="3238500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043928" y="323850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384291" y="323850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723132" y="3238500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63495" y="323850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81812" y="3238500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304021" y="3115056"/>
            <a:ext cx="779145" cy="0"/>
          </a:xfrm>
          <a:custGeom>
            <a:avLst/>
            <a:gdLst/>
            <a:ahLst/>
            <a:cxnLst/>
            <a:rect l="l" t="t" r="r" b="b"/>
            <a:pathLst>
              <a:path w="779145">
                <a:moveTo>
                  <a:pt x="0" y="0"/>
                </a:moveTo>
                <a:lnTo>
                  <a:pt x="77901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384291" y="3115056"/>
            <a:ext cx="2818130" cy="0"/>
          </a:xfrm>
          <a:custGeom>
            <a:avLst/>
            <a:gdLst/>
            <a:ahLst/>
            <a:cxnLst/>
            <a:rect l="l" t="t" r="r" b="b"/>
            <a:pathLst>
              <a:path w="2818129">
                <a:moveTo>
                  <a:pt x="0" y="0"/>
                </a:moveTo>
                <a:lnTo>
                  <a:pt x="281813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723132" y="3115056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063495" y="311505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81812" y="3115056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384291" y="2991612"/>
            <a:ext cx="3698875" cy="0"/>
          </a:xfrm>
          <a:custGeom>
            <a:avLst/>
            <a:gdLst/>
            <a:ahLst/>
            <a:cxnLst/>
            <a:rect l="l" t="t" r="r" b="b"/>
            <a:pathLst>
              <a:path w="3698875">
                <a:moveTo>
                  <a:pt x="0" y="0"/>
                </a:moveTo>
                <a:lnTo>
                  <a:pt x="369874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723132" y="2991612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063495" y="299161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81812" y="2991612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384291" y="2868168"/>
            <a:ext cx="3698875" cy="0"/>
          </a:xfrm>
          <a:custGeom>
            <a:avLst/>
            <a:gdLst/>
            <a:ahLst/>
            <a:cxnLst/>
            <a:rect l="l" t="t" r="r" b="b"/>
            <a:pathLst>
              <a:path w="3698875">
                <a:moveTo>
                  <a:pt x="0" y="0"/>
                </a:moveTo>
                <a:lnTo>
                  <a:pt x="369874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723132" y="2868168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063495" y="286816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81812" y="2868168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384291" y="2744724"/>
            <a:ext cx="3698875" cy="0"/>
          </a:xfrm>
          <a:custGeom>
            <a:avLst/>
            <a:gdLst/>
            <a:ahLst/>
            <a:cxnLst/>
            <a:rect l="l" t="t" r="r" b="b"/>
            <a:pathLst>
              <a:path w="3698875">
                <a:moveTo>
                  <a:pt x="0" y="0"/>
                </a:moveTo>
                <a:lnTo>
                  <a:pt x="369874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723132" y="2744724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063495" y="274472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81812" y="2744724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384291" y="2621280"/>
            <a:ext cx="3698875" cy="0"/>
          </a:xfrm>
          <a:custGeom>
            <a:avLst/>
            <a:gdLst/>
            <a:ahLst/>
            <a:cxnLst/>
            <a:rect l="l" t="t" r="r" b="b"/>
            <a:pathLst>
              <a:path w="3698875">
                <a:moveTo>
                  <a:pt x="0" y="0"/>
                </a:moveTo>
                <a:lnTo>
                  <a:pt x="369874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723132" y="2621280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063495" y="262128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81812" y="2621280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84291" y="2497836"/>
            <a:ext cx="3698875" cy="0"/>
          </a:xfrm>
          <a:custGeom>
            <a:avLst/>
            <a:gdLst/>
            <a:ahLst/>
            <a:cxnLst/>
            <a:rect l="l" t="t" r="r" b="b"/>
            <a:pathLst>
              <a:path w="3698875">
                <a:moveTo>
                  <a:pt x="0" y="0"/>
                </a:moveTo>
                <a:lnTo>
                  <a:pt x="369874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723132" y="2497836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063495" y="249783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81812" y="2497836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723132" y="2374392"/>
            <a:ext cx="5360035" cy="0"/>
          </a:xfrm>
          <a:custGeom>
            <a:avLst/>
            <a:gdLst/>
            <a:ahLst/>
            <a:cxnLst/>
            <a:rect l="l" t="t" r="r" b="b"/>
            <a:pathLst>
              <a:path w="5360034">
                <a:moveTo>
                  <a:pt x="0" y="0"/>
                </a:moveTo>
                <a:lnTo>
                  <a:pt x="535990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063495" y="237439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 flipV="1">
            <a:off x="781812" y="2328673"/>
            <a:ext cx="1288288" cy="45719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723132" y="2250948"/>
            <a:ext cx="5360035" cy="0"/>
          </a:xfrm>
          <a:custGeom>
            <a:avLst/>
            <a:gdLst/>
            <a:ahLst/>
            <a:cxnLst/>
            <a:rect l="l" t="t" r="r" b="b"/>
            <a:pathLst>
              <a:path w="5360034">
                <a:moveTo>
                  <a:pt x="0" y="0"/>
                </a:moveTo>
                <a:lnTo>
                  <a:pt x="535990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063495" y="225094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81812" y="2250947"/>
            <a:ext cx="1364488" cy="45719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723132" y="2127504"/>
            <a:ext cx="5360035" cy="0"/>
          </a:xfrm>
          <a:custGeom>
            <a:avLst/>
            <a:gdLst/>
            <a:ahLst/>
            <a:cxnLst/>
            <a:rect l="l" t="t" r="r" b="b"/>
            <a:pathLst>
              <a:path w="5360034">
                <a:moveTo>
                  <a:pt x="0" y="0"/>
                </a:moveTo>
                <a:lnTo>
                  <a:pt x="535990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 flipV="1">
            <a:off x="2063495" y="2081785"/>
            <a:ext cx="1683005" cy="45719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 flipV="1">
            <a:off x="781812" y="2081785"/>
            <a:ext cx="1288288" cy="45719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81812" y="2004060"/>
            <a:ext cx="8301355" cy="0"/>
          </a:xfrm>
          <a:custGeom>
            <a:avLst/>
            <a:gdLst/>
            <a:ahLst/>
            <a:cxnLst/>
            <a:rect l="l" t="t" r="r" b="b"/>
            <a:pathLst>
              <a:path w="8301355">
                <a:moveTo>
                  <a:pt x="0" y="0"/>
                </a:moveTo>
                <a:lnTo>
                  <a:pt x="83012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155700" y="2409825"/>
            <a:ext cx="902335" cy="2802636"/>
          </a:xfrm>
          <a:custGeom>
            <a:avLst/>
            <a:gdLst/>
            <a:ahLst/>
            <a:cxnLst/>
            <a:rect l="l" t="t" r="r" b="b"/>
            <a:pathLst>
              <a:path w="902335" h="3179445">
                <a:moveTo>
                  <a:pt x="902207" y="0"/>
                </a:moveTo>
                <a:lnTo>
                  <a:pt x="0" y="0"/>
                </a:lnTo>
                <a:lnTo>
                  <a:pt x="0" y="3179064"/>
                </a:lnTo>
                <a:lnTo>
                  <a:pt x="902207" y="3179064"/>
                </a:lnTo>
                <a:lnTo>
                  <a:pt x="902207" y="0"/>
                </a:lnTo>
                <a:close/>
              </a:path>
            </a:pathLst>
          </a:custGeom>
          <a:solidFill>
            <a:srgbClr val="007D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820923" y="2028826"/>
            <a:ext cx="902335" cy="3183254"/>
          </a:xfrm>
          <a:custGeom>
            <a:avLst/>
            <a:gdLst/>
            <a:ahLst/>
            <a:cxnLst/>
            <a:rect l="l" t="t" r="r" b="b"/>
            <a:pathLst>
              <a:path w="902335" h="3208020">
                <a:moveTo>
                  <a:pt x="902208" y="0"/>
                </a:moveTo>
                <a:lnTo>
                  <a:pt x="0" y="0"/>
                </a:lnTo>
                <a:lnTo>
                  <a:pt x="0" y="3208019"/>
                </a:lnTo>
                <a:lnTo>
                  <a:pt x="902208" y="3208019"/>
                </a:lnTo>
                <a:lnTo>
                  <a:pt x="902208" y="0"/>
                </a:lnTo>
                <a:close/>
              </a:path>
            </a:pathLst>
          </a:custGeom>
          <a:solidFill>
            <a:srgbClr val="007D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482084" y="2486025"/>
            <a:ext cx="902335" cy="2726563"/>
          </a:xfrm>
          <a:custGeom>
            <a:avLst/>
            <a:gdLst/>
            <a:ahLst/>
            <a:cxnLst/>
            <a:rect l="l" t="t" r="r" b="b"/>
            <a:pathLst>
              <a:path w="902335" h="2778760">
                <a:moveTo>
                  <a:pt x="902207" y="0"/>
                </a:moveTo>
                <a:lnTo>
                  <a:pt x="0" y="0"/>
                </a:lnTo>
                <a:lnTo>
                  <a:pt x="0" y="2778252"/>
                </a:lnTo>
                <a:lnTo>
                  <a:pt x="902207" y="2778252"/>
                </a:lnTo>
                <a:lnTo>
                  <a:pt x="902207" y="0"/>
                </a:lnTo>
                <a:close/>
              </a:path>
            </a:pathLst>
          </a:custGeom>
          <a:solidFill>
            <a:srgbClr val="007D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141720" y="2943225"/>
            <a:ext cx="902335" cy="2268855"/>
          </a:xfrm>
          <a:custGeom>
            <a:avLst/>
            <a:gdLst/>
            <a:ahLst/>
            <a:cxnLst/>
            <a:rect l="l" t="t" r="r" b="b"/>
            <a:pathLst>
              <a:path w="902334" h="2087879">
                <a:moveTo>
                  <a:pt x="902207" y="0"/>
                </a:moveTo>
                <a:lnTo>
                  <a:pt x="0" y="0"/>
                </a:lnTo>
                <a:lnTo>
                  <a:pt x="0" y="2087879"/>
                </a:lnTo>
                <a:lnTo>
                  <a:pt x="902207" y="2087879"/>
                </a:lnTo>
                <a:lnTo>
                  <a:pt x="902207" y="0"/>
                </a:lnTo>
                <a:close/>
              </a:path>
            </a:pathLst>
          </a:custGeom>
          <a:solidFill>
            <a:srgbClr val="007D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801356" y="2790824"/>
            <a:ext cx="904240" cy="2421637"/>
          </a:xfrm>
          <a:custGeom>
            <a:avLst/>
            <a:gdLst/>
            <a:ahLst/>
            <a:cxnLst/>
            <a:rect l="l" t="t" r="r" b="b"/>
            <a:pathLst>
              <a:path w="904240" h="2036445">
                <a:moveTo>
                  <a:pt x="903732" y="0"/>
                </a:moveTo>
                <a:lnTo>
                  <a:pt x="0" y="0"/>
                </a:lnTo>
                <a:lnTo>
                  <a:pt x="0" y="2036064"/>
                </a:lnTo>
                <a:lnTo>
                  <a:pt x="903732" y="2036064"/>
                </a:lnTo>
                <a:lnTo>
                  <a:pt x="903732" y="0"/>
                </a:lnTo>
                <a:close/>
              </a:path>
            </a:pathLst>
          </a:custGeom>
          <a:solidFill>
            <a:srgbClr val="007D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9083040" y="2004060"/>
            <a:ext cx="0" cy="3208020"/>
          </a:xfrm>
          <a:custGeom>
            <a:avLst/>
            <a:gdLst/>
            <a:ahLst/>
            <a:cxnLst/>
            <a:rect l="l" t="t" r="r" b="b"/>
            <a:pathLst>
              <a:path h="3208020">
                <a:moveTo>
                  <a:pt x="0" y="3208019"/>
                </a:moveTo>
                <a:lnTo>
                  <a:pt x="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9083040" y="5212080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083040" y="4677155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083040" y="4142232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083040" y="3607308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083040" y="3073908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083040" y="2538984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083040" y="2004060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81812" y="2004060"/>
            <a:ext cx="0" cy="3208020"/>
          </a:xfrm>
          <a:custGeom>
            <a:avLst/>
            <a:gdLst/>
            <a:ahLst/>
            <a:cxnLst/>
            <a:rect l="l" t="t" r="r" b="b"/>
            <a:pathLst>
              <a:path h="3208020">
                <a:moveTo>
                  <a:pt x="0" y="3208019"/>
                </a:moveTo>
                <a:lnTo>
                  <a:pt x="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36091" y="521208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36091" y="508863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36091" y="496519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36091" y="484174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36091" y="471830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36091" y="459486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36091" y="447141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36091" y="434797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36091" y="422452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36091" y="410108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36091" y="397764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36091" y="385419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36091" y="373075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36091" y="360730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36091" y="348386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36091" y="336042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36091" y="323850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36091" y="311505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36091" y="299161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36091" y="286816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36091" y="274472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36091" y="262128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36091" y="249783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36091" y="237439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36091" y="225094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36091" y="212750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36091" y="200406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81812" y="5212080"/>
            <a:ext cx="8301355" cy="0"/>
          </a:xfrm>
          <a:custGeom>
            <a:avLst/>
            <a:gdLst/>
            <a:ahLst/>
            <a:cxnLst/>
            <a:rect l="l" t="t" r="r" b="b"/>
            <a:pathLst>
              <a:path w="8301355">
                <a:moveTo>
                  <a:pt x="0" y="0"/>
                </a:moveTo>
                <a:lnTo>
                  <a:pt x="83012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81812" y="5212080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81812" y="5212080"/>
            <a:ext cx="0" cy="408940"/>
          </a:xfrm>
          <a:custGeom>
            <a:avLst/>
            <a:gdLst/>
            <a:ahLst/>
            <a:cxnLst/>
            <a:rect l="l" t="t" r="r" b="b"/>
            <a:pathLst>
              <a:path h="408939">
                <a:moveTo>
                  <a:pt x="0" y="0"/>
                </a:moveTo>
                <a:lnTo>
                  <a:pt x="0" y="408432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441448" y="5212080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441448" y="5212080"/>
            <a:ext cx="0" cy="408940"/>
          </a:xfrm>
          <a:custGeom>
            <a:avLst/>
            <a:gdLst/>
            <a:ahLst/>
            <a:cxnLst/>
            <a:rect l="l" t="t" r="r" b="b"/>
            <a:pathLst>
              <a:path h="408939">
                <a:moveTo>
                  <a:pt x="0" y="0"/>
                </a:moveTo>
                <a:lnTo>
                  <a:pt x="0" y="408432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102608" y="5212080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102608" y="5212080"/>
            <a:ext cx="0" cy="408940"/>
          </a:xfrm>
          <a:custGeom>
            <a:avLst/>
            <a:gdLst/>
            <a:ahLst/>
            <a:cxnLst/>
            <a:rect l="l" t="t" r="r" b="b"/>
            <a:pathLst>
              <a:path h="408939">
                <a:moveTo>
                  <a:pt x="0" y="0"/>
                </a:moveTo>
                <a:lnTo>
                  <a:pt x="0" y="408432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762244" y="5212080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762244" y="5212080"/>
            <a:ext cx="0" cy="408940"/>
          </a:xfrm>
          <a:custGeom>
            <a:avLst/>
            <a:gdLst/>
            <a:ahLst/>
            <a:cxnLst/>
            <a:rect l="l" t="t" r="r" b="b"/>
            <a:pathLst>
              <a:path h="408939">
                <a:moveTo>
                  <a:pt x="0" y="0"/>
                </a:moveTo>
                <a:lnTo>
                  <a:pt x="0" y="408432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423404" y="5212080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423404" y="5212080"/>
            <a:ext cx="0" cy="408940"/>
          </a:xfrm>
          <a:custGeom>
            <a:avLst/>
            <a:gdLst/>
            <a:ahLst/>
            <a:cxnLst/>
            <a:rect l="l" t="t" r="r" b="b"/>
            <a:pathLst>
              <a:path h="408939">
                <a:moveTo>
                  <a:pt x="0" y="0"/>
                </a:moveTo>
                <a:lnTo>
                  <a:pt x="0" y="408432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083040" y="5212080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083040" y="5212080"/>
            <a:ext cx="0" cy="408940"/>
          </a:xfrm>
          <a:custGeom>
            <a:avLst/>
            <a:gdLst/>
            <a:ahLst/>
            <a:cxnLst/>
            <a:rect l="l" t="t" r="r" b="b"/>
            <a:pathLst>
              <a:path h="408939">
                <a:moveTo>
                  <a:pt x="0" y="0"/>
                </a:moveTo>
                <a:lnTo>
                  <a:pt x="0" y="408432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81812" y="5620511"/>
            <a:ext cx="0" cy="407034"/>
          </a:xfrm>
          <a:custGeom>
            <a:avLst/>
            <a:gdLst/>
            <a:ahLst/>
            <a:cxnLst/>
            <a:rect l="l" t="t" r="r" b="b"/>
            <a:pathLst>
              <a:path h="407035">
                <a:moveTo>
                  <a:pt x="0" y="0"/>
                </a:moveTo>
                <a:lnTo>
                  <a:pt x="0" y="406907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441448" y="5620511"/>
            <a:ext cx="0" cy="407034"/>
          </a:xfrm>
          <a:custGeom>
            <a:avLst/>
            <a:gdLst/>
            <a:ahLst/>
            <a:cxnLst/>
            <a:rect l="l" t="t" r="r" b="b"/>
            <a:pathLst>
              <a:path h="407035">
                <a:moveTo>
                  <a:pt x="0" y="0"/>
                </a:moveTo>
                <a:lnTo>
                  <a:pt x="0" y="406907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102608" y="5620511"/>
            <a:ext cx="0" cy="407034"/>
          </a:xfrm>
          <a:custGeom>
            <a:avLst/>
            <a:gdLst/>
            <a:ahLst/>
            <a:cxnLst/>
            <a:rect l="l" t="t" r="r" b="b"/>
            <a:pathLst>
              <a:path h="407035">
                <a:moveTo>
                  <a:pt x="0" y="0"/>
                </a:moveTo>
                <a:lnTo>
                  <a:pt x="0" y="406907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083040" y="5620511"/>
            <a:ext cx="0" cy="407034"/>
          </a:xfrm>
          <a:custGeom>
            <a:avLst/>
            <a:gdLst/>
            <a:ahLst/>
            <a:cxnLst/>
            <a:rect l="l" t="t" r="r" b="b"/>
            <a:pathLst>
              <a:path h="407035">
                <a:moveTo>
                  <a:pt x="0" y="0"/>
                </a:moveTo>
                <a:lnTo>
                  <a:pt x="0" y="406907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211580" y="4626864"/>
            <a:ext cx="850392" cy="478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256245" y="4646612"/>
            <a:ext cx="762000" cy="388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 txBox="1"/>
          <p:nvPr/>
        </p:nvSpPr>
        <p:spPr>
          <a:xfrm>
            <a:off x="1231900" y="4695825"/>
            <a:ext cx="762000" cy="35907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2845"/>
              </a:lnSpc>
            </a:pPr>
            <a:r>
              <a:rPr lang="ru-RU" sz="1600" b="1" dirty="0" smtClean="0">
                <a:latin typeface="Times New Roman"/>
                <a:cs typeface="Times New Roman"/>
              </a:rPr>
              <a:t>6 098,0</a:t>
            </a:r>
            <a:endParaRPr sz="1600" b="1" dirty="0">
              <a:latin typeface="Times New Roman"/>
              <a:cs typeface="Times New Roman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2822448" y="4622292"/>
            <a:ext cx="851915" cy="4770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2908300" y="4619625"/>
            <a:ext cx="762000" cy="35907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2845"/>
              </a:lnSpc>
            </a:pPr>
            <a:r>
              <a:rPr lang="ru-RU" sz="1600" b="1" dirty="0" smtClean="0">
                <a:latin typeface="Times New Roman"/>
                <a:cs typeface="Times New Roman"/>
              </a:rPr>
              <a:t>6 652,3</a:t>
            </a:r>
            <a:endParaRPr sz="1600" b="1" dirty="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4494276" y="4543044"/>
            <a:ext cx="850391" cy="4770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538853" y="4561395"/>
            <a:ext cx="762000" cy="3885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4538852" y="4561395"/>
            <a:ext cx="807847" cy="31739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2840"/>
              </a:lnSpc>
            </a:pPr>
            <a:r>
              <a:rPr lang="ru-RU" sz="1600" b="1" dirty="0" smtClean="0">
                <a:latin typeface="Times New Roman"/>
                <a:cs typeface="Times New Roman"/>
              </a:rPr>
              <a:t>6 459,2</a:t>
            </a:r>
            <a:endParaRPr sz="1600" b="1" dirty="0">
              <a:latin typeface="Times New Roman"/>
              <a:cs typeface="Times New Roman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6140196" y="4745736"/>
            <a:ext cx="850392" cy="4770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 txBox="1"/>
          <p:nvPr/>
        </p:nvSpPr>
        <p:spPr>
          <a:xfrm>
            <a:off x="6184900" y="4764214"/>
            <a:ext cx="762000" cy="31739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34290" algn="ctr">
              <a:lnSpc>
                <a:spcPts val="2845"/>
              </a:lnSpc>
            </a:pPr>
            <a:r>
              <a:rPr lang="ru-RU" sz="1600" b="1" dirty="0" smtClean="0">
                <a:latin typeface="Times New Roman"/>
                <a:cs typeface="Times New Roman"/>
              </a:rPr>
              <a:t>5 225,0</a:t>
            </a:r>
            <a:endParaRPr sz="1600" b="1" dirty="0">
              <a:latin typeface="Times New Roman"/>
              <a:cs typeface="Times New Roman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7773923" y="4619244"/>
            <a:ext cx="850392" cy="4770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7861300" y="4619625"/>
            <a:ext cx="762000" cy="3885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5 324,0</a:t>
            </a:r>
            <a:endParaRPr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7818246" y="4638230"/>
            <a:ext cx="762000" cy="388620"/>
          </a:xfrm>
          <a:custGeom>
            <a:avLst/>
            <a:gdLst/>
            <a:ahLst/>
            <a:cxnLst/>
            <a:rect l="l" t="t" r="r" b="b"/>
            <a:pathLst>
              <a:path w="762000" h="388620">
                <a:moveTo>
                  <a:pt x="0" y="388556"/>
                </a:moveTo>
                <a:lnTo>
                  <a:pt x="762000" y="388556"/>
                </a:lnTo>
                <a:lnTo>
                  <a:pt x="762000" y="0"/>
                </a:lnTo>
                <a:lnTo>
                  <a:pt x="0" y="0"/>
                </a:lnTo>
                <a:lnTo>
                  <a:pt x="0" y="388556"/>
                </a:lnTo>
                <a:close/>
              </a:path>
            </a:pathLst>
          </a:custGeom>
          <a:ln w="9525">
            <a:solidFill>
              <a:srgbClr val="008E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 txBox="1"/>
          <p:nvPr/>
        </p:nvSpPr>
        <p:spPr>
          <a:xfrm>
            <a:off x="1288033" y="2654236"/>
            <a:ext cx="647700" cy="330200"/>
          </a:xfrm>
          <a:prstGeom prst="rect">
            <a:avLst/>
          </a:prstGeom>
          <a:solidFill>
            <a:srgbClr val="FFF0CE"/>
          </a:solidFill>
        </p:spPr>
        <p:txBody>
          <a:bodyPr vert="horz" wrap="square" lIns="0" tIns="3175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25"/>
              </a:spcBef>
            </a:pPr>
            <a:r>
              <a:rPr sz="2000" b="1" i="1" dirty="0">
                <a:latin typeface="Times New Roman"/>
                <a:cs typeface="Times New Roman"/>
              </a:rPr>
              <a:t>100,0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2948304" y="2333625"/>
            <a:ext cx="647700" cy="310983"/>
          </a:xfrm>
          <a:prstGeom prst="rect">
            <a:avLst/>
          </a:prstGeom>
          <a:solidFill>
            <a:srgbClr val="FFF0CE"/>
          </a:solidFill>
        </p:spPr>
        <p:txBody>
          <a:bodyPr vert="horz" wrap="square" lIns="0" tIns="3175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25"/>
              </a:spcBef>
            </a:pPr>
            <a:r>
              <a:rPr sz="2000" b="1" i="1" smtClean="0">
                <a:latin typeface="Times New Roman"/>
                <a:cs typeface="Times New Roman"/>
              </a:rPr>
              <a:t>1</a:t>
            </a:r>
            <a:r>
              <a:rPr lang="ru-RU" sz="2000" b="1" i="1" dirty="0" smtClean="0">
                <a:latin typeface="Times New Roman"/>
                <a:cs typeface="Times New Roman"/>
              </a:rPr>
              <a:t>09,1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4584700" y="3095625"/>
            <a:ext cx="650494" cy="310983"/>
          </a:xfrm>
          <a:prstGeom prst="rect">
            <a:avLst/>
          </a:prstGeom>
          <a:solidFill>
            <a:srgbClr val="FFF0CE"/>
          </a:solidFill>
        </p:spPr>
        <p:txBody>
          <a:bodyPr vert="horz" wrap="square" lIns="0" tIns="3175" rIns="0" bIns="0" rtlCol="0">
            <a:spAutoFit/>
          </a:bodyPr>
          <a:lstStyle/>
          <a:p>
            <a:pPr marL="36830" algn="ctr">
              <a:lnSpc>
                <a:spcPct val="100000"/>
              </a:lnSpc>
              <a:spcBef>
                <a:spcPts val="25"/>
              </a:spcBef>
            </a:pPr>
            <a:r>
              <a:rPr lang="ru-RU" sz="2000" b="1" dirty="0" smtClean="0">
                <a:latin typeface="Times New Roman"/>
                <a:cs typeface="Times New Roman"/>
              </a:rPr>
              <a:t>97,1</a:t>
            </a:r>
            <a:endParaRPr sz="2000" b="1" dirty="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6383273" y="3493706"/>
            <a:ext cx="520700" cy="310983"/>
          </a:xfrm>
          <a:prstGeom prst="rect">
            <a:avLst/>
          </a:prstGeom>
          <a:solidFill>
            <a:srgbClr val="FFF0CE"/>
          </a:solidFill>
        </p:spPr>
        <p:txBody>
          <a:bodyPr vert="horz" wrap="square" lIns="0" tIns="3175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25"/>
              </a:spcBef>
            </a:pPr>
            <a:r>
              <a:rPr lang="ru-RU" sz="2000" b="1" i="1" dirty="0" smtClean="0">
                <a:latin typeface="Times New Roman"/>
                <a:cs typeface="Times New Roman"/>
              </a:rPr>
              <a:t>80,9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7937500" y="3272472"/>
            <a:ext cx="685800" cy="310983"/>
          </a:xfrm>
          <a:prstGeom prst="rect">
            <a:avLst/>
          </a:prstGeom>
          <a:solidFill>
            <a:srgbClr val="FFF0CE"/>
          </a:solidFill>
        </p:spPr>
        <p:txBody>
          <a:bodyPr vert="horz" wrap="square" lIns="0" tIns="3175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25"/>
              </a:spcBef>
            </a:pPr>
            <a:r>
              <a:rPr lang="ru-RU" sz="2000" b="1" i="1" dirty="0" smtClean="0">
                <a:latin typeface="Times New Roman"/>
                <a:cs typeface="Times New Roman"/>
              </a:rPr>
              <a:t>101,9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4503546" y="5333365"/>
            <a:ext cx="85915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mtClean="0">
                <a:latin typeface="Times New Roman"/>
                <a:cs typeface="Times New Roman"/>
              </a:rPr>
              <a:t>201</a:t>
            </a:r>
            <a:r>
              <a:rPr lang="ru-RU" b="1" dirty="0" smtClean="0">
                <a:latin typeface="Times New Roman"/>
                <a:cs typeface="Times New Roman"/>
              </a:rPr>
              <a:t>6</a:t>
            </a:r>
            <a:r>
              <a:rPr sz="1800" b="1" spc="-114" smtClean="0">
                <a:latin typeface="Times New Roman"/>
                <a:cs typeface="Times New Roman"/>
              </a:rPr>
              <a:t> </a:t>
            </a:r>
            <a:r>
              <a:rPr sz="1800" b="1" spc="-35" dirty="0" err="1" smtClean="0">
                <a:latin typeface="Times New Roman"/>
                <a:cs typeface="Times New Roman"/>
              </a:rPr>
              <a:t>год</a:t>
            </a:r>
            <a:endParaRPr lang="ru-RU" sz="1800" b="1" spc="-3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ru-RU" b="1" spc="-35" dirty="0" smtClean="0">
                <a:latin typeface="Times New Roman"/>
                <a:cs typeface="Times New Roman"/>
              </a:rPr>
              <a:t>прогноз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6164071" y="5333365"/>
            <a:ext cx="859155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mtClean="0">
                <a:latin typeface="Times New Roman"/>
                <a:cs typeface="Times New Roman"/>
              </a:rPr>
              <a:t>201</a:t>
            </a:r>
            <a:r>
              <a:rPr lang="ru-RU" b="1" dirty="0" smtClean="0">
                <a:latin typeface="Times New Roman"/>
                <a:cs typeface="Times New Roman"/>
              </a:rPr>
              <a:t>7</a:t>
            </a:r>
            <a:r>
              <a:rPr sz="1800" b="1" spc="-114" smtClean="0">
                <a:latin typeface="Times New Roman"/>
                <a:cs typeface="Times New Roman"/>
              </a:rPr>
              <a:t> </a:t>
            </a:r>
            <a:r>
              <a:rPr sz="1800" b="1" spc="-35" dirty="0">
                <a:latin typeface="Times New Roman"/>
                <a:cs typeface="Times New Roman"/>
              </a:rPr>
              <a:t>год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7824596" y="5333365"/>
            <a:ext cx="85915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mtClean="0">
                <a:latin typeface="Times New Roman"/>
                <a:cs typeface="Times New Roman"/>
              </a:rPr>
              <a:t>201</a:t>
            </a:r>
            <a:r>
              <a:rPr lang="ru-RU" b="1" dirty="0" smtClean="0">
                <a:latin typeface="Times New Roman"/>
                <a:cs typeface="Times New Roman"/>
              </a:rPr>
              <a:t>8</a:t>
            </a:r>
            <a:r>
              <a:rPr lang="ru-RU" sz="1800" b="1" dirty="0" smtClean="0">
                <a:latin typeface="Times New Roman"/>
                <a:cs typeface="Times New Roman"/>
              </a:rPr>
              <a:t> </a:t>
            </a:r>
            <a:r>
              <a:rPr sz="1800" b="1" spc="-35" dirty="0" err="1" smtClean="0">
                <a:latin typeface="Times New Roman"/>
                <a:cs typeface="Times New Roman"/>
              </a:rPr>
              <a:t>год</a:t>
            </a:r>
            <a:r>
              <a:rPr lang="ru-RU" sz="1800" b="1" spc="-35" dirty="0" smtClean="0">
                <a:latin typeface="Times New Roman"/>
                <a:cs typeface="Times New Roman"/>
              </a:rPr>
              <a:t> </a:t>
            </a:r>
          </a:p>
          <a:p>
            <a:pPr marL="12700">
              <a:lnSpc>
                <a:spcPct val="100000"/>
              </a:lnSpc>
            </a:pPr>
            <a:r>
              <a:rPr lang="ru-RU" b="1" spc="-35" dirty="0" smtClean="0">
                <a:latin typeface="Times New Roman"/>
                <a:cs typeface="Times New Roman"/>
              </a:rPr>
              <a:t>прогноз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1155700" y="5153025"/>
            <a:ext cx="986790" cy="825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00">
              <a:lnSpc>
                <a:spcPct val="148800"/>
              </a:lnSpc>
            </a:pPr>
            <a:r>
              <a:rPr sz="1800" b="1" smtClean="0">
                <a:latin typeface="Times New Roman"/>
                <a:cs typeface="Times New Roman"/>
              </a:rPr>
              <a:t>201</a:t>
            </a:r>
            <a:r>
              <a:rPr lang="ru-RU" b="1" dirty="0" smtClean="0">
                <a:latin typeface="Times New Roman"/>
                <a:cs typeface="Times New Roman"/>
              </a:rPr>
              <a:t>5</a:t>
            </a:r>
            <a:r>
              <a:rPr sz="1800" b="1" smtClean="0">
                <a:latin typeface="Times New Roman"/>
                <a:cs typeface="Times New Roman"/>
              </a:rPr>
              <a:t> </a:t>
            </a:r>
            <a:r>
              <a:rPr sz="1800" b="1" spc="-35" dirty="0">
                <a:latin typeface="Times New Roman"/>
                <a:cs typeface="Times New Roman"/>
              </a:rPr>
              <a:t>год  </a:t>
            </a:r>
            <a:r>
              <a:rPr sz="1800" b="1" spc="-5" dirty="0">
                <a:latin typeface="Times New Roman"/>
                <a:cs typeface="Times New Roman"/>
              </a:rPr>
              <a:t>пер</a:t>
            </a:r>
            <a:r>
              <a:rPr sz="1800" b="1" spc="-25" dirty="0">
                <a:latin typeface="Times New Roman"/>
                <a:cs typeface="Times New Roman"/>
              </a:rPr>
              <a:t>в</a:t>
            </a:r>
            <a:r>
              <a:rPr sz="1800" b="1" spc="-5" dirty="0">
                <a:latin typeface="Times New Roman"/>
                <a:cs typeface="Times New Roman"/>
              </a:rPr>
              <a:t>он</a:t>
            </a:r>
            <a:r>
              <a:rPr sz="1800" b="1" spc="-80" dirty="0">
                <a:latin typeface="Times New Roman"/>
                <a:cs typeface="Times New Roman"/>
              </a:rPr>
              <a:t>а</a:t>
            </a:r>
            <a:r>
              <a:rPr sz="1800" b="1" dirty="0">
                <a:latin typeface="Times New Roman"/>
                <a:cs typeface="Times New Roman"/>
              </a:rPr>
              <a:t>ч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2843022" y="5199496"/>
            <a:ext cx="859155" cy="825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5080" indent="-3175">
              <a:lnSpc>
                <a:spcPct val="148800"/>
              </a:lnSpc>
            </a:pPr>
            <a:r>
              <a:rPr sz="1800" b="1" smtClean="0">
                <a:latin typeface="Times New Roman"/>
                <a:cs typeface="Times New Roman"/>
              </a:rPr>
              <a:t>201</a:t>
            </a:r>
            <a:r>
              <a:rPr lang="ru-RU" b="1" dirty="0" smtClean="0">
                <a:latin typeface="Times New Roman"/>
                <a:cs typeface="Times New Roman"/>
              </a:rPr>
              <a:t>5</a:t>
            </a:r>
            <a:r>
              <a:rPr sz="1800" b="1" spc="-114" smtClean="0">
                <a:latin typeface="Times New Roman"/>
                <a:cs typeface="Times New Roman"/>
              </a:rPr>
              <a:t> </a:t>
            </a:r>
            <a:r>
              <a:rPr sz="1800" b="1" spc="-35" dirty="0">
                <a:latin typeface="Times New Roman"/>
                <a:cs typeface="Times New Roman"/>
              </a:rPr>
              <a:t>год  </a:t>
            </a:r>
            <a:r>
              <a:rPr sz="1800" b="1" spc="10" dirty="0">
                <a:latin typeface="Times New Roman"/>
                <a:cs typeface="Times New Roman"/>
              </a:rPr>
              <a:t>у</a:t>
            </a:r>
            <a:r>
              <a:rPr sz="1800" b="1" spc="-40" dirty="0">
                <a:latin typeface="Times New Roman"/>
                <a:cs typeface="Times New Roman"/>
              </a:rPr>
              <a:t>т</a:t>
            </a:r>
            <a:r>
              <a:rPr sz="1800" b="1" spc="-50" dirty="0">
                <a:latin typeface="Times New Roman"/>
                <a:cs typeface="Times New Roman"/>
              </a:rPr>
              <a:t>о</a:t>
            </a:r>
            <a:r>
              <a:rPr sz="1800" b="1" dirty="0">
                <a:latin typeface="Times New Roman"/>
                <a:cs typeface="Times New Roman"/>
              </a:rPr>
              <a:t>чнен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6173851" y="5741543"/>
            <a:ext cx="838835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п</a:t>
            </a:r>
            <a:r>
              <a:rPr sz="1800" b="1" spc="-15" dirty="0">
                <a:latin typeface="Times New Roman"/>
                <a:cs typeface="Times New Roman"/>
              </a:rPr>
              <a:t>р</a:t>
            </a:r>
            <a:r>
              <a:rPr sz="1800" b="1" spc="-5" dirty="0">
                <a:latin typeface="Times New Roman"/>
                <a:cs typeface="Times New Roman"/>
              </a:rPr>
              <a:t>ог</a:t>
            </a:r>
            <a:r>
              <a:rPr sz="1800" b="1" spc="-15" dirty="0">
                <a:latin typeface="Times New Roman"/>
                <a:cs typeface="Times New Roman"/>
              </a:rPr>
              <a:t>н</a:t>
            </a:r>
            <a:r>
              <a:rPr sz="1800" b="1" dirty="0">
                <a:latin typeface="Times New Roman"/>
                <a:cs typeface="Times New Roman"/>
              </a:rPr>
              <a:t>оз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4244340" y="6269736"/>
            <a:ext cx="245745" cy="128270"/>
          </a:xfrm>
          <a:custGeom>
            <a:avLst/>
            <a:gdLst/>
            <a:ahLst/>
            <a:cxnLst/>
            <a:rect l="l" t="t" r="r" b="b"/>
            <a:pathLst>
              <a:path w="245745" h="128270">
                <a:moveTo>
                  <a:pt x="0" y="128015"/>
                </a:moveTo>
                <a:lnTo>
                  <a:pt x="245363" y="128015"/>
                </a:lnTo>
                <a:lnTo>
                  <a:pt x="245363" y="0"/>
                </a:lnTo>
                <a:lnTo>
                  <a:pt x="0" y="0"/>
                </a:lnTo>
                <a:lnTo>
                  <a:pt x="0" y="128015"/>
                </a:lnTo>
                <a:close/>
              </a:path>
            </a:pathLst>
          </a:custGeom>
          <a:solidFill>
            <a:srgbClr val="007D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418076" y="6862571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2743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244340" y="6862571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2743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315967" y="6810756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5" h="102234">
                <a:moveTo>
                  <a:pt x="0" y="102107"/>
                </a:moveTo>
                <a:lnTo>
                  <a:pt x="102108" y="102107"/>
                </a:lnTo>
                <a:lnTo>
                  <a:pt x="102108" y="0"/>
                </a:lnTo>
                <a:lnTo>
                  <a:pt x="0" y="0"/>
                </a:lnTo>
                <a:lnTo>
                  <a:pt x="0" y="10210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315967" y="6810756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5" h="102234">
                <a:moveTo>
                  <a:pt x="0" y="102107"/>
                </a:moveTo>
                <a:lnTo>
                  <a:pt x="102108" y="102107"/>
                </a:lnTo>
                <a:lnTo>
                  <a:pt x="102108" y="0"/>
                </a:lnTo>
                <a:lnTo>
                  <a:pt x="0" y="0"/>
                </a:lnTo>
                <a:lnTo>
                  <a:pt x="0" y="102107"/>
                </a:lnTo>
                <a:close/>
              </a:path>
            </a:pathLst>
          </a:custGeom>
          <a:ln w="9144">
            <a:solidFill>
              <a:srgbClr val="7ED1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 txBox="1"/>
          <p:nvPr/>
        </p:nvSpPr>
        <p:spPr>
          <a:xfrm>
            <a:off x="4502658" y="6170574"/>
            <a:ext cx="4874895" cy="784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spc="-10" dirty="0">
                <a:latin typeface="Times New Roman"/>
                <a:cs typeface="Times New Roman"/>
              </a:rPr>
              <a:t>Объем </a:t>
            </a:r>
            <a:r>
              <a:rPr b="1" spc="-25" dirty="0">
                <a:latin typeface="Times New Roman"/>
                <a:cs typeface="Times New Roman"/>
              </a:rPr>
              <a:t>расходов </a:t>
            </a:r>
            <a:r>
              <a:rPr b="1" spc="-20" dirty="0" err="1">
                <a:latin typeface="Times New Roman"/>
                <a:cs typeface="Times New Roman"/>
              </a:rPr>
              <a:t>бюджета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cs typeface="Times New Roman"/>
              </a:rPr>
              <a:t>поселения</a:t>
            </a:r>
            <a:r>
              <a:rPr b="1" smtClean="0">
                <a:latin typeface="Times New Roman"/>
                <a:cs typeface="Times New Roman"/>
              </a:rPr>
              <a:t>,</a:t>
            </a:r>
            <a:r>
              <a:rPr b="1" spc="-70" smtClean="0">
                <a:latin typeface="Times New Roman"/>
                <a:cs typeface="Times New Roman"/>
              </a:rPr>
              <a:t> </a:t>
            </a:r>
            <a:r>
              <a:rPr lang="ru-RU" b="1" spc="-5" dirty="0" err="1" smtClean="0">
                <a:latin typeface="Times New Roman"/>
                <a:cs typeface="Times New Roman"/>
              </a:rPr>
              <a:t>тыс</a:t>
            </a:r>
            <a:r>
              <a:rPr b="1" spc="-5" smtClean="0">
                <a:latin typeface="Times New Roman"/>
                <a:cs typeface="Times New Roman"/>
              </a:rPr>
              <a:t>.руб</a:t>
            </a:r>
            <a:r>
              <a:rPr b="1" spc="-5" dirty="0">
                <a:latin typeface="Times New Roman"/>
                <a:cs typeface="Times New Roman"/>
              </a:rPr>
              <a:t>.</a:t>
            </a:r>
            <a:endParaRPr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65"/>
              </a:spcBef>
            </a:pPr>
            <a:r>
              <a:rPr b="1" spc="-20">
                <a:latin typeface="Times New Roman"/>
                <a:cs typeface="Times New Roman"/>
              </a:rPr>
              <a:t>Темп </a:t>
            </a:r>
            <a:r>
              <a:rPr b="1" smtClean="0">
                <a:latin typeface="Times New Roman"/>
                <a:cs typeface="Times New Roman"/>
              </a:rPr>
              <a:t>роста</a:t>
            </a:r>
            <a:r>
              <a:rPr lang="ru-RU" b="1" dirty="0" smtClean="0">
                <a:latin typeface="Times New Roman"/>
                <a:cs typeface="Times New Roman"/>
              </a:rPr>
              <a:t> к предыдущему году</a:t>
            </a:r>
            <a:r>
              <a:rPr b="1" smtClean="0">
                <a:latin typeface="Times New Roman"/>
                <a:cs typeface="Times New Roman"/>
              </a:rPr>
              <a:t>,</a:t>
            </a:r>
            <a:r>
              <a:rPr b="1" spc="-80" smtClean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%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9656826" y="7258686"/>
            <a:ext cx="20637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15"/>
              </a:lnSpc>
            </a:pPr>
            <a:fld id="{81D60167-4931-47E6-BA6A-407CBD079E47}" type="slidenum">
              <a:rPr sz="1100" dirty="0">
                <a:latin typeface="Arial"/>
                <a:cs typeface="Arial"/>
              </a:rPr>
              <a:pPr marL="25400">
                <a:lnSpc>
                  <a:spcPts val="1215"/>
                </a:lnSpc>
              </a:pPr>
              <a:t>10</a:t>
            </a:fld>
            <a:endParaRPr sz="1100">
              <a:latin typeface="Arial"/>
              <a:cs typeface="Arial"/>
            </a:endParaRPr>
          </a:p>
        </p:txBody>
      </p:sp>
      <p:sp>
        <p:nvSpPr>
          <p:cNvPr id="232" name="Полилиния 231"/>
          <p:cNvSpPr/>
          <p:nvPr/>
        </p:nvSpPr>
        <p:spPr>
          <a:xfrm>
            <a:off x="1592317" y="2115207"/>
            <a:ext cx="6731876" cy="1124607"/>
          </a:xfrm>
          <a:custGeom>
            <a:avLst/>
            <a:gdLst>
              <a:gd name="connsiteX0" fmla="*/ 0 w 6731876"/>
              <a:gd name="connsiteY0" fmla="*/ 438807 h 1124607"/>
              <a:gd name="connsiteX1" fmla="*/ 1765738 w 6731876"/>
              <a:gd name="connsiteY1" fmla="*/ 28903 h 1124607"/>
              <a:gd name="connsiteX2" fmla="*/ 3421117 w 6731876"/>
              <a:gd name="connsiteY2" fmla="*/ 612227 h 1124607"/>
              <a:gd name="connsiteX3" fmla="*/ 5139559 w 6731876"/>
              <a:gd name="connsiteY3" fmla="*/ 1085193 h 1124607"/>
              <a:gd name="connsiteX4" fmla="*/ 6731876 w 6731876"/>
              <a:gd name="connsiteY4" fmla="*/ 848710 h 1124607"/>
              <a:gd name="connsiteX5" fmla="*/ 6731876 w 6731876"/>
              <a:gd name="connsiteY5" fmla="*/ 84871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1876" h="1124607">
                <a:moveTo>
                  <a:pt x="0" y="438807"/>
                </a:moveTo>
                <a:cubicBezTo>
                  <a:pt x="597776" y="219403"/>
                  <a:pt x="1195552" y="0"/>
                  <a:pt x="1765738" y="28903"/>
                </a:cubicBezTo>
                <a:cubicBezTo>
                  <a:pt x="2335924" y="57806"/>
                  <a:pt x="2858814" y="436179"/>
                  <a:pt x="3421117" y="612227"/>
                </a:cubicBezTo>
                <a:cubicBezTo>
                  <a:pt x="3983420" y="788275"/>
                  <a:pt x="4587766" y="1045779"/>
                  <a:pt x="5139559" y="1085193"/>
                </a:cubicBezTo>
                <a:cubicBezTo>
                  <a:pt x="5691352" y="1124607"/>
                  <a:pt x="6731876" y="848710"/>
                  <a:pt x="6731876" y="848710"/>
                </a:cubicBezTo>
                <a:lnTo>
                  <a:pt x="6731876" y="84871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6" name="Рисунок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41300" y="4286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46888" y="5161788"/>
            <a:ext cx="3236976" cy="16733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4683" y="5539740"/>
            <a:ext cx="484631" cy="499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5811" y="6271260"/>
            <a:ext cx="484631" cy="499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73211" y="3063240"/>
            <a:ext cx="4678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73211" y="3398520"/>
            <a:ext cx="4678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85859" y="4136136"/>
            <a:ext cx="563879" cy="5836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73211" y="4587240"/>
            <a:ext cx="4678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73211" y="4922520"/>
            <a:ext cx="4678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1155700" y="504825"/>
            <a:ext cx="76200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500" spc="-45" dirty="0" smtClean="0">
                <a:solidFill>
                  <a:srgbClr val="993366"/>
                </a:solidFill>
              </a:rPr>
              <a:t>БЮДЖЕТ </a:t>
            </a:r>
            <a:r>
              <a:rPr lang="ru-RU" sz="3500" spc="-45" dirty="0" smtClean="0">
                <a:solidFill>
                  <a:srgbClr val="993366"/>
                </a:solidFill>
              </a:rPr>
              <a:t>на </a:t>
            </a:r>
            <a:r>
              <a:rPr sz="3500" smtClean="0">
                <a:solidFill>
                  <a:srgbClr val="993366"/>
                </a:solidFill>
              </a:rPr>
              <a:t>201</a:t>
            </a:r>
            <a:r>
              <a:rPr lang="ru-RU" sz="3500" dirty="0" smtClean="0">
                <a:solidFill>
                  <a:srgbClr val="993366"/>
                </a:solidFill>
              </a:rPr>
              <a:t>6</a:t>
            </a:r>
            <a:r>
              <a:rPr sz="3500" spc="-55" smtClean="0">
                <a:solidFill>
                  <a:srgbClr val="993366"/>
                </a:solidFill>
              </a:rPr>
              <a:t> </a:t>
            </a:r>
            <a:r>
              <a:rPr sz="3500" spc="-60" dirty="0" err="1" smtClean="0">
                <a:solidFill>
                  <a:srgbClr val="993366"/>
                </a:solidFill>
              </a:rPr>
              <a:t>год</a:t>
            </a:r>
            <a:endParaRPr sz="3500" dirty="0">
              <a:solidFill>
                <a:srgbClr val="993366"/>
              </a:solidFill>
            </a:endParaRPr>
          </a:p>
        </p:txBody>
      </p:sp>
      <p:sp>
        <p:nvSpPr>
          <p:cNvPr id="38" name="Стрелка вниз 37"/>
          <p:cNvSpPr/>
          <p:nvPr/>
        </p:nvSpPr>
        <p:spPr>
          <a:xfrm rot="1441620">
            <a:off x="2175128" y="1204909"/>
            <a:ext cx="1389717" cy="2683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baseline="4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3 640,8 т.р. </a:t>
            </a:r>
          </a:p>
          <a:p>
            <a:pPr algn="ctr"/>
            <a:r>
              <a:rPr lang="ru-RU" sz="2800" b="1" baseline="4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56,4%</a:t>
            </a:r>
            <a:endParaRPr lang="ru-RU" sz="2800" b="1" baseline="4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трелка вниз 38"/>
          <p:cNvSpPr/>
          <p:nvPr/>
        </p:nvSpPr>
        <p:spPr>
          <a:xfrm rot="19682816">
            <a:off x="6164843" y="1216423"/>
            <a:ext cx="1428379" cy="2636899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2 818,4 т.р.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43,6%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774700" y="4086225"/>
            <a:ext cx="33528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рамках 2 муниципальных программ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5727700" y="4086225"/>
            <a:ext cx="33528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Непрограммные направления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22500" y="1266825"/>
            <a:ext cx="799465" cy="5181601"/>
          </a:xfrm>
          <a:custGeom>
            <a:avLst/>
            <a:gdLst/>
            <a:ahLst/>
            <a:cxnLst/>
            <a:rect l="l" t="t" r="r" b="b"/>
            <a:pathLst>
              <a:path w="799464" h="5628005">
                <a:moveTo>
                  <a:pt x="666114" y="0"/>
                </a:moveTo>
                <a:lnTo>
                  <a:pt x="0" y="0"/>
                </a:lnTo>
                <a:lnTo>
                  <a:pt x="0" y="5494553"/>
                </a:lnTo>
                <a:lnTo>
                  <a:pt x="133222" y="5627789"/>
                </a:lnTo>
                <a:lnTo>
                  <a:pt x="799338" y="5627789"/>
                </a:lnTo>
                <a:lnTo>
                  <a:pt x="799338" y="133223"/>
                </a:lnTo>
                <a:lnTo>
                  <a:pt x="666114" y="0"/>
                </a:lnTo>
                <a:close/>
              </a:path>
            </a:pathLst>
          </a:custGeom>
          <a:solidFill>
            <a:srgbClr val="7389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46300" y="1343025"/>
            <a:ext cx="837565" cy="5275961"/>
          </a:xfrm>
          <a:custGeom>
            <a:avLst/>
            <a:gdLst/>
            <a:ahLst/>
            <a:cxnLst/>
            <a:rect l="l" t="t" r="r" b="b"/>
            <a:pathLst>
              <a:path w="837564" h="5666105">
                <a:moveTo>
                  <a:pt x="0" y="0"/>
                </a:moveTo>
                <a:lnTo>
                  <a:pt x="693038" y="0"/>
                </a:lnTo>
                <a:lnTo>
                  <a:pt x="837438" y="144399"/>
                </a:lnTo>
                <a:lnTo>
                  <a:pt x="837438" y="5665889"/>
                </a:lnTo>
                <a:lnTo>
                  <a:pt x="144271" y="5665889"/>
                </a:lnTo>
                <a:lnTo>
                  <a:pt x="0" y="552149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3301" y="179413"/>
            <a:ext cx="8762999" cy="924560"/>
          </a:xfrm>
          <a:custGeom>
            <a:avLst/>
            <a:gdLst/>
            <a:ahLst/>
            <a:cxnLst/>
            <a:rect l="l" t="t" r="r" b="b"/>
            <a:pathLst>
              <a:path w="8717915" h="924560">
                <a:moveTo>
                  <a:pt x="0" y="923963"/>
                </a:moveTo>
                <a:lnTo>
                  <a:pt x="8717534" y="923963"/>
                </a:lnTo>
                <a:lnTo>
                  <a:pt x="8717534" y="0"/>
                </a:lnTo>
                <a:lnTo>
                  <a:pt x="0" y="0"/>
                </a:lnTo>
                <a:lnTo>
                  <a:pt x="0" y="923963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Расходы на реализацию муниципальных программ           в 2016 году, тыс. руб.</a:t>
            </a:r>
            <a:endParaRPr sz="3200" b="1" dirty="0">
              <a:latin typeface="Monotype Corsiva" pitchFamily="66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03301" y="179413"/>
            <a:ext cx="8762999" cy="924560"/>
          </a:xfrm>
          <a:custGeom>
            <a:avLst/>
            <a:gdLst/>
            <a:ahLst/>
            <a:cxnLst/>
            <a:rect l="l" t="t" r="r" b="b"/>
            <a:pathLst>
              <a:path w="8717915" h="924560">
                <a:moveTo>
                  <a:pt x="0" y="923963"/>
                </a:moveTo>
                <a:lnTo>
                  <a:pt x="8717534" y="923963"/>
                </a:lnTo>
                <a:lnTo>
                  <a:pt x="8717534" y="0"/>
                </a:lnTo>
                <a:lnTo>
                  <a:pt x="0" y="0"/>
                </a:lnTo>
                <a:lnTo>
                  <a:pt x="0" y="923963"/>
                </a:lnTo>
                <a:close/>
              </a:path>
            </a:pathLst>
          </a:custGeom>
          <a:ln w="38099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3005328"/>
            <a:ext cx="2193036" cy="2020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4527" y="3115056"/>
            <a:ext cx="1377696" cy="17327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3023870"/>
            <a:ext cx="2149094" cy="1931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3023870"/>
            <a:ext cx="2149475" cy="1932305"/>
          </a:xfrm>
          <a:custGeom>
            <a:avLst/>
            <a:gdLst/>
            <a:ahLst/>
            <a:cxnLst/>
            <a:rect l="l" t="t" r="r" b="b"/>
            <a:pathLst>
              <a:path w="2149475" h="1932304">
                <a:moveTo>
                  <a:pt x="0" y="965962"/>
                </a:moveTo>
                <a:lnTo>
                  <a:pt x="1169" y="920486"/>
                </a:lnTo>
                <a:lnTo>
                  <a:pt x="4644" y="875552"/>
                </a:lnTo>
                <a:lnTo>
                  <a:pt x="10371" y="831206"/>
                </a:lnTo>
                <a:lnTo>
                  <a:pt x="18300" y="787494"/>
                </a:lnTo>
                <a:lnTo>
                  <a:pt x="28380" y="744462"/>
                </a:lnTo>
                <a:lnTo>
                  <a:pt x="40557" y="702158"/>
                </a:lnTo>
                <a:lnTo>
                  <a:pt x="54782" y="660627"/>
                </a:lnTo>
                <a:lnTo>
                  <a:pt x="71002" y="619916"/>
                </a:lnTo>
                <a:lnTo>
                  <a:pt x="89165" y="580071"/>
                </a:lnTo>
                <a:lnTo>
                  <a:pt x="109220" y="541138"/>
                </a:lnTo>
                <a:lnTo>
                  <a:pt x="131116" y="503164"/>
                </a:lnTo>
                <a:lnTo>
                  <a:pt x="154800" y="466195"/>
                </a:lnTo>
                <a:lnTo>
                  <a:pt x="180222" y="430278"/>
                </a:lnTo>
                <a:lnTo>
                  <a:pt x="207329" y="395459"/>
                </a:lnTo>
                <a:lnTo>
                  <a:pt x="236071" y="361784"/>
                </a:lnTo>
                <a:lnTo>
                  <a:pt x="266394" y="329300"/>
                </a:lnTo>
                <a:lnTo>
                  <a:pt x="298249" y="298053"/>
                </a:lnTo>
                <a:lnTo>
                  <a:pt x="331583" y="268089"/>
                </a:lnTo>
                <a:lnTo>
                  <a:pt x="366344" y="239455"/>
                </a:lnTo>
                <a:lnTo>
                  <a:pt x="402481" y="212198"/>
                </a:lnTo>
                <a:lnTo>
                  <a:pt x="439943" y="186362"/>
                </a:lnTo>
                <a:lnTo>
                  <a:pt x="478677" y="161996"/>
                </a:lnTo>
                <a:lnTo>
                  <a:pt x="518633" y="139145"/>
                </a:lnTo>
                <a:lnTo>
                  <a:pt x="559758" y="117855"/>
                </a:lnTo>
                <a:lnTo>
                  <a:pt x="602002" y="98174"/>
                </a:lnTo>
                <a:lnTo>
                  <a:pt x="645311" y="80147"/>
                </a:lnTo>
                <a:lnTo>
                  <a:pt x="689636" y="63820"/>
                </a:lnTo>
                <a:lnTo>
                  <a:pt x="734924" y="49241"/>
                </a:lnTo>
                <a:lnTo>
                  <a:pt x="781123" y="36455"/>
                </a:lnTo>
                <a:lnTo>
                  <a:pt x="828182" y="25509"/>
                </a:lnTo>
                <a:lnTo>
                  <a:pt x="876050" y="16449"/>
                </a:lnTo>
                <a:lnTo>
                  <a:pt x="924674" y="9322"/>
                </a:lnTo>
                <a:lnTo>
                  <a:pt x="974004" y="4174"/>
                </a:lnTo>
                <a:lnTo>
                  <a:pt x="1023987" y="1051"/>
                </a:lnTo>
                <a:lnTo>
                  <a:pt x="1074572" y="0"/>
                </a:lnTo>
                <a:lnTo>
                  <a:pt x="1125155" y="1051"/>
                </a:lnTo>
                <a:lnTo>
                  <a:pt x="1175136" y="4174"/>
                </a:lnTo>
                <a:lnTo>
                  <a:pt x="1224463" y="9322"/>
                </a:lnTo>
                <a:lnTo>
                  <a:pt x="1273086" y="16449"/>
                </a:lnTo>
                <a:lnTo>
                  <a:pt x="1320951" y="25509"/>
                </a:lnTo>
                <a:lnTo>
                  <a:pt x="1368008" y="36455"/>
                </a:lnTo>
                <a:lnTo>
                  <a:pt x="1414205" y="49241"/>
                </a:lnTo>
                <a:lnTo>
                  <a:pt x="1459491" y="63820"/>
                </a:lnTo>
                <a:lnTo>
                  <a:pt x="1503813" y="80147"/>
                </a:lnTo>
                <a:lnTo>
                  <a:pt x="1547121" y="98174"/>
                </a:lnTo>
                <a:lnTo>
                  <a:pt x="1589362" y="117855"/>
                </a:lnTo>
                <a:lnTo>
                  <a:pt x="1630486" y="139145"/>
                </a:lnTo>
                <a:lnTo>
                  <a:pt x="1670439" y="161996"/>
                </a:lnTo>
                <a:lnTo>
                  <a:pt x="1709172" y="186362"/>
                </a:lnTo>
                <a:lnTo>
                  <a:pt x="1746632" y="212198"/>
                </a:lnTo>
                <a:lnTo>
                  <a:pt x="1782767" y="239455"/>
                </a:lnTo>
                <a:lnTo>
                  <a:pt x="1817527" y="268089"/>
                </a:lnTo>
                <a:lnTo>
                  <a:pt x="1850859" y="298053"/>
                </a:lnTo>
                <a:lnTo>
                  <a:pt x="1882712" y="329300"/>
                </a:lnTo>
                <a:lnTo>
                  <a:pt x="1913034" y="361784"/>
                </a:lnTo>
                <a:lnTo>
                  <a:pt x="1941774" y="395459"/>
                </a:lnTo>
                <a:lnTo>
                  <a:pt x="1968880" y="430278"/>
                </a:lnTo>
                <a:lnTo>
                  <a:pt x="1994301" y="466195"/>
                </a:lnTo>
                <a:lnTo>
                  <a:pt x="2017984" y="503164"/>
                </a:lnTo>
                <a:lnTo>
                  <a:pt x="2039879" y="541138"/>
                </a:lnTo>
                <a:lnTo>
                  <a:pt x="2059933" y="580071"/>
                </a:lnTo>
                <a:lnTo>
                  <a:pt x="2078095" y="619916"/>
                </a:lnTo>
                <a:lnTo>
                  <a:pt x="2094314" y="660627"/>
                </a:lnTo>
                <a:lnTo>
                  <a:pt x="2108538" y="702158"/>
                </a:lnTo>
                <a:lnTo>
                  <a:pt x="2120715" y="744462"/>
                </a:lnTo>
                <a:lnTo>
                  <a:pt x="2130794" y="787494"/>
                </a:lnTo>
                <a:lnTo>
                  <a:pt x="2138722" y="831206"/>
                </a:lnTo>
                <a:lnTo>
                  <a:pt x="2144450" y="875552"/>
                </a:lnTo>
                <a:lnTo>
                  <a:pt x="2147924" y="920486"/>
                </a:lnTo>
                <a:lnTo>
                  <a:pt x="2149094" y="965962"/>
                </a:lnTo>
                <a:lnTo>
                  <a:pt x="2147924" y="1011437"/>
                </a:lnTo>
                <a:lnTo>
                  <a:pt x="2144450" y="1056371"/>
                </a:lnTo>
                <a:lnTo>
                  <a:pt x="2138722" y="1100717"/>
                </a:lnTo>
                <a:lnTo>
                  <a:pt x="2130794" y="1144429"/>
                </a:lnTo>
                <a:lnTo>
                  <a:pt x="2120715" y="1187461"/>
                </a:lnTo>
                <a:lnTo>
                  <a:pt x="2108538" y="1229765"/>
                </a:lnTo>
                <a:lnTo>
                  <a:pt x="2094314" y="1271296"/>
                </a:lnTo>
                <a:lnTo>
                  <a:pt x="2078095" y="1312007"/>
                </a:lnTo>
                <a:lnTo>
                  <a:pt x="2059933" y="1351852"/>
                </a:lnTo>
                <a:lnTo>
                  <a:pt x="2039879" y="1390785"/>
                </a:lnTo>
                <a:lnTo>
                  <a:pt x="2017984" y="1428759"/>
                </a:lnTo>
                <a:lnTo>
                  <a:pt x="1994301" y="1465728"/>
                </a:lnTo>
                <a:lnTo>
                  <a:pt x="1968880" y="1501645"/>
                </a:lnTo>
                <a:lnTo>
                  <a:pt x="1941774" y="1536464"/>
                </a:lnTo>
                <a:lnTo>
                  <a:pt x="1913034" y="1570139"/>
                </a:lnTo>
                <a:lnTo>
                  <a:pt x="1882712" y="1602623"/>
                </a:lnTo>
                <a:lnTo>
                  <a:pt x="1850859" y="1633870"/>
                </a:lnTo>
                <a:lnTo>
                  <a:pt x="1817527" y="1663834"/>
                </a:lnTo>
                <a:lnTo>
                  <a:pt x="1782767" y="1692468"/>
                </a:lnTo>
                <a:lnTo>
                  <a:pt x="1746632" y="1719725"/>
                </a:lnTo>
                <a:lnTo>
                  <a:pt x="1709172" y="1745561"/>
                </a:lnTo>
                <a:lnTo>
                  <a:pt x="1670439" y="1769927"/>
                </a:lnTo>
                <a:lnTo>
                  <a:pt x="1630486" y="1792778"/>
                </a:lnTo>
                <a:lnTo>
                  <a:pt x="1589362" y="1814068"/>
                </a:lnTo>
                <a:lnTo>
                  <a:pt x="1547121" y="1833749"/>
                </a:lnTo>
                <a:lnTo>
                  <a:pt x="1503813" y="1851776"/>
                </a:lnTo>
                <a:lnTo>
                  <a:pt x="1459491" y="1868103"/>
                </a:lnTo>
                <a:lnTo>
                  <a:pt x="1414205" y="1882682"/>
                </a:lnTo>
                <a:lnTo>
                  <a:pt x="1368008" y="1895468"/>
                </a:lnTo>
                <a:lnTo>
                  <a:pt x="1320951" y="1906414"/>
                </a:lnTo>
                <a:lnTo>
                  <a:pt x="1273086" y="1915474"/>
                </a:lnTo>
                <a:lnTo>
                  <a:pt x="1224463" y="1922601"/>
                </a:lnTo>
                <a:lnTo>
                  <a:pt x="1175136" y="1927749"/>
                </a:lnTo>
                <a:lnTo>
                  <a:pt x="1125155" y="1930872"/>
                </a:lnTo>
                <a:lnTo>
                  <a:pt x="1074572" y="1931924"/>
                </a:lnTo>
                <a:lnTo>
                  <a:pt x="1023987" y="1930872"/>
                </a:lnTo>
                <a:lnTo>
                  <a:pt x="974004" y="1927749"/>
                </a:lnTo>
                <a:lnTo>
                  <a:pt x="924674" y="1922601"/>
                </a:lnTo>
                <a:lnTo>
                  <a:pt x="876050" y="1915474"/>
                </a:lnTo>
                <a:lnTo>
                  <a:pt x="828182" y="1906414"/>
                </a:lnTo>
                <a:lnTo>
                  <a:pt x="781123" y="1895468"/>
                </a:lnTo>
                <a:lnTo>
                  <a:pt x="734924" y="1882682"/>
                </a:lnTo>
                <a:lnTo>
                  <a:pt x="689636" y="1868103"/>
                </a:lnTo>
                <a:lnTo>
                  <a:pt x="645311" y="1851776"/>
                </a:lnTo>
                <a:lnTo>
                  <a:pt x="602002" y="1833749"/>
                </a:lnTo>
                <a:lnTo>
                  <a:pt x="559758" y="1814068"/>
                </a:lnTo>
                <a:lnTo>
                  <a:pt x="518633" y="1792778"/>
                </a:lnTo>
                <a:lnTo>
                  <a:pt x="478677" y="1769927"/>
                </a:lnTo>
                <a:lnTo>
                  <a:pt x="439943" y="1745561"/>
                </a:lnTo>
                <a:lnTo>
                  <a:pt x="402481" y="1719725"/>
                </a:lnTo>
                <a:lnTo>
                  <a:pt x="366344" y="1692468"/>
                </a:lnTo>
                <a:lnTo>
                  <a:pt x="331583" y="1663834"/>
                </a:lnTo>
                <a:lnTo>
                  <a:pt x="298249" y="1633870"/>
                </a:lnTo>
                <a:lnTo>
                  <a:pt x="266394" y="1602623"/>
                </a:lnTo>
                <a:lnTo>
                  <a:pt x="236071" y="1570139"/>
                </a:lnTo>
                <a:lnTo>
                  <a:pt x="207329" y="1536464"/>
                </a:lnTo>
                <a:lnTo>
                  <a:pt x="180222" y="1501645"/>
                </a:lnTo>
                <a:lnTo>
                  <a:pt x="154800" y="1465728"/>
                </a:lnTo>
                <a:lnTo>
                  <a:pt x="131116" y="1428759"/>
                </a:lnTo>
                <a:lnTo>
                  <a:pt x="109220" y="1390785"/>
                </a:lnTo>
                <a:lnTo>
                  <a:pt x="89165" y="1351852"/>
                </a:lnTo>
                <a:lnTo>
                  <a:pt x="71002" y="1312007"/>
                </a:lnTo>
                <a:lnTo>
                  <a:pt x="54782" y="1271296"/>
                </a:lnTo>
                <a:lnTo>
                  <a:pt x="40557" y="1229765"/>
                </a:lnTo>
                <a:lnTo>
                  <a:pt x="28380" y="1187461"/>
                </a:lnTo>
                <a:lnTo>
                  <a:pt x="18300" y="1144429"/>
                </a:lnTo>
                <a:lnTo>
                  <a:pt x="10371" y="1100717"/>
                </a:lnTo>
                <a:lnTo>
                  <a:pt x="4644" y="1056371"/>
                </a:lnTo>
                <a:lnTo>
                  <a:pt x="1169" y="1011437"/>
                </a:lnTo>
                <a:lnTo>
                  <a:pt x="0" y="965962"/>
                </a:lnTo>
                <a:close/>
              </a:path>
            </a:pathLst>
          </a:custGeom>
          <a:ln w="9524">
            <a:solidFill>
              <a:srgbClr val="566B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93700" y="3190367"/>
            <a:ext cx="1371599" cy="16004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dirty="0" smtClean="0">
                <a:latin typeface="Times New Roman"/>
                <a:cs typeface="Times New Roman"/>
              </a:rPr>
              <a:t>3 640,8</a:t>
            </a:r>
            <a:endParaRPr sz="1800" b="1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1" spc="-10" dirty="0">
                <a:latin typeface="Times New Roman"/>
                <a:cs typeface="Times New Roman"/>
              </a:rPr>
              <a:t>тыс.руб.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700" b="1" smtClean="0">
                <a:latin typeface="Times New Roman"/>
                <a:cs typeface="Times New Roman"/>
              </a:rPr>
              <a:t>(</a:t>
            </a:r>
            <a:r>
              <a:rPr lang="ru-RU" sz="1700" b="1" dirty="0" smtClean="0">
                <a:latin typeface="Times New Roman"/>
                <a:cs typeface="Times New Roman"/>
              </a:rPr>
              <a:t>56,4</a:t>
            </a:r>
            <a:r>
              <a:rPr sz="1700" b="1" smtClean="0">
                <a:latin typeface="Times New Roman"/>
                <a:cs typeface="Times New Roman"/>
              </a:rPr>
              <a:t> </a:t>
            </a:r>
            <a:r>
              <a:rPr sz="1700" b="1" dirty="0">
                <a:latin typeface="Times New Roman"/>
                <a:cs typeface="Times New Roman"/>
              </a:rPr>
              <a:t>%</a:t>
            </a:r>
            <a:r>
              <a:rPr sz="1700" b="1" spc="-114" dirty="0">
                <a:latin typeface="Times New Roman"/>
                <a:cs typeface="Times New Roman"/>
              </a:rPr>
              <a:t> </a:t>
            </a:r>
            <a:r>
              <a:rPr sz="1700" b="1" spc="-15" dirty="0">
                <a:latin typeface="Times New Roman"/>
                <a:cs typeface="Times New Roman"/>
              </a:rPr>
              <a:t>от</a:t>
            </a:r>
            <a:endParaRPr sz="1700" dirty="0">
              <a:latin typeface="Times New Roman"/>
              <a:cs typeface="Times New Roman"/>
            </a:endParaRPr>
          </a:p>
          <a:p>
            <a:pPr marL="50165" marR="42545" algn="ctr">
              <a:lnSpc>
                <a:spcPct val="100000"/>
              </a:lnSpc>
            </a:pPr>
            <a:r>
              <a:rPr sz="1700" b="1" dirty="0">
                <a:latin typeface="Times New Roman"/>
                <a:cs typeface="Times New Roman"/>
              </a:rPr>
              <a:t>всех  </a:t>
            </a:r>
            <a:r>
              <a:rPr sz="1700" b="1" spc="-25" dirty="0">
                <a:latin typeface="Times New Roman"/>
                <a:cs typeface="Times New Roman"/>
              </a:rPr>
              <a:t>расходов  </a:t>
            </a:r>
            <a:r>
              <a:rPr sz="1700" b="1" dirty="0">
                <a:latin typeface="Times New Roman"/>
                <a:cs typeface="Times New Roman"/>
              </a:rPr>
              <a:t>б</a:t>
            </a:r>
            <a:r>
              <a:rPr sz="1700" b="1" spc="-95" dirty="0">
                <a:latin typeface="Times New Roman"/>
                <a:cs typeface="Times New Roman"/>
              </a:rPr>
              <a:t>ю</a:t>
            </a:r>
            <a:r>
              <a:rPr sz="1700" b="1" dirty="0">
                <a:latin typeface="Times New Roman"/>
                <a:cs typeface="Times New Roman"/>
              </a:rPr>
              <a:t>д</a:t>
            </a:r>
            <a:r>
              <a:rPr sz="1700" b="1" spc="-60" dirty="0">
                <a:latin typeface="Times New Roman"/>
                <a:cs typeface="Times New Roman"/>
              </a:rPr>
              <a:t>ж</a:t>
            </a:r>
            <a:r>
              <a:rPr sz="1700" b="1" dirty="0">
                <a:latin typeface="Times New Roman"/>
                <a:cs typeface="Times New Roman"/>
              </a:rPr>
              <a:t>е</a:t>
            </a:r>
            <a:r>
              <a:rPr sz="1700" b="1" spc="25" dirty="0">
                <a:latin typeface="Times New Roman"/>
                <a:cs typeface="Times New Roman"/>
              </a:rPr>
              <a:t>т</a:t>
            </a:r>
            <a:r>
              <a:rPr sz="1700" b="1" dirty="0">
                <a:latin typeface="Times New Roman"/>
                <a:cs typeface="Times New Roman"/>
              </a:rPr>
              <a:t>а)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0803" y="1343914"/>
            <a:ext cx="1260475" cy="1680210"/>
          </a:xfrm>
          <a:custGeom>
            <a:avLst/>
            <a:gdLst/>
            <a:ahLst/>
            <a:cxnLst/>
            <a:rect l="l" t="t" r="r" b="b"/>
            <a:pathLst>
              <a:path w="1260475" h="1680210">
                <a:moveTo>
                  <a:pt x="0" y="1679955"/>
                </a:moveTo>
                <a:lnTo>
                  <a:pt x="1491" y="1629584"/>
                </a:lnTo>
                <a:lnTo>
                  <a:pt x="5887" y="1579373"/>
                </a:lnTo>
                <a:lnTo>
                  <a:pt x="13064" y="1529485"/>
                </a:lnTo>
                <a:lnTo>
                  <a:pt x="22903" y="1480081"/>
                </a:lnTo>
                <a:lnTo>
                  <a:pt x="35282" y="1431322"/>
                </a:lnTo>
                <a:lnTo>
                  <a:pt x="50080" y="1383369"/>
                </a:lnTo>
                <a:lnTo>
                  <a:pt x="67177" y="1336384"/>
                </a:lnTo>
                <a:lnTo>
                  <a:pt x="86451" y="1290528"/>
                </a:lnTo>
                <a:lnTo>
                  <a:pt x="107782" y="1245962"/>
                </a:lnTo>
                <a:lnTo>
                  <a:pt x="131048" y="1202848"/>
                </a:lnTo>
                <a:lnTo>
                  <a:pt x="156128" y="1161346"/>
                </a:lnTo>
                <a:lnTo>
                  <a:pt x="182902" y="1121619"/>
                </a:lnTo>
                <a:lnTo>
                  <a:pt x="211248" y="1083826"/>
                </a:lnTo>
                <a:lnTo>
                  <a:pt x="241046" y="1048131"/>
                </a:lnTo>
                <a:lnTo>
                  <a:pt x="272174" y="1014693"/>
                </a:lnTo>
                <a:lnTo>
                  <a:pt x="304512" y="983674"/>
                </a:lnTo>
                <a:lnTo>
                  <a:pt x="337939" y="955236"/>
                </a:lnTo>
                <a:lnTo>
                  <a:pt x="372333" y="929539"/>
                </a:lnTo>
                <a:lnTo>
                  <a:pt x="407573" y="906746"/>
                </a:lnTo>
                <a:lnTo>
                  <a:pt x="443540" y="887016"/>
                </a:lnTo>
                <a:lnTo>
                  <a:pt x="480111" y="870512"/>
                </a:lnTo>
                <a:lnTo>
                  <a:pt x="517165" y="857395"/>
                </a:lnTo>
                <a:lnTo>
                  <a:pt x="554582" y="847826"/>
                </a:lnTo>
                <a:lnTo>
                  <a:pt x="592241" y="841967"/>
                </a:lnTo>
                <a:lnTo>
                  <a:pt x="667811" y="837988"/>
                </a:lnTo>
                <a:lnTo>
                  <a:pt x="705478" y="832129"/>
                </a:lnTo>
                <a:lnTo>
                  <a:pt x="742903" y="822560"/>
                </a:lnTo>
                <a:lnTo>
                  <a:pt x="779964" y="809443"/>
                </a:lnTo>
                <a:lnTo>
                  <a:pt x="816539" y="792939"/>
                </a:lnTo>
                <a:lnTo>
                  <a:pt x="852510" y="773209"/>
                </a:lnTo>
                <a:lnTo>
                  <a:pt x="887753" y="750416"/>
                </a:lnTo>
                <a:lnTo>
                  <a:pt x="922149" y="724719"/>
                </a:lnTo>
                <a:lnTo>
                  <a:pt x="955577" y="696281"/>
                </a:lnTo>
                <a:lnTo>
                  <a:pt x="987915" y="665262"/>
                </a:lnTo>
                <a:lnTo>
                  <a:pt x="1019043" y="631824"/>
                </a:lnTo>
                <a:lnTo>
                  <a:pt x="1048841" y="596129"/>
                </a:lnTo>
                <a:lnTo>
                  <a:pt x="1077186" y="558336"/>
                </a:lnTo>
                <a:lnTo>
                  <a:pt x="1103958" y="518609"/>
                </a:lnTo>
                <a:lnTo>
                  <a:pt x="1129037" y="477107"/>
                </a:lnTo>
                <a:lnTo>
                  <a:pt x="1152301" y="433993"/>
                </a:lnTo>
                <a:lnTo>
                  <a:pt x="1173629" y="389427"/>
                </a:lnTo>
                <a:lnTo>
                  <a:pt x="1192901" y="343571"/>
                </a:lnTo>
                <a:lnTo>
                  <a:pt x="1209995" y="296586"/>
                </a:lnTo>
                <a:lnTo>
                  <a:pt x="1224792" y="248633"/>
                </a:lnTo>
                <a:lnTo>
                  <a:pt x="1237169" y="199874"/>
                </a:lnTo>
                <a:lnTo>
                  <a:pt x="1247006" y="150470"/>
                </a:lnTo>
                <a:lnTo>
                  <a:pt x="1254182" y="100582"/>
                </a:lnTo>
                <a:lnTo>
                  <a:pt x="1258576" y="50371"/>
                </a:lnTo>
                <a:lnTo>
                  <a:pt x="1260068" y="0"/>
                </a:lnTo>
              </a:path>
            </a:pathLst>
          </a:custGeom>
          <a:ln w="9525">
            <a:solidFill>
              <a:srgbClr val="566B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7054" y="4955794"/>
            <a:ext cx="1270635" cy="2016125"/>
          </a:xfrm>
          <a:custGeom>
            <a:avLst/>
            <a:gdLst/>
            <a:ahLst/>
            <a:cxnLst/>
            <a:rect l="l" t="t" r="r" b="b"/>
            <a:pathLst>
              <a:path w="1270635" h="2016125">
                <a:moveTo>
                  <a:pt x="0" y="0"/>
                </a:moveTo>
                <a:lnTo>
                  <a:pt x="1201" y="53970"/>
                </a:lnTo>
                <a:lnTo>
                  <a:pt x="4746" y="107804"/>
                </a:lnTo>
                <a:lnTo>
                  <a:pt x="10548" y="161363"/>
                </a:lnTo>
                <a:lnTo>
                  <a:pt x="18521" y="214510"/>
                </a:lnTo>
                <a:lnTo>
                  <a:pt x="28578" y="267106"/>
                </a:lnTo>
                <a:lnTo>
                  <a:pt x="40632" y="319015"/>
                </a:lnTo>
                <a:lnTo>
                  <a:pt x="54595" y="370097"/>
                </a:lnTo>
                <a:lnTo>
                  <a:pt x="70382" y="420216"/>
                </a:lnTo>
                <a:lnTo>
                  <a:pt x="87905" y="469234"/>
                </a:lnTo>
                <a:lnTo>
                  <a:pt x="107078" y="517012"/>
                </a:lnTo>
                <a:lnTo>
                  <a:pt x="127814" y="563413"/>
                </a:lnTo>
                <a:lnTo>
                  <a:pt x="150025" y="608299"/>
                </a:lnTo>
                <a:lnTo>
                  <a:pt x="173625" y="651532"/>
                </a:lnTo>
                <a:lnTo>
                  <a:pt x="198527" y="692975"/>
                </a:lnTo>
                <a:lnTo>
                  <a:pt x="224645" y="732490"/>
                </a:lnTo>
                <a:lnTo>
                  <a:pt x="251892" y="769938"/>
                </a:lnTo>
                <a:lnTo>
                  <a:pt x="280180" y="805182"/>
                </a:lnTo>
                <a:lnTo>
                  <a:pt x="309423" y="838085"/>
                </a:lnTo>
                <a:lnTo>
                  <a:pt x="339534" y="868508"/>
                </a:lnTo>
                <a:lnTo>
                  <a:pt x="370426" y="896314"/>
                </a:lnTo>
                <a:lnTo>
                  <a:pt x="402012" y="921365"/>
                </a:lnTo>
                <a:lnTo>
                  <a:pt x="434206" y="943522"/>
                </a:lnTo>
                <a:lnTo>
                  <a:pt x="500070" y="978607"/>
                </a:lnTo>
                <a:lnTo>
                  <a:pt x="567321" y="1000467"/>
                </a:lnTo>
                <a:lnTo>
                  <a:pt x="635266" y="1007999"/>
                </a:lnTo>
                <a:lnTo>
                  <a:pt x="669283" y="1009904"/>
                </a:lnTo>
                <a:lnTo>
                  <a:pt x="703213" y="1015528"/>
                </a:lnTo>
                <a:lnTo>
                  <a:pt x="770466" y="1037382"/>
                </a:lnTo>
                <a:lnTo>
                  <a:pt x="836330" y="1072459"/>
                </a:lnTo>
                <a:lnTo>
                  <a:pt x="868524" y="1094611"/>
                </a:lnTo>
                <a:lnTo>
                  <a:pt x="900110" y="1119656"/>
                </a:lnTo>
                <a:lnTo>
                  <a:pt x="931001" y="1147456"/>
                </a:lnTo>
                <a:lnTo>
                  <a:pt x="961112" y="1177873"/>
                </a:lnTo>
                <a:lnTo>
                  <a:pt x="990354" y="1210770"/>
                </a:lnTo>
                <a:lnTo>
                  <a:pt x="1018641" y="1246008"/>
                </a:lnTo>
                <a:lnTo>
                  <a:pt x="1045886" y="1283450"/>
                </a:lnTo>
                <a:lnTo>
                  <a:pt x="1072003" y="1322959"/>
                </a:lnTo>
                <a:lnTo>
                  <a:pt x="1096905" y="1364395"/>
                </a:lnTo>
                <a:lnTo>
                  <a:pt x="1120504" y="1407623"/>
                </a:lnTo>
                <a:lnTo>
                  <a:pt x="1142714" y="1452504"/>
                </a:lnTo>
                <a:lnTo>
                  <a:pt x="1163448" y="1498900"/>
                </a:lnTo>
                <a:lnTo>
                  <a:pt x="1182620" y="1546674"/>
                </a:lnTo>
                <a:lnTo>
                  <a:pt x="1200142" y="1595687"/>
                </a:lnTo>
                <a:lnTo>
                  <a:pt x="1215928" y="1645803"/>
                </a:lnTo>
                <a:lnTo>
                  <a:pt x="1229891" y="1696884"/>
                </a:lnTo>
                <a:lnTo>
                  <a:pt x="1241944" y="1748791"/>
                </a:lnTo>
                <a:lnTo>
                  <a:pt x="1252000" y="1801387"/>
                </a:lnTo>
                <a:lnTo>
                  <a:pt x="1259972" y="1854535"/>
                </a:lnTo>
                <a:lnTo>
                  <a:pt x="1265774" y="1908096"/>
                </a:lnTo>
                <a:lnTo>
                  <a:pt x="1269319" y="1961933"/>
                </a:lnTo>
                <a:lnTo>
                  <a:pt x="1270520" y="2015909"/>
                </a:lnTo>
              </a:path>
            </a:pathLst>
          </a:custGeom>
          <a:ln w="9525">
            <a:solidFill>
              <a:srgbClr val="566B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060700" y="2181225"/>
            <a:ext cx="121920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b="1" dirty="0" smtClean="0">
                <a:latin typeface="Times New Roman"/>
                <a:cs typeface="Times New Roman"/>
              </a:rPr>
              <a:t>1 800,8 т.р.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36900" y="3705225"/>
            <a:ext cx="12192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b="1" dirty="0" smtClean="0">
                <a:latin typeface="Times New Roman"/>
                <a:cs typeface="Times New Roman"/>
              </a:rPr>
              <a:t>1 840,0 т.р.</a:t>
            </a:r>
            <a:endParaRPr lang="ru-RU" sz="1800" b="1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22470" y="1343025"/>
            <a:ext cx="5091430" cy="47089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endParaRPr lang="ru-RU" sz="1800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endParaRPr lang="ru-RU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endParaRPr lang="ru-RU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lang="ru-RU" b="1" spc="-5" dirty="0" smtClean="0">
                <a:latin typeface="Times New Roman"/>
                <a:cs typeface="Times New Roman"/>
              </a:rPr>
              <a:t>Содержание и развитие муниципального хозяйства </a:t>
            </a:r>
            <a:r>
              <a:rPr lang="ru-RU" b="1" spc="-5" dirty="0" smtClean="0">
                <a:latin typeface="Times New Roman"/>
                <a:cs typeface="Times New Roman"/>
              </a:rPr>
              <a:t>на территории Бородульского сельского поселения (49,5%)</a:t>
            </a:r>
            <a:endParaRPr lang="ru-RU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endParaRPr lang="ru-RU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endParaRPr lang="ru-RU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endParaRPr lang="ru-RU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endParaRPr lang="ru-RU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lang="ru-RU" b="1" spc="-5" dirty="0" smtClean="0">
                <a:latin typeface="Times New Roman"/>
                <a:cs typeface="Times New Roman"/>
              </a:rPr>
              <a:t>Развитие культуры в </a:t>
            </a:r>
            <a:r>
              <a:rPr lang="ru-RU" b="1" spc="-5" dirty="0" smtClean="0">
                <a:latin typeface="Times New Roman"/>
                <a:cs typeface="Times New Roman"/>
              </a:rPr>
              <a:t>Бородульском сельском поселении (50,5%)</a:t>
            </a:r>
            <a:endParaRPr lang="ru-RU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endParaRPr lang="ru-RU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endParaRPr lang="ru-RU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endParaRPr lang="ru-RU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endParaRPr lang="ru-RU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endParaRPr sz="1800" b="1" spc="-5" dirty="0" err="1" smtClean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657333" y="7207707"/>
            <a:ext cx="193040" cy="219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5" dirty="0">
                <a:solidFill>
                  <a:srgbClr val="888888"/>
                </a:solidFill>
                <a:latin typeface="Calibri"/>
                <a:cs typeface="Calibri"/>
              </a:rPr>
              <a:t>22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2222500" y="1800225"/>
            <a:ext cx="762000" cy="8382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2222500" y="3400425"/>
            <a:ext cx="762000" cy="7620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pic>
        <p:nvPicPr>
          <p:cNvPr id="27" name="Рисунок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300" y="0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400" b="1" dirty="0" smtClean="0">
                <a:latin typeface="Monotype Corsiva" pitchFamily="66" charset="0"/>
              </a:rPr>
              <a:t>Муниципальная программа «Развитие культуры в Бородульском сельском поселении »</a:t>
            </a:r>
            <a:endParaRPr sz="24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304781" y="7183425"/>
            <a:ext cx="18097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29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16871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5100" y="1571625"/>
            <a:ext cx="3429000" cy="18395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125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sz="1600" spc="7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Удовлетворение  </a:t>
            </a:r>
            <a:r>
              <a:rPr sz="1600" spc="75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потребностей </a:t>
            </a:r>
            <a:r>
              <a:rPr sz="1600" spc="13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spc="13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сех</a:t>
            </a:r>
            <a:r>
              <a:rPr lang="ru-RU" sz="1600" spc="13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категорий населения в мероприятиях культуры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79768" y="3171825"/>
            <a:ext cx="3414332" cy="1752600"/>
          </a:xfrm>
          <a:custGeom>
            <a:avLst/>
            <a:gdLst/>
            <a:ahLst/>
            <a:cxnLst/>
            <a:rect l="l" t="t" r="r" b="b"/>
            <a:pathLst>
              <a:path w="4410710" h="1169035">
                <a:moveTo>
                  <a:pt x="0" y="1168463"/>
                </a:moveTo>
                <a:lnTo>
                  <a:pt x="4410456" y="1168463"/>
                </a:lnTo>
                <a:lnTo>
                  <a:pt x="4410456" y="0"/>
                </a:lnTo>
                <a:lnTo>
                  <a:pt x="0" y="0"/>
                </a:lnTo>
                <a:lnTo>
                  <a:pt x="0" y="1168463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9768" y="3171825"/>
            <a:ext cx="3414332" cy="1752600"/>
          </a:xfrm>
          <a:custGeom>
            <a:avLst/>
            <a:gdLst/>
            <a:ahLst/>
            <a:cxnLst/>
            <a:rect l="l" t="t" r="r" b="b"/>
            <a:pathLst>
              <a:path w="4410710" h="1169035">
                <a:moveTo>
                  <a:pt x="0" y="1168463"/>
                </a:moveTo>
                <a:lnTo>
                  <a:pt x="4410456" y="1168463"/>
                </a:lnTo>
                <a:lnTo>
                  <a:pt x="4410456" y="0"/>
                </a:lnTo>
                <a:lnTo>
                  <a:pt x="0" y="0"/>
                </a:lnTo>
                <a:lnTo>
                  <a:pt x="0" y="1168463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65100" y="3248025"/>
            <a:ext cx="342900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155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ru-RU" sz="1600" spc="12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Организация досуга и предоставление услуг организаций культуры Бородульского сельского поселения 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79768" y="4924425"/>
            <a:ext cx="3414332" cy="16002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5100" y="4924425"/>
            <a:ext cx="3429000" cy="16002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41301" y="5076825"/>
            <a:ext cx="3352799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155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8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sz="1600" spc="8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spc="1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физической культуры и спорта в Бородульском сельском поселении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8508" y="5185918"/>
            <a:ext cx="404495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1229995" algn="l"/>
              </a:tabLst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endParaRPr sz="1800" dirty="0">
              <a:latin typeface="Cambria"/>
              <a:cs typeface="Cambria"/>
            </a:endParaRPr>
          </a:p>
        </p:txBody>
      </p:sp>
      <p:graphicFrame>
        <p:nvGraphicFramePr>
          <p:cNvPr id="61" name="Диаграмма 60"/>
          <p:cNvGraphicFramePr/>
          <p:nvPr/>
        </p:nvGraphicFramePr>
        <p:xfrm>
          <a:off x="3594100" y="1495425"/>
          <a:ext cx="6172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" name="Правая фигурная скобка 62"/>
          <p:cNvSpPr/>
          <p:nvPr/>
        </p:nvSpPr>
        <p:spPr>
          <a:xfrm>
            <a:off x="5346700" y="2257425"/>
            <a:ext cx="152400" cy="3657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" y="3524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2241804" y="5356860"/>
            <a:ext cx="371856" cy="38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1900" y="200025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pPr algn="ctr"/>
            <a:endParaRPr lang="en-US" sz="1200" b="1" dirty="0" smtClean="0">
              <a:latin typeface="Monotype Corsiva" pitchFamily="66" charset="0"/>
            </a:endParaRPr>
          </a:p>
          <a:p>
            <a:pPr algn="ctr"/>
            <a:r>
              <a:rPr lang="ru-RU" sz="2400" b="1" dirty="0" smtClean="0">
                <a:latin typeface="Monotype Corsiva" pitchFamily="66" charset="0"/>
              </a:rPr>
              <a:t>Муниципальная программа «Развитие культуры в </a:t>
            </a:r>
            <a:r>
              <a:rPr lang="ru-RU" sz="2400" b="1" dirty="0" smtClean="0">
                <a:latin typeface="Monotype Corsiva" pitchFamily="66" charset="0"/>
              </a:rPr>
              <a:t>Бородульском </a:t>
            </a:r>
            <a:r>
              <a:rPr lang="ru-RU" sz="2400" b="1" dirty="0" smtClean="0">
                <a:latin typeface="Monotype Corsiva" pitchFamily="66" charset="0"/>
              </a:rPr>
              <a:t>сельском поселении </a:t>
            </a:r>
            <a:r>
              <a:rPr lang="ru-RU" sz="2400" b="1" dirty="0" smtClean="0">
                <a:latin typeface="Monotype Corsiva" pitchFamily="66" charset="0"/>
              </a:rPr>
              <a:t>»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9900" y="1571625"/>
            <a:ext cx="914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программы в 2016 году за счет бюджета поселения предусмотрены в сумме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1 840,0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69900" y="2486025"/>
            <a:ext cx="51816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Мероприятие: Удовлетворение потребностей населения в мероприятиях культуры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(1790,0т.р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69900" y="3324225"/>
            <a:ext cx="1600200" cy="76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Оплата труда с начислениями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3,0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шт.единиц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69900" y="4238625"/>
            <a:ext cx="198120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Коммунальные услуги (электроэнергия, дрова, уголь)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69900" y="5229225"/>
            <a:ext cx="22860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Услуги связи (телефонная связь, доступ в сеть Интернет)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365500" y="3324225"/>
            <a:ext cx="2362200" cy="76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Обслуживание муз. аппаратуры,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 оргтехники, ПО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365500" y="4314825"/>
            <a:ext cx="24384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и обслуживание помещений клубов и имущества (дератизация,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обсл.пож.сигнализации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уборка, услуги кочегаров)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213100" y="6067425"/>
            <a:ext cx="2590800" cy="76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Уплата налогов (налог на имущество, земельный налог)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rot="5400000">
            <a:off x="2070100" y="3324225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1879600" y="3590925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>
            <a:off x="1574006" y="4200525"/>
            <a:ext cx="19057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16200000" flipH="1">
            <a:off x="2565400" y="3590925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16200000" flipH="1">
            <a:off x="1689100" y="4391025"/>
            <a:ext cx="28194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16200000" flipH="1">
            <a:off x="3022600" y="3286125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5803900" y="2486025"/>
            <a:ext cx="3810000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Мероприятие: Удовлетворение потребностей населения в сфере физ.культуры и спорта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(50,0 т.р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880100" y="4010025"/>
            <a:ext cx="1676400" cy="1600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Транспортные услуги (выезд на спортивные мероприятия)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956300" y="6143625"/>
            <a:ext cx="36576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Организационные взносы на участие в спортивных мероприятиях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089900" y="3552825"/>
            <a:ext cx="1524000" cy="2362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призов, медалей, кубков для награждения участников спортивных мероприятий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rot="10800000" flipV="1">
            <a:off x="7175500" y="3552825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6642100" y="4695825"/>
            <a:ext cx="2362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6200000" flipH="1">
            <a:off x="7823200" y="3667125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8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700" y="2762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900" y="179400"/>
            <a:ext cx="853445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300" b="1" dirty="0" smtClean="0">
                <a:latin typeface="Monotype Corsiva" pitchFamily="66" charset="0"/>
              </a:rPr>
              <a:t>Муниципальная программа «Содержание и развитие муниципального хозяйства </a:t>
            </a:r>
            <a:r>
              <a:rPr lang="ru-RU" sz="2300" b="1" dirty="0" smtClean="0">
                <a:latin typeface="Monotype Corsiva" pitchFamily="66" charset="0"/>
              </a:rPr>
              <a:t> на территории Бородульского </a:t>
            </a:r>
            <a:r>
              <a:rPr lang="ru-RU" sz="2300" b="1" dirty="0" smtClean="0">
                <a:latin typeface="Monotype Corsiva" pitchFamily="66" charset="0"/>
              </a:rPr>
              <a:t>сельского </a:t>
            </a:r>
            <a:r>
              <a:rPr lang="ru-RU" sz="2300" b="1" dirty="0" smtClean="0">
                <a:latin typeface="Monotype Corsiva" pitchFamily="66" charset="0"/>
              </a:rPr>
              <a:t>поселения»</a:t>
            </a:r>
            <a:endParaRPr sz="23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304781" y="7183425"/>
            <a:ext cx="18097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29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13823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5100" y="1571625"/>
            <a:ext cx="3429000" cy="18395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126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12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муниципального хозяйства и территории сельского поселения в целях обеспечения комфортных условий проживания для граждан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79768" y="2867025"/>
            <a:ext cx="3414332" cy="1219200"/>
          </a:xfrm>
          <a:custGeom>
            <a:avLst/>
            <a:gdLst/>
            <a:ahLst/>
            <a:cxnLst/>
            <a:rect l="l" t="t" r="r" b="b"/>
            <a:pathLst>
              <a:path w="4410710" h="1169035">
                <a:moveTo>
                  <a:pt x="0" y="1168463"/>
                </a:moveTo>
                <a:lnTo>
                  <a:pt x="4410456" y="1168463"/>
                </a:lnTo>
                <a:lnTo>
                  <a:pt x="4410456" y="0"/>
                </a:lnTo>
                <a:lnTo>
                  <a:pt x="0" y="0"/>
                </a:lnTo>
                <a:lnTo>
                  <a:pt x="0" y="1168463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5100" y="2867025"/>
            <a:ext cx="3429000" cy="1828800"/>
          </a:xfrm>
          <a:custGeom>
            <a:avLst/>
            <a:gdLst/>
            <a:ahLst/>
            <a:cxnLst/>
            <a:rect l="l" t="t" r="r" b="b"/>
            <a:pathLst>
              <a:path w="4410710" h="1169035">
                <a:moveTo>
                  <a:pt x="0" y="1168463"/>
                </a:moveTo>
                <a:lnTo>
                  <a:pt x="4410456" y="1168463"/>
                </a:lnTo>
                <a:lnTo>
                  <a:pt x="4410456" y="0"/>
                </a:lnTo>
                <a:lnTo>
                  <a:pt x="0" y="0"/>
                </a:lnTo>
                <a:lnTo>
                  <a:pt x="0" y="1168463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65100" y="2867025"/>
            <a:ext cx="34290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15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Благоустройство территории Бородульского сельского поселения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79768" y="4086225"/>
            <a:ext cx="3414332" cy="12192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5100" y="4162425"/>
            <a:ext cx="3429000" cy="11430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65101" y="4162425"/>
            <a:ext cx="3429000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15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Содержание и развитие дорожного хозяйства и обеспечение безопасности дорожного движения в Бородульском сельском поселении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8508" y="5185918"/>
            <a:ext cx="404495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1229995" algn="l"/>
              </a:tabLst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endParaRPr sz="1800" dirty="0">
              <a:latin typeface="Cambria"/>
              <a:cs typeface="Cambria"/>
            </a:endParaRPr>
          </a:p>
        </p:txBody>
      </p:sp>
      <p:graphicFrame>
        <p:nvGraphicFramePr>
          <p:cNvPr id="61" name="Диаграмма 60"/>
          <p:cNvGraphicFramePr/>
          <p:nvPr/>
        </p:nvGraphicFramePr>
        <p:xfrm>
          <a:off x="3594100" y="1571625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" name="Правая фигурная скобка 62"/>
          <p:cNvSpPr/>
          <p:nvPr/>
        </p:nvSpPr>
        <p:spPr>
          <a:xfrm>
            <a:off x="5270500" y="2181225"/>
            <a:ext cx="152400" cy="3810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object 51"/>
          <p:cNvSpPr/>
          <p:nvPr/>
        </p:nvSpPr>
        <p:spPr>
          <a:xfrm>
            <a:off x="165100" y="5305425"/>
            <a:ext cx="3414332" cy="12192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>
              <a:ln>
                <a:solidFill>
                  <a:schemeClr val="accent4">
                    <a:lumMod val="75000"/>
                  </a:schemeClr>
                </a:solidFill>
              </a:ln>
            </a:endParaRPr>
          </a:p>
        </p:txBody>
      </p:sp>
      <p:sp>
        <p:nvSpPr>
          <p:cNvPr id="24" name="object 51"/>
          <p:cNvSpPr/>
          <p:nvPr/>
        </p:nvSpPr>
        <p:spPr>
          <a:xfrm>
            <a:off x="241300" y="5457825"/>
            <a:ext cx="3352800" cy="14478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" y="3524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2241804" y="5356860"/>
            <a:ext cx="371856" cy="38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1900" y="200025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pPr algn="ctr"/>
            <a:endParaRPr lang="ru-RU" sz="1400" b="1" dirty="0" smtClean="0">
              <a:latin typeface="Monotype Corsiva" pitchFamily="66" charset="0"/>
            </a:endParaRPr>
          </a:p>
          <a:p>
            <a:pPr algn="ctr"/>
            <a:r>
              <a:rPr lang="ru-RU" sz="2100" b="1" dirty="0" smtClean="0">
                <a:latin typeface="Monotype Corsiva" pitchFamily="66" charset="0"/>
              </a:rPr>
              <a:t>Муниципальная программа «Содержание и развитие муниципального хозяйства </a:t>
            </a:r>
            <a:r>
              <a:rPr lang="ru-RU" sz="2100" b="1" dirty="0" smtClean="0">
                <a:latin typeface="Monotype Corsiva" pitchFamily="66" charset="0"/>
              </a:rPr>
              <a:t>Бородульского </a:t>
            </a:r>
            <a:r>
              <a:rPr lang="ru-RU" sz="2100" b="1" dirty="0" smtClean="0">
                <a:latin typeface="Monotype Corsiva" pitchFamily="66" charset="0"/>
              </a:rPr>
              <a:t>сельского </a:t>
            </a:r>
            <a:r>
              <a:rPr lang="ru-RU" sz="2100" b="1" dirty="0" smtClean="0">
                <a:latin typeface="Monotype Corsiva" pitchFamily="66" charset="0"/>
              </a:rPr>
              <a:t>поселения»</a:t>
            </a:r>
            <a:endParaRPr lang="ru-RU" sz="2100" b="1" dirty="0">
              <a:latin typeface="Monotype Corsiva" pitchFamily="66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9900" y="1571625"/>
            <a:ext cx="914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программы в 2016 году за счет бюджета поселения предусмотрены в сумме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1 800,8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679700" y="2562225"/>
            <a:ext cx="4953000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Мероприятие: Приведение в нормативное состояние автомобильных дорог и искусственных сооружений на них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(1513,9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т.р.)</a:t>
            </a: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755900" y="4010025"/>
            <a:ext cx="1676400" cy="2057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автомобильных дорог местного значения и искусственных сооружений на них     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(400,0т.р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rot="5400000">
            <a:off x="5804694" y="3780631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5346700" y="4010025"/>
            <a:ext cx="1676400" cy="2057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Текущий ремонт автомобильных дорог местного значения и искусственных сооружений на них    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(1113,9т.р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3442494" y="3780631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4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700" y="2762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2241804" y="5356860"/>
            <a:ext cx="371856" cy="38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1900" y="200025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pPr algn="ctr"/>
            <a:endParaRPr lang="ru-RU" sz="1400" b="1" dirty="0" smtClean="0">
              <a:latin typeface="Monotype Corsiva" pitchFamily="66" charset="0"/>
            </a:endParaRPr>
          </a:p>
          <a:p>
            <a:pPr algn="ctr"/>
            <a:r>
              <a:rPr lang="ru-RU" sz="2100" b="1" dirty="0" smtClean="0">
                <a:latin typeface="Monotype Corsiva" pitchFamily="66" charset="0"/>
              </a:rPr>
              <a:t>Муниципальная программа «Содержание и развитие муниципального хозяйства Путинского сельского поселения Верещагинского района Пермского края»</a:t>
            </a:r>
            <a:endParaRPr lang="ru-RU" sz="2100" b="1" dirty="0">
              <a:latin typeface="Monotype Corsiva" pitchFamily="66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9900" y="1571625"/>
            <a:ext cx="914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программы в 2016 году за счет бюджета поселения предусмотрены в сумме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1 800,8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69900" y="2486025"/>
            <a:ext cx="91440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Мероприятие: Благоустройство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(286,9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т.р.)</a:t>
            </a: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404100" y="3552825"/>
            <a:ext cx="220980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Ликвидация несанкционированных свалок бытового мусора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(20,0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46100" y="3552825"/>
            <a:ext cx="2209800" cy="1066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Техническое обслуживание и текущий ремонт сетей уличного освещения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(57,2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08300" y="3552825"/>
            <a:ext cx="220980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Оплата электроэнергии за уличное освещение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(168,6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6100" y="5000625"/>
            <a:ext cx="22098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Кронирование и обрезка деревьев    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(31,1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70500" y="3552825"/>
            <a:ext cx="2057400" cy="990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и текущий ремонт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пешеходных путепроводов (10,0 т..р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" y="3524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91943"/>
            <a:ext cx="10080625" cy="73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80625" cy="1092200"/>
          </a:xfrm>
          <a:custGeom>
            <a:avLst/>
            <a:gdLst/>
            <a:ahLst/>
            <a:cxnLst/>
            <a:rect l="l" t="t" r="r" b="b"/>
            <a:pathLst>
              <a:path w="10080625" h="1092200">
                <a:moveTo>
                  <a:pt x="0" y="1091946"/>
                </a:moveTo>
                <a:lnTo>
                  <a:pt x="10080625" y="1091946"/>
                </a:lnTo>
                <a:lnTo>
                  <a:pt x="10080625" y="0"/>
                </a:lnTo>
              </a:path>
            </a:pathLst>
          </a:custGeom>
          <a:ln w="9525">
            <a:solidFill>
              <a:srgbClr val="96B8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00625"/>
            <a:ext cx="693877" cy="33430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4532" y="6396710"/>
            <a:ext cx="9150350" cy="663575"/>
          </a:xfrm>
          <a:custGeom>
            <a:avLst/>
            <a:gdLst/>
            <a:ahLst/>
            <a:cxnLst/>
            <a:rect l="l" t="t" r="r" b="b"/>
            <a:pathLst>
              <a:path w="9150350" h="663575">
                <a:moveTo>
                  <a:pt x="0" y="663232"/>
                </a:moveTo>
                <a:lnTo>
                  <a:pt x="9150350" y="663232"/>
                </a:lnTo>
                <a:lnTo>
                  <a:pt x="9150350" y="0"/>
                </a:lnTo>
                <a:lnTo>
                  <a:pt x="0" y="0"/>
                </a:lnTo>
                <a:lnTo>
                  <a:pt x="0" y="66323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50353" y="109156"/>
            <a:ext cx="8760460" cy="1035685"/>
          </a:xfrm>
          <a:custGeom>
            <a:avLst/>
            <a:gdLst/>
            <a:ahLst/>
            <a:cxnLst/>
            <a:rect l="l" t="t" r="r" b="b"/>
            <a:pathLst>
              <a:path w="8760460" h="1035685">
                <a:moveTo>
                  <a:pt x="0" y="1035113"/>
                </a:moveTo>
                <a:lnTo>
                  <a:pt x="8760460" y="1035113"/>
                </a:lnTo>
                <a:lnTo>
                  <a:pt x="8760460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Непрограммные расходы бюджета поселения                      в 2016 году  - </a:t>
            </a:r>
            <a:r>
              <a:rPr lang="ru-RU" sz="3200" b="1" dirty="0" smtClean="0">
                <a:latin typeface="Monotype Corsiva" pitchFamily="66" charset="0"/>
              </a:rPr>
              <a:t>2 818,4 </a:t>
            </a:r>
            <a:r>
              <a:rPr lang="ru-RU" sz="3200" b="1" dirty="0" smtClean="0">
                <a:latin typeface="Monotype Corsiva" pitchFamily="66" charset="0"/>
              </a:rPr>
              <a:t>т.р., из них:</a:t>
            </a:r>
            <a:endParaRPr sz="3200" b="1" dirty="0">
              <a:latin typeface="Monotype Corsiva" pitchFamily="66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050353" y="109156"/>
            <a:ext cx="8760460" cy="1035685"/>
          </a:xfrm>
          <a:custGeom>
            <a:avLst/>
            <a:gdLst/>
            <a:ahLst/>
            <a:cxnLst/>
            <a:rect l="l" t="t" r="r" b="b"/>
            <a:pathLst>
              <a:path w="8760460" h="1035685">
                <a:moveTo>
                  <a:pt x="0" y="1035113"/>
                </a:moveTo>
                <a:lnTo>
                  <a:pt x="8760460" y="1035113"/>
                </a:lnTo>
                <a:lnTo>
                  <a:pt x="8760460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ln w="9524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Прямоугольник 37"/>
          <p:cNvSpPr/>
          <p:nvPr/>
        </p:nvSpPr>
        <p:spPr>
          <a:xfrm>
            <a:off x="469900" y="1724025"/>
            <a:ext cx="91440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главы муниципального образования, Совета депутатов поселения, аппарата администрации поселения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2 466,5  т.р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9900" y="2790825"/>
            <a:ext cx="91440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Резервный фонд администрации поселения 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5,0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69900" y="3552825"/>
            <a:ext cx="91440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Опубликование правовых актов органов местного самоуправления 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15,0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69900" y="4314825"/>
            <a:ext cx="91440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межмуниципального сотрудничества – 20,0 т.р.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300" y="0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469900" y="5076825"/>
            <a:ext cx="91440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пожарной безопасности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80,0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91943"/>
            <a:ext cx="10080625" cy="73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80625" cy="1092200"/>
          </a:xfrm>
          <a:custGeom>
            <a:avLst/>
            <a:gdLst/>
            <a:ahLst/>
            <a:cxnLst/>
            <a:rect l="l" t="t" r="r" b="b"/>
            <a:pathLst>
              <a:path w="10080625" h="1092200">
                <a:moveTo>
                  <a:pt x="0" y="1091946"/>
                </a:moveTo>
                <a:lnTo>
                  <a:pt x="10080625" y="1091946"/>
                </a:lnTo>
                <a:lnTo>
                  <a:pt x="10080625" y="0"/>
                </a:lnTo>
              </a:path>
            </a:pathLst>
          </a:custGeom>
          <a:ln w="9525">
            <a:solidFill>
              <a:srgbClr val="96B8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00625"/>
            <a:ext cx="693877" cy="33430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4532" y="6396710"/>
            <a:ext cx="9150350" cy="663575"/>
          </a:xfrm>
          <a:custGeom>
            <a:avLst/>
            <a:gdLst/>
            <a:ahLst/>
            <a:cxnLst/>
            <a:rect l="l" t="t" r="r" b="b"/>
            <a:pathLst>
              <a:path w="9150350" h="663575">
                <a:moveTo>
                  <a:pt x="0" y="663232"/>
                </a:moveTo>
                <a:lnTo>
                  <a:pt x="9150350" y="663232"/>
                </a:lnTo>
                <a:lnTo>
                  <a:pt x="9150350" y="0"/>
                </a:lnTo>
                <a:lnTo>
                  <a:pt x="0" y="0"/>
                </a:lnTo>
                <a:lnTo>
                  <a:pt x="0" y="66323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50353" y="109156"/>
            <a:ext cx="8760460" cy="1035685"/>
          </a:xfrm>
          <a:custGeom>
            <a:avLst/>
            <a:gdLst/>
            <a:ahLst/>
            <a:cxnLst/>
            <a:rect l="l" t="t" r="r" b="b"/>
            <a:pathLst>
              <a:path w="8760460" h="1035685">
                <a:moveTo>
                  <a:pt x="0" y="1035113"/>
                </a:moveTo>
                <a:lnTo>
                  <a:pt x="8760460" y="1035113"/>
                </a:lnTo>
                <a:lnTo>
                  <a:pt x="8760460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Непрограммные расходы бюджета поселения                      в 2016 году  - 4 805,6 т.р., из них:</a:t>
            </a:r>
            <a:endParaRPr sz="3200" b="1" dirty="0">
              <a:latin typeface="Monotype Corsiva" pitchFamily="66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050353" y="109156"/>
            <a:ext cx="8760460" cy="1035685"/>
          </a:xfrm>
          <a:custGeom>
            <a:avLst/>
            <a:gdLst/>
            <a:ahLst/>
            <a:cxnLst/>
            <a:rect l="l" t="t" r="r" b="b"/>
            <a:pathLst>
              <a:path w="8760460" h="1035685">
                <a:moveTo>
                  <a:pt x="0" y="1035113"/>
                </a:moveTo>
                <a:lnTo>
                  <a:pt x="8760460" y="1035113"/>
                </a:lnTo>
                <a:lnTo>
                  <a:pt x="8760460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ln w="9524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Прямоугольник 37"/>
          <p:cNvSpPr/>
          <p:nvPr/>
        </p:nvSpPr>
        <p:spPr>
          <a:xfrm>
            <a:off x="469900" y="1419225"/>
            <a:ext cx="91440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Пенсии за выслугу лет лицам, замещавшим муниципальные должности в муниципальном образовании 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142,0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9900" y="2257425"/>
            <a:ext cx="914400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мер социальной поддержки отдельным категориям граждан, работающим и проживающим в сельской местности, по оплате жилого помещения и коммунальных услуг 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15,7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9900" y="3476625"/>
            <a:ext cx="9144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первичного воинского учета на территориях, где отсутствуют военные комиссариаты 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74,2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300" y="2000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728961" y="7182307"/>
            <a:ext cx="120650" cy="240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27100" y="200025"/>
            <a:ext cx="8839199" cy="762000"/>
          </a:xfrm>
          <a:custGeom>
            <a:avLst/>
            <a:gdLst/>
            <a:ahLst/>
            <a:cxnLst/>
            <a:rect l="l" t="t" r="r" b="b"/>
            <a:pathLst>
              <a:path w="9136380" h="810260">
                <a:moveTo>
                  <a:pt x="0" y="810094"/>
                </a:moveTo>
                <a:lnTo>
                  <a:pt x="9135999" y="810094"/>
                </a:lnTo>
                <a:lnTo>
                  <a:pt x="9135999" y="0"/>
                </a:lnTo>
                <a:lnTo>
                  <a:pt x="0" y="0"/>
                </a:lnTo>
                <a:lnTo>
                  <a:pt x="0" y="81009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Основы составления проекта бюджета поселения                          на 2016 – 2018 годы </a:t>
            </a:r>
            <a:endParaRPr sz="2800" dirty="0">
              <a:latin typeface="Monotype Corsiva" pitchFamily="66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4789" y="1014793"/>
            <a:ext cx="9366885" cy="0"/>
          </a:xfrm>
          <a:custGeom>
            <a:avLst/>
            <a:gdLst/>
            <a:ahLst/>
            <a:cxnLst/>
            <a:rect l="l" t="t" r="r" b="b"/>
            <a:pathLst>
              <a:path w="9366885">
                <a:moveTo>
                  <a:pt x="0" y="0"/>
                </a:moveTo>
                <a:lnTo>
                  <a:pt x="9366618" y="0"/>
                </a:lnTo>
              </a:path>
            </a:pathLst>
          </a:custGeom>
          <a:ln w="1587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4789" y="1046543"/>
            <a:ext cx="9366885" cy="0"/>
          </a:xfrm>
          <a:custGeom>
            <a:avLst/>
            <a:gdLst/>
            <a:ahLst/>
            <a:cxnLst/>
            <a:rect l="l" t="t" r="r" b="b"/>
            <a:pathLst>
              <a:path w="9366885">
                <a:moveTo>
                  <a:pt x="0" y="0"/>
                </a:moveTo>
                <a:lnTo>
                  <a:pt x="9366618" y="0"/>
                </a:lnTo>
              </a:path>
            </a:pathLst>
          </a:custGeom>
          <a:ln w="1587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9900" y="5000625"/>
            <a:ext cx="9146540" cy="1219200"/>
          </a:xfrm>
          <a:custGeom>
            <a:avLst/>
            <a:gdLst/>
            <a:ahLst/>
            <a:cxnLst/>
            <a:rect l="l" t="t" r="r" b="b"/>
            <a:pathLst>
              <a:path w="9451340" h="959485">
                <a:moveTo>
                  <a:pt x="0" y="958926"/>
                </a:moveTo>
                <a:lnTo>
                  <a:pt x="9451086" y="958926"/>
                </a:lnTo>
                <a:lnTo>
                  <a:pt x="9451086" y="0"/>
                </a:lnTo>
                <a:lnTo>
                  <a:pt x="0" y="0"/>
                </a:lnTo>
                <a:lnTo>
                  <a:pt x="0" y="958926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 rot="10800000" flipV="1">
            <a:off x="1231900" y="5252799"/>
            <a:ext cx="774509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  <a:cs typeface="Times New Roman"/>
              </a:rPr>
              <a:t>Составление проекта бюджета муниципального</a:t>
            </a:r>
          </a:p>
          <a:p>
            <a:pPr marL="4445" algn="ctr">
              <a:lnSpc>
                <a:spcPct val="100000"/>
              </a:lnSpc>
            </a:pPr>
            <a:r>
              <a:rPr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  <a:cs typeface="Times New Roman"/>
              </a:rPr>
              <a:t>образования</a:t>
            </a:r>
          </a:p>
        </p:txBody>
      </p:sp>
      <p:sp>
        <p:nvSpPr>
          <p:cNvPr id="26" name="Выноска со стрелкой вниз 25"/>
          <p:cNvSpPr/>
          <p:nvPr/>
        </p:nvSpPr>
        <p:spPr>
          <a:xfrm>
            <a:off x="469900" y="1266825"/>
            <a:ext cx="1905000" cy="3733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Бюджетное послание Президента Российской Федерации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2832100" y="1266825"/>
            <a:ext cx="2057400" cy="3733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поселения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Выноска со стрелкой вниз 28"/>
          <p:cNvSpPr/>
          <p:nvPr/>
        </p:nvSpPr>
        <p:spPr>
          <a:xfrm>
            <a:off x="5270500" y="1266825"/>
            <a:ext cx="1981200" cy="3733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поселения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Выноска со стрелкой вниз 29"/>
          <p:cNvSpPr/>
          <p:nvPr/>
        </p:nvSpPr>
        <p:spPr>
          <a:xfrm>
            <a:off x="7480300" y="1266825"/>
            <a:ext cx="1905000" cy="3733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300" y="0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0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9388" y="6934199"/>
            <a:ext cx="8221979" cy="6248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4882" y="1484630"/>
            <a:ext cx="8190865" cy="5461000"/>
          </a:xfrm>
          <a:custGeom>
            <a:avLst/>
            <a:gdLst/>
            <a:ahLst/>
            <a:cxnLst/>
            <a:rect l="l" t="t" r="r" b="b"/>
            <a:pathLst>
              <a:path w="8190865" h="5461000">
                <a:moveTo>
                  <a:pt x="7721600" y="0"/>
                </a:moveTo>
                <a:lnTo>
                  <a:pt x="469265" y="0"/>
                </a:lnTo>
                <a:lnTo>
                  <a:pt x="421278" y="2422"/>
                </a:lnTo>
                <a:lnTo>
                  <a:pt x="374680" y="9532"/>
                </a:lnTo>
                <a:lnTo>
                  <a:pt x="329705" y="21093"/>
                </a:lnTo>
                <a:lnTo>
                  <a:pt x="286589" y="36871"/>
                </a:lnTo>
                <a:lnTo>
                  <a:pt x="245568" y="56629"/>
                </a:lnTo>
                <a:lnTo>
                  <a:pt x="206877" y="80132"/>
                </a:lnTo>
                <a:lnTo>
                  <a:pt x="170752" y="107144"/>
                </a:lnTo>
                <a:lnTo>
                  <a:pt x="137429" y="137429"/>
                </a:lnTo>
                <a:lnTo>
                  <a:pt x="107144" y="170752"/>
                </a:lnTo>
                <a:lnTo>
                  <a:pt x="80132" y="206877"/>
                </a:lnTo>
                <a:lnTo>
                  <a:pt x="56629" y="245568"/>
                </a:lnTo>
                <a:lnTo>
                  <a:pt x="36871" y="286589"/>
                </a:lnTo>
                <a:lnTo>
                  <a:pt x="21093" y="329705"/>
                </a:lnTo>
                <a:lnTo>
                  <a:pt x="9532" y="374680"/>
                </a:lnTo>
                <a:lnTo>
                  <a:pt x="2422" y="421278"/>
                </a:lnTo>
                <a:lnTo>
                  <a:pt x="0" y="469264"/>
                </a:lnTo>
                <a:lnTo>
                  <a:pt x="0" y="4991277"/>
                </a:lnTo>
                <a:lnTo>
                  <a:pt x="2422" y="5039257"/>
                </a:lnTo>
                <a:lnTo>
                  <a:pt x="9532" y="5085851"/>
                </a:lnTo>
                <a:lnTo>
                  <a:pt x="21093" y="5130824"/>
                </a:lnTo>
                <a:lnTo>
                  <a:pt x="36871" y="5173939"/>
                </a:lnTo>
                <a:lnTo>
                  <a:pt x="56629" y="5214960"/>
                </a:lnTo>
                <a:lnTo>
                  <a:pt x="80132" y="5253652"/>
                </a:lnTo>
                <a:lnTo>
                  <a:pt x="107144" y="5289779"/>
                </a:lnTo>
                <a:lnTo>
                  <a:pt x="137429" y="5323104"/>
                </a:lnTo>
                <a:lnTo>
                  <a:pt x="170752" y="5353393"/>
                </a:lnTo>
                <a:lnTo>
                  <a:pt x="206877" y="5380408"/>
                </a:lnTo>
                <a:lnTo>
                  <a:pt x="245568" y="5403915"/>
                </a:lnTo>
                <a:lnTo>
                  <a:pt x="286589" y="5423676"/>
                </a:lnTo>
                <a:lnTo>
                  <a:pt x="329705" y="5439457"/>
                </a:lnTo>
                <a:lnTo>
                  <a:pt x="374680" y="5451021"/>
                </a:lnTo>
                <a:lnTo>
                  <a:pt x="421278" y="5458132"/>
                </a:lnTo>
                <a:lnTo>
                  <a:pt x="469265" y="5460555"/>
                </a:lnTo>
                <a:lnTo>
                  <a:pt x="7721600" y="5460555"/>
                </a:lnTo>
                <a:lnTo>
                  <a:pt x="7769586" y="5458132"/>
                </a:lnTo>
                <a:lnTo>
                  <a:pt x="7816184" y="5451021"/>
                </a:lnTo>
                <a:lnTo>
                  <a:pt x="7861159" y="5439457"/>
                </a:lnTo>
                <a:lnTo>
                  <a:pt x="7904275" y="5423676"/>
                </a:lnTo>
                <a:lnTo>
                  <a:pt x="7945296" y="5403915"/>
                </a:lnTo>
                <a:lnTo>
                  <a:pt x="7983987" y="5380408"/>
                </a:lnTo>
                <a:lnTo>
                  <a:pt x="8020112" y="5353393"/>
                </a:lnTo>
                <a:lnTo>
                  <a:pt x="8053435" y="5323104"/>
                </a:lnTo>
                <a:lnTo>
                  <a:pt x="8083720" y="5289779"/>
                </a:lnTo>
                <a:lnTo>
                  <a:pt x="8110732" y="5253652"/>
                </a:lnTo>
                <a:lnTo>
                  <a:pt x="8134235" y="5214960"/>
                </a:lnTo>
                <a:lnTo>
                  <a:pt x="8153993" y="5173939"/>
                </a:lnTo>
                <a:lnTo>
                  <a:pt x="8169771" y="5130824"/>
                </a:lnTo>
                <a:lnTo>
                  <a:pt x="8181332" y="5085851"/>
                </a:lnTo>
                <a:lnTo>
                  <a:pt x="8188442" y="5039257"/>
                </a:lnTo>
                <a:lnTo>
                  <a:pt x="8190865" y="4991277"/>
                </a:lnTo>
                <a:lnTo>
                  <a:pt x="8190865" y="469264"/>
                </a:lnTo>
                <a:lnTo>
                  <a:pt x="8188442" y="421278"/>
                </a:lnTo>
                <a:lnTo>
                  <a:pt x="8181332" y="374680"/>
                </a:lnTo>
                <a:lnTo>
                  <a:pt x="8169771" y="329705"/>
                </a:lnTo>
                <a:lnTo>
                  <a:pt x="8153993" y="286589"/>
                </a:lnTo>
                <a:lnTo>
                  <a:pt x="8134235" y="245568"/>
                </a:lnTo>
                <a:lnTo>
                  <a:pt x="8110732" y="206877"/>
                </a:lnTo>
                <a:lnTo>
                  <a:pt x="8083720" y="170752"/>
                </a:lnTo>
                <a:lnTo>
                  <a:pt x="8053435" y="137429"/>
                </a:lnTo>
                <a:lnTo>
                  <a:pt x="8020112" y="107144"/>
                </a:lnTo>
                <a:lnTo>
                  <a:pt x="7983987" y="80132"/>
                </a:lnTo>
                <a:lnTo>
                  <a:pt x="7945296" y="56629"/>
                </a:lnTo>
                <a:lnTo>
                  <a:pt x="7904275" y="36871"/>
                </a:lnTo>
                <a:lnTo>
                  <a:pt x="7861159" y="21093"/>
                </a:lnTo>
                <a:lnTo>
                  <a:pt x="7816184" y="9532"/>
                </a:lnTo>
                <a:lnTo>
                  <a:pt x="7769586" y="2422"/>
                </a:lnTo>
                <a:lnTo>
                  <a:pt x="7721600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8500" y="1266825"/>
            <a:ext cx="8935847" cy="5602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5700" y="276225"/>
            <a:ext cx="8776335" cy="990600"/>
          </a:xfrm>
          <a:custGeom>
            <a:avLst/>
            <a:gdLst/>
            <a:ahLst/>
            <a:cxnLst/>
            <a:rect l="l" t="t" r="r" b="b"/>
            <a:pathLst>
              <a:path w="8776335" h="990600">
                <a:moveTo>
                  <a:pt x="0" y="990104"/>
                </a:moveTo>
                <a:lnTo>
                  <a:pt x="8775954" y="990104"/>
                </a:lnTo>
                <a:lnTo>
                  <a:pt x="8775954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Основные характеристики бюджета муниципального образования </a:t>
            </a:r>
            <a:r>
              <a:rPr lang="ru-RU" sz="2800" b="1" dirty="0" smtClean="0">
                <a:latin typeface="Monotype Corsiva" pitchFamily="66" charset="0"/>
              </a:rPr>
              <a:t>«Бородульское </a:t>
            </a:r>
            <a:r>
              <a:rPr lang="ru-RU" sz="2800" b="1" dirty="0" smtClean="0">
                <a:latin typeface="Monotype Corsiva" pitchFamily="66" charset="0"/>
              </a:rPr>
              <a:t>сельское поселение»</a:t>
            </a:r>
            <a:endParaRPr sz="2800" b="1" dirty="0">
              <a:latin typeface="Monotype Corsiva" pitchFamily="66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24877" y="269481"/>
            <a:ext cx="8776335" cy="990600"/>
          </a:xfrm>
          <a:custGeom>
            <a:avLst/>
            <a:gdLst/>
            <a:ahLst/>
            <a:cxnLst/>
            <a:rect l="l" t="t" r="r" b="b"/>
            <a:pathLst>
              <a:path w="8776335" h="990600">
                <a:moveTo>
                  <a:pt x="0" y="990104"/>
                </a:moveTo>
                <a:lnTo>
                  <a:pt x="8775954" y="990104"/>
                </a:lnTo>
                <a:lnTo>
                  <a:pt x="8775954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ln w="38099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304781" y="7183425"/>
            <a:ext cx="18097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61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76883" y="3432048"/>
            <a:ext cx="1961388" cy="10317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4872" y="3464814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922578" y="0"/>
                </a:moveTo>
                <a:lnTo>
                  <a:pt x="859413" y="1054"/>
                </a:lnTo>
                <a:lnTo>
                  <a:pt x="797390" y="4174"/>
                </a:lnTo>
                <a:lnTo>
                  <a:pt x="736647" y="9289"/>
                </a:lnTo>
                <a:lnTo>
                  <a:pt x="677321" y="16333"/>
                </a:lnTo>
                <a:lnTo>
                  <a:pt x="619550" y="25237"/>
                </a:lnTo>
                <a:lnTo>
                  <a:pt x="563470" y="35933"/>
                </a:lnTo>
                <a:lnTo>
                  <a:pt x="509220" y="48352"/>
                </a:lnTo>
                <a:lnTo>
                  <a:pt x="456936" y="62427"/>
                </a:lnTo>
                <a:lnTo>
                  <a:pt x="406757" y="78090"/>
                </a:lnTo>
                <a:lnTo>
                  <a:pt x="358819" y="95272"/>
                </a:lnTo>
                <a:lnTo>
                  <a:pt x="313260" y="113905"/>
                </a:lnTo>
                <a:lnTo>
                  <a:pt x="270217" y="133921"/>
                </a:lnTo>
                <a:lnTo>
                  <a:pt x="229829" y="155252"/>
                </a:lnTo>
                <a:lnTo>
                  <a:pt x="192231" y="177830"/>
                </a:lnTo>
                <a:lnTo>
                  <a:pt x="157562" y="201587"/>
                </a:lnTo>
                <a:lnTo>
                  <a:pt x="125959" y="226455"/>
                </a:lnTo>
                <a:lnTo>
                  <a:pt x="97559" y="252364"/>
                </a:lnTo>
                <a:lnTo>
                  <a:pt x="50920" y="307039"/>
                </a:lnTo>
                <a:lnTo>
                  <a:pt x="18743" y="365066"/>
                </a:lnTo>
                <a:lnTo>
                  <a:pt x="2128" y="425900"/>
                </a:lnTo>
                <a:lnTo>
                  <a:pt x="0" y="457200"/>
                </a:lnTo>
                <a:lnTo>
                  <a:pt x="2128" y="488499"/>
                </a:lnTo>
                <a:lnTo>
                  <a:pt x="18743" y="549333"/>
                </a:lnTo>
                <a:lnTo>
                  <a:pt x="50920" y="607360"/>
                </a:lnTo>
                <a:lnTo>
                  <a:pt x="97559" y="662035"/>
                </a:lnTo>
                <a:lnTo>
                  <a:pt x="125959" y="687944"/>
                </a:lnTo>
                <a:lnTo>
                  <a:pt x="157562" y="712812"/>
                </a:lnTo>
                <a:lnTo>
                  <a:pt x="192231" y="736569"/>
                </a:lnTo>
                <a:lnTo>
                  <a:pt x="229829" y="759147"/>
                </a:lnTo>
                <a:lnTo>
                  <a:pt x="270217" y="780478"/>
                </a:lnTo>
                <a:lnTo>
                  <a:pt x="313260" y="800494"/>
                </a:lnTo>
                <a:lnTo>
                  <a:pt x="358819" y="819127"/>
                </a:lnTo>
                <a:lnTo>
                  <a:pt x="406757" y="836309"/>
                </a:lnTo>
                <a:lnTo>
                  <a:pt x="456936" y="851972"/>
                </a:lnTo>
                <a:lnTo>
                  <a:pt x="509220" y="866047"/>
                </a:lnTo>
                <a:lnTo>
                  <a:pt x="563470" y="878466"/>
                </a:lnTo>
                <a:lnTo>
                  <a:pt x="619550" y="889162"/>
                </a:lnTo>
                <a:lnTo>
                  <a:pt x="677321" y="898066"/>
                </a:lnTo>
                <a:lnTo>
                  <a:pt x="736647" y="905110"/>
                </a:lnTo>
                <a:lnTo>
                  <a:pt x="797390" y="910225"/>
                </a:lnTo>
                <a:lnTo>
                  <a:pt x="859413" y="913345"/>
                </a:lnTo>
                <a:lnTo>
                  <a:pt x="922578" y="914400"/>
                </a:lnTo>
                <a:lnTo>
                  <a:pt x="985744" y="913345"/>
                </a:lnTo>
                <a:lnTo>
                  <a:pt x="1047768" y="910225"/>
                </a:lnTo>
                <a:lnTo>
                  <a:pt x="1108513" y="905110"/>
                </a:lnTo>
                <a:lnTo>
                  <a:pt x="1167841" y="898066"/>
                </a:lnTo>
                <a:lnTo>
                  <a:pt x="1225616" y="889162"/>
                </a:lnTo>
                <a:lnTo>
                  <a:pt x="1281699" y="878466"/>
                </a:lnTo>
                <a:lnTo>
                  <a:pt x="1335953" y="866047"/>
                </a:lnTo>
                <a:lnTo>
                  <a:pt x="1388240" y="851972"/>
                </a:lnTo>
                <a:lnTo>
                  <a:pt x="1438424" y="836309"/>
                </a:lnTo>
                <a:lnTo>
                  <a:pt x="1486366" y="819127"/>
                </a:lnTo>
                <a:lnTo>
                  <a:pt x="1531930" y="800494"/>
                </a:lnTo>
                <a:lnTo>
                  <a:pt x="1574977" y="780478"/>
                </a:lnTo>
                <a:lnTo>
                  <a:pt x="1615371" y="759147"/>
                </a:lnTo>
                <a:lnTo>
                  <a:pt x="1652973" y="736569"/>
                </a:lnTo>
                <a:lnTo>
                  <a:pt x="1687647" y="712812"/>
                </a:lnTo>
                <a:lnTo>
                  <a:pt x="1719254" y="687944"/>
                </a:lnTo>
                <a:lnTo>
                  <a:pt x="1747658" y="662035"/>
                </a:lnTo>
                <a:lnTo>
                  <a:pt x="1794304" y="607360"/>
                </a:lnTo>
                <a:lnTo>
                  <a:pt x="1826486" y="549333"/>
                </a:lnTo>
                <a:lnTo>
                  <a:pt x="1843104" y="488499"/>
                </a:lnTo>
                <a:lnTo>
                  <a:pt x="1845233" y="457200"/>
                </a:lnTo>
                <a:lnTo>
                  <a:pt x="1843104" y="425900"/>
                </a:lnTo>
                <a:lnTo>
                  <a:pt x="1826486" y="365066"/>
                </a:lnTo>
                <a:lnTo>
                  <a:pt x="1794304" y="307039"/>
                </a:lnTo>
                <a:lnTo>
                  <a:pt x="1747658" y="252364"/>
                </a:lnTo>
                <a:lnTo>
                  <a:pt x="1719254" y="226455"/>
                </a:lnTo>
                <a:lnTo>
                  <a:pt x="1687647" y="201587"/>
                </a:lnTo>
                <a:lnTo>
                  <a:pt x="1652973" y="177830"/>
                </a:lnTo>
                <a:lnTo>
                  <a:pt x="1615371" y="155252"/>
                </a:lnTo>
                <a:lnTo>
                  <a:pt x="1574977" y="133921"/>
                </a:lnTo>
                <a:lnTo>
                  <a:pt x="1531930" y="113905"/>
                </a:lnTo>
                <a:lnTo>
                  <a:pt x="1486366" y="95272"/>
                </a:lnTo>
                <a:lnTo>
                  <a:pt x="1438424" y="78090"/>
                </a:lnTo>
                <a:lnTo>
                  <a:pt x="1388240" y="62427"/>
                </a:lnTo>
                <a:lnTo>
                  <a:pt x="1335953" y="48352"/>
                </a:lnTo>
                <a:lnTo>
                  <a:pt x="1281699" y="35933"/>
                </a:lnTo>
                <a:lnTo>
                  <a:pt x="1225616" y="25237"/>
                </a:lnTo>
                <a:lnTo>
                  <a:pt x="1167841" y="16333"/>
                </a:lnTo>
                <a:lnTo>
                  <a:pt x="1108513" y="9289"/>
                </a:lnTo>
                <a:lnTo>
                  <a:pt x="1047768" y="4174"/>
                </a:lnTo>
                <a:lnTo>
                  <a:pt x="985744" y="1054"/>
                </a:lnTo>
                <a:lnTo>
                  <a:pt x="92257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4872" y="3464814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0" y="457200"/>
                </a:moveTo>
                <a:lnTo>
                  <a:pt x="8422" y="395166"/>
                </a:lnTo>
                <a:lnTo>
                  <a:pt x="32955" y="335668"/>
                </a:lnTo>
                <a:lnTo>
                  <a:pt x="72501" y="279249"/>
                </a:lnTo>
                <a:lnTo>
                  <a:pt x="125959" y="226455"/>
                </a:lnTo>
                <a:lnTo>
                  <a:pt x="157562" y="201587"/>
                </a:lnTo>
                <a:lnTo>
                  <a:pt x="192231" y="177830"/>
                </a:lnTo>
                <a:lnTo>
                  <a:pt x="229829" y="155252"/>
                </a:lnTo>
                <a:lnTo>
                  <a:pt x="270217" y="133921"/>
                </a:lnTo>
                <a:lnTo>
                  <a:pt x="313260" y="113905"/>
                </a:lnTo>
                <a:lnTo>
                  <a:pt x="358819" y="95272"/>
                </a:lnTo>
                <a:lnTo>
                  <a:pt x="406757" y="78090"/>
                </a:lnTo>
                <a:lnTo>
                  <a:pt x="456936" y="62427"/>
                </a:lnTo>
                <a:lnTo>
                  <a:pt x="509220" y="48352"/>
                </a:lnTo>
                <a:lnTo>
                  <a:pt x="563470" y="35933"/>
                </a:lnTo>
                <a:lnTo>
                  <a:pt x="619550" y="25237"/>
                </a:lnTo>
                <a:lnTo>
                  <a:pt x="677321" y="16333"/>
                </a:lnTo>
                <a:lnTo>
                  <a:pt x="736647" y="9289"/>
                </a:lnTo>
                <a:lnTo>
                  <a:pt x="797390" y="4174"/>
                </a:lnTo>
                <a:lnTo>
                  <a:pt x="859413" y="1054"/>
                </a:lnTo>
                <a:lnTo>
                  <a:pt x="922578" y="0"/>
                </a:lnTo>
                <a:lnTo>
                  <a:pt x="985744" y="1054"/>
                </a:lnTo>
                <a:lnTo>
                  <a:pt x="1047768" y="4174"/>
                </a:lnTo>
                <a:lnTo>
                  <a:pt x="1108513" y="9289"/>
                </a:lnTo>
                <a:lnTo>
                  <a:pt x="1167841" y="16333"/>
                </a:lnTo>
                <a:lnTo>
                  <a:pt x="1225616" y="25237"/>
                </a:lnTo>
                <a:lnTo>
                  <a:pt x="1281699" y="35933"/>
                </a:lnTo>
                <a:lnTo>
                  <a:pt x="1335953" y="48352"/>
                </a:lnTo>
                <a:lnTo>
                  <a:pt x="1388240" y="62427"/>
                </a:lnTo>
                <a:lnTo>
                  <a:pt x="1438424" y="78090"/>
                </a:lnTo>
                <a:lnTo>
                  <a:pt x="1486366" y="95272"/>
                </a:lnTo>
                <a:lnTo>
                  <a:pt x="1531930" y="113905"/>
                </a:lnTo>
                <a:lnTo>
                  <a:pt x="1574977" y="133921"/>
                </a:lnTo>
                <a:lnTo>
                  <a:pt x="1615371" y="155252"/>
                </a:lnTo>
                <a:lnTo>
                  <a:pt x="1652973" y="177830"/>
                </a:lnTo>
                <a:lnTo>
                  <a:pt x="1687647" y="201587"/>
                </a:lnTo>
                <a:lnTo>
                  <a:pt x="1719254" y="226455"/>
                </a:lnTo>
                <a:lnTo>
                  <a:pt x="1747658" y="252364"/>
                </a:lnTo>
                <a:lnTo>
                  <a:pt x="1794304" y="307039"/>
                </a:lnTo>
                <a:lnTo>
                  <a:pt x="1826486" y="365066"/>
                </a:lnTo>
                <a:lnTo>
                  <a:pt x="1843104" y="425900"/>
                </a:lnTo>
                <a:lnTo>
                  <a:pt x="1845233" y="457200"/>
                </a:lnTo>
                <a:lnTo>
                  <a:pt x="1843104" y="488499"/>
                </a:lnTo>
                <a:lnTo>
                  <a:pt x="1836810" y="519233"/>
                </a:lnTo>
                <a:lnTo>
                  <a:pt x="1812272" y="578731"/>
                </a:lnTo>
                <a:lnTo>
                  <a:pt x="1772720" y="635150"/>
                </a:lnTo>
                <a:lnTo>
                  <a:pt x="1719254" y="687944"/>
                </a:lnTo>
                <a:lnTo>
                  <a:pt x="1687647" y="712812"/>
                </a:lnTo>
                <a:lnTo>
                  <a:pt x="1652973" y="736569"/>
                </a:lnTo>
                <a:lnTo>
                  <a:pt x="1615371" y="759147"/>
                </a:lnTo>
                <a:lnTo>
                  <a:pt x="1574977" y="780478"/>
                </a:lnTo>
                <a:lnTo>
                  <a:pt x="1531930" y="800494"/>
                </a:lnTo>
                <a:lnTo>
                  <a:pt x="1486366" y="819127"/>
                </a:lnTo>
                <a:lnTo>
                  <a:pt x="1438424" y="836309"/>
                </a:lnTo>
                <a:lnTo>
                  <a:pt x="1388240" y="851972"/>
                </a:lnTo>
                <a:lnTo>
                  <a:pt x="1335953" y="866047"/>
                </a:lnTo>
                <a:lnTo>
                  <a:pt x="1281699" y="878466"/>
                </a:lnTo>
                <a:lnTo>
                  <a:pt x="1225616" y="889162"/>
                </a:lnTo>
                <a:lnTo>
                  <a:pt x="1167841" y="898066"/>
                </a:lnTo>
                <a:lnTo>
                  <a:pt x="1108513" y="905110"/>
                </a:lnTo>
                <a:lnTo>
                  <a:pt x="1047768" y="910225"/>
                </a:lnTo>
                <a:lnTo>
                  <a:pt x="985744" y="913345"/>
                </a:lnTo>
                <a:lnTo>
                  <a:pt x="922578" y="914400"/>
                </a:lnTo>
                <a:lnTo>
                  <a:pt x="859413" y="913345"/>
                </a:lnTo>
                <a:lnTo>
                  <a:pt x="797390" y="910225"/>
                </a:lnTo>
                <a:lnTo>
                  <a:pt x="736647" y="905110"/>
                </a:lnTo>
                <a:lnTo>
                  <a:pt x="677321" y="898066"/>
                </a:lnTo>
                <a:lnTo>
                  <a:pt x="619550" y="889162"/>
                </a:lnTo>
                <a:lnTo>
                  <a:pt x="563470" y="878466"/>
                </a:lnTo>
                <a:lnTo>
                  <a:pt x="509220" y="866047"/>
                </a:lnTo>
                <a:lnTo>
                  <a:pt x="456936" y="851972"/>
                </a:lnTo>
                <a:lnTo>
                  <a:pt x="406757" y="836309"/>
                </a:lnTo>
                <a:lnTo>
                  <a:pt x="358819" y="819127"/>
                </a:lnTo>
                <a:lnTo>
                  <a:pt x="313260" y="800494"/>
                </a:lnTo>
                <a:lnTo>
                  <a:pt x="270217" y="780478"/>
                </a:lnTo>
                <a:lnTo>
                  <a:pt x="229829" y="759147"/>
                </a:lnTo>
                <a:lnTo>
                  <a:pt x="192231" y="736569"/>
                </a:lnTo>
                <a:lnTo>
                  <a:pt x="157562" y="712812"/>
                </a:lnTo>
                <a:lnTo>
                  <a:pt x="125959" y="687944"/>
                </a:lnTo>
                <a:lnTo>
                  <a:pt x="97559" y="662035"/>
                </a:lnTo>
                <a:lnTo>
                  <a:pt x="50920" y="607360"/>
                </a:lnTo>
                <a:lnTo>
                  <a:pt x="18743" y="549333"/>
                </a:lnTo>
                <a:lnTo>
                  <a:pt x="2128" y="488499"/>
                </a:lnTo>
                <a:lnTo>
                  <a:pt x="0" y="4572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95805" y="3761740"/>
            <a:ext cx="922655" cy="31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135" smtClean="0">
                <a:latin typeface="Cambria"/>
                <a:cs typeface="Cambria"/>
              </a:rPr>
              <a:t>20</a:t>
            </a:r>
            <a:r>
              <a:rPr sz="2000" b="1" spc="125" smtClean="0">
                <a:latin typeface="Cambria"/>
                <a:cs typeface="Cambria"/>
              </a:rPr>
              <a:t>1</a:t>
            </a:r>
            <a:r>
              <a:rPr lang="ru-RU" sz="2000" b="1" spc="165" dirty="0" smtClean="0">
                <a:latin typeface="Cambria"/>
                <a:cs typeface="Cambria"/>
              </a:rPr>
              <a:t>6</a:t>
            </a:r>
            <a:r>
              <a:rPr sz="2000" b="1" spc="165" smtClean="0">
                <a:latin typeface="Cambria"/>
                <a:cs typeface="Cambria"/>
              </a:rPr>
              <a:t>г</a:t>
            </a:r>
            <a:r>
              <a:rPr sz="2000" b="1" spc="165" dirty="0"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66800" y="4736592"/>
            <a:ext cx="1961388" cy="10317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24877" y="4769993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922616" y="0"/>
                </a:moveTo>
                <a:lnTo>
                  <a:pt x="859451" y="1054"/>
                </a:lnTo>
                <a:lnTo>
                  <a:pt x="797428" y="4171"/>
                </a:lnTo>
                <a:lnTo>
                  <a:pt x="736684" y="9284"/>
                </a:lnTo>
                <a:lnTo>
                  <a:pt x="677356" y="16324"/>
                </a:lnTo>
                <a:lnTo>
                  <a:pt x="619583" y="25224"/>
                </a:lnTo>
                <a:lnTo>
                  <a:pt x="563502" y="35915"/>
                </a:lnTo>
                <a:lnTo>
                  <a:pt x="509250" y="48329"/>
                </a:lnTo>
                <a:lnTo>
                  <a:pt x="456964" y="62399"/>
                </a:lnTo>
                <a:lnTo>
                  <a:pt x="406783" y="78056"/>
                </a:lnTo>
                <a:lnTo>
                  <a:pt x="358843" y="95233"/>
                </a:lnTo>
                <a:lnTo>
                  <a:pt x="313281" y="113861"/>
                </a:lnTo>
                <a:lnTo>
                  <a:pt x="270236" y="133873"/>
                </a:lnTo>
                <a:lnTo>
                  <a:pt x="229845" y="155201"/>
                </a:lnTo>
                <a:lnTo>
                  <a:pt x="192245" y="177776"/>
                </a:lnTo>
                <a:lnTo>
                  <a:pt x="157574" y="201531"/>
                </a:lnTo>
                <a:lnTo>
                  <a:pt x="125969" y="226398"/>
                </a:lnTo>
                <a:lnTo>
                  <a:pt x="97567" y="252309"/>
                </a:lnTo>
                <a:lnTo>
                  <a:pt x="50924" y="306989"/>
                </a:lnTo>
                <a:lnTo>
                  <a:pt x="18745" y="365029"/>
                </a:lnTo>
                <a:lnTo>
                  <a:pt x="2128" y="425885"/>
                </a:lnTo>
                <a:lnTo>
                  <a:pt x="0" y="457200"/>
                </a:lnTo>
                <a:lnTo>
                  <a:pt x="2128" y="488499"/>
                </a:lnTo>
                <a:lnTo>
                  <a:pt x="18745" y="549333"/>
                </a:lnTo>
                <a:lnTo>
                  <a:pt x="50924" y="607360"/>
                </a:lnTo>
                <a:lnTo>
                  <a:pt x="97567" y="662035"/>
                </a:lnTo>
                <a:lnTo>
                  <a:pt x="125969" y="687944"/>
                </a:lnTo>
                <a:lnTo>
                  <a:pt x="157574" y="712812"/>
                </a:lnTo>
                <a:lnTo>
                  <a:pt x="192245" y="736569"/>
                </a:lnTo>
                <a:lnTo>
                  <a:pt x="229845" y="759147"/>
                </a:lnTo>
                <a:lnTo>
                  <a:pt x="270236" y="780478"/>
                </a:lnTo>
                <a:lnTo>
                  <a:pt x="313281" y="800494"/>
                </a:lnTo>
                <a:lnTo>
                  <a:pt x="358843" y="819127"/>
                </a:lnTo>
                <a:lnTo>
                  <a:pt x="406783" y="836309"/>
                </a:lnTo>
                <a:lnTo>
                  <a:pt x="456964" y="851972"/>
                </a:lnTo>
                <a:lnTo>
                  <a:pt x="509250" y="866047"/>
                </a:lnTo>
                <a:lnTo>
                  <a:pt x="563502" y="878466"/>
                </a:lnTo>
                <a:lnTo>
                  <a:pt x="619583" y="889162"/>
                </a:lnTo>
                <a:lnTo>
                  <a:pt x="677356" y="898066"/>
                </a:lnTo>
                <a:lnTo>
                  <a:pt x="736684" y="905110"/>
                </a:lnTo>
                <a:lnTo>
                  <a:pt x="797428" y="910225"/>
                </a:lnTo>
                <a:lnTo>
                  <a:pt x="859451" y="913345"/>
                </a:lnTo>
                <a:lnTo>
                  <a:pt x="922616" y="914400"/>
                </a:lnTo>
                <a:lnTo>
                  <a:pt x="985781" y="913345"/>
                </a:lnTo>
                <a:lnTo>
                  <a:pt x="1047803" y="910225"/>
                </a:lnTo>
                <a:lnTo>
                  <a:pt x="1108545" y="905110"/>
                </a:lnTo>
                <a:lnTo>
                  <a:pt x="1167870" y="898066"/>
                </a:lnTo>
                <a:lnTo>
                  <a:pt x="1225639" y="889162"/>
                </a:lnTo>
                <a:lnTo>
                  <a:pt x="1281717" y="878466"/>
                </a:lnTo>
                <a:lnTo>
                  <a:pt x="1335965" y="866047"/>
                </a:lnTo>
                <a:lnTo>
                  <a:pt x="1388245" y="851972"/>
                </a:lnTo>
                <a:lnTo>
                  <a:pt x="1438422" y="836309"/>
                </a:lnTo>
                <a:lnTo>
                  <a:pt x="1486357" y="819127"/>
                </a:lnTo>
                <a:lnTo>
                  <a:pt x="1531913" y="800494"/>
                </a:lnTo>
                <a:lnTo>
                  <a:pt x="1574952" y="780478"/>
                </a:lnTo>
                <a:lnTo>
                  <a:pt x="1615337" y="759147"/>
                </a:lnTo>
                <a:lnTo>
                  <a:pt x="1652932" y="736569"/>
                </a:lnTo>
                <a:lnTo>
                  <a:pt x="1687598" y="712812"/>
                </a:lnTo>
                <a:lnTo>
                  <a:pt x="1719198" y="687944"/>
                </a:lnTo>
                <a:lnTo>
                  <a:pt x="1747595" y="662035"/>
                </a:lnTo>
                <a:lnTo>
                  <a:pt x="1794230" y="607360"/>
                </a:lnTo>
                <a:lnTo>
                  <a:pt x="1826403" y="549333"/>
                </a:lnTo>
                <a:lnTo>
                  <a:pt x="1843016" y="488499"/>
                </a:lnTo>
                <a:lnTo>
                  <a:pt x="1845144" y="457200"/>
                </a:lnTo>
                <a:lnTo>
                  <a:pt x="1843016" y="425885"/>
                </a:lnTo>
                <a:lnTo>
                  <a:pt x="1826403" y="365029"/>
                </a:lnTo>
                <a:lnTo>
                  <a:pt x="1794230" y="306989"/>
                </a:lnTo>
                <a:lnTo>
                  <a:pt x="1747595" y="252309"/>
                </a:lnTo>
                <a:lnTo>
                  <a:pt x="1719198" y="226398"/>
                </a:lnTo>
                <a:lnTo>
                  <a:pt x="1687598" y="201531"/>
                </a:lnTo>
                <a:lnTo>
                  <a:pt x="1652932" y="177776"/>
                </a:lnTo>
                <a:lnTo>
                  <a:pt x="1615337" y="155201"/>
                </a:lnTo>
                <a:lnTo>
                  <a:pt x="1574952" y="133873"/>
                </a:lnTo>
                <a:lnTo>
                  <a:pt x="1531913" y="113861"/>
                </a:lnTo>
                <a:lnTo>
                  <a:pt x="1486357" y="95233"/>
                </a:lnTo>
                <a:lnTo>
                  <a:pt x="1438422" y="78056"/>
                </a:lnTo>
                <a:lnTo>
                  <a:pt x="1388245" y="62399"/>
                </a:lnTo>
                <a:lnTo>
                  <a:pt x="1335965" y="48329"/>
                </a:lnTo>
                <a:lnTo>
                  <a:pt x="1281717" y="35915"/>
                </a:lnTo>
                <a:lnTo>
                  <a:pt x="1225639" y="25224"/>
                </a:lnTo>
                <a:lnTo>
                  <a:pt x="1167870" y="16324"/>
                </a:lnTo>
                <a:lnTo>
                  <a:pt x="1108545" y="9284"/>
                </a:lnTo>
                <a:lnTo>
                  <a:pt x="1047803" y="4171"/>
                </a:lnTo>
                <a:lnTo>
                  <a:pt x="985781" y="1054"/>
                </a:lnTo>
                <a:lnTo>
                  <a:pt x="922616" y="0"/>
                </a:lnTo>
                <a:close/>
              </a:path>
            </a:pathLst>
          </a:custGeom>
          <a:solidFill>
            <a:srgbClr val="FDB8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24877" y="4769993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0" y="457200"/>
                </a:moveTo>
                <a:lnTo>
                  <a:pt x="8422" y="395139"/>
                </a:lnTo>
                <a:lnTo>
                  <a:pt x="32958" y="335623"/>
                </a:lnTo>
                <a:lnTo>
                  <a:pt x="72507" y="279195"/>
                </a:lnTo>
                <a:lnTo>
                  <a:pt x="125969" y="226398"/>
                </a:lnTo>
                <a:lnTo>
                  <a:pt x="157574" y="201531"/>
                </a:lnTo>
                <a:lnTo>
                  <a:pt x="192245" y="177776"/>
                </a:lnTo>
                <a:lnTo>
                  <a:pt x="229845" y="155201"/>
                </a:lnTo>
                <a:lnTo>
                  <a:pt x="270236" y="133873"/>
                </a:lnTo>
                <a:lnTo>
                  <a:pt x="313281" y="113861"/>
                </a:lnTo>
                <a:lnTo>
                  <a:pt x="358843" y="95233"/>
                </a:lnTo>
                <a:lnTo>
                  <a:pt x="406783" y="78056"/>
                </a:lnTo>
                <a:lnTo>
                  <a:pt x="456964" y="62399"/>
                </a:lnTo>
                <a:lnTo>
                  <a:pt x="509250" y="48329"/>
                </a:lnTo>
                <a:lnTo>
                  <a:pt x="563502" y="35915"/>
                </a:lnTo>
                <a:lnTo>
                  <a:pt x="619583" y="25224"/>
                </a:lnTo>
                <a:lnTo>
                  <a:pt x="677356" y="16324"/>
                </a:lnTo>
                <a:lnTo>
                  <a:pt x="736684" y="9284"/>
                </a:lnTo>
                <a:lnTo>
                  <a:pt x="797428" y="4171"/>
                </a:lnTo>
                <a:lnTo>
                  <a:pt x="859451" y="1054"/>
                </a:lnTo>
                <a:lnTo>
                  <a:pt x="922616" y="0"/>
                </a:lnTo>
                <a:lnTo>
                  <a:pt x="985781" y="1054"/>
                </a:lnTo>
                <a:lnTo>
                  <a:pt x="1047803" y="4171"/>
                </a:lnTo>
                <a:lnTo>
                  <a:pt x="1108545" y="9284"/>
                </a:lnTo>
                <a:lnTo>
                  <a:pt x="1167870" y="16324"/>
                </a:lnTo>
                <a:lnTo>
                  <a:pt x="1225639" y="25224"/>
                </a:lnTo>
                <a:lnTo>
                  <a:pt x="1281717" y="35915"/>
                </a:lnTo>
                <a:lnTo>
                  <a:pt x="1335965" y="48329"/>
                </a:lnTo>
                <a:lnTo>
                  <a:pt x="1388245" y="62399"/>
                </a:lnTo>
                <a:lnTo>
                  <a:pt x="1438422" y="78056"/>
                </a:lnTo>
                <a:lnTo>
                  <a:pt x="1486357" y="95233"/>
                </a:lnTo>
                <a:lnTo>
                  <a:pt x="1531913" y="113861"/>
                </a:lnTo>
                <a:lnTo>
                  <a:pt x="1574952" y="133873"/>
                </a:lnTo>
                <a:lnTo>
                  <a:pt x="1615337" y="155201"/>
                </a:lnTo>
                <a:lnTo>
                  <a:pt x="1652932" y="177776"/>
                </a:lnTo>
                <a:lnTo>
                  <a:pt x="1687598" y="201531"/>
                </a:lnTo>
                <a:lnTo>
                  <a:pt x="1719198" y="226398"/>
                </a:lnTo>
                <a:lnTo>
                  <a:pt x="1747595" y="252309"/>
                </a:lnTo>
                <a:lnTo>
                  <a:pt x="1794230" y="306989"/>
                </a:lnTo>
                <a:lnTo>
                  <a:pt x="1826403" y="365029"/>
                </a:lnTo>
                <a:lnTo>
                  <a:pt x="1843016" y="425885"/>
                </a:lnTo>
                <a:lnTo>
                  <a:pt x="1845144" y="457200"/>
                </a:lnTo>
                <a:lnTo>
                  <a:pt x="1843016" y="488499"/>
                </a:lnTo>
                <a:lnTo>
                  <a:pt x="1836723" y="519233"/>
                </a:lnTo>
                <a:lnTo>
                  <a:pt x="1812193" y="578731"/>
                </a:lnTo>
                <a:lnTo>
                  <a:pt x="1772651" y="635150"/>
                </a:lnTo>
                <a:lnTo>
                  <a:pt x="1719198" y="687944"/>
                </a:lnTo>
                <a:lnTo>
                  <a:pt x="1687598" y="712812"/>
                </a:lnTo>
                <a:lnTo>
                  <a:pt x="1652932" y="736569"/>
                </a:lnTo>
                <a:lnTo>
                  <a:pt x="1615337" y="759147"/>
                </a:lnTo>
                <a:lnTo>
                  <a:pt x="1574952" y="780478"/>
                </a:lnTo>
                <a:lnTo>
                  <a:pt x="1531913" y="800494"/>
                </a:lnTo>
                <a:lnTo>
                  <a:pt x="1486357" y="819127"/>
                </a:lnTo>
                <a:lnTo>
                  <a:pt x="1438422" y="836309"/>
                </a:lnTo>
                <a:lnTo>
                  <a:pt x="1388245" y="851972"/>
                </a:lnTo>
                <a:lnTo>
                  <a:pt x="1335965" y="866047"/>
                </a:lnTo>
                <a:lnTo>
                  <a:pt x="1281717" y="878466"/>
                </a:lnTo>
                <a:lnTo>
                  <a:pt x="1225639" y="889162"/>
                </a:lnTo>
                <a:lnTo>
                  <a:pt x="1167870" y="898066"/>
                </a:lnTo>
                <a:lnTo>
                  <a:pt x="1108545" y="905110"/>
                </a:lnTo>
                <a:lnTo>
                  <a:pt x="1047803" y="910225"/>
                </a:lnTo>
                <a:lnTo>
                  <a:pt x="985781" y="913345"/>
                </a:lnTo>
                <a:lnTo>
                  <a:pt x="922616" y="914400"/>
                </a:lnTo>
                <a:lnTo>
                  <a:pt x="859451" y="913345"/>
                </a:lnTo>
                <a:lnTo>
                  <a:pt x="797428" y="910225"/>
                </a:lnTo>
                <a:lnTo>
                  <a:pt x="736684" y="905110"/>
                </a:lnTo>
                <a:lnTo>
                  <a:pt x="677356" y="898066"/>
                </a:lnTo>
                <a:lnTo>
                  <a:pt x="619583" y="889162"/>
                </a:lnTo>
                <a:lnTo>
                  <a:pt x="563502" y="878466"/>
                </a:lnTo>
                <a:lnTo>
                  <a:pt x="509250" y="866047"/>
                </a:lnTo>
                <a:lnTo>
                  <a:pt x="456964" y="851972"/>
                </a:lnTo>
                <a:lnTo>
                  <a:pt x="406783" y="836309"/>
                </a:lnTo>
                <a:lnTo>
                  <a:pt x="358843" y="819127"/>
                </a:lnTo>
                <a:lnTo>
                  <a:pt x="313281" y="800494"/>
                </a:lnTo>
                <a:lnTo>
                  <a:pt x="270236" y="780478"/>
                </a:lnTo>
                <a:lnTo>
                  <a:pt x="229845" y="759147"/>
                </a:lnTo>
                <a:lnTo>
                  <a:pt x="192245" y="736569"/>
                </a:lnTo>
                <a:lnTo>
                  <a:pt x="157574" y="712812"/>
                </a:lnTo>
                <a:lnTo>
                  <a:pt x="125969" y="687944"/>
                </a:lnTo>
                <a:lnTo>
                  <a:pt x="97567" y="662035"/>
                </a:lnTo>
                <a:lnTo>
                  <a:pt x="50924" y="607360"/>
                </a:lnTo>
                <a:lnTo>
                  <a:pt x="18745" y="549333"/>
                </a:lnTo>
                <a:lnTo>
                  <a:pt x="2128" y="488499"/>
                </a:lnTo>
                <a:lnTo>
                  <a:pt x="0" y="4572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85975" y="5067172"/>
            <a:ext cx="922655" cy="31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135" smtClean="0">
                <a:latin typeface="Cambria"/>
                <a:cs typeface="Cambria"/>
              </a:rPr>
              <a:t>20</a:t>
            </a:r>
            <a:r>
              <a:rPr sz="2000" b="1" spc="125" smtClean="0">
                <a:latin typeface="Cambria"/>
                <a:cs typeface="Cambria"/>
              </a:rPr>
              <a:t>1</a:t>
            </a:r>
            <a:r>
              <a:rPr lang="ru-RU" sz="2000" b="1" spc="165" dirty="0" smtClean="0">
                <a:latin typeface="Cambria"/>
                <a:cs typeface="Cambria"/>
              </a:rPr>
              <a:t>7</a:t>
            </a:r>
            <a:r>
              <a:rPr sz="2000" b="1" spc="165" smtClean="0">
                <a:latin typeface="Cambria"/>
                <a:cs typeface="Cambria"/>
              </a:rPr>
              <a:t>г</a:t>
            </a:r>
            <a:r>
              <a:rPr sz="2000" b="1" spc="165" dirty="0"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110996" y="6222492"/>
            <a:ext cx="1962912" cy="10317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69885" y="6255130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922566" y="0"/>
                </a:moveTo>
                <a:lnTo>
                  <a:pt x="859401" y="1054"/>
                </a:lnTo>
                <a:lnTo>
                  <a:pt x="797378" y="4173"/>
                </a:lnTo>
                <a:lnTo>
                  <a:pt x="736635" y="9287"/>
                </a:lnTo>
                <a:lnTo>
                  <a:pt x="677309" y="16329"/>
                </a:lnTo>
                <a:lnTo>
                  <a:pt x="619538" y="25231"/>
                </a:lnTo>
                <a:lnTo>
                  <a:pt x="563459" y="35925"/>
                </a:lnTo>
                <a:lnTo>
                  <a:pt x="509210" y="48342"/>
                </a:lnTo>
                <a:lnTo>
                  <a:pt x="456927" y="62415"/>
                </a:lnTo>
                <a:lnTo>
                  <a:pt x="406748" y="78075"/>
                </a:lnTo>
                <a:lnTo>
                  <a:pt x="358811" y="95254"/>
                </a:lnTo>
                <a:lnTo>
                  <a:pt x="313253" y="113885"/>
                </a:lnTo>
                <a:lnTo>
                  <a:pt x="270211" y="133899"/>
                </a:lnTo>
                <a:lnTo>
                  <a:pt x="229823" y="155228"/>
                </a:lnTo>
                <a:lnTo>
                  <a:pt x="192226" y="177804"/>
                </a:lnTo>
                <a:lnTo>
                  <a:pt x="157558" y="201559"/>
                </a:lnTo>
                <a:lnTo>
                  <a:pt x="125956" y="226425"/>
                </a:lnTo>
                <a:lnTo>
                  <a:pt x="97557" y="252333"/>
                </a:lnTo>
                <a:lnTo>
                  <a:pt x="50919" y="307007"/>
                </a:lnTo>
                <a:lnTo>
                  <a:pt x="18743" y="365034"/>
                </a:lnTo>
                <a:lnTo>
                  <a:pt x="2128" y="425872"/>
                </a:lnTo>
                <a:lnTo>
                  <a:pt x="0" y="457174"/>
                </a:lnTo>
                <a:lnTo>
                  <a:pt x="2128" y="488489"/>
                </a:lnTo>
                <a:lnTo>
                  <a:pt x="18743" y="549328"/>
                </a:lnTo>
                <a:lnTo>
                  <a:pt x="50919" y="607357"/>
                </a:lnTo>
                <a:lnTo>
                  <a:pt x="97557" y="662033"/>
                </a:lnTo>
                <a:lnTo>
                  <a:pt x="125956" y="687943"/>
                </a:lnTo>
                <a:lnTo>
                  <a:pt x="157558" y="712810"/>
                </a:lnTo>
                <a:lnTo>
                  <a:pt x="192226" y="736567"/>
                </a:lnTo>
                <a:lnTo>
                  <a:pt x="229823" y="759144"/>
                </a:lnTo>
                <a:lnTo>
                  <a:pt x="270211" y="780475"/>
                </a:lnTo>
                <a:lnTo>
                  <a:pt x="313253" y="800490"/>
                </a:lnTo>
                <a:lnTo>
                  <a:pt x="358811" y="819122"/>
                </a:lnTo>
                <a:lnTo>
                  <a:pt x="406748" y="836303"/>
                </a:lnTo>
                <a:lnTo>
                  <a:pt x="456927" y="851965"/>
                </a:lnTo>
                <a:lnTo>
                  <a:pt x="509210" y="866039"/>
                </a:lnTo>
                <a:lnTo>
                  <a:pt x="563459" y="878457"/>
                </a:lnTo>
                <a:lnTo>
                  <a:pt x="619538" y="889152"/>
                </a:lnTo>
                <a:lnTo>
                  <a:pt x="677309" y="898055"/>
                </a:lnTo>
                <a:lnTo>
                  <a:pt x="736635" y="905098"/>
                </a:lnTo>
                <a:lnTo>
                  <a:pt x="797378" y="910213"/>
                </a:lnTo>
                <a:lnTo>
                  <a:pt x="859401" y="913332"/>
                </a:lnTo>
                <a:lnTo>
                  <a:pt x="922566" y="914387"/>
                </a:lnTo>
                <a:lnTo>
                  <a:pt x="985731" y="913332"/>
                </a:lnTo>
                <a:lnTo>
                  <a:pt x="1047755" y="910213"/>
                </a:lnTo>
                <a:lnTo>
                  <a:pt x="1108500" y="905098"/>
                </a:lnTo>
                <a:lnTo>
                  <a:pt x="1167828" y="898055"/>
                </a:lnTo>
                <a:lnTo>
                  <a:pt x="1225603" y="889152"/>
                </a:lnTo>
                <a:lnTo>
                  <a:pt x="1281686" y="878457"/>
                </a:lnTo>
                <a:lnTo>
                  <a:pt x="1335940" y="866039"/>
                </a:lnTo>
                <a:lnTo>
                  <a:pt x="1388228" y="851965"/>
                </a:lnTo>
                <a:lnTo>
                  <a:pt x="1438411" y="836303"/>
                </a:lnTo>
                <a:lnTo>
                  <a:pt x="1486354" y="819122"/>
                </a:lnTo>
                <a:lnTo>
                  <a:pt x="1531917" y="800490"/>
                </a:lnTo>
                <a:lnTo>
                  <a:pt x="1574965" y="780475"/>
                </a:lnTo>
                <a:lnTo>
                  <a:pt x="1615358" y="759144"/>
                </a:lnTo>
                <a:lnTo>
                  <a:pt x="1652960" y="736567"/>
                </a:lnTo>
                <a:lnTo>
                  <a:pt x="1687634" y="712810"/>
                </a:lnTo>
                <a:lnTo>
                  <a:pt x="1719241" y="687943"/>
                </a:lnTo>
                <a:lnTo>
                  <a:pt x="1747645" y="662033"/>
                </a:lnTo>
                <a:lnTo>
                  <a:pt x="1794292" y="607357"/>
                </a:lnTo>
                <a:lnTo>
                  <a:pt x="1826474" y="549328"/>
                </a:lnTo>
                <a:lnTo>
                  <a:pt x="1843092" y="488489"/>
                </a:lnTo>
                <a:lnTo>
                  <a:pt x="1845221" y="457174"/>
                </a:lnTo>
                <a:lnTo>
                  <a:pt x="1843092" y="425872"/>
                </a:lnTo>
                <a:lnTo>
                  <a:pt x="1826474" y="365034"/>
                </a:lnTo>
                <a:lnTo>
                  <a:pt x="1794292" y="307007"/>
                </a:lnTo>
                <a:lnTo>
                  <a:pt x="1747645" y="252333"/>
                </a:lnTo>
                <a:lnTo>
                  <a:pt x="1719241" y="226425"/>
                </a:lnTo>
                <a:lnTo>
                  <a:pt x="1687634" y="201559"/>
                </a:lnTo>
                <a:lnTo>
                  <a:pt x="1652960" y="177804"/>
                </a:lnTo>
                <a:lnTo>
                  <a:pt x="1615358" y="155228"/>
                </a:lnTo>
                <a:lnTo>
                  <a:pt x="1574965" y="133899"/>
                </a:lnTo>
                <a:lnTo>
                  <a:pt x="1531917" y="113885"/>
                </a:lnTo>
                <a:lnTo>
                  <a:pt x="1486354" y="95254"/>
                </a:lnTo>
                <a:lnTo>
                  <a:pt x="1438411" y="78075"/>
                </a:lnTo>
                <a:lnTo>
                  <a:pt x="1388228" y="62415"/>
                </a:lnTo>
                <a:lnTo>
                  <a:pt x="1335940" y="48342"/>
                </a:lnTo>
                <a:lnTo>
                  <a:pt x="1281686" y="35925"/>
                </a:lnTo>
                <a:lnTo>
                  <a:pt x="1225603" y="25231"/>
                </a:lnTo>
                <a:lnTo>
                  <a:pt x="1167828" y="16329"/>
                </a:lnTo>
                <a:lnTo>
                  <a:pt x="1108500" y="9287"/>
                </a:lnTo>
                <a:lnTo>
                  <a:pt x="1047755" y="4173"/>
                </a:lnTo>
                <a:lnTo>
                  <a:pt x="985731" y="1054"/>
                </a:lnTo>
                <a:lnTo>
                  <a:pt x="922566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69885" y="6255130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0" y="457174"/>
                </a:moveTo>
                <a:lnTo>
                  <a:pt x="8421" y="395136"/>
                </a:lnTo>
                <a:lnTo>
                  <a:pt x="32954" y="335635"/>
                </a:lnTo>
                <a:lnTo>
                  <a:pt x="72499" y="279217"/>
                </a:lnTo>
                <a:lnTo>
                  <a:pt x="125956" y="226425"/>
                </a:lnTo>
                <a:lnTo>
                  <a:pt x="157558" y="201559"/>
                </a:lnTo>
                <a:lnTo>
                  <a:pt x="192226" y="177804"/>
                </a:lnTo>
                <a:lnTo>
                  <a:pt x="229823" y="155228"/>
                </a:lnTo>
                <a:lnTo>
                  <a:pt x="270211" y="133899"/>
                </a:lnTo>
                <a:lnTo>
                  <a:pt x="313253" y="113885"/>
                </a:lnTo>
                <a:lnTo>
                  <a:pt x="358811" y="95254"/>
                </a:lnTo>
                <a:lnTo>
                  <a:pt x="406748" y="78075"/>
                </a:lnTo>
                <a:lnTo>
                  <a:pt x="456927" y="62415"/>
                </a:lnTo>
                <a:lnTo>
                  <a:pt x="509210" y="48342"/>
                </a:lnTo>
                <a:lnTo>
                  <a:pt x="563459" y="35925"/>
                </a:lnTo>
                <a:lnTo>
                  <a:pt x="619538" y="25231"/>
                </a:lnTo>
                <a:lnTo>
                  <a:pt x="677309" y="16329"/>
                </a:lnTo>
                <a:lnTo>
                  <a:pt x="736635" y="9287"/>
                </a:lnTo>
                <a:lnTo>
                  <a:pt x="797378" y="4173"/>
                </a:lnTo>
                <a:lnTo>
                  <a:pt x="859401" y="1054"/>
                </a:lnTo>
                <a:lnTo>
                  <a:pt x="922566" y="0"/>
                </a:lnTo>
                <a:lnTo>
                  <a:pt x="985731" y="1054"/>
                </a:lnTo>
                <a:lnTo>
                  <a:pt x="1047755" y="4173"/>
                </a:lnTo>
                <a:lnTo>
                  <a:pt x="1108500" y="9287"/>
                </a:lnTo>
                <a:lnTo>
                  <a:pt x="1167828" y="16329"/>
                </a:lnTo>
                <a:lnTo>
                  <a:pt x="1225603" y="25231"/>
                </a:lnTo>
                <a:lnTo>
                  <a:pt x="1281686" y="35925"/>
                </a:lnTo>
                <a:lnTo>
                  <a:pt x="1335940" y="48342"/>
                </a:lnTo>
                <a:lnTo>
                  <a:pt x="1388228" y="62415"/>
                </a:lnTo>
                <a:lnTo>
                  <a:pt x="1438411" y="78075"/>
                </a:lnTo>
                <a:lnTo>
                  <a:pt x="1486354" y="95254"/>
                </a:lnTo>
                <a:lnTo>
                  <a:pt x="1531917" y="113885"/>
                </a:lnTo>
                <a:lnTo>
                  <a:pt x="1574965" y="133899"/>
                </a:lnTo>
                <a:lnTo>
                  <a:pt x="1615358" y="155228"/>
                </a:lnTo>
                <a:lnTo>
                  <a:pt x="1652960" y="177804"/>
                </a:lnTo>
                <a:lnTo>
                  <a:pt x="1687634" y="201559"/>
                </a:lnTo>
                <a:lnTo>
                  <a:pt x="1719241" y="226425"/>
                </a:lnTo>
                <a:lnTo>
                  <a:pt x="1747645" y="252333"/>
                </a:lnTo>
                <a:lnTo>
                  <a:pt x="1794292" y="307007"/>
                </a:lnTo>
                <a:lnTo>
                  <a:pt x="1826474" y="365034"/>
                </a:lnTo>
                <a:lnTo>
                  <a:pt x="1843092" y="425872"/>
                </a:lnTo>
                <a:lnTo>
                  <a:pt x="1845221" y="457174"/>
                </a:lnTo>
                <a:lnTo>
                  <a:pt x="1843092" y="488489"/>
                </a:lnTo>
                <a:lnTo>
                  <a:pt x="1836797" y="519225"/>
                </a:lnTo>
                <a:lnTo>
                  <a:pt x="1812259" y="578728"/>
                </a:lnTo>
                <a:lnTo>
                  <a:pt x="1772708" y="635148"/>
                </a:lnTo>
                <a:lnTo>
                  <a:pt x="1719241" y="687943"/>
                </a:lnTo>
                <a:lnTo>
                  <a:pt x="1687634" y="712810"/>
                </a:lnTo>
                <a:lnTo>
                  <a:pt x="1652960" y="736567"/>
                </a:lnTo>
                <a:lnTo>
                  <a:pt x="1615358" y="759144"/>
                </a:lnTo>
                <a:lnTo>
                  <a:pt x="1574965" y="780475"/>
                </a:lnTo>
                <a:lnTo>
                  <a:pt x="1531917" y="800490"/>
                </a:lnTo>
                <a:lnTo>
                  <a:pt x="1486354" y="819122"/>
                </a:lnTo>
                <a:lnTo>
                  <a:pt x="1438411" y="836303"/>
                </a:lnTo>
                <a:lnTo>
                  <a:pt x="1388228" y="851965"/>
                </a:lnTo>
                <a:lnTo>
                  <a:pt x="1335940" y="866039"/>
                </a:lnTo>
                <a:lnTo>
                  <a:pt x="1281686" y="878457"/>
                </a:lnTo>
                <a:lnTo>
                  <a:pt x="1225603" y="889152"/>
                </a:lnTo>
                <a:lnTo>
                  <a:pt x="1167828" y="898055"/>
                </a:lnTo>
                <a:lnTo>
                  <a:pt x="1108500" y="905098"/>
                </a:lnTo>
                <a:lnTo>
                  <a:pt x="1047755" y="910213"/>
                </a:lnTo>
                <a:lnTo>
                  <a:pt x="985731" y="913332"/>
                </a:lnTo>
                <a:lnTo>
                  <a:pt x="922566" y="914387"/>
                </a:lnTo>
                <a:lnTo>
                  <a:pt x="859401" y="913332"/>
                </a:lnTo>
                <a:lnTo>
                  <a:pt x="797378" y="910213"/>
                </a:lnTo>
                <a:lnTo>
                  <a:pt x="736635" y="905098"/>
                </a:lnTo>
                <a:lnTo>
                  <a:pt x="677309" y="898055"/>
                </a:lnTo>
                <a:lnTo>
                  <a:pt x="619538" y="889152"/>
                </a:lnTo>
                <a:lnTo>
                  <a:pt x="563459" y="878457"/>
                </a:lnTo>
                <a:lnTo>
                  <a:pt x="509210" y="866039"/>
                </a:lnTo>
                <a:lnTo>
                  <a:pt x="456927" y="851965"/>
                </a:lnTo>
                <a:lnTo>
                  <a:pt x="406748" y="836303"/>
                </a:lnTo>
                <a:lnTo>
                  <a:pt x="358811" y="819122"/>
                </a:lnTo>
                <a:lnTo>
                  <a:pt x="313253" y="800490"/>
                </a:lnTo>
                <a:lnTo>
                  <a:pt x="270211" y="780475"/>
                </a:lnTo>
                <a:lnTo>
                  <a:pt x="229823" y="759144"/>
                </a:lnTo>
                <a:lnTo>
                  <a:pt x="192226" y="736567"/>
                </a:lnTo>
                <a:lnTo>
                  <a:pt x="157558" y="712810"/>
                </a:lnTo>
                <a:lnTo>
                  <a:pt x="125956" y="687943"/>
                </a:lnTo>
                <a:lnTo>
                  <a:pt x="97557" y="662033"/>
                </a:lnTo>
                <a:lnTo>
                  <a:pt x="50919" y="607357"/>
                </a:lnTo>
                <a:lnTo>
                  <a:pt x="18743" y="549328"/>
                </a:lnTo>
                <a:lnTo>
                  <a:pt x="2128" y="488489"/>
                </a:lnTo>
                <a:lnTo>
                  <a:pt x="0" y="457187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30807" y="6552489"/>
            <a:ext cx="922655" cy="31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135" smtClean="0">
                <a:latin typeface="Cambria"/>
                <a:cs typeface="Cambria"/>
              </a:rPr>
              <a:t>20</a:t>
            </a:r>
            <a:r>
              <a:rPr sz="2000" b="1" spc="125" smtClean="0">
                <a:latin typeface="Cambria"/>
                <a:cs typeface="Cambria"/>
              </a:rPr>
              <a:t>1</a:t>
            </a:r>
            <a:r>
              <a:rPr lang="ru-RU" sz="2000" b="1" spc="165" dirty="0" smtClean="0">
                <a:latin typeface="Cambria"/>
                <a:cs typeface="Cambria"/>
              </a:rPr>
              <a:t>8</a:t>
            </a:r>
            <a:r>
              <a:rPr sz="2000" b="1" spc="165" smtClean="0">
                <a:latin typeface="Cambria"/>
                <a:cs typeface="Cambria"/>
              </a:rPr>
              <a:t>г</a:t>
            </a:r>
            <a:r>
              <a:rPr sz="2000" b="1" spc="165" dirty="0"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16067" y="6041136"/>
            <a:ext cx="4258055" cy="12877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89803" y="6114288"/>
            <a:ext cx="3995928" cy="10683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75377" y="6075045"/>
            <a:ext cx="4140835" cy="1170305"/>
          </a:xfrm>
          <a:custGeom>
            <a:avLst/>
            <a:gdLst/>
            <a:ahLst/>
            <a:cxnLst/>
            <a:rect l="l" t="t" r="r" b="b"/>
            <a:pathLst>
              <a:path w="4140834" h="1170304">
                <a:moveTo>
                  <a:pt x="3945381" y="0"/>
                </a:moveTo>
                <a:lnTo>
                  <a:pt x="194945" y="0"/>
                </a:lnTo>
                <a:lnTo>
                  <a:pt x="150236" y="5154"/>
                </a:lnTo>
                <a:lnTo>
                  <a:pt x="109199" y="19834"/>
                </a:lnTo>
                <a:lnTo>
                  <a:pt x="73003" y="42867"/>
                </a:lnTo>
                <a:lnTo>
                  <a:pt x="42817" y="73080"/>
                </a:lnTo>
                <a:lnTo>
                  <a:pt x="19809" y="109301"/>
                </a:lnTo>
                <a:lnTo>
                  <a:pt x="5147" y="150356"/>
                </a:lnTo>
                <a:lnTo>
                  <a:pt x="0" y="195072"/>
                </a:lnTo>
                <a:lnTo>
                  <a:pt x="0" y="975144"/>
                </a:lnTo>
                <a:lnTo>
                  <a:pt x="5147" y="1019865"/>
                </a:lnTo>
                <a:lnTo>
                  <a:pt x="19809" y="1060918"/>
                </a:lnTo>
                <a:lnTo>
                  <a:pt x="42817" y="1097130"/>
                </a:lnTo>
                <a:lnTo>
                  <a:pt x="73003" y="1127333"/>
                </a:lnTo>
                <a:lnTo>
                  <a:pt x="109199" y="1150355"/>
                </a:lnTo>
                <a:lnTo>
                  <a:pt x="150236" y="1165027"/>
                </a:lnTo>
                <a:lnTo>
                  <a:pt x="194945" y="1170178"/>
                </a:lnTo>
                <a:lnTo>
                  <a:pt x="3945381" y="1170178"/>
                </a:lnTo>
                <a:lnTo>
                  <a:pt x="3990097" y="1165027"/>
                </a:lnTo>
                <a:lnTo>
                  <a:pt x="4031152" y="1150355"/>
                </a:lnTo>
                <a:lnTo>
                  <a:pt x="4067373" y="1127333"/>
                </a:lnTo>
                <a:lnTo>
                  <a:pt x="4097586" y="1097130"/>
                </a:lnTo>
                <a:lnTo>
                  <a:pt x="4120619" y="1060918"/>
                </a:lnTo>
                <a:lnTo>
                  <a:pt x="4135299" y="1019865"/>
                </a:lnTo>
                <a:lnTo>
                  <a:pt x="4140454" y="975144"/>
                </a:lnTo>
                <a:lnTo>
                  <a:pt x="4140454" y="195072"/>
                </a:lnTo>
                <a:lnTo>
                  <a:pt x="4135299" y="150356"/>
                </a:lnTo>
                <a:lnTo>
                  <a:pt x="4120619" y="109301"/>
                </a:lnTo>
                <a:lnTo>
                  <a:pt x="4097586" y="73080"/>
                </a:lnTo>
                <a:lnTo>
                  <a:pt x="4067373" y="42867"/>
                </a:lnTo>
                <a:lnTo>
                  <a:pt x="4031152" y="19834"/>
                </a:lnTo>
                <a:lnTo>
                  <a:pt x="3990097" y="5154"/>
                </a:lnTo>
                <a:lnTo>
                  <a:pt x="3945381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75377" y="6075045"/>
            <a:ext cx="4140835" cy="1170305"/>
          </a:xfrm>
          <a:custGeom>
            <a:avLst/>
            <a:gdLst/>
            <a:ahLst/>
            <a:cxnLst/>
            <a:rect l="l" t="t" r="r" b="b"/>
            <a:pathLst>
              <a:path w="4140834" h="1170304">
                <a:moveTo>
                  <a:pt x="0" y="195072"/>
                </a:moveTo>
                <a:lnTo>
                  <a:pt x="5147" y="150356"/>
                </a:lnTo>
                <a:lnTo>
                  <a:pt x="19809" y="109301"/>
                </a:lnTo>
                <a:lnTo>
                  <a:pt x="42817" y="73080"/>
                </a:lnTo>
                <a:lnTo>
                  <a:pt x="73003" y="42867"/>
                </a:lnTo>
                <a:lnTo>
                  <a:pt x="109199" y="19834"/>
                </a:lnTo>
                <a:lnTo>
                  <a:pt x="150236" y="5154"/>
                </a:lnTo>
                <a:lnTo>
                  <a:pt x="194945" y="0"/>
                </a:lnTo>
                <a:lnTo>
                  <a:pt x="3945381" y="0"/>
                </a:lnTo>
                <a:lnTo>
                  <a:pt x="3990097" y="5154"/>
                </a:lnTo>
                <a:lnTo>
                  <a:pt x="4031152" y="19834"/>
                </a:lnTo>
                <a:lnTo>
                  <a:pt x="4067373" y="42867"/>
                </a:lnTo>
                <a:lnTo>
                  <a:pt x="4097586" y="73080"/>
                </a:lnTo>
                <a:lnTo>
                  <a:pt x="4120619" y="109301"/>
                </a:lnTo>
                <a:lnTo>
                  <a:pt x="4135299" y="150356"/>
                </a:lnTo>
                <a:lnTo>
                  <a:pt x="4140454" y="195072"/>
                </a:lnTo>
                <a:lnTo>
                  <a:pt x="4140454" y="975144"/>
                </a:lnTo>
                <a:lnTo>
                  <a:pt x="4135299" y="1019865"/>
                </a:lnTo>
                <a:lnTo>
                  <a:pt x="4120619" y="1060918"/>
                </a:lnTo>
                <a:lnTo>
                  <a:pt x="4097586" y="1097130"/>
                </a:lnTo>
                <a:lnTo>
                  <a:pt x="4067373" y="1127333"/>
                </a:lnTo>
                <a:lnTo>
                  <a:pt x="4031152" y="1150355"/>
                </a:lnTo>
                <a:lnTo>
                  <a:pt x="3990097" y="1165027"/>
                </a:lnTo>
                <a:lnTo>
                  <a:pt x="3945381" y="1170178"/>
                </a:lnTo>
                <a:lnTo>
                  <a:pt x="194945" y="1170178"/>
                </a:lnTo>
                <a:lnTo>
                  <a:pt x="150236" y="1165027"/>
                </a:lnTo>
                <a:lnTo>
                  <a:pt x="109199" y="1150355"/>
                </a:lnTo>
                <a:lnTo>
                  <a:pt x="73003" y="1127333"/>
                </a:lnTo>
                <a:lnTo>
                  <a:pt x="42817" y="1097130"/>
                </a:lnTo>
                <a:lnTo>
                  <a:pt x="19809" y="1060918"/>
                </a:lnTo>
                <a:lnTo>
                  <a:pt x="5147" y="1019865"/>
                </a:lnTo>
                <a:lnTo>
                  <a:pt x="0" y="975144"/>
                </a:lnTo>
                <a:lnTo>
                  <a:pt x="0" y="195072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71871" y="4736592"/>
            <a:ext cx="4258056" cy="11079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45608" y="4428744"/>
            <a:ext cx="3995928" cy="16474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30291" y="4769993"/>
            <a:ext cx="4140835" cy="990600"/>
          </a:xfrm>
          <a:custGeom>
            <a:avLst/>
            <a:gdLst/>
            <a:ahLst/>
            <a:cxnLst/>
            <a:rect l="l" t="t" r="r" b="b"/>
            <a:pathLst>
              <a:path w="4140834" h="990600">
                <a:moveTo>
                  <a:pt x="3975481" y="0"/>
                </a:moveTo>
                <a:lnTo>
                  <a:pt x="165100" y="0"/>
                </a:lnTo>
                <a:lnTo>
                  <a:pt x="121208" y="5887"/>
                </a:lnTo>
                <a:lnTo>
                  <a:pt x="81769" y="22507"/>
                </a:lnTo>
                <a:lnTo>
                  <a:pt x="48355" y="48291"/>
                </a:lnTo>
                <a:lnTo>
                  <a:pt x="22540" y="81675"/>
                </a:lnTo>
                <a:lnTo>
                  <a:pt x="5897" y="121090"/>
                </a:lnTo>
                <a:lnTo>
                  <a:pt x="0" y="164973"/>
                </a:lnTo>
                <a:lnTo>
                  <a:pt x="0" y="824992"/>
                </a:lnTo>
                <a:lnTo>
                  <a:pt x="5897" y="868883"/>
                </a:lnTo>
                <a:lnTo>
                  <a:pt x="22540" y="908322"/>
                </a:lnTo>
                <a:lnTo>
                  <a:pt x="48355" y="941736"/>
                </a:lnTo>
                <a:lnTo>
                  <a:pt x="81769" y="967551"/>
                </a:lnTo>
                <a:lnTo>
                  <a:pt x="121208" y="984194"/>
                </a:lnTo>
                <a:lnTo>
                  <a:pt x="165100" y="990092"/>
                </a:lnTo>
                <a:lnTo>
                  <a:pt x="3975481" y="990092"/>
                </a:lnTo>
                <a:lnTo>
                  <a:pt x="4019363" y="984194"/>
                </a:lnTo>
                <a:lnTo>
                  <a:pt x="4058778" y="967551"/>
                </a:lnTo>
                <a:lnTo>
                  <a:pt x="4092162" y="941736"/>
                </a:lnTo>
                <a:lnTo>
                  <a:pt x="4117946" y="908322"/>
                </a:lnTo>
                <a:lnTo>
                  <a:pt x="4134566" y="868883"/>
                </a:lnTo>
                <a:lnTo>
                  <a:pt x="4140454" y="824992"/>
                </a:lnTo>
                <a:lnTo>
                  <a:pt x="4140454" y="164973"/>
                </a:lnTo>
                <a:lnTo>
                  <a:pt x="4134566" y="121090"/>
                </a:lnTo>
                <a:lnTo>
                  <a:pt x="4117946" y="81675"/>
                </a:lnTo>
                <a:lnTo>
                  <a:pt x="4092162" y="48291"/>
                </a:lnTo>
                <a:lnTo>
                  <a:pt x="4058778" y="22507"/>
                </a:lnTo>
                <a:lnTo>
                  <a:pt x="4019363" y="5887"/>
                </a:lnTo>
                <a:lnTo>
                  <a:pt x="3975481" y="0"/>
                </a:lnTo>
                <a:close/>
              </a:path>
            </a:pathLst>
          </a:custGeom>
          <a:solidFill>
            <a:srgbClr val="FDB8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30291" y="4769993"/>
            <a:ext cx="4140835" cy="990600"/>
          </a:xfrm>
          <a:custGeom>
            <a:avLst/>
            <a:gdLst/>
            <a:ahLst/>
            <a:cxnLst/>
            <a:rect l="l" t="t" r="r" b="b"/>
            <a:pathLst>
              <a:path w="4140834" h="990600">
                <a:moveTo>
                  <a:pt x="0" y="164973"/>
                </a:moveTo>
                <a:lnTo>
                  <a:pt x="5897" y="121090"/>
                </a:lnTo>
                <a:lnTo>
                  <a:pt x="22540" y="81675"/>
                </a:lnTo>
                <a:lnTo>
                  <a:pt x="48355" y="48291"/>
                </a:lnTo>
                <a:lnTo>
                  <a:pt x="81769" y="22507"/>
                </a:lnTo>
                <a:lnTo>
                  <a:pt x="121208" y="5887"/>
                </a:lnTo>
                <a:lnTo>
                  <a:pt x="165100" y="0"/>
                </a:lnTo>
                <a:lnTo>
                  <a:pt x="3975481" y="0"/>
                </a:lnTo>
                <a:lnTo>
                  <a:pt x="4019363" y="5887"/>
                </a:lnTo>
                <a:lnTo>
                  <a:pt x="4058778" y="22507"/>
                </a:lnTo>
                <a:lnTo>
                  <a:pt x="4092162" y="48291"/>
                </a:lnTo>
                <a:lnTo>
                  <a:pt x="4117946" y="81675"/>
                </a:lnTo>
                <a:lnTo>
                  <a:pt x="4134566" y="121090"/>
                </a:lnTo>
                <a:lnTo>
                  <a:pt x="4140454" y="164973"/>
                </a:lnTo>
                <a:lnTo>
                  <a:pt x="4140454" y="824992"/>
                </a:lnTo>
                <a:lnTo>
                  <a:pt x="4134566" y="868883"/>
                </a:lnTo>
                <a:lnTo>
                  <a:pt x="4117946" y="908322"/>
                </a:lnTo>
                <a:lnTo>
                  <a:pt x="4092162" y="941736"/>
                </a:lnTo>
                <a:lnTo>
                  <a:pt x="4058778" y="967551"/>
                </a:lnTo>
                <a:lnTo>
                  <a:pt x="4019363" y="984194"/>
                </a:lnTo>
                <a:lnTo>
                  <a:pt x="3975481" y="990092"/>
                </a:lnTo>
                <a:lnTo>
                  <a:pt x="165100" y="990092"/>
                </a:lnTo>
                <a:lnTo>
                  <a:pt x="121208" y="984194"/>
                </a:lnTo>
                <a:lnTo>
                  <a:pt x="81769" y="967551"/>
                </a:lnTo>
                <a:lnTo>
                  <a:pt x="48355" y="941736"/>
                </a:lnTo>
                <a:lnTo>
                  <a:pt x="22540" y="908322"/>
                </a:lnTo>
                <a:lnTo>
                  <a:pt x="5897" y="868883"/>
                </a:lnTo>
                <a:lnTo>
                  <a:pt x="0" y="824992"/>
                </a:lnTo>
                <a:lnTo>
                  <a:pt x="0" y="164973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26152" y="3342132"/>
            <a:ext cx="4258056" cy="128625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41391" y="3413760"/>
            <a:ext cx="4154423" cy="106832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85334" y="3374771"/>
            <a:ext cx="4140835" cy="1170305"/>
          </a:xfrm>
          <a:custGeom>
            <a:avLst/>
            <a:gdLst/>
            <a:ahLst/>
            <a:cxnLst/>
            <a:rect l="l" t="t" r="r" b="b"/>
            <a:pathLst>
              <a:path w="4140834" h="1170304">
                <a:moveTo>
                  <a:pt x="3945382" y="0"/>
                </a:moveTo>
                <a:lnTo>
                  <a:pt x="194944" y="0"/>
                </a:lnTo>
                <a:lnTo>
                  <a:pt x="150236" y="5154"/>
                </a:lnTo>
                <a:lnTo>
                  <a:pt x="109199" y="19834"/>
                </a:lnTo>
                <a:lnTo>
                  <a:pt x="73003" y="42867"/>
                </a:lnTo>
                <a:lnTo>
                  <a:pt x="42817" y="73080"/>
                </a:lnTo>
                <a:lnTo>
                  <a:pt x="19809" y="109301"/>
                </a:lnTo>
                <a:lnTo>
                  <a:pt x="5147" y="150356"/>
                </a:lnTo>
                <a:lnTo>
                  <a:pt x="0" y="195072"/>
                </a:lnTo>
                <a:lnTo>
                  <a:pt x="0" y="975106"/>
                </a:lnTo>
                <a:lnTo>
                  <a:pt x="5147" y="1019821"/>
                </a:lnTo>
                <a:lnTo>
                  <a:pt x="19809" y="1060876"/>
                </a:lnTo>
                <a:lnTo>
                  <a:pt x="42817" y="1097097"/>
                </a:lnTo>
                <a:lnTo>
                  <a:pt x="73003" y="1127310"/>
                </a:lnTo>
                <a:lnTo>
                  <a:pt x="109199" y="1150343"/>
                </a:lnTo>
                <a:lnTo>
                  <a:pt x="150236" y="1165023"/>
                </a:lnTo>
                <a:lnTo>
                  <a:pt x="194944" y="1170178"/>
                </a:lnTo>
                <a:lnTo>
                  <a:pt x="3945382" y="1170178"/>
                </a:lnTo>
                <a:lnTo>
                  <a:pt x="3990097" y="1165023"/>
                </a:lnTo>
                <a:lnTo>
                  <a:pt x="4031152" y="1150343"/>
                </a:lnTo>
                <a:lnTo>
                  <a:pt x="4067373" y="1127310"/>
                </a:lnTo>
                <a:lnTo>
                  <a:pt x="4097586" y="1097097"/>
                </a:lnTo>
                <a:lnTo>
                  <a:pt x="4120619" y="1060876"/>
                </a:lnTo>
                <a:lnTo>
                  <a:pt x="4135299" y="1019821"/>
                </a:lnTo>
                <a:lnTo>
                  <a:pt x="4140454" y="975106"/>
                </a:lnTo>
                <a:lnTo>
                  <a:pt x="4140454" y="195072"/>
                </a:lnTo>
                <a:lnTo>
                  <a:pt x="4135299" y="150356"/>
                </a:lnTo>
                <a:lnTo>
                  <a:pt x="4120619" y="109301"/>
                </a:lnTo>
                <a:lnTo>
                  <a:pt x="4097586" y="73080"/>
                </a:lnTo>
                <a:lnTo>
                  <a:pt x="4067373" y="42867"/>
                </a:lnTo>
                <a:lnTo>
                  <a:pt x="4031152" y="19834"/>
                </a:lnTo>
                <a:lnTo>
                  <a:pt x="3990097" y="5154"/>
                </a:lnTo>
                <a:lnTo>
                  <a:pt x="394538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85334" y="3374771"/>
            <a:ext cx="4140835" cy="1170305"/>
          </a:xfrm>
          <a:custGeom>
            <a:avLst/>
            <a:gdLst/>
            <a:ahLst/>
            <a:cxnLst/>
            <a:rect l="l" t="t" r="r" b="b"/>
            <a:pathLst>
              <a:path w="4140834" h="1170304">
                <a:moveTo>
                  <a:pt x="0" y="195072"/>
                </a:moveTo>
                <a:lnTo>
                  <a:pt x="5147" y="150356"/>
                </a:lnTo>
                <a:lnTo>
                  <a:pt x="19809" y="109301"/>
                </a:lnTo>
                <a:lnTo>
                  <a:pt x="42817" y="73080"/>
                </a:lnTo>
                <a:lnTo>
                  <a:pt x="73003" y="42867"/>
                </a:lnTo>
                <a:lnTo>
                  <a:pt x="109199" y="19834"/>
                </a:lnTo>
                <a:lnTo>
                  <a:pt x="150236" y="5154"/>
                </a:lnTo>
                <a:lnTo>
                  <a:pt x="194944" y="0"/>
                </a:lnTo>
                <a:lnTo>
                  <a:pt x="3945382" y="0"/>
                </a:lnTo>
                <a:lnTo>
                  <a:pt x="3990097" y="5154"/>
                </a:lnTo>
                <a:lnTo>
                  <a:pt x="4031152" y="19834"/>
                </a:lnTo>
                <a:lnTo>
                  <a:pt x="4067373" y="42867"/>
                </a:lnTo>
                <a:lnTo>
                  <a:pt x="4097586" y="73080"/>
                </a:lnTo>
                <a:lnTo>
                  <a:pt x="4120619" y="109301"/>
                </a:lnTo>
                <a:lnTo>
                  <a:pt x="4135299" y="150356"/>
                </a:lnTo>
                <a:lnTo>
                  <a:pt x="4140454" y="195072"/>
                </a:lnTo>
                <a:lnTo>
                  <a:pt x="4140454" y="975106"/>
                </a:lnTo>
                <a:lnTo>
                  <a:pt x="4135299" y="1019821"/>
                </a:lnTo>
                <a:lnTo>
                  <a:pt x="4120619" y="1060876"/>
                </a:lnTo>
                <a:lnTo>
                  <a:pt x="4097586" y="1097097"/>
                </a:lnTo>
                <a:lnTo>
                  <a:pt x="4067373" y="1127310"/>
                </a:lnTo>
                <a:lnTo>
                  <a:pt x="4031152" y="1150343"/>
                </a:lnTo>
                <a:lnTo>
                  <a:pt x="3990097" y="1165023"/>
                </a:lnTo>
                <a:lnTo>
                  <a:pt x="3945382" y="1170178"/>
                </a:lnTo>
                <a:lnTo>
                  <a:pt x="194944" y="1170178"/>
                </a:lnTo>
                <a:lnTo>
                  <a:pt x="150236" y="1165023"/>
                </a:lnTo>
                <a:lnTo>
                  <a:pt x="109199" y="1150343"/>
                </a:lnTo>
                <a:lnTo>
                  <a:pt x="73003" y="1127310"/>
                </a:lnTo>
                <a:lnTo>
                  <a:pt x="42817" y="1097097"/>
                </a:lnTo>
                <a:lnTo>
                  <a:pt x="19809" y="1060876"/>
                </a:lnTo>
                <a:lnTo>
                  <a:pt x="5147" y="1019821"/>
                </a:lnTo>
                <a:lnTo>
                  <a:pt x="0" y="975106"/>
                </a:lnTo>
                <a:lnTo>
                  <a:pt x="0" y="195072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380482" y="3494786"/>
            <a:ext cx="3640454" cy="3565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4615" indent="45720" algn="just">
              <a:lnSpc>
                <a:spcPct val="100000"/>
              </a:lnSpc>
            </a:pPr>
            <a:r>
              <a:rPr sz="2000" b="1" spc="190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6 459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,2 </a:t>
            </a:r>
            <a:r>
              <a:rPr lang="ru-RU" sz="2000" b="1" spc="15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11898,2</a:t>
            </a:r>
            <a:r>
              <a:rPr sz="2000" b="1" spc="15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95" dirty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0,0</a:t>
            </a:r>
            <a:r>
              <a:rPr sz="2000" b="1" spc="3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57785" marR="49530" indent="45720" algn="just">
              <a:lnSpc>
                <a:spcPct val="100000"/>
              </a:lnSpc>
            </a:pPr>
            <a:r>
              <a:rPr sz="2000" b="1" spc="19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sz="2000" b="1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5 225,0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5 225,0</a:t>
            </a:r>
            <a:r>
              <a:rPr sz="2000" b="1" spc="15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95" dirty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0,0</a:t>
            </a:r>
            <a:r>
              <a:rPr sz="2000" b="1" spc="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02235" marR="5080" indent="45720" algn="just">
              <a:lnSpc>
                <a:spcPct val="100000"/>
              </a:lnSpc>
              <a:spcBef>
                <a:spcPts val="1365"/>
              </a:spcBef>
            </a:pPr>
            <a:r>
              <a:rPr sz="2000" b="1" spc="190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5 324,0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5 324,0</a:t>
            </a:r>
            <a:r>
              <a:rPr sz="2000" b="1" spc="15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95" dirty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0,0</a:t>
            </a:r>
            <a:r>
              <a:rPr sz="2000" b="1" spc="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066800" y="1991868"/>
            <a:ext cx="1917192" cy="10317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33500" y="2133600"/>
            <a:ext cx="1441703" cy="67208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24877" y="2024634"/>
            <a:ext cx="1800225" cy="914400"/>
          </a:xfrm>
          <a:custGeom>
            <a:avLst/>
            <a:gdLst/>
            <a:ahLst/>
            <a:cxnLst/>
            <a:rect l="l" t="t" r="r" b="b"/>
            <a:pathLst>
              <a:path w="1800225" h="914400">
                <a:moveTo>
                  <a:pt x="900137" y="0"/>
                </a:moveTo>
                <a:lnTo>
                  <a:pt x="838500" y="1054"/>
                </a:lnTo>
                <a:lnTo>
                  <a:pt x="777979" y="4174"/>
                </a:lnTo>
                <a:lnTo>
                  <a:pt x="718707" y="9289"/>
                </a:lnTo>
                <a:lnTo>
                  <a:pt x="660820" y="16333"/>
                </a:lnTo>
                <a:lnTo>
                  <a:pt x="604450" y="25237"/>
                </a:lnTo>
                <a:lnTo>
                  <a:pt x="549732" y="35933"/>
                </a:lnTo>
                <a:lnTo>
                  <a:pt x="496801" y="48352"/>
                </a:lnTo>
                <a:lnTo>
                  <a:pt x="445788" y="62427"/>
                </a:lnTo>
                <a:lnTo>
                  <a:pt x="396830" y="78090"/>
                </a:lnTo>
                <a:lnTo>
                  <a:pt x="350059" y="95272"/>
                </a:lnTo>
                <a:lnTo>
                  <a:pt x="305610" y="113905"/>
                </a:lnTo>
                <a:lnTo>
                  <a:pt x="263617" y="133921"/>
                </a:lnTo>
                <a:lnTo>
                  <a:pt x="224213" y="155252"/>
                </a:lnTo>
                <a:lnTo>
                  <a:pt x="187532" y="177830"/>
                </a:lnTo>
                <a:lnTo>
                  <a:pt x="153710" y="201587"/>
                </a:lnTo>
                <a:lnTo>
                  <a:pt x="122879" y="226455"/>
                </a:lnTo>
                <a:lnTo>
                  <a:pt x="70727" y="279249"/>
                </a:lnTo>
                <a:lnTo>
                  <a:pt x="32148" y="335668"/>
                </a:lnTo>
                <a:lnTo>
                  <a:pt x="8215" y="395166"/>
                </a:lnTo>
                <a:lnTo>
                  <a:pt x="0" y="457200"/>
                </a:lnTo>
                <a:lnTo>
                  <a:pt x="2076" y="488499"/>
                </a:lnTo>
                <a:lnTo>
                  <a:pt x="18284" y="549333"/>
                </a:lnTo>
                <a:lnTo>
                  <a:pt x="49674" y="607360"/>
                </a:lnTo>
                <a:lnTo>
                  <a:pt x="95173" y="662035"/>
                </a:lnTo>
                <a:lnTo>
                  <a:pt x="153710" y="712812"/>
                </a:lnTo>
                <a:lnTo>
                  <a:pt x="187532" y="736569"/>
                </a:lnTo>
                <a:lnTo>
                  <a:pt x="224213" y="759147"/>
                </a:lnTo>
                <a:lnTo>
                  <a:pt x="263617" y="780478"/>
                </a:lnTo>
                <a:lnTo>
                  <a:pt x="305610" y="800494"/>
                </a:lnTo>
                <a:lnTo>
                  <a:pt x="350059" y="819127"/>
                </a:lnTo>
                <a:lnTo>
                  <a:pt x="396830" y="836309"/>
                </a:lnTo>
                <a:lnTo>
                  <a:pt x="445788" y="851972"/>
                </a:lnTo>
                <a:lnTo>
                  <a:pt x="496801" y="866047"/>
                </a:lnTo>
                <a:lnTo>
                  <a:pt x="549732" y="878466"/>
                </a:lnTo>
                <a:lnTo>
                  <a:pt x="604450" y="889162"/>
                </a:lnTo>
                <a:lnTo>
                  <a:pt x="660820" y="898066"/>
                </a:lnTo>
                <a:lnTo>
                  <a:pt x="718707" y="905110"/>
                </a:lnTo>
                <a:lnTo>
                  <a:pt x="777979" y="910225"/>
                </a:lnTo>
                <a:lnTo>
                  <a:pt x="838500" y="913345"/>
                </a:lnTo>
                <a:lnTo>
                  <a:pt x="900137" y="914400"/>
                </a:lnTo>
                <a:lnTo>
                  <a:pt x="961760" y="913345"/>
                </a:lnTo>
                <a:lnTo>
                  <a:pt x="1022268" y="910225"/>
                </a:lnTo>
                <a:lnTo>
                  <a:pt x="1081527" y="905110"/>
                </a:lnTo>
                <a:lnTo>
                  <a:pt x="1139404" y="898066"/>
                </a:lnTo>
                <a:lnTo>
                  <a:pt x="1195765" y="889162"/>
                </a:lnTo>
                <a:lnTo>
                  <a:pt x="1250475" y="878466"/>
                </a:lnTo>
                <a:lnTo>
                  <a:pt x="1303400" y="866047"/>
                </a:lnTo>
                <a:lnTo>
                  <a:pt x="1354407" y="851972"/>
                </a:lnTo>
                <a:lnTo>
                  <a:pt x="1403361" y="836309"/>
                </a:lnTo>
                <a:lnTo>
                  <a:pt x="1450128" y="819127"/>
                </a:lnTo>
                <a:lnTo>
                  <a:pt x="1494575" y="800494"/>
                </a:lnTo>
                <a:lnTo>
                  <a:pt x="1536566" y="780478"/>
                </a:lnTo>
                <a:lnTo>
                  <a:pt x="1575969" y="759147"/>
                </a:lnTo>
                <a:lnTo>
                  <a:pt x="1612648" y="736569"/>
                </a:lnTo>
                <a:lnTo>
                  <a:pt x="1646471" y="712812"/>
                </a:lnTo>
                <a:lnTo>
                  <a:pt x="1677302" y="687944"/>
                </a:lnTo>
                <a:lnTo>
                  <a:pt x="1729455" y="635150"/>
                </a:lnTo>
                <a:lnTo>
                  <a:pt x="1768035" y="578731"/>
                </a:lnTo>
                <a:lnTo>
                  <a:pt x="1791970" y="519233"/>
                </a:lnTo>
                <a:lnTo>
                  <a:pt x="1800186" y="457200"/>
                </a:lnTo>
                <a:lnTo>
                  <a:pt x="1798110" y="425900"/>
                </a:lnTo>
                <a:lnTo>
                  <a:pt x="1781900" y="365066"/>
                </a:lnTo>
                <a:lnTo>
                  <a:pt x="1750509" y="307039"/>
                </a:lnTo>
                <a:lnTo>
                  <a:pt x="1705008" y="252364"/>
                </a:lnTo>
                <a:lnTo>
                  <a:pt x="1646471" y="201587"/>
                </a:lnTo>
                <a:lnTo>
                  <a:pt x="1612648" y="177830"/>
                </a:lnTo>
                <a:lnTo>
                  <a:pt x="1575969" y="155252"/>
                </a:lnTo>
                <a:lnTo>
                  <a:pt x="1536566" y="133921"/>
                </a:lnTo>
                <a:lnTo>
                  <a:pt x="1494575" y="113905"/>
                </a:lnTo>
                <a:lnTo>
                  <a:pt x="1450128" y="95272"/>
                </a:lnTo>
                <a:lnTo>
                  <a:pt x="1403361" y="78090"/>
                </a:lnTo>
                <a:lnTo>
                  <a:pt x="1354407" y="62427"/>
                </a:lnTo>
                <a:lnTo>
                  <a:pt x="1303400" y="48352"/>
                </a:lnTo>
                <a:lnTo>
                  <a:pt x="1250475" y="35933"/>
                </a:lnTo>
                <a:lnTo>
                  <a:pt x="1195765" y="25237"/>
                </a:lnTo>
                <a:lnTo>
                  <a:pt x="1139404" y="16333"/>
                </a:lnTo>
                <a:lnTo>
                  <a:pt x="1081527" y="9289"/>
                </a:lnTo>
                <a:lnTo>
                  <a:pt x="1022268" y="4174"/>
                </a:lnTo>
                <a:lnTo>
                  <a:pt x="961760" y="1054"/>
                </a:lnTo>
                <a:lnTo>
                  <a:pt x="900137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24877" y="2024634"/>
            <a:ext cx="1800225" cy="914400"/>
          </a:xfrm>
          <a:custGeom>
            <a:avLst/>
            <a:gdLst/>
            <a:ahLst/>
            <a:cxnLst/>
            <a:rect l="l" t="t" r="r" b="b"/>
            <a:pathLst>
              <a:path w="1800225" h="914400">
                <a:moveTo>
                  <a:pt x="0" y="457200"/>
                </a:moveTo>
                <a:lnTo>
                  <a:pt x="8215" y="395166"/>
                </a:lnTo>
                <a:lnTo>
                  <a:pt x="32148" y="335668"/>
                </a:lnTo>
                <a:lnTo>
                  <a:pt x="70727" y="279249"/>
                </a:lnTo>
                <a:lnTo>
                  <a:pt x="122879" y="226455"/>
                </a:lnTo>
                <a:lnTo>
                  <a:pt x="153710" y="201587"/>
                </a:lnTo>
                <a:lnTo>
                  <a:pt x="187532" y="177830"/>
                </a:lnTo>
                <a:lnTo>
                  <a:pt x="224213" y="155252"/>
                </a:lnTo>
                <a:lnTo>
                  <a:pt x="263617" y="133921"/>
                </a:lnTo>
                <a:lnTo>
                  <a:pt x="305610" y="113905"/>
                </a:lnTo>
                <a:lnTo>
                  <a:pt x="350059" y="95272"/>
                </a:lnTo>
                <a:lnTo>
                  <a:pt x="396830" y="78090"/>
                </a:lnTo>
                <a:lnTo>
                  <a:pt x="445788" y="62427"/>
                </a:lnTo>
                <a:lnTo>
                  <a:pt x="496801" y="48352"/>
                </a:lnTo>
                <a:lnTo>
                  <a:pt x="549732" y="35933"/>
                </a:lnTo>
                <a:lnTo>
                  <a:pt x="604450" y="25237"/>
                </a:lnTo>
                <a:lnTo>
                  <a:pt x="660820" y="16333"/>
                </a:lnTo>
                <a:lnTo>
                  <a:pt x="718707" y="9289"/>
                </a:lnTo>
                <a:lnTo>
                  <a:pt x="777979" y="4174"/>
                </a:lnTo>
                <a:lnTo>
                  <a:pt x="838500" y="1054"/>
                </a:lnTo>
                <a:lnTo>
                  <a:pt x="900137" y="0"/>
                </a:lnTo>
                <a:lnTo>
                  <a:pt x="961760" y="1054"/>
                </a:lnTo>
                <a:lnTo>
                  <a:pt x="1022268" y="4174"/>
                </a:lnTo>
                <a:lnTo>
                  <a:pt x="1081527" y="9289"/>
                </a:lnTo>
                <a:lnTo>
                  <a:pt x="1139404" y="16333"/>
                </a:lnTo>
                <a:lnTo>
                  <a:pt x="1195765" y="25237"/>
                </a:lnTo>
                <a:lnTo>
                  <a:pt x="1250475" y="35933"/>
                </a:lnTo>
                <a:lnTo>
                  <a:pt x="1303400" y="48352"/>
                </a:lnTo>
                <a:lnTo>
                  <a:pt x="1354407" y="62427"/>
                </a:lnTo>
                <a:lnTo>
                  <a:pt x="1403361" y="78090"/>
                </a:lnTo>
                <a:lnTo>
                  <a:pt x="1450128" y="95272"/>
                </a:lnTo>
                <a:lnTo>
                  <a:pt x="1494575" y="113905"/>
                </a:lnTo>
                <a:lnTo>
                  <a:pt x="1536566" y="133921"/>
                </a:lnTo>
                <a:lnTo>
                  <a:pt x="1575969" y="155252"/>
                </a:lnTo>
                <a:lnTo>
                  <a:pt x="1612648" y="177830"/>
                </a:lnTo>
                <a:lnTo>
                  <a:pt x="1646471" y="201587"/>
                </a:lnTo>
                <a:lnTo>
                  <a:pt x="1677302" y="226455"/>
                </a:lnTo>
                <a:lnTo>
                  <a:pt x="1729455" y="279249"/>
                </a:lnTo>
                <a:lnTo>
                  <a:pt x="1768035" y="335668"/>
                </a:lnTo>
                <a:lnTo>
                  <a:pt x="1791970" y="395166"/>
                </a:lnTo>
                <a:lnTo>
                  <a:pt x="1800186" y="457200"/>
                </a:lnTo>
                <a:lnTo>
                  <a:pt x="1798110" y="488499"/>
                </a:lnTo>
                <a:lnTo>
                  <a:pt x="1791970" y="519233"/>
                </a:lnTo>
                <a:lnTo>
                  <a:pt x="1768035" y="578731"/>
                </a:lnTo>
                <a:lnTo>
                  <a:pt x="1729455" y="635150"/>
                </a:lnTo>
                <a:lnTo>
                  <a:pt x="1677302" y="687944"/>
                </a:lnTo>
                <a:lnTo>
                  <a:pt x="1646471" y="712812"/>
                </a:lnTo>
                <a:lnTo>
                  <a:pt x="1612648" y="736569"/>
                </a:lnTo>
                <a:lnTo>
                  <a:pt x="1575969" y="759147"/>
                </a:lnTo>
                <a:lnTo>
                  <a:pt x="1536566" y="780478"/>
                </a:lnTo>
                <a:lnTo>
                  <a:pt x="1494575" y="800494"/>
                </a:lnTo>
                <a:lnTo>
                  <a:pt x="1450128" y="819127"/>
                </a:lnTo>
                <a:lnTo>
                  <a:pt x="1403361" y="836309"/>
                </a:lnTo>
                <a:lnTo>
                  <a:pt x="1354407" y="851972"/>
                </a:lnTo>
                <a:lnTo>
                  <a:pt x="1303400" y="866047"/>
                </a:lnTo>
                <a:lnTo>
                  <a:pt x="1250475" y="878466"/>
                </a:lnTo>
                <a:lnTo>
                  <a:pt x="1195765" y="889162"/>
                </a:lnTo>
                <a:lnTo>
                  <a:pt x="1139404" y="898066"/>
                </a:lnTo>
                <a:lnTo>
                  <a:pt x="1081527" y="905110"/>
                </a:lnTo>
                <a:lnTo>
                  <a:pt x="1022268" y="910225"/>
                </a:lnTo>
                <a:lnTo>
                  <a:pt x="961760" y="913345"/>
                </a:lnTo>
                <a:lnTo>
                  <a:pt x="900137" y="914400"/>
                </a:lnTo>
                <a:lnTo>
                  <a:pt x="838500" y="913345"/>
                </a:lnTo>
                <a:lnTo>
                  <a:pt x="777979" y="910225"/>
                </a:lnTo>
                <a:lnTo>
                  <a:pt x="718707" y="905110"/>
                </a:lnTo>
                <a:lnTo>
                  <a:pt x="660820" y="898066"/>
                </a:lnTo>
                <a:lnTo>
                  <a:pt x="604450" y="889162"/>
                </a:lnTo>
                <a:lnTo>
                  <a:pt x="549732" y="878466"/>
                </a:lnTo>
                <a:lnTo>
                  <a:pt x="496801" y="866047"/>
                </a:lnTo>
                <a:lnTo>
                  <a:pt x="445788" y="851972"/>
                </a:lnTo>
                <a:lnTo>
                  <a:pt x="396830" y="836309"/>
                </a:lnTo>
                <a:lnTo>
                  <a:pt x="350059" y="819127"/>
                </a:lnTo>
                <a:lnTo>
                  <a:pt x="305610" y="800494"/>
                </a:lnTo>
                <a:lnTo>
                  <a:pt x="263617" y="780478"/>
                </a:lnTo>
                <a:lnTo>
                  <a:pt x="224213" y="759147"/>
                </a:lnTo>
                <a:lnTo>
                  <a:pt x="187532" y="736569"/>
                </a:lnTo>
                <a:lnTo>
                  <a:pt x="153710" y="712812"/>
                </a:lnTo>
                <a:lnTo>
                  <a:pt x="122879" y="687944"/>
                </a:lnTo>
                <a:lnTo>
                  <a:pt x="70727" y="635150"/>
                </a:lnTo>
                <a:lnTo>
                  <a:pt x="32148" y="578731"/>
                </a:lnTo>
                <a:lnTo>
                  <a:pt x="8215" y="519233"/>
                </a:lnTo>
                <a:lnTo>
                  <a:pt x="0" y="4572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467992" y="2214626"/>
            <a:ext cx="1113790" cy="532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000" b="1" spc="150" smtClean="0">
                <a:latin typeface="Cambria"/>
                <a:cs typeface="Cambria"/>
              </a:rPr>
              <a:t>201</a:t>
            </a:r>
            <a:r>
              <a:rPr lang="ru-RU" sz="2000" b="1" spc="150" dirty="0" smtClean="0">
                <a:latin typeface="Cambria"/>
                <a:cs typeface="Cambria"/>
              </a:rPr>
              <a:t>5</a:t>
            </a:r>
            <a:r>
              <a:rPr sz="2000" b="1" spc="150" smtClean="0">
                <a:latin typeface="Cambria"/>
                <a:cs typeface="Cambria"/>
              </a:rPr>
              <a:t>г</a:t>
            </a:r>
            <a:r>
              <a:rPr sz="2000" b="1" spc="150" dirty="0"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400" b="1" spc="-135" dirty="0">
                <a:latin typeface="Cambria"/>
                <a:cs typeface="Cambria"/>
              </a:rPr>
              <a:t>(</a:t>
            </a:r>
            <a:r>
              <a:rPr sz="1400" b="1" spc="90" dirty="0">
                <a:latin typeface="Cambria"/>
                <a:cs typeface="Cambria"/>
              </a:rPr>
              <a:t>пер</a:t>
            </a:r>
            <a:r>
              <a:rPr sz="1400" b="1" spc="140" dirty="0">
                <a:latin typeface="Cambria"/>
                <a:cs typeface="Cambria"/>
              </a:rPr>
              <a:t>в.</a:t>
            </a:r>
            <a:r>
              <a:rPr sz="1400" b="1" spc="50" dirty="0">
                <a:latin typeface="Cambria"/>
                <a:cs typeface="Cambria"/>
              </a:rPr>
              <a:t>пл</a:t>
            </a:r>
            <a:r>
              <a:rPr sz="1400" b="1" spc="80" dirty="0">
                <a:latin typeface="Cambria"/>
                <a:cs typeface="Cambria"/>
              </a:rPr>
              <a:t>а</a:t>
            </a:r>
            <a:r>
              <a:rPr sz="1400" b="1" spc="85" dirty="0">
                <a:latin typeface="Cambria"/>
                <a:cs typeface="Cambria"/>
              </a:rPr>
              <a:t>н</a:t>
            </a:r>
            <a:r>
              <a:rPr sz="1400" b="1" spc="-125" dirty="0">
                <a:latin typeface="Cambria"/>
                <a:cs typeface="Cambria"/>
              </a:rPr>
              <a:t>)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936235" y="1991868"/>
            <a:ext cx="4258056" cy="115214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45379" y="1996440"/>
            <a:ext cx="4160520" cy="106832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995290" y="2028824"/>
            <a:ext cx="4140835" cy="1031495"/>
          </a:xfrm>
          <a:custGeom>
            <a:avLst/>
            <a:gdLst/>
            <a:ahLst/>
            <a:cxnLst/>
            <a:rect l="l" t="t" r="r" b="b"/>
            <a:pathLst>
              <a:path w="4140834" h="1035685">
                <a:moveTo>
                  <a:pt x="3967988" y="0"/>
                </a:moveTo>
                <a:lnTo>
                  <a:pt x="172593" y="0"/>
                </a:lnTo>
                <a:lnTo>
                  <a:pt x="126691" y="6161"/>
                </a:lnTo>
                <a:lnTo>
                  <a:pt x="85456" y="23551"/>
                </a:lnTo>
                <a:lnTo>
                  <a:pt x="50530" y="50530"/>
                </a:lnTo>
                <a:lnTo>
                  <a:pt x="23551" y="85456"/>
                </a:lnTo>
                <a:lnTo>
                  <a:pt x="6161" y="126691"/>
                </a:lnTo>
                <a:lnTo>
                  <a:pt x="0" y="172592"/>
                </a:lnTo>
                <a:lnTo>
                  <a:pt x="0" y="862583"/>
                </a:lnTo>
                <a:lnTo>
                  <a:pt x="6161" y="908441"/>
                </a:lnTo>
                <a:lnTo>
                  <a:pt x="23551" y="949663"/>
                </a:lnTo>
                <a:lnTo>
                  <a:pt x="50530" y="984599"/>
                </a:lnTo>
                <a:lnTo>
                  <a:pt x="85456" y="1011597"/>
                </a:lnTo>
                <a:lnTo>
                  <a:pt x="126691" y="1029006"/>
                </a:lnTo>
                <a:lnTo>
                  <a:pt x="172593" y="1035176"/>
                </a:lnTo>
                <a:lnTo>
                  <a:pt x="3967988" y="1035176"/>
                </a:lnTo>
                <a:lnTo>
                  <a:pt x="4013836" y="1029006"/>
                </a:lnTo>
                <a:lnTo>
                  <a:pt x="4055034" y="1011597"/>
                </a:lnTo>
                <a:lnTo>
                  <a:pt x="4089939" y="984599"/>
                </a:lnTo>
                <a:lnTo>
                  <a:pt x="4116907" y="949663"/>
                </a:lnTo>
                <a:lnTo>
                  <a:pt x="4134293" y="908441"/>
                </a:lnTo>
                <a:lnTo>
                  <a:pt x="4140454" y="862583"/>
                </a:lnTo>
                <a:lnTo>
                  <a:pt x="4140454" y="172592"/>
                </a:lnTo>
                <a:lnTo>
                  <a:pt x="4134293" y="126691"/>
                </a:lnTo>
                <a:lnTo>
                  <a:pt x="4116907" y="85456"/>
                </a:lnTo>
                <a:lnTo>
                  <a:pt x="4089939" y="50530"/>
                </a:lnTo>
                <a:lnTo>
                  <a:pt x="4055034" y="23551"/>
                </a:lnTo>
                <a:lnTo>
                  <a:pt x="4013836" y="6161"/>
                </a:lnTo>
                <a:lnTo>
                  <a:pt x="3967988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995290" y="2024634"/>
            <a:ext cx="4140835" cy="1035685"/>
          </a:xfrm>
          <a:custGeom>
            <a:avLst/>
            <a:gdLst/>
            <a:ahLst/>
            <a:cxnLst/>
            <a:rect l="l" t="t" r="r" b="b"/>
            <a:pathLst>
              <a:path w="4140834" h="1035685">
                <a:moveTo>
                  <a:pt x="0" y="172592"/>
                </a:moveTo>
                <a:lnTo>
                  <a:pt x="6161" y="126691"/>
                </a:lnTo>
                <a:lnTo>
                  <a:pt x="23551" y="85456"/>
                </a:lnTo>
                <a:lnTo>
                  <a:pt x="50530" y="50530"/>
                </a:lnTo>
                <a:lnTo>
                  <a:pt x="85456" y="23551"/>
                </a:lnTo>
                <a:lnTo>
                  <a:pt x="126691" y="6161"/>
                </a:lnTo>
                <a:lnTo>
                  <a:pt x="172593" y="0"/>
                </a:lnTo>
                <a:lnTo>
                  <a:pt x="3967988" y="0"/>
                </a:lnTo>
                <a:lnTo>
                  <a:pt x="4013836" y="6161"/>
                </a:lnTo>
                <a:lnTo>
                  <a:pt x="4055034" y="23551"/>
                </a:lnTo>
                <a:lnTo>
                  <a:pt x="4089939" y="50530"/>
                </a:lnTo>
                <a:lnTo>
                  <a:pt x="4116907" y="85456"/>
                </a:lnTo>
                <a:lnTo>
                  <a:pt x="4134293" y="126691"/>
                </a:lnTo>
                <a:lnTo>
                  <a:pt x="4140454" y="172592"/>
                </a:lnTo>
                <a:lnTo>
                  <a:pt x="4140454" y="862583"/>
                </a:lnTo>
                <a:lnTo>
                  <a:pt x="4134293" y="908441"/>
                </a:lnTo>
                <a:lnTo>
                  <a:pt x="4116907" y="949663"/>
                </a:lnTo>
                <a:lnTo>
                  <a:pt x="4089939" y="984599"/>
                </a:lnTo>
                <a:lnTo>
                  <a:pt x="4055034" y="1011597"/>
                </a:lnTo>
                <a:lnTo>
                  <a:pt x="4013836" y="1029006"/>
                </a:lnTo>
                <a:lnTo>
                  <a:pt x="3967988" y="1035176"/>
                </a:lnTo>
                <a:lnTo>
                  <a:pt x="172593" y="1035176"/>
                </a:lnTo>
                <a:lnTo>
                  <a:pt x="126691" y="1029006"/>
                </a:lnTo>
                <a:lnTo>
                  <a:pt x="85456" y="1011597"/>
                </a:lnTo>
                <a:lnTo>
                  <a:pt x="50530" y="984599"/>
                </a:lnTo>
                <a:lnTo>
                  <a:pt x="23551" y="949663"/>
                </a:lnTo>
                <a:lnTo>
                  <a:pt x="6161" y="908441"/>
                </a:lnTo>
                <a:lnTo>
                  <a:pt x="0" y="862583"/>
                </a:lnTo>
                <a:lnTo>
                  <a:pt x="0" y="172592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5289930" y="2080600"/>
            <a:ext cx="355092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5720" algn="just">
              <a:lnSpc>
                <a:spcPct val="100000"/>
              </a:lnSpc>
            </a:pPr>
            <a:r>
              <a:rPr sz="2000" b="1" spc="190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6 098,0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6 098,0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sz="2000" b="1" spc="155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b="1" spc="155" dirty="0" smtClean="0">
                <a:latin typeface="Times New Roman" pitchFamily="18" charset="0"/>
                <a:cs typeface="Times New Roman" pitchFamily="18" charset="0"/>
              </a:rPr>
              <a:t>Про</a:t>
            </a:r>
            <a:r>
              <a:rPr sz="2000" b="1" spc="195" smtClean="0">
                <a:latin typeface="Times New Roman" pitchFamily="18" charset="0"/>
                <a:cs typeface="Times New Roman" pitchFamily="18" charset="0"/>
              </a:rPr>
              <a:t>фицит </a:t>
            </a:r>
            <a:r>
              <a:rPr sz="2000" b="1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0,0</a:t>
            </a:r>
            <a:r>
              <a:rPr lang="ru-RU" sz="2000" b="1" spc="1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60" dirty="0" smtClean="0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" name="Рисунок 4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41300" y="2762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5048" y="339852"/>
            <a:ext cx="9134856" cy="989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6383" y="355092"/>
            <a:ext cx="8903717" cy="9006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50900" y="352425"/>
            <a:ext cx="8915400" cy="1288339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Основные характеристики бюджета                        муниципального образования «Бородульское сельское поселение», тыс. руб. </a:t>
            </a:r>
            <a:endParaRPr sz="2800" dirty="0">
              <a:latin typeface="Monotype Corsiva" pitchFamily="66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7100" y="352425"/>
            <a:ext cx="8839200" cy="1295400"/>
          </a:xfrm>
          <a:custGeom>
            <a:avLst/>
            <a:gdLst/>
            <a:ahLst/>
            <a:cxnLst/>
            <a:rect l="l" t="t" r="r" b="b"/>
            <a:pathLst>
              <a:path w="9046210" h="900430">
                <a:moveTo>
                  <a:pt x="0" y="900099"/>
                </a:moveTo>
                <a:lnTo>
                  <a:pt x="9045956" y="900099"/>
                </a:lnTo>
                <a:lnTo>
                  <a:pt x="9045956" y="0"/>
                </a:lnTo>
                <a:lnTo>
                  <a:pt x="0" y="0"/>
                </a:lnTo>
                <a:lnTo>
                  <a:pt x="0" y="900099"/>
                </a:lnTo>
                <a:close/>
              </a:path>
            </a:pathLst>
          </a:custGeom>
          <a:ln w="9525">
            <a:solidFill>
              <a:srgbClr val="62AC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554609" y="5295805"/>
            <a:ext cx="9025001" cy="771621"/>
          </a:xfrm>
          <a:prstGeom prst="rect">
            <a:avLst/>
          </a:prstGeom>
        </p:spPr>
        <p:txBody>
          <a:bodyPr vert="horz" wrap="square" lIns="0" tIns="520319" rIns="0" bIns="0" rtlCol="0">
            <a:spAutoFit/>
          </a:bodyPr>
          <a:lstStyle/>
          <a:p>
            <a:pPr marL="1513205"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235188" y="2124552"/>
            <a:ext cx="1153795" cy="446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4800"/>
              </a:lnSpc>
            </a:pPr>
            <a:r>
              <a:rPr sz="2400" b="1" spc="-40" dirty="0" smtClean="0">
                <a:latin typeface="Times New Roman"/>
                <a:cs typeface="Times New Roman"/>
              </a:rPr>
              <a:t> 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352032" y="5109972"/>
            <a:ext cx="79248" cy="79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31335" y="4210811"/>
            <a:ext cx="79248" cy="79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2" name="Диаграмма 31"/>
          <p:cNvGraphicFramePr/>
          <p:nvPr/>
        </p:nvGraphicFramePr>
        <p:xfrm>
          <a:off x="622300" y="1724025"/>
          <a:ext cx="9067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Рисунок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76225"/>
            <a:ext cx="925513" cy="1079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47250" y="7245299"/>
            <a:ext cx="10350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54609" y="1266825"/>
            <a:ext cx="9025001" cy="3810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993366"/>
                </a:solidFill>
                <a:latin typeface="Monotype Corsiva" pitchFamily="66" charset="0"/>
              </a:rPr>
              <a:t>Доходы бюджета                  муниципального  образования «Бородульское сельское поселение» на 2016-2018 годы </a:t>
            </a:r>
            <a:endParaRPr lang="ru-RU" sz="4800" dirty="0">
              <a:solidFill>
                <a:srgbClr val="993366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28961" y="7182307"/>
            <a:ext cx="120650" cy="240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5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6108" y="967359"/>
            <a:ext cx="9198610" cy="66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70560">
              <a:lnSpc>
                <a:spcPts val="2590"/>
              </a:lnSpc>
            </a:pPr>
            <a:r>
              <a:rPr sz="2400" b="1" spc="-40" dirty="0">
                <a:solidFill>
                  <a:srgbClr val="272D37"/>
                </a:solidFill>
                <a:latin typeface="Times New Roman"/>
                <a:cs typeface="Times New Roman"/>
              </a:rPr>
              <a:t>Доходы </a:t>
            </a:r>
            <a:r>
              <a:rPr sz="2400" b="1" spc="-20" dirty="0" err="1">
                <a:solidFill>
                  <a:srgbClr val="272D37"/>
                </a:solidFill>
                <a:latin typeface="Times New Roman"/>
                <a:cs typeface="Times New Roman"/>
              </a:rPr>
              <a:t>бюджета</a:t>
            </a:r>
            <a:r>
              <a:rPr sz="2400" b="1" spc="-20" dirty="0">
                <a:solidFill>
                  <a:srgbClr val="272D37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5" dirty="0" smtClean="0">
                <a:solidFill>
                  <a:srgbClr val="272D37"/>
                </a:solidFill>
                <a:latin typeface="Times New Roman"/>
                <a:cs typeface="Times New Roman"/>
              </a:rPr>
              <a:t>поселения</a:t>
            </a:r>
            <a:r>
              <a:rPr sz="2400" b="1" spc="-5" dirty="0" smtClean="0">
                <a:solidFill>
                  <a:srgbClr val="272D37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272D37"/>
                </a:solidFill>
                <a:latin typeface="Times New Roman"/>
                <a:cs typeface="Times New Roman"/>
              </a:rPr>
              <a:t>образуются </a:t>
            </a:r>
            <a:r>
              <a:rPr sz="2400" b="1" dirty="0">
                <a:solidFill>
                  <a:srgbClr val="272D37"/>
                </a:solidFill>
                <a:latin typeface="Times New Roman"/>
                <a:cs typeface="Times New Roman"/>
              </a:rPr>
              <a:t>за </a:t>
            </a:r>
            <a:r>
              <a:rPr sz="2400" b="1" spc="-15" dirty="0">
                <a:solidFill>
                  <a:srgbClr val="272D37"/>
                </a:solidFill>
                <a:latin typeface="Times New Roman"/>
                <a:cs typeface="Times New Roman"/>
              </a:rPr>
              <a:t>счет налоговых </a:t>
            </a:r>
            <a:r>
              <a:rPr sz="2400" b="1" spc="-5" dirty="0">
                <a:solidFill>
                  <a:srgbClr val="272D37"/>
                </a:solidFill>
                <a:latin typeface="Times New Roman"/>
                <a:cs typeface="Times New Roman"/>
              </a:rPr>
              <a:t>и  </a:t>
            </a:r>
            <a:r>
              <a:rPr sz="2400" b="1" spc="-10" dirty="0">
                <a:solidFill>
                  <a:srgbClr val="272D37"/>
                </a:solidFill>
                <a:latin typeface="Times New Roman"/>
                <a:cs typeface="Times New Roman"/>
              </a:rPr>
              <a:t>неналоговых </a:t>
            </a:r>
            <a:r>
              <a:rPr sz="2400" b="1" spc="-35" dirty="0">
                <a:solidFill>
                  <a:srgbClr val="272D37"/>
                </a:solidFill>
                <a:latin typeface="Times New Roman"/>
                <a:cs typeface="Times New Roman"/>
              </a:rPr>
              <a:t>доходов, </a:t>
            </a:r>
            <a:r>
              <a:rPr sz="2400" b="1" dirty="0">
                <a:solidFill>
                  <a:srgbClr val="272D37"/>
                </a:solidFill>
                <a:latin typeface="Times New Roman"/>
                <a:cs typeface="Times New Roman"/>
              </a:rPr>
              <a:t>а </a:t>
            </a:r>
            <a:r>
              <a:rPr sz="2400" b="1" spc="-5" dirty="0">
                <a:solidFill>
                  <a:srgbClr val="272D37"/>
                </a:solidFill>
                <a:latin typeface="Times New Roman"/>
                <a:cs typeface="Times New Roman"/>
              </a:rPr>
              <a:t>также </a:t>
            </a:r>
            <a:r>
              <a:rPr sz="2400" b="1" dirty="0">
                <a:solidFill>
                  <a:srgbClr val="272D37"/>
                </a:solidFill>
                <a:latin typeface="Times New Roman"/>
                <a:cs typeface="Times New Roman"/>
              </a:rPr>
              <a:t>за </a:t>
            </a:r>
            <a:r>
              <a:rPr sz="2400" b="1" spc="-15" dirty="0">
                <a:solidFill>
                  <a:srgbClr val="272D37"/>
                </a:solidFill>
                <a:latin typeface="Times New Roman"/>
                <a:cs typeface="Times New Roman"/>
              </a:rPr>
              <a:t>счет безвозмездных</a:t>
            </a:r>
            <a:r>
              <a:rPr sz="2400" b="1" spc="110" dirty="0">
                <a:solidFill>
                  <a:srgbClr val="272D37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272D37"/>
                </a:solidFill>
                <a:latin typeface="Times New Roman"/>
                <a:cs typeface="Times New Roman"/>
              </a:rPr>
              <a:t>поступлений.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7022" y="747077"/>
            <a:ext cx="9366885" cy="0"/>
          </a:xfrm>
          <a:custGeom>
            <a:avLst/>
            <a:gdLst/>
            <a:ahLst/>
            <a:cxnLst/>
            <a:rect l="l" t="t" r="r" b="b"/>
            <a:pathLst>
              <a:path w="9366885">
                <a:moveTo>
                  <a:pt x="0" y="0"/>
                </a:moveTo>
                <a:lnTo>
                  <a:pt x="9366605" y="0"/>
                </a:lnTo>
              </a:path>
            </a:pathLst>
          </a:custGeom>
          <a:ln w="1587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7022" y="778827"/>
            <a:ext cx="9366885" cy="0"/>
          </a:xfrm>
          <a:custGeom>
            <a:avLst/>
            <a:gdLst/>
            <a:ahLst/>
            <a:cxnLst/>
            <a:rect l="l" t="t" r="r" b="b"/>
            <a:pathLst>
              <a:path w="9366885">
                <a:moveTo>
                  <a:pt x="0" y="0"/>
                </a:moveTo>
                <a:lnTo>
                  <a:pt x="9366605" y="0"/>
                </a:lnTo>
              </a:path>
            </a:pathLst>
          </a:custGeom>
          <a:ln w="1587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49751" y="1816481"/>
            <a:ext cx="2383155" cy="1209675"/>
          </a:xfrm>
          <a:custGeom>
            <a:avLst/>
            <a:gdLst/>
            <a:ahLst/>
            <a:cxnLst/>
            <a:rect l="l" t="t" r="r" b="b"/>
            <a:pathLst>
              <a:path w="2383154" h="1209675">
                <a:moveTo>
                  <a:pt x="2181225" y="0"/>
                </a:moveTo>
                <a:lnTo>
                  <a:pt x="201549" y="0"/>
                </a:lnTo>
                <a:lnTo>
                  <a:pt x="155314" y="5319"/>
                </a:lnTo>
                <a:lnTo>
                  <a:pt x="112883" y="20471"/>
                </a:lnTo>
                <a:lnTo>
                  <a:pt x="75462" y="44247"/>
                </a:lnTo>
                <a:lnTo>
                  <a:pt x="44257" y="75438"/>
                </a:lnTo>
                <a:lnTo>
                  <a:pt x="20474" y="112837"/>
                </a:lnTo>
                <a:lnTo>
                  <a:pt x="5319" y="155234"/>
                </a:lnTo>
                <a:lnTo>
                  <a:pt x="0" y="201422"/>
                </a:lnTo>
                <a:lnTo>
                  <a:pt x="0" y="1007618"/>
                </a:lnTo>
                <a:lnTo>
                  <a:pt x="5319" y="1053812"/>
                </a:lnTo>
                <a:lnTo>
                  <a:pt x="20474" y="1096227"/>
                </a:lnTo>
                <a:lnTo>
                  <a:pt x="44257" y="1133651"/>
                </a:lnTo>
                <a:lnTo>
                  <a:pt x="75462" y="1164869"/>
                </a:lnTo>
                <a:lnTo>
                  <a:pt x="112883" y="1188670"/>
                </a:lnTo>
                <a:lnTo>
                  <a:pt x="155314" y="1203840"/>
                </a:lnTo>
                <a:lnTo>
                  <a:pt x="201549" y="1209167"/>
                </a:lnTo>
                <a:lnTo>
                  <a:pt x="2181225" y="1209167"/>
                </a:lnTo>
                <a:lnTo>
                  <a:pt x="2227459" y="1203840"/>
                </a:lnTo>
                <a:lnTo>
                  <a:pt x="2269890" y="1188670"/>
                </a:lnTo>
                <a:lnTo>
                  <a:pt x="2307311" y="1164869"/>
                </a:lnTo>
                <a:lnTo>
                  <a:pt x="2338516" y="1133651"/>
                </a:lnTo>
                <a:lnTo>
                  <a:pt x="2362299" y="1096227"/>
                </a:lnTo>
                <a:lnTo>
                  <a:pt x="2377454" y="1053812"/>
                </a:lnTo>
                <a:lnTo>
                  <a:pt x="2382774" y="1007618"/>
                </a:lnTo>
                <a:lnTo>
                  <a:pt x="2382774" y="201422"/>
                </a:lnTo>
                <a:lnTo>
                  <a:pt x="2377454" y="155234"/>
                </a:lnTo>
                <a:lnTo>
                  <a:pt x="2362299" y="112837"/>
                </a:lnTo>
                <a:lnTo>
                  <a:pt x="2338516" y="75438"/>
                </a:lnTo>
                <a:lnTo>
                  <a:pt x="2307311" y="44247"/>
                </a:lnTo>
                <a:lnTo>
                  <a:pt x="2269890" y="20471"/>
                </a:lnTo>
                <a:lnTo>
                  <a:pt x="2227459" y="5319"/>
                </a:lnTo>
                <a:lnTo>
                  <a:pt x="2181225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49751" y="1816481"/>
            <a:ext cx="2383155" cy="1209675"/>
          </a:xfrm>
          <a:custGeom>
            <a:avLst/>
            <a:gdLst/>
            <a:ahLst/>
            <a:cxnLst/>
            <a:rect l="l" t="t" r="r" b="b"/>
            <a:pathLst>
              <a:path w="2383154" h="1209675">
                <a:moveTo>
                  <a:pt x="0" y="201422"/>
                </a:moveTo>
                <a:lnTo>
                  <a:pt x="5319" y="155234"/>
                </a:lnTo>
                <a:lnTo>
                  <a:pt x="20474" y="112837"/>
                </a:lnTo>
                <a:lnTo>
                  <a:pt x="44257" y="75438"/>
                </a:lnTo>
                <a:lnTo>
                  <a:pt x="75462" y="44247"/>
                </a:lnTo>
                <a:lnTo>
                  <a:pt x="112883" y="20471"/>
                </a:lnTo>
                <a:lnTo>
                  <a:pt x="155314" y="5319"/>
                </a:lnTo>
                <a:lnTo>
                  <a:pt x="201549" y="0"/>
                </a:lnTo>
                <a:lnTo>
                  <a:pt x="2181225" y="0"/>
                </a:lnTo>
                <a:lnTo>
                  <a:pt x="2227459" y="5319"/>
                </a:lnTo>
                <a:lnTo>
                  <a:pt x="2269890" y="20471"/>
                </a:lnTo>
                <a:lnTo>
                  <a:pt x="2307311" y="44247"/>
                </a:lnTo>
                <a:lnTo>
                  <a:pt x="2338516" y="75438"/>
                </a:lnTo>
                <a:lnTo>
                  <a:pt x="2362299" y="112837"/>
                </a:lnTo>
                <a:lnTo>
                  <a:pt x="2377454" y="155234"/>
                </a:lnTo>
                <a:lnTo>
                  <a:pt x="2382774" y="201422"/>
                </a:lnTo>
                <a:lnTo>
                  <a:pt x="2382774" y="1007618"/>
                </a:lnTo>
                <a:lnTo>
                  <a:pt x="2377454" y="1053812"/>
                </a:lnTo>
                <a:lnTo>
                  <a:pt x="2362299" y="1096227"/>
                </a:lnTo>
                <a:lnTo>
                  <a:pt x="2338516" y="1133651"/>
                </a:lnTo>
                <a:lnTo>
                  <a:pt x="2307311" y="1164869"/>
                </a:lnTo>
                <a:lnTo>
                  <a:pt x="2269890" y="1188670"/>
                </a:lnTo>
                <a:lnTo>
                  <a:pt x="2227459" y="1203840"/>
                </a:lnTo>
                <a:lnTo>
                  <a:pt x="2181225" y="1209167"/>
                </a:lnTo>
                <a:lnTo>
                  <a:pt x="201549" y="1209167"/>
                </a:lnTo>
                <a:lnTo>
                  <a:pt x="155314" y="1203840"/>
                </a:lnTo>
                <a:lnTo>
                  <a:pt x="112883" y="1188670"/>
                </a:lnTo>
                <a:lnTo>
                  <a:pt x="75462" y="1164869"/>
                </a:lnTo>
                <a:lnTo>
                  <a:pt x="44257" y="1133651"/>
                </a:lnTo>
                <a:lnTo>
                  <a:pt x="20474" y="1096227"/>
                </a:lnTo>
                <a:lnTo>
                  <a:pt x="5319" y="1053812"/>
                </a:lnTo>
                <a:lnTo>
                  <a:pt x="0" y="1007618"/>
                </a:lnTo>
                <a:lnTo>
                  <a:pt x="0" y="201422"/>
                </a:lnTo>
                <a:close/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143883" y="1857502"/>
            <a:ext cx="1796414" cy="1108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b="1" spc="-60" dirty="0">
                <a:latin typeface="Times New Roman"/>
                <a:cs typeface="Times New Roman"/>
              </a:rPr>
              <a:t>Доходы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600" b="1" spc="-35" dirty="0">
                <a:latin typeface="Times New Roman"/>
                <a:cs typeface="Times New Roman"/>
              </a:rPr>
              <a:t>бюджета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3341" y="3755288"/>
            <a:ext cx="2751455" cy="2544445"/>
          </a:xfrm>
          <a:prstGeom prst="rect">
            <a:avLst/>
          </a:prstGeom>
          <a:solidFill>
            <a:srgbClr val="CCFFCC"/>
          </a:solidFill>
          <a:ln w="19050">
            <a:solidFill>
              <a:srgbClr val="00FF00"/>
            </a:solidFill>
          </a:ln>
        </p:spPr>
        <p:txBody>
          <a:bodyPr vert="horz" wrap="square" lIns="0" tIns="187960" rIns="0" bIns="0" rtlCol="0">
            <a:spAutoFit/>
          </a:bodyPr>
          <a:lstStyle/>
          <a:p>
            <a:pPr marL="139700" marR="134620" algn="ctr">
              <a:lnSpc>
                <a:spcPct val="100000"/>
              </a:lnSpc>
              <a:spcBef>
                <a:spcPts val="1480"/>
              </a:spcBef>
            </a:pPr>
            <a:r>
              <a:rPr sz="2000" b="1" spc="-10" dirty="0">
                <a:latin typeface="Times New Roman"/>
                <a:cs typeface="Times New Roman"/>
              </a:rPr>
              <a:t>Налоговые </a:t>
            </a:r>
            <a:r>
              <a:rPr sz="2000" b="1" spc="-30" dirty="0">
                <a:latin typeface="Times New Roman"/>
                <a:cs typeface="Times New Roman"/>
              </a:rPr>
              <a:t>доходы </a:t>
            </a:r>
            <a:r>
              <a:rPr sz="2000" b="1" dirty="0">
                <a:latin typeface="Times New Roman"/>
                <a:cs typeface="Times New Roman"/>
              </a:rPr>
              <a:t>–  поступления в  </a:t>
            </a:r>
            <a:r>
              <a:rPr sz="2000" b="1" spc="-25" dirty="0">
                <a:latin typeface="Times New Roman"/>
                <a:cs typeface="Times New Roman"/>
              </a:rPr>
              <a:t>бюджет </a:t>
            </a:r>
            <a:r>
              <a:rPr sz="2000" b="1" spc="-10" dirty="0">
                <a:latin typeface="Times New Roman"/>
                <a:cs typeface="Times New Roman"/>
              </a:rPr>
              <a:t>от </a:t>
            </a:r>
            <a:r>
              <a:rPr sz="2000" b="1" spc="-5" dirty="0">
                <a:latin typeface="Times New Roman"/>
                <a:cs typeface="Times New Roman"/>
              </a:rPr>
              <a:t>уплаты  </a:t>
            </a:r>
            <a:r>
              <a:rPr sz="2000" b="1" spc="-10" dirty="0">
                <a:latin typeface="Times New Roman"/>
                <a:cs typeface="Times New Roman"/>
              </a:rPr>
              <a:t>налогов,  установленных  Налоговым </a:t>
            </a:r>
            <a:r>
              <a:rPr sz="2000" b="1" spc="-25" dirty="0">
                <a:latin typeface="Times New Roman"/>
                <a:cs typeface="Times New Roman"/>
              </a:rPr>
              <a:t>кодексом  </a:t>
            </a:r>
            <a:r>
              <a:rPr sz="2000" b="1" spc="-40" dirty="0">
                <a:latin typeface="Times New Roman"/>
                <a:cs typeface="Times New Roman"/>
              </a:rPr>
              <a:t>РФ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65500" y="3857625"/>
            <a:ext cx="2991866" cy="2187778"/>
          </a:xfrm>
          <a:prstGeom prst="rect">
            <a:avLst/>
          </a:prstGeom>
          <a:solidFill>
            <a:srgbClr val="FF5050"/>
          </a:solidFill>
          <a:ln w="19050">
            <a:solidFill>
              <a:srgbClr val="FF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26034" marR="18415" indent="635" algn="ctr">
              <a:lnSpc>
                <a:spcPct val="100000"/>
              </a:lnSpc>
              <a:spcBef>
                <a:spcPts val="260"/>
              </a:spcBef>
            </a:pPr>
            <a:r>
              <a:rPr sz="2000" b="1" spc="-10" dirty="0">
                <a:latin typeface="Times New Roman"/>
                <a:cs typeface="Times New Roman"/>
              </a:rPr>
              <a:t>Неналоговые </a:t>
            </a:r>
            <a:r>
              <a:rPr sz="2000" b="1" spc="-30" dirty="0">
                <a:latin typeface="Times New Roman"/>
                <a:cs typeface="Times New Roman"/>
              </a:rPr>
              <a:t>доходы </a:t>
            </a:r>
            <a:r>
              <a:rPr sz="2000" b="1" dirty="0">
                <a:latin typeface="Times New Roman"/>
                <a:cs typeface="Times New Roman"/>
              </a:rPr>
              <a:t>–  поступления </a:t>
            </a:r>
            <a:r>
              <a:rPr sz="2000" b="1" spc="-10" dirty="0">
                <a:latin typeface="Times New Roman"/>
                <a:cs typeface="Times New Roman"/>
              </a:rPr>
              <a:t>от</a:t>
            </a:r>
            <a:r>
              <a:rPr sz="2000" b="1" spc="-13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уплаты  </a:t>
            </a:r>
            <a:r>
              <a:rPr sz="2000" b="1" dirty="0">
                <a:latin typeface="Times New Roman"/>
                <a:cs typeface="Times New Roman"/>
              </a:rPr>
              <a:t>пошлин и </a:t>
            </a:r>
            <a:r>
              <a:rPr sz="2000" b="1" spc="-5" dirty="0">
                <a:latin typeface="Times New Roman"/>
                <a:cs typeface="Times New Roman"/>
              </a:rPr>
              <a:t>сборов,  </a:t>
            </a:r>
            <a:r>
              <a:rPr sz="2000" b="1" spc="-10" dirty="0">
                <a:latin typeface="Times New Roman"/>
                <a:cs typeface="Times New Roman"/>
              </a:rPr>
              <a:t>установленных  законодательством </a:t>
            </a:r>
            <a:r>
              <a:rPr sz="2000" b="1" spc="-20" dirty="0">
                <a:latin typeface="Times New Roman"/>
                <a:cs typeface="Times New Roman"/>
              </a:rPr>
              <a:t>РФ  </a:t>
            </a:r>
            <a:r>
              <a:rPr sz="2000" b="1" dirty="0">
                <a:latin typeface="Times New Roman"/>
                <a:cs typeface="Times New Roman"/>
              </a:rPr>
              <a:t>и </a:t>
            </a:r>
            <a:r>
              <a:rPr sz="2000" b="1" spc="-5" dirty="0">
                <a:latin typeface="Times New Roman"/>
                <a:cs typeface="Times New Roman"/>
              </a:rPr>
              <a:t>штрафов </a:t>
            </a:r>
            <a:r>
              <a:rPr sz="2000" b="1" dirty="0">
                <a:latin typeface="Times New Roman"/>
                <a:cs typeface="Times New Roman"/>
              </a:rPr>
              <a:t>за  </a:t>
            </a:r>
            <a:r>
              <a:rPr sz="2000" b="1" spc="-5" dirty="0">
                <a:latin typeface="Times New Roman"/>
                <a:cs typeface="Times New Roman"/>
              </a:rPr>
              <a:t>нарушение  </a:t>
            </a:r>
            <a:r>
              <a:rPr sz="2000" b="1" spc="-10" dirty="0">
                <a:latin typeface="Times New Roman"/>
                <a:cs typeface="Times New Roman"/>
              </a:rPr>
              <a:t>законодательства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89700" y="3781425"/>
            <a:ext cx="3124200" cy="2502608"/>
          </a:xfrm>
          <a:prstGeom prst="rect">
            <a:avLst/>
          </a:prstGeom>
          <a:solidFill>
            <a:srgbClr val="6699FF"/>
          </a:solidFill>
          <a:ln w="19050">
            <a:solidFill>
              <a:srgbClr val="3366FF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05410" marR="95250" indent="-1905" algn="ctr">
              <a:lnSpc>
                <a:spcPct val="100000"/>
              </a:lnSpc>
              <a:spcBef>
                <a:spcPts val="315"/>
              </a:spcBef>
            </a:pPr>
            <a:r>
              <a:rPr sz="2000" b="1" spc="-10" dirty="0">
                <a:latin typeface="Times New Roman"/>
                <a:cs typeface="Times New Roman"/>
              </a:rPr>
              <a:t>Безвозмездные  </a:t>
            </a:r>
            <a:r>
              <a:rPr sz="2000" b="1" dirty="0">
                <a:latin typeface="Times New Roman"/>
                <a:cs typeface="Times New Roman"/>
              </a:rPr>
              <a:t>поступления - </a:t>
            </a:r>
            <a:r>
              <a:rPr sz="2000" b="1" spc="-15" dirty="0">
                <a:latin typeface="Times New Roman"/>
                <a:cs typeface="Times New Roman"/>
              </a:rPr>
              <a:t>это  </a:t>
            </a:r>
            <a:r>
              <a:rPr sz="2000" b="1" spc="-5" dirty="0">
                <a:latin typeface="Times New Roman"/>
                <a:cs typeface="Times New Roman"/>
              </a:rPr>
              <a:t>финансовая </a:t>
            </a:r>
            <a:r>
              <a:rPr sz="2000" b="1" spc="-10" dirty="0">
                <a:latin typeface="Times New Roman"/>
                <a:cs typeface="Times New Roman"/>
              </a:rPr>
              <a:t>помощь </a:t>
            </a:r>
            <a:r>
              <a:rPr sz="2000" b="1" dirty="0">
                <a:latin typeface="Times New Roman"/>
                <a:cs typeface="Times New Roman"/>
              </a:rPr>
              <a:t>из  </a:t>
            </a:r>
            <a:r>
              <a:rPr sz="2000" b="1" spc="-30" dirty="0">
                <a:latin typeface="Times New Roman"/>
                <a:cs typeface="Times New Roman"/>
              </a:rPr>
              <a:t>бюджетов </a:t>
            </a:r>
            <a:r>
              <a:rPr sz="2000" b="1" dirty="0">
                <a:latin typeface="Times New Roman"/>
                <a:cs typeface="Times New Roman"/>
              </a:rPr>
              <a:t>других  </a:t>
            </a:r>
            <a:r>
              <a:rPr sz="2000" b="1" spc="-5" dirty="0">
                <a:latin typeface="Times New Roman"/>
                <a:cs typeface="Times New Roman"/>
              </a:rPr>
              <a:t>уровней</a:t>
            </a:r>
            <a:r>
              <a:rPr sz="2000" b="1" spc="-114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(межбюджетные  </a:t>
            </a:r>
            <a:r>
              <a:rPr sz="2000" b="1" spc="-5" dirty="0">
                <a:latin typeface="Times New Roman"/>
                <a:cs typeface="Times New Roman"/>
              </a:rPr>
              <a:t>трансферты), </a:t>
            </a:r>
            <a:r>
              <a:rPr sz="2000" b="1" spc="-10" dirty="0">
                <a:latin typeface="Times New Roman"/>
                <a:cs typeface="Times New Roman"/>
              </a:rPr>
              <a:t>от  </a:t>
            </a:r>
            <a:r>
              <a:rPr sz="2000" b="1" spc="-5" dirty="0">
                <a:latin typeface="Times New Roman"/>
                <a:cs typeface="Times New Roman"/>
              </a:rPr>
              <a:t>физических </a:t>
            </a:r>
            <a:r>
              <a:rPr sz="2000" b="1" dirty="0">
                <a:latin typeface="Times New Roman"/>
                <a:cs typeface="Times New Roman"/>
              </a:rPr>
              <a:t>и  юридических</a:t>
            </a:r>
            <a:r>
              <a:rPr sz="2000" b="1" spc="-1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лиц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255636" y="2348992"/>
            <a:ext cx="586105" cy="1013460"/>
          </a:xfrm>
          <a:custGeom>
            <a:avLst/>
            <a:gdLst/>
            <a:ahLst/>
            <a:cxnLst/>
            <a:rect l="l" t="t" r="r" b="b"/>
            <a:pathLst>
              <a:path w="586104" h="1013460">
                <a:moveTo>
                  <a:pt x="66802" y="195707"/>
                </a:moveTo>
                <a:lnTo>
                  <a:pt x="193421" y="1013333"/>
                </a:lnTo>
                <a:lnTo>
                  <a:pt x="585597" y="609092"/>
                </a:lnTo>
                <a:lnTo>
                  <a:pt x="455549" y="505587"/>
                </a:lnTo>
                <a:lnTo>
                  <a:pt x="439019" y="455215"/>
                </a:lnTo>
                <a:lnTo>
                  <a:pt x="418378" y="407006"/>
                </a:lnTo>
                <a:lnTo>
                  <a:pt x="393773" y="361182"/>
                </a:lnTo>
                <a:lnTo>
                  <a:pt x="365354" y="317961"/>
                </a:lnTo>
                <a:lnTo>
                  <a:pt x="350563" y="299338"/>
                </a:lnTo>
                <a:lnTo>
                  <a:pt x="196850" y="299338"/>
                </a:lnTo>
                <a:lnTo>
                  <a:pt x="66802" y="195707"/>
                </a:lnTo>
                <a:close/>
              </a:path>
              <a:path w="586104" h="1013460">
                <a:moveTo>
                  <a:pt x="0" y="0"/>
                </a:moveTo>
                <a:lnTo>
                  <a:pt x="38969" y="34049"/>
                </a:lnTo>
                <a:lnTo>
                  <a:pt x="74570" y="71385"/>
                </a:lnTo>
                <a:lnTo>
                  <a:pt x="106655" y="111777"/>
                </a:lnTo>
                <a:lnTo>
                  <a:pt x="135074" y="154997"/>
                </a:lnTo>
                <a:lnTo>
                  <a:pt x="159679" y="200817"/>
                </a:lnTo>
                <a:lnTo>
                  <a:pt x="180320" y="249007"/>
                </a:lnTo>
                <a:lnTo>
                  <a:pt x="196850" y="299338"/>
                </a:lnTo>
                <a:lnTo>
                  <a:pt x="350563" y="299338"/>
                </a:lnTo>
                <a:lnTo>
                  <a:pt x="333269" y="277564"/>
                </a:lnTo>
                <a:lnTo>
                  <a:pt x="297668" y="240211"/>
                </a:lnTo>
                <a:lnTo>
                  <a:pt x="258699" y="206121"/>
                </a:lnTo>
                <a:lnTo>
                  <a:pt x="0" y="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54064" y="2223228"/>
            <a:ext cx="1016000" cy="473075"/>
          </a:xfrm>
          <a:custGeom>
            <a:avLst/>
            <a:gdLst/>
            <a:ahLst/>
            <a:cxnLst/>
            <a:rect l="l" t="t" r="r" b="b"/>
            <a:pathLst>
              <a:path w="1016000" h="473075">
                <a:moveTo>
                  <a:pt x="526749" y="0"/>
                </a:moveTo>
                <a:lnTo>
                  <a:pt x="482126" y="2239"/>
                </a:lnTo>
                <a:lnTo>
                  <a:pt x="437546" y="7621"/>
                </a:lnTo>
                <a:lnTo>
                  <a:pt x="393186" y="16119"/>
                </a:lnTo>
                <a:lnTo>
                  <a:pt x="349218" y="27705"/>
                </a:lnTo>
                <a:lnTo>
                  <a:pt x="305819" y="42353"/>
                </a:lnTo>
                <a:lnTo>
                  <a:pt x="263162" y="60035"/>
                </a:lnTo>
                <a:lnTo>
                  <a:pt x="221421" y="80724"/>
                </a:lnTo>
                <a:lnTo>
                  <a:pt x="180772" y="104392"/>
                </a:lnTo>
                <a:lnTo>
                  <a:pt x="141388" y="131013"/>
                </a:lnTo>
                <a:lnTo>
                  <a:pt x="103445" y="160560"/>
                </a:lnTo>
                <a:lnTo>
                  <a:pt x="67116" y="193004"/>
                </a:lnTo>
                <a:lnTo>
                  <a:pt x="32576" y="228320"/>
                </a:lnTo>
                <a:lnTo>
                  <a:pt x="0" y="266479"/>
                </a:lnTo>
                <a:lnTo>
                  <a:pt x="258699" y="472600"/>
                </a:lnTo>
                <a:lnTo>
                  <a:pt x="291141" y="434616"/>
                </a:lnTo>
                <a:lnTo>
                  <a:pt x="325656" y="399353"/>
                </a:lnTo>
                <a:lnTo>
                  <a:pt x="362065" y="366865"/>
                </a:lnTo>
                <a:lnTo>
                  <a:pt x="400194" y="337203"/>
                </a:lnTo>
                <a:lnTo>
                  <a:pt x="439865" y="310420"/>
                </a:lnTo>
                <a:lnTo>
                  <a:pt x="480901" y="286568"/>
                </a:lnTo>
                <a:lnTo>
                  <a:pt x="523127" y="265700"/>
                </a:lnTo>
                <a:lnTo>
                  <a:pt x="566366" y="247869"/>
                </a:lnTo>
                <a:lnTo>
                  <a:pt x="610441" y="233125"/>
                </a:lnTo>
                <a:lnTo>
                  <a:pt x="655175" y="221523"/>
                </a:lnTo>
                <a:lnTo>
                  <a:pt x="700393" y="213114"/>
                </a:lnTo>
                <a:lnTo>
                  <a:pt x="745918" y="207951"/>
                </a:lnTo>
                <a:lnTo>
                  <a:pt x="791572" y="206085"/>
                </a:lnTo>
                <a:lnTo>
                  <a:pt x="983334" y="206085"/>
                </a:lnTo>
                <a:lnTo>
                  <a:pt x="962977" y="182579"/>
                </a:lnTo>
                <a:lnTo>
                  <a:pt x="933322" y="153034"/>
                </a:lnTo>
                <a:lnTo>
                  <a:pt x="901572" y="125763"/>
                </a:lnTo>
                <a:lnTo>
                  <a:pt x="864401" y="98492"/>
                </a:lnTo>
                <a:lnTo>
                  <a:pt x="825703" y="74610"/>
                </a:lnTo>
                <a:lnTo>
                  <a:pt x="785654" y="54087"/>
                </a:lnTo>
                <a:lnTo>
                  <a:pt x="744427" y="36898"/>
                </a:lnTo>
                <a:lnTo>
                  <a:pt x="702199" y="23015"/>
                </a:lnTo>
                <a:lnTo>
                  <a:pt x="659142" y="12411"/>
                </a:lnTo>
                <a:lnTo>
                  <a:pt x="615432" y="5058"/>
                </a:lnTo>
                <a:lnTo>
                  <a:pt x="571243" y="930"/>
                </a:lnTo>
                <a:lnTo>
                  <a:pt x="526749" y="0"/>
                </a:lnTo>
                <a:close/>
              </a:path>
              <a:path w="1016000" h="473075">
                <a:moveTo>
                  <a:pt x="983334" y="206085"/>
                </a:moveTo>
                <a:lnTo>
                  <a:pt x="791572" y="206085"/>
                </a:lnTo>
                <a:lnTo>
                  <a:pt x="837180" y="207570"/>
                </a:lnTo>
                <a:lnTo>
                  <a:pt x="882565" y="212459"/>
                </a:lnTo>
                <a:lnTo>
                  <a:pt x="927551" y="220802"/>
                </a:lnTo>
                <a:lnTo>
                  <a:pt x="971961" y="232653"/>
                </a:lnTo>
                <a:lnTo>
                  <a:pt x="1015618" y="248064"/>
                </a:lnTo>
                <a:lnTo>
                  <a:pt x="990441" y="214292"/>
                </a:lnTo>
                <a:lnTo>
                  <a:pt x="983334" y="206085"/>
                </a:lnTo>
                <a:close/>
              </a:path>
            </a:pathLst>
          </a:custGeom>
          <a:solidFill>
            <a:srgbClr val="527A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54064" y="2223228"/>
            <a:ext cx="1487170" cy="1139190"/>
          </a:xfrm>
          <a:custGeom>
            <a:avLst/>
            <a:gdLst/>
            <a:ahLst/>
            <a:cxnLst/>
            <a:rect l="l" t="t" r="r" b="b"/>
            <a:pathLst>
              <a:path w="1487170" h="1139189">
                <a:moveTo>
                  <a:pt x="1015618" y="248064"/>
                </a:moveTo>
                <a:lnTo>
                  <a:pt x="971961" y="232653"/>
                </a:lnTo>
                <a:lnTo>
                  <a:pt x="927551" y="220802"/>
                </a:lnTo>
                <a:lnTo>
                  <a:pt x="882565" y="212459"/>
                </a:lnTo>
                <a:lnTo>
                  <a:pt x="837180" y="207570"/>
                </a:lnTo>
                <a:lnTo>
                  <a:pt x="791572" y="206085"/>
                </a:lnTo>
                <a:lnTo>
                  <a:pt x="745918" y="207951"/>
                </a:lnTo>
                <a:lnTo>
                  <a:pt x="700393" y="213114"/>
                </a:lnTo>
                <a:lnTo>
                  <a:pt x="655175" y="221523"/>
                </a:lnTo>
                <a:lnTo>
                  <a:pt x="610441" y="233125"/>
                </a:lnTo>
                <a:lnTo>
                  <a:pt x="566366" y="247869"/>
                </a:lnTo>
                <a:lnTo>
                  <a:pt x="523127" y="265700"/>
                </a:lnTo>
                <a:lnTo>
                  <a:pt x="480901" y="286568"/>
                </a:lnTo>
                <a:lnTo>
                  <a:pt x="439865" y="310420"/>
                </a:lnTo>
                <a:lnTo>
                  <a:pt x="400194" y="337203"/>
                </a:lnTo>
                <a:lnTo>
                  <a:pt x="362065" y="366865"/>
                </a:lnTo>
                <a:lnTo>
                  <a:pt x="325656" y="399353"/>
                </a:lnTo>
                <a:lnTo>
                  <a:pt x="291141" y="434616"/>
                </a:lnTo>
                <a:lnTo>
                  <a:pt x="258699" y="472600"/>
                </a:lnTo>
                <a:lnTo>
                  <a:pt x="0" y="266479"/>
                </a:lnTo>
                <a:lnTo>
                  <a:pt x="32576" y="228320"/>
                </a:lnTo>
                <a:lnTo>
                  <a:pt x="67116" y="193004"/>
                </a:lnTo>
                <a:lnTo>
                  <a:pt x="103445" y="160560"/>
                </a:lnTo>
                <a:lnTo>
                  <a:pt x="141388" y="131013"/>
                </a:lnTo>
                <a:lnTo>
                  <a:pt x="180772" y="104392"/>
                </a:lnTo>
                <a:lnTo>
                  <a:pt x="221421" y="80724"/>
                </a:lnTo>
                <a:lnTo>
                  <a:pt x="263162" y="60035"/>
                </a:lnTo>
                <a:lnTo>
                  <a:pt x="305819" y="42353"/>
                </a:lnTo>
                <a:lnTo>
                  <a:pt x="349218" y="27705"/>
                </a:lnTo>
                <a:lnTo>
                  <a:pt x="393186" y="16119"/>
                </a:lnTo>
                <a:lnTo>
                  <a:pt x="437546" y="7621"/>
                </a:lnTo>
                <a:lnTo>
                  <a:pt x="482126" y="2239"/>
                </a:lnTo>
                <a:lnTo>
                  <a:pt x="526749" y="0"/>
                </a:lnTo>
                <a:lnTo>
                  <a:pt x="571243" y="930"/>
                </a:lnTo>
                <a:lnTo>
                  <a:pt x="615432" y="5058"/>
                </a:lnTo>
                <a:lnTo>
                  <a:pt x="659142" y="12411"/>
                </a:lnTo>
                <a:lnTo>
                  <a:pt x="702199" y="23015"/>
                </a:lnTo>
                <a:lnTo>
                  <a:pt x="744427" y="36898"/>
                </a:lnTo>
                <a:lnTo>
                  <a:pt x="785654" y="54087"/>
                </a:lnTo>
                <a:lnTo>
                  <a:pt x="825703" y="74610"/>
                </a:lnTo>
                <a:lnTo>
                  <a:pt x="864401" y="98492"/>
                </a:lnTo>
                <a:lnTo>
                  <a:pt x="901572" y="125763"/>
                </a:lnTo>
                <a:lnTo>
                  <a:pt x="1160271" y="331884"/>
                </a:lnTo>
                <a:lnTo>
                  <a:pt x="1199241" y="365974"/>
                </a:lnTo>
                <a:lnTo>
                  <a:pt x="1234842" y="403327"/>
                </a:lnTo>
                <a:lnTo>
                  <a:pt x="1266927" y="443724"/>
                </a:lnTo>
                <a:lnTo>
                  <a:pt x="1295346" y="486945"/>
                </a:lnTo>
                <a:lnTo>
                  <a:pt x="1319951" y="532770"/>
                </a:lnTo>
                <a:lnTo>
                  <a:pt x="1340592" y="580978"/>
                </a:lnTo>
                <a:lnTo>
                  <a:pt x="1357121" y="631350"/>
                </a:lnTo>
                <a:lnTo>
                  <a:pt x="1487169" y="734855"/>
                </a:lnTo>
                <a:lnTo>
                  <a:pt x="1094993" y="1139096"/>
                </a:lnTo>
                <a:lnTo>
                  <a:pt x="968375" y="321470"/>
                </a:lnTo>
                <a:lnTo>
                  <a:pt x="1098422" y="425102"/>
                </a:lnTo>
                <a:lnTo>
                  <a:pt x="1081893" y="374770"/>
                </a:lnTo>
                <a:lnTo>
                  <a:pt x="1061252" y="326580"/>
                </a:lnTo>
                <a:lnTo>
                  <a:pt x="1036647" y="280761"/>
                </a:lnTo>
                <a:lnTo>
                  <a:pt x="1008228" y="237540"/>
                </a:lnTo>
                <a:lnTo>
                  <a:pt x="976143" y="197148"/>
                </a:lnTo>
                <a:lnTo>
                  <a:pt x="940542" y="159812"/>
                </a:lnTo>
                <a:lnTo>
                  <a:pt x="901572" y="125763"/>
                </a:lnTo>
              </a:path>
            </a:pathLst>
          </a:custGeom>
          <a:ln w="19050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27123" y="2509647"/>
            <a:ext cx="574040" cy="1065530"/>
          </a:xfrm>
          <a:custGeom>
            <a:avLst/>
            <a:gdLst/>
            <a:ahLst/>
            <a:cxnLst/>
            <a:rect l="l" t="t" r="r" b="b"/>
            <a:pathLst>
              <a:path w="574039" h="1065529">
                <a:moveTo>
                  <a:pt x="352044" y="0"/>
                </a:moveTo>
                <a:lnTo>
                  <a:pt x="313153" y="24895"/>
                </a:lnTo>
                <a:lnTo>
                  <a:pt x="277403" y="52835"/>
                </a:lnTo>
                <a:lnTo>
                  <a:pt x="244857" y="83670"/>
                </a:lnTo>
                <a:lnTo>
                  <a:pt x="215575" y="117248"/>
                </a:lnTo>
                <a:lnTo>
                  <a:pt x="189620" y="153418"/>
                </a:lnTo>
                <a:lnTo>
                  <a:pt x="167054" y="192030"/>
                </a:lnTo>
                <a:lnTo>
                  <a:pt x="147939" y="232933"/>
                </a:lnTo>
                <a:lnTo>
                  <a:pt x="132336" y="275977"/>
                </a:lnTo>
                <a:lnTo>
                  <a:pt x="120307" y="321010"/>
                </a:lnTo>
                <a:lnTo>
                  <a:pt x="111915" y="367881"/>
                </a:lnTo>
                <a:lnTo>
                  <a:pt x="107222" y="416440"/>
                </a:lnTo>
                <a:lnTo>
                  <a:pt x="106289" y="466537"/>
                </a:lnTo>
                <a:lnTo>
                  <a:pt x="109177" y="518019"/>
                </a:lnTo>
                <a:lnTo>
                  <a:pt x="115950" y="570738"/>
                </a:lnTo>
                <a:lnTo>
                  <a:pt x="0" y="701420"/>
                </a:lnTo>
                <a:lnTo>
                  <a:pt x="573913" y="1065276"/>
                </a:lnTo>
                <a:lnTo>
                  <a:pt x="455209" y="343915"/>
                </a:lnTo>
                <a:lnTo>
                  <a:pt x="317626" y="343915"/>
                </a:lnTo>
                <a:lnTo>
                  <a:pt x="310789" y="290761"/>
                </a:lnTo>
                <a:lnTo>
                  <a:pt x="307899" y="238645"/>
                </a:lnTo>
                <a:lnTo>
                  <a:pt x="308939" y="187748"/>
                </a:lnTo>
                <a:lnTo>
                  <a:pt x="313891" y="138253"/>
                </a:lnTo>
                <a:lnTo>
                  <a:pt x="322738" y="90341"/>
                </a:lnTo>
                <a:lnTo>
                  <a:pt x="335461" y="44196"/>
                </a:lnTo>
                <a:lnTo>
                  <a:pt x="352044" y="0"/>
                </a:lnTo>
                <a:close/>
              </a:path>
              <a:path w="574039" h="1065529">
                <a:moveTo>
                  <a:pt x="433704" y="213232"/>
                </a:moveTo>
                <a:lnTo>
                  <a:pt x="317626" y="343915"/>
                </a:lnTo>
                <a:lnTo>
                  <a:pt x="455209" y="343915"/>
                </a:lnTo>
                <a:lnTo>
                  <a:pt x="433704" y="213232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59786" y="2207439"/>
            <a:ext cx="1304290" cy="511175"/>
          </a:xfrm>
          <a:custGeom>
            <a:avLst/>
            <a:gdLst/>
            <a:ahLst/>
            <a:cxnLst/>
            <a:rect l="l" t="t" r="r" b="b"/>
            <a:pathLst>
              <a:path w="1304289" h="511175">
                <a:moveTo>
                  <a:pt x="1234937" y="226885"/>
                </a:moveTo>
                <a:lnTo>
                  <a:pt x="435601" y="226885"/>
                </a:lnTo>
                <a:lnTo>
                  <a:pt x="479329" y="228900"/>
                </a:lnTo>
                <a:lnTo>
                  <a:pt x="523662" y="233380"/>
                </a:lnTo>
                <a:lnTo>
                  <a:pt x="568483" y="240313"/>
                </a:lnTo>
                <a:lnTo>
                  <a:pt x="613678" y="249686"/>
                </a:lnTo>
                <a:lnTo>
                  <a:pt x="659131" y="261490"/>
                </a:lnTo>
                <a:lnTo>
                  <a:pt x="704727" y="275711"/>
                </a:lnTo>
                <a:lnTo>
                  <a:pt x="750351" y="292339"/>
                </a:lnTo>
                <a:lnTo>
                  <a:pt x="795887" y="311362"/>
                </a:lnTo>
                <a:lnTo>
                  <a:pt x="841219" y="332768"/>
                </a:lnTo>
                <a:lnTo>
                  <a:pt x="886233" y="356547"/>
                </a:lnTo>
                <a:lnTo>
                  <a:pt x="930813" y="382686"/>
                </a:lnTo>
                <a:lnTo>
                  <a:pt x="974844" y="411173"/>
                </a:lnTo>
                <a:lnTo>
                  <a:pt x="1018210" y="441998"/>
                </a:lnTo>
                <a:lnTo>
                  <a:pt x="1060796" y="475149"/>
                </a:lnTo>
                <a:lnTo>
                  <a:pt x="1102487" y="510614"/>
                </a:lnTo>
                <a:lnTo>
                  <a:pt x="1304036" y="283665"/>
                </a:lnTo>
                <a:lnTo>
                  <a:pt x="1262345" y="248213"/>
                </a:lnTo>
                <a:lnTo>
                  <a:pt x="1234937" y="226885"/>
                </a:lnTo>
                <a:close/>
              </a:path>
              <a:path w="1304289" h="511175">
                <a:moveTo>
                  <a:pt x="637150" y="0"/>
                </a:moveTo>
                <a:lnTo>
                  <a:pt x="594142" y="460"/>
                </a:lnTo>
                <a:lnTo>
                  <a:pt x="551969" y="3408"/>
                </a:lnTo>
                <a:lnTo>
                  <a:pt x="510746" y="8856"/>
                </a:lnTo>
                <a:lnTo>
                  <a:pt x="470590" y="16815"/>
                </a:lnTo>
                <a:lnTo>
                  <a:pt x="431614" y="27296"/>
                </a:lnTo>
                <a:lnTo>
                  <a:pt x="393935" y="40312"/>
                </a:lnTo>
                <a:lnTo>
                  <a:pt x="357668" y="55874"/>
                </a:lnTo>
                <a:lnTo>
                  <a:pt x="322928" y="73994"/>
                </a:lnTo>
                <a:lnTo>
                  <a:pt x="289831" y="94683"/>
                </a:lnTo>
                <a:lnTo>
                  <a:pt x="258491" y="117954"/>
                </a:lnTo>
                <a:lnTo>
                  <a:pt x="229026" y="143818"/>
                </a:lnTo>
                <a:lnTo>
                  <a:pt x="201549" y="172286"/>
                </a:lnTo>
                <a:lnTo>
                  <a:pt x="0" y="399108"/>
                </a:lnTo>
                <a:lnTo>
                  <a:pt x="27477" y="370653"/>
                </a:lnTo>
                <a:lnTo>
                  <a:pt x="56942" y="344800"/>
                </a:lnTo>
                <a:lnTo>
                  <a:pt x="88282" y="321539"/>
                </a:lnTo>
                <a:lnTo>
                  <a:pt x="121379" y="300857"/>
                </a:lnTo>
                <a:lnTo>
                  <a:pt x="156119" y="282744"/>
                </a:lnTo>
                <a:lnTo>
                  <a:pt x="192386" y="267187"/>
                </a:lnTo>
                <a:lnTo>
                  <a:pt x="230065" y="254174"/>
                </a:lnTo>
                <a:lnTo>
                  <a:pt x="269041" y="243696"/>
                </a:lnTo>
                <a:lnTo>
                  <a:pt x="309197" y="235739"/>
                </a:lnTo>
                <a:lnTo>
                  <a:pt x="350420" y="230293"/>
                </a:lnTo>
                <a:lnTo>
                  <a:pt x="392593" y="227345"/>
                </a:lnTo>
                <a:lnTo>
                  <a:pt x="435601" y="226885"/>
                </a:lnTo>
                <a:lnTo>
                  <a:pt x="1234937" y="226885"/>
                </a:lnTo>
                <a:lnTo>
                  <a:pt x="1219759" y="215073"/>
                </a:lnTo>
                <a:lnTo>
                  <a:pt x="1176393" y="184258"/>
                </a:lnTo>
                <a:lnTo>
                  <a:pt x="1132362" y="155778"/>
                </a:lnTo>
                <a:lnTo>
                  <a:pt x="1087782" y="129645"/>
                </a:lnTo>
                <a:lnTo>
                  <a:pt x="1042768" y="105872"/>
                </a:lnTo>
                <a:lnTo>
                  <a:pt x="997436" y="84469"/>
                </a:lnTo>
                <a:lnTo>
                  <a:pt x="951900" y="65449"/>
                </a:lnTo>
                <a:lnTo>
                  <a:pt x="906276" y="48823"/>
                </a:lnTo>
                <a:lnTo>
                  <a:pt x="860680" y="34603"/>
                </a:lnTo>
                <a:lnTo>
                  <a:pt x="815227" y="22801"/>
                </a:lnTo>
                <a:lnTo>
                  <a:pt x="770032" y="13427"/>
                </a:lnTo>
                <a:lnTo>
                  <a:pt x="725211" y="6495"/>
                </a:lnTo>
                <a:lnTo>
                  <a:pt x="680878" y="2015"/>
                </a:lnTo>
                <a:lnTo>
                  <a:pt x="637150" y="0"/>
                </a:lnTo>
                <a:close/>
              </a:path>
            </a:pathLst>
          </a:custGeom>
          <a:solidFill>
            <a:srgbClr val="A3CD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27123" y="2207439"/>
            <a:ext cx="1536700" cy="1367790"/>
          </a:xfrm>
          <a:custGeom>
            <a:avLst/>
            <a:gdLst/>
            <a:ahLst/>
            <a:cxnLst/>
            <a:rect l="l" t="t" r="r" b="b"/>
            <a:pathLst>
              <a:path w="1536700" h="1367789">
                <a:moveTo>
                  <a:pt x="352044" y="302207"/>
                </a:moveTo>
                <a:lnTo>
                  <a:pt x="335461" y="346404"/>
                </a:lnTo>
                <a:lnTo>
                  <a:pt x="322738" y="392549"/>
                </a:lnTo>
                <a:lnTo>
                  <a:pt x="313891" y="440460"/>
                </a:lnTo>
                <a:lnTo>
                  <a:pt x="308939" y="489955"/>
                </a:lnTo>
                <a:lnTo>
                  <a:pt x="307899" y="540852"/>
                </a:lnTo>
                <a:lnTo>
                  <a:pt x="310789" y="592969"/>
                </a:lnTo>
                <a:lnTo>
                  <a:pt x="317626" y="646123"/>
                </a:lnTo>
                <a:lnTo>
                  <a:pt x="433704" y="515440"/>
                </a:lnTo>
                <a:lnTo>
                  <a:pt x="573913" y="1367483"/>
                </a:lnTo>
                <a:lnTo>
                  <a:pt x="0" y="1003628"/>
                </a:lnTo>
                <a:lnTo>
                  <a:pt x="115950" y="872945"/>
                </a:lnTo>
                <a:lnTo>
                  <a:pt x="108925" y="817648"/>
                </a:lnTo>
                <a:lnTo>
                  <a:pt x="106180" y="763596"/>
                </a:lnTo>
                <a:lnTo>
                  <a:pt x="107668" y="710981"/>
                </a:lnTo>
                <a:lnTo>
                  <a:pt x="113343" y="659996"/>
                </a:lnTo>
                <a:lnTo>
                  <a:pt x="123158" y="610833"/>
                </a:lnTo>
                <a:lnTo>
                  <a:pt x="137064" y="563686"/>
                </a:lnTo>
                <a:lnTo>
                  <a:pt x="155015" y="518747"/>
                </a:lnTo>
                <a:lnTo>
                  <a:pt x="176963" y="476209"/>
                </a:lnTo>
                <a:lnTo>
                  <a:pt x="202862" y="436265"/>
                </a:lnTo>
                <a:lnTo>
                  <a:pt x="232663" y="399108"/>
                </a:lnTo>
                <a:lnTo>
                  <a:pt x="434213" y="172286"/>
                </a:lnTo>
                <a:lnTo>
                  <a:pt x="461690" y="143818"/>
                </a:lnTo>
                <a:lnTo>
                  <a:pt x="491155" y="117954"/>
                </a:lnTo>
                <a:lnTo>
                  <a:pt x="522495" y="94683"/>
                </a:lnTo>
                <a:lnTo>
                  <a:pt x="555592" y="73994"/>
                </a:lnTo>
                <a:lnTo>
                  <a:pt x="590332" y="55874"/>
                </a:lnTo>
                <a:lnTo>
                  <a:pt x="626599" y="40312"/>
                </a:lnTo>
                <a:lnTo>
                  <a:pt x="664278" y="27296"/>
                </a:lnTo>
                <a:lnTo>
                  <a:pt x="703254" y="16815"/>
                </a:lnTo>
                <a:lnTo>
                  <a:pt x="743410" y="8856"/>
                </a:lnTo>
                <a:lnTo>
                  <a:pt x="784633" y="3408"/>
                </a:lnTo>
                <a:lnTo>
                  <a:pt x="826806" y="460"/>
                </a:lnTo>
                <a:lnTo>
                  <a:pt x="869814" y="0"/>
                </a:lnTo>
                <a:lnTo>
                  <a:pt x="913542" y="2015"/>
                </a:lnTo>
                <a:lnTo>
                  <a:pt x="957875" y="6495"/>
                </a:lnTo>
                <a:lnTo>
                  <a:pt x="1002696" y="13427"/>
                </a:lnTo>
                <a:lnTo>
                  <a:pt x="1047891" y="22801"/>
                </a:lnTo>
                <a:lnTo>
                  <a:pt x="1093344" y="34603"/>
                </a:lnTo>
                <a:lnTo>
                  <a:pt x="1138940" y="48823"/>
                </a:lnTo>
                <a:lnTo>
                  <a:pt x="1184564" y="65449"/>
                </a:lnTo>
                <a:lnTo>
                  <a:pt x="1230100" y="84469"/>
                </a:lnTo>
                <a:lnTo>
                  <a:pt x="1275432" y="105872"/>
                </a:lnTo>
                <a:lnTo>
                  <a:pt x="1320446" y="129645"/>
                </a:lnTo>
                <a:lnTo>
                  <a:pt x="1365026" y="155778"/>
                </a:lnTo>
                <a:lnTo>
                  <a:pt x="1409057" y="184258"/>
                </a:lnTo>
                <a:lnTo>
                  <a:pt x="1452423" y="215073"/>
                </a:lnTo>
                <a:lnTo>
                  <a:pt x="1495009" y="248213"/>
                </a:lnTo>
                <a:lnTo>
                  <a:pt x="1536700" y="283665"/>
                </a:lnTo>
                <a:lnTo>
                  <a:pt x="1335151" y="510614"/>
                </a:lnTo>
                <a:lnTo>
                  <a:pt x="1293460" y="475149"/>
                </a:lnTo>
                <a:lnTo>
                  <a:pt x="1250874" y="441998"/>
                </a:lnTo>
                <a:lnTo>
                  <a:pt x="1207508" y="411173"/>
                </a:lnTo>
                <a:lnTo>
                  <a:pt x="1163477" y="382686"/>
                </a:lnTo>
                <a:lnTo>
                  <a:pt x="1118897" y="356547"/>
                </a:lnTo>
                <a:lnTo>
                  <a:pt x="1073883" y="332768"/>
                </a:lnTo>
                <a:lnTo>
                  <a:pt x="1028551" y="311362"/>
                </a:lnTo>
                <a:lnTo>
                  <a:pt x="983015" y="292339"/>
                </a:lnTo>
                <a:lnTo>
                  <a:pt x="937391" y="275711"/>
                </a:lnTo>
                <a:lnTo>
                  <a:pt x="891795" y="261490"/>
                </a:lnTo>
                <a:lnTo>
                  <a:pt x="846342" y="249686"/>
                </a:lnTo>
                <a:lnTo>
                  <a:pt x="801147" y="240313"/>
                </a:lnTo>
                <a:lnTo>
                  <a:pt x="756326" y="233380"/>
                </a:lnTo>
                <a:lnTo>
                  <a:pt x="711993" y="228900"/>
                </a:lnTo>
                <a:lnTo>
                  <a:pt x="668265" y="226885"/>
                </a:lnTo>
                <a:lnTo>
                  <a:pt x="625257" y="227345"/>
                </a:lnTo>
                <a:lnTo>
                  <a:pt x="583084" y="230293"/>
                </a:lnTo>
                <a:lnTo>
                  <a:pt x="541861" y="235739"/>
                </a:lnTo>
                <a:lnTo>
                  <a:pt x="501705" y="243696"/>
                </a:lnTo>
                <a:lnTo>
                  <a:pt x="462729" y="254174"/>
                </a:lnTo>
                <a:lnTo>
                  <a:pt x="425050" y="267187"/>
                </a:lnTo>
                <a:lnTo>
                  <a:pt x="388783" y="282744"/>
                </a:lnTo>
                <a:lnTo>
                  <a:pt x="354043" y="300857"/>
                </a:lnTo>
                <a:lnTo>
                  <a:pt x="320946" y="321539"/>
                </a:lnTo>
                <a:lnTo>
                  <a:pt x="289606" y="344800"/>
                </a:lnTo>
                <a:lnTo>
                  <a:pt x="260141" y="370653"/>
                </a:lnTo>
                <a:lnTo>
                  <a:pt x="232663" y="399108"/>
                </a:lnTo>
              </a:path>
            </a:pathLst>
          </a:custGeom>
          <a:ln w="19050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23561" y="3121914"/>
            <a:ext cx="780415" cy="542925"/>
          </a:xfrm>
          <a:custGeom>
            <a:avLst/>
            <a:gdLst/>
            <a:ahLst/>
            <a:cxnLst/>
            <a:rect l="l" t="t" r="r" b="b"/>
            <a:pathLst>
              <a:path w="780414" h="542925">
                <a:moveTo>
                  <a:pt x="780288" y="406780"/>
                </a:moveTo>
                <a:lnTo>
                  <a:pt x="0" y="406780"/>
                </a:lnTo>
                <a:lnTo>
                  <a:pt x="390143" y="542416"/>
                </a:lnTo>
                <a:lnTo>
                  <a:pt x="780288" y="406780"/>
                </a:lnTo>
                <a:close/>
              </a:path>
              <a:path w="780414" h="542925">
                <a:moveTo>
                  <a:pt x="585215" y="0"/>
                </a:moveTo>
                <a:lnTo>
                  <a:pt x="195072" y="0"/>
                </a:lnTo>
                <a:lnTo>
                  <a:pt x="195072" y="406780"/>
                </a:lnTo>
                <a:lnTo>
                  <a:pt x="585215" y="406780"/>
                </a:lnTo>
                <a:lnTo>
                  <a:pt x="585215" y="0"/>
                </a:lnTo>
                <a:close/>
              </a:path>
            </a:pathLst>
          </a:custGeom>
          <a:solidFill>
            <a:srgbClr val="FF5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23561" y="3121914"/>
            <a:ext cx="780415" cy="542925"/>
          </a:xfrm>
          <a:custGeom>
            <a:avLst/>
            <a:gdLst/>
            <a:ahLst/>
            <a:cxnLst/>
            <a:rect l="l" t="t" r="r" b="b"/>
            <a:pathLst>
              <a:path w="780414" h="542925">
                <a:moveTo>
                  <a:pt x="0" y="406780"/>
                </a:moveTo>
                <a:lnTo>
                  <a:pt x="195072" y="406780"/>
                </a:lnTo>
                <a:lnTo>
                  <a:pt x="195072" y="0"/>
                </a:lnTo>
                <a:lnTo>
                  <a:pt x="585215" y="0"/>
                </a:lnTo>
                <a:lnTo>
                  <a:pt x="585215" y="406780"/>
                </a:lnTo>
                <a:lnTo>
                  <a:pt x="780288" y="406780"/>
                </a:lnTo>
                <a:lnTo>
                  <a:pt x="390143" y="542416"/>
                </a:lnTo>
                <a:lnTo>
                  <a:pt x="0" y="406780"/>
                </a:lnTo>
                <a:close/>
              </a:path>
            </a:pathLst>
          </a:custGeom>
          <a:ln w="158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3300" y="276225"/>
            <a:ext cx="8686800" cy="1035685"/>
          </a:xfrm>
          <a:custGeom>
            <a:avLst/>
            <a:gdLst/>
            <a:ahLst/>
            <a:cxnLst/>
            <a:rect l="l" t="t" r="r" b="b"/>
            <a:pathLst>
              <a:path w="8992235" h="1035685">
                <a:moveTo>
                  <a:pt x="0" y="1035113"/>
                </a:moveTo>
                <a:lnTo>
                  <a:pt x="8991727" y="1035113"/>
                </a:lnTo>
                <a:lnTo>
                  <a:pt x="8991727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Доходы бюджета поселения</a:t>
            </a:r>
            <a:endParaRPr sz="4000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4849" y="269430"/>
            <a:ext cx="8835251" cy="1035685"/>
          </a:xfrm>
          <a:custGeom>
            <a:avLst/>
            <a:gdLst/>
            <a:ahLst/>
            <a:cxnLst/>
            <a:rect l="l" t="t" r="r" b="b"/>
            <a:pathLst>
              <a:path w="8992235" h="1035685">
                <a:moveTo>
                  <a:pt x="0" y="1035113"/>
                </a:moveTo>
                <a:lnTo>
                  <a:pt x="8991727" y="1035113"/>
                </a:lnTo>
                <a:lnTo>
                  <a:pt x="8991727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ln w="9524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05088" y="5088636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43928" y="508863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84291" y="508863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23132" y="5088636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63495" y="508863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1812" y="5088636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05088" y="4965192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43928" y="496519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84291" y="496519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3132" y="4965192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63495" y="496519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1812" y="4965192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05088" y="4841748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43928" y="484174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84291" y="484174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23132" y="4841748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63495" y="484174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81812" y="4841748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705088" y="4718304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43928" y="471830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84291" y="471830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23132" y="4718304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63495" y="471830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81812" y="4718304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05088" y="4594860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43928" y="459486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84291" y="459486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23132" y="4594860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63495" y="459486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81812" y="4594860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05088" y="4471416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43928" y="447141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84291" y="447141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23132" y="4471416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63495" y="447141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81812" y="4471416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05088" y="4347972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043928" y="434797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84291" y="434797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23132" y="4347972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063495" y="434797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81812" y="4347972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05088" y="4224528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043928" y="422452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384291" y="422452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723132" y="4224528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063495" y="422452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81812" y="4224528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705088" y="4101084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043928" y="410108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384291" y="410108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723132" y="4101084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063495" y="410108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81812" y="4101084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705088" y="3977640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043928" y="397764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384291" y="397764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723132" y="3977640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63495" y="397764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81812" y="3977640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05088" y="3854196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043928" y="385419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384291" y="385419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723132" y="3854196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063495" y="385419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81812" y="3854196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705088" y="3730752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043928" y="373075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384291" y="373075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723132" y="3730752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063495" y="373075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81812" y="3730752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705088" y="3607308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043928" y="360730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384291" y="360730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723132" y="3607308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063495" y="360730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81812" y="3607308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705088" y="3483864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043928" y="348386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384291" y="348386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723132" y="3483864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063495" y="348386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81812" y="3483864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705088" y="3360420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043928" y="336042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384291" y="336042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723132" y="3360420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063495" y="336042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81812" y="3360420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705088" y="3238500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043928" y="323850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7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384291" y="323850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4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723132" y="3238500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63495" y="323850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81812" y="3238500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384291" y="3115056"/>
            <a:ext cx="3698875" cy="0"/>
          </a:xfrm>
          <a:custGeom>
            <a:avLst/>
            <a:gdLst/>
            <a:ahLst/>
            <a:cxnLst/>
            <a:rect l="l" t="t" r="r" b="b"/>
            <a:pathLst>
              <a:path w="3698875">
                <a:moveTo>
                  <a:pt x="0" y="0"/>
                </a:moveTo>
                <a:lnTo>
                  <a:pt x="369874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723132" y="3115056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063495" y="311505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81812" y="3115056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384291" y="2991612"/>
            <a:ext cx="3698875" cy="0"/>
          </a:xfrm>
          <a:custGeom>
            <a:avLst/>
            <a:gdLst/>
            <a:ahLst/>
            <a:cxnLst/>
            <a:rect l="l" t="t" r="r" b="b"/>
            <a:pathLst>
              <a:path w="3698875">
                <a:moveTo>
                  <a:pt x="0" y="0"/>
                </a:moveTo>
                <a:lnTo>
                  <a:pt x="369874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723132" y="2991612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063495" y="299161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81812" y="2991612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384291" y="2868168"/>
            <a:ext cx="3698875" cy="0"/>
          </a:xfrm>
          <a:custGeom>
            <a:avLst/>
            <a:gdLst/>
            <a:ahLst/>
            <a:cxnLst/>
            <a:rect l="l" t="t" r="r" b="b"/>
            <a:pathLst>
              <a:path w="3698875">
                <a:moveTo>
                  <a:pt x="0" y="0"/>
                </a:moveTo>
                <a:lnTo>
                  <a:pt x="369874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723132" y="2868168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063495" y="2868168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81812" y="2868168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384291" y="2744724"/>
            <a:ext cx="3698875" cy="0"/>
          </a:xfrm>
          <a:custGeom>
            <a:avLst/>
            <a:gdLst/>
            <a:ahLst/>
            <a:cxnLst/>
            <a:rect l="l" t="t" r="r" b="b"/>
            <a:pathLst>
              <a:path w="3698875">
                <a:moveTo>
                  <a:pt x="0" y="0"/>
                </a:moveTo>
                <a:lnTo>
                  <a:pt x="369874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723132" y="2744724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063495" y="2744724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81812" y="2744724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384291" y="2621280"/>
            <a:ext cx="3698875" cy="0"/>
          </a:xfrm>
          <a:custGeom>
            <a:avLst/>
            <a:gdLst/>
            <a:ahLst/>
            <a:cxnLst/>
            <a:rect l="l" t="t" r="r" b="b"/>
            <a:pathLst>
              <a:path w="3698875">
                <a:moveTo>
                  <a:pt x="0" y="0"/>
                </a:moveTo>
                <a:lnTo>
                  <a:pt x="369874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723132" y="2621280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063495" y="2621280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81812" y="2621280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384291" y="2497836"/>
            <a:ext cx="3698875" cy="0"/>
          </a:xfrm>
          <a:custGeom>
            <a:avLst/>
            <a:gdLst/>
            <a:ahLst/>
            <a:cxnLst/>
            <a:rect l="l" t="t" r="r" b="b"/>
            <a:pathLst>
              <a:path w="3698875">
                <a:moveTo>
                  <a:pt x="0" y="0"/>
                </a:moveTo>
                <a:lnTo>
                  <a:pt x="369874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723132" y="2497836"/>
            <a:ext cx="759460" cy="0"/>
          </a:xfrm>
          <a:custGeom>
            <a:avLst/>
            <a:gdLst/>
            <a:ahLst/>
            <a:cxnLst/>
            <a:rect l="l" t="t" r="r" b="b"/>
            <a:pathLst>
              <a:path w="759460">
                <a:moveTo>
                  <a:pt x="0" y="0"/>
                </a:moveTo>
                <a:lnTo>
                  <a:pt x="758951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063495" y="2497836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81812" y="2497836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723132" y="2374392"/>
            <a:ext cx="5360035" cy="0"/>
          </a:xfrm>
          <a:custGeom>
            <a:avLst/>
            <a:gdLst/>
            <a:ahLst/>
            <a:cxnLst/>
            <a:rect l="l" t="t" r="r" b="b"/>
            <a:pathLst>
              <a:path w="5360034">
                <a:moveTo>
                  <a:pt x="0" y="0"/>
                </a:moveTo>
                <a:lnTo>
                  <a:pt x="535990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063495" y="2374392"/>
            <a:ext cx="757555" cy="0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25400" cmpd="sng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 flipV="1">
            <a:off x="781812" y="2328673"/>
            <a:ext cx="1440688" cy="45719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723132" y="2250948"/>
            <a:ext cx="5360035" cy="0"/>
          </a:xfrm>
          <a:custGeom>
            <a:avLst/>
            <a:gdLst/>
            <a:ahLst/>
            <a:cxnLst/>
            <a:rect l="l" t="t" r="r" b="b"/>
            <a:pathLst>
              <a:path w="5360034">
                <a:moveTo>
                  <a:pt x="0" y="0"/>
                </a:moveTo>
                <a:lnTo>
                  <a:pt x="535990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063495" y="2250947"/>
            <a:ext cx="1683005" cy="45719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81812" y="2250947"/>
            <a:ext cx="1288288" cy="45719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723132" y="2127504"/>
            <a:ext cx="5360035" cy="0"/>
          </a:xfrm>
          <a:custGeom>
            <a:avLst/>
            <a:gdLst/>
            <a:ahLst/>
            <a:cxnLst/>
            <a:rect l="l" t="t" r="r" b="b"/>
            <a:pathLst>
              <a:path w="5360034">
                <a:moveTo>
                  <a:pt x="0" y="0"/>
                </a:moveTo>
                <a:lnTo>
                  <a:pt x="535990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063495" y="2127503"/>
            <a:ext cx="1683005" cy="53721"/>
          </a:xfrm>
          <a:custGeom>
            <a:avLst/>
            <a:gdLst/>
            <a:ahLst/>
            <a:cxnLst/>
            <a:rect l="l" t="t" r="r" b="b"/>
            <a:pathLst>
              <a:path w="757555">
                <a:moveTo>
                  <a:pt x="0" y="0"/>
                </a:moveTo>
                <a:lnTo>
                  <a:pt x="7574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 flipV="1">
            <a:off x="781812" y="2081785"/>
            <a:ext cx="1364488" cy="45719"/>
          </a:xfrm>
          <a:custGeom>
            <a:avLst/>
            <a:gdLst/>
            <a:ahLst/>
            <a:cxnLst/>
            <a:rect l="l" t="t" r="r" b="b"/>
            <a:pathLst>
              <a:path w="37973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81812" y="2004060"/>
            <a:ext cx="8301355" cy="0"/>
          </a:xfrm>
          <a:custGeom>
            <a:avLst/>
            <a:gdLst/>
            <a:ahLst/>
            <a:cxnLst/>
            <a:rect l="l" t="t" r="r" b="b"/>
            <a:pathLst>
              <a:path w="8301355">
                <a:moveTo>
                  <a:pt x="0" y="0"/>
                </a:moveTo>
                <a:lnTo>
                  <a:pt x="83012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161288" y="2181226"/>
            <a:ext cx="902335" cy="3031362"/>
          </a:xfrm>
          <a:custGeom>
            <a:avLst/>
            <a:gdLst/>
            <a:ahLst/>
            <a:cxnLst/>
            <a:rect l="l" t="t" r="r" b="b"/>
            <a:pathLst>
              <a:path w="902335" h="3159760">
                <a:moveTo>
                  <a:pt x="902207" y="0"/>
                </a:moveTo>
                <a:lnTo>
                  <a:pt x="0" y="0"/>
                </a:lnTo>
                <a:lnTo>
                  <a:pt x="0" y="3159252"/>
                </a:lnTo>
                <a:lnTo>
                  <a:pt x="902207" y="3159252"/>
                </a:lnTo>
                <a:lnTo>
                  <a:pt x="902207" y="0"/>
                </a:lnTo>
                <a:close/>
              </a:path>
            </a:pathLst>
          </a:custGeom>
          <a:solidFill>
            <a:srgbClr val="007D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832100" y="2028825"/>
            <a:ext cx="902335" cy="3183382"/>
          </a:xfrm>
          <a:custGeom>
            <a:avLst/>
            <a:gdLst/>
            <a:ahLst/>
            <a:cxnLst/>
            <a:rect l="l" t="t" r="r" b="b"/>
            <a:pathLst>
              <a:path w="902335" h="3203575">
                <a:moveTo>
                  <a:pt x="902208" y="0"/>
                </a:moveTo>
                <a:lnTo>
                  <a:pt x="0" y="0"/>
                </a:lnTo>
                <a:lnTo>
                  <a:pt x="0" y="3203448"/>
                </a:lnTo>
                <a:lnTo>
                  <a:pt x="902208" y="3203448"/>
                </a:lnTo>
                <a:lnTo>
                  <a:pt x="902208" y="0"/>
                </a:lnTo>
                <a:close/>
              </a:path>
            </a:pathLst>
          </a:custGeom>
          <a:solidFill>
            <a:srgbClr val="007D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508500" y="2333625"/>
            <a:ext cx="902335" cy="2895600"/>
          </a:xfrm>
          <a:custGeom>
            <a:avLst/>
            <a:gdLst/>
            <a:ahLst/>
            <a:cxnLst/>
            <a:rect l="l" t="t" r="r" b="b"/>
            <a:pathLst>
              <a:path w="902335" h="2778760">
                <a:moveTo>
                  <a:pt x="902207" y="0"/>
                </a:moveTo>
                <a:lnTo>
                  <a:pt x="0" y="0"/>
                </a:lnTo>
                <a:lnTo>
                  <a:pt x="0" y="2778252"/>
                </a:lnTo>
                <a:lnTo>
                  <a:pt x="902207" y="2778252"/>
                </a:lnTo>
                <a:lnTo>
                  <a:pt x="902207" y="0"/>
                </a:lnTo>
                <a:close/>
              </a:path>
            </a:pathLst>
          </a:custGeom>
          <a:solidFill>
            <a:srgbClr val="007D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141720" y="2714625"/>
            <a:ext cx="902335" cy="2497455"/>
          </a:xfrm>
          <a:custGeom>
            <a:avLst/>
            <a:gdLst/>
            <a:ahLst/>
            <a:cxnLst/>
            <a:rect l="l" t="t" r="r" b="b"/>
            <a:pathLst>
              <a:path w="902334" h="2087879">
                <a:moveTo>
                  <a:pt x="902207" y="0"/>
                </a:moveTo>
                <a:lnTo>
                  <a:pt x="0" y="0"/>
                </a:lnTo>
                <a:lnTo>
                  <a:pt x="0" y="2087879"/>
                </a:lnTo>
                <a:lnTo>
                  <a:pt x="902207" y="2087879"/>
                </a:lnTo>
                <a:lnTo>
                  <a:pt x="902207" y="0"/>
                </a:lnTo>
                <a:close/>
              </a:path>
            </a:pathLst>
          </a:custGeom>
          <a:solidFill>
            <a:srgbClr val="007D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801356" y="2638424"/>
            <a:ext cx="904240" cy="2574037"/>
          </a:xfrm>
          <a:custGeom>
            <a:avLst/>
            <a:gdLst/>
            <a:ahLst/>
            <a:cxnLst/>
            <a:rect l="l" t="t" r="r" b="b"/>
            <a:pathLst>
              <a:path w="904240" h="2036445">
                <a:moveTo>
                  <a:pt x="903732" y="0"/>
                </a:moveTo>
                <a:lnTo>
                  <a:pt x="0" y="0"/>
                </a:lnTo>
                <a:lnTo>
                  <a:pt x="0" y="2036064"/>
                </a:lnTo>
                <a:lnTo>
                  <a:pt x="903732" y="2036064"/>
                </a:lnTo>
                <a:lnTo>
                  <a:pt x="903732" y="0"/>
                </a:lnTo>
                <a:close/>
              </a:path>
            </a:pathLst>
          </a:custGeom>
          <a:solidFill>
            <a:srgbClr val="007D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083040" y="2004060"/>
            <a:ext cx="0" cy="3208020"/>
          </a:xfrm>
          <a:custGeom>
            <a:avLst/>
            <a:gdLst/>
            <a:ahLst/>
            <a:cxnLst/>
            <a:rect l="l" t="t" r="r" b="b"/>
            <a:pathLst>
              <a:path h="3208020">
                <a:moveTo>
                  <a:pt x="0" y="3208019"/>
                </a:moveTo>
                <a:lnTo>
                  <a:pt x="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083040" y="2004060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0" y="0"/>
                </a:moveTo>
                <a:lnTo>
                  <a:pt x="6857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81812" y="2004060"/>
            <a:ext cx="0" cy="3208020"/>
          </a:xfrm>
          <a:custGeom>
            <a:avLst/>
            <a:gdLst/>
            <a:ahLst/>
            <a:cxnLst/>
            <a:rect l="l" t="t" r="r" b="b"/>
            <a:pathLst>
              <a:path h="3208020">
                <a:moveTo>
                  <a:pt x="0" y="3208019"/>
                </a:moveTo>
                <a:lnTo>
                  <a:pt x="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36091" y="521208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36091" y="508863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36091" y="496519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36091" y="484174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36091" y="471830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36091" y="459486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36091" y="447141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36091" y="434797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36091" y="422452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36091" y="410108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36091" y="397764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36091" y="385419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36091" y="373075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36091" y="360730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36091" y="348386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36091" y="336042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36091" y="323850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36091" y="311505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36091" y="299161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36091" y="286816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36091" y="274472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36091" y="262128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36091" y="249783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36091" y="237439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36091" y="225094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36091" y="212750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36091" y="200406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81812" y="5212080"/>
            <a:ext cx="8301355" cy="0"/>
          </a:xfrm>
          <a:custGeom>
            <a:avLst/>
            <a:gdLst/>
            <a:ahLst/>
            <a:cxnLst/>
            <a:rect l="l" t="t" r="r" b="b"/>
            <a:pathLst>
              <a:path w="8301355">
                <a:moveTo>
                  <a:pt x="0" y="0"/>
                </a:moveTo>
                <a:lnTo>
                  <a:pt x="830122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81812" y="5212080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81812" y="5212080"/>
            <a:ext cx="0" cy="408940"/>
          </a:xfrm>
          <a:custGeom>
            <a:avLst/>
            <a:gdLst/>
            <a:ahLst/>
            <a:cxnLst/>
            <a:rect l="l" t="t" r="r" b="b"/>
            <a:pathLst>
              <a:path h="408939">
                <a:moveTo>
                  <a:pt x="0" y="0"/>
                </a:moveTo>
                <a:lnTo>
                  <a:pt x="0" y="408432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441448" y="5212080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441448" y="5212080"/>
            <a:ext cx="0" cy="408940"/>
          </a:xfrm>
          <a:custGeom>
            <a:avLst/>
            <a:gdLst/>
            <a:ahLst/>
            <a:cxnLst/>
            <a:rect l="l" t="t" r="r" b="b"/>
            <a:pathLst>
              <a:path h="408939">
                <a:moveTo>
                  <a:pt x="0" y="0"/>
                </a:moveTo>
                <a:lnTo>
                  <a:pt x="0" y="408432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102608" y="5212080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102608" y="5212080"/>
            <a:ext cx="0" cy="408940"/>
          </a:xfrm>
          <a:custGeom>
            <a:avLst/>
            <a:gdLst/>
            <a:ahLst/>
            <a:cxnLst/>
            <a:rect l="l" t="t" r="r" b="b"/>
            <a:pathLst>
              <a:path h="408939">
                <a:moveTo>
                  <a:pt x="0" y="0"/>
                </a:moveTo>
                <a:lnTo>
                  <a:pt x="0" y="408432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762244" y="5212080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762244" y="5212080"/>
            <a:ext cx="0" cy="408940"/>
          </a:xfrm>
          <a:custGeom>
            <a:avLst/>
            <a:gdLst/>
            <a:ahLst/>
            <a:cxnLst/>
            <a:rect l="l" t="t" r="r" b="b"/>
            <a:pathLst>
              <a:path h="408939">
                <a:moveTo>
                  <a:pt x="0" y="0"/>
                </a:moveTo>
                <a:lnTo>
                  <a:pt x="0" y="408432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423404" y="5212080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423404" y="5212080"/>
            <a:ext cx="0" cy="408940"/>
          </a:xfrm>
          <a:custGeom>
            <a:avLst/>
            <a:gdLst/>
            <a:ahLst/>
            <a:cxnLst/>
            <a:rect l="l" t="t" r="r" b="b"/>
            <a:pathLst>
              <a:path h="408939">
                <a:moveTo>
                  <a:pt x="0" y="0"/>
                </a:moveTo>
                <a:lnTo>
                  <a:pt x="0" y="408432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083040" y="5212080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083040" y="5212080"/>
            <a:ext cx="0" cy="408940"/>
          </a:xfrm>
          <a:custGeom>
            <a:avLst/>
            <a:gdLst/>
            <a:ahLst/>
            <a:cxnLst/>
            <a:rect l="l" t="t" r="r" b="b"/>
            <a:pathLst>
              <a:path h="408939">
                <a:moveTo>
                  <a:pt x="0" y="0"/>
                </a:moveTo>
                <a:lnTo>
                  <a:pt x="0" y="408432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81812" y="5620511"/>
            <a:ext cx="0" cy="407034"/>
          </a:xfrm>
          <a:custGeom>
            <a:avLst/>
            <a:gdLst/>
            <a:ahLst/>
            <a:cxnLst/>
            <a:rect l="l" t="t" r="r" b="b"/>
            <a:pathLst>
              <a:path h="407035">
                <a:moveTo>
                  <a:pt x="0" y="0"/>
                </a:moveTo>
                <a:lnTo>
                  <a:pt x="0" y="406907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441448" y="5620511"/>
            <a:ext cx="0" cy="407034"/>
          </a:xfrm>
          <a:custGeom>
            <a:avLst/>
            <a:gdLst/>
            <a:ahLst/>
            <a:cxnLst/>
            <a:rect l="l" t="t" r="r" b="b"/>
            <a:pathLst>
              <a:path h="407035">
                <a:moveTo>
                  <a:pt x="0" y="0"/>
                </a:moveTo>
                <a:lnTo>
                  <a:pt x="0" y="406907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102608" y="5620511"/>
            <a:ext cx="0" cy="407034"/>
          </a:xfrm>
          <a:custGeom>
            <a:avLst/>
            <a:gdLst/>
            <a:ahLst/>
            <a:cxnLst/>
            <a:rect l="l" t="t" r="r" b="b"/>
            <a:pathLst>
              <a:path h="407035">
                <a:moveTo>
                  <a:pt x="0" y="0"/>
                </a:moveTo>
                <a:lnTo>
                  <a:pt x="0" y="406907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083040" y="5620511"/>
            <a:ext cx="0" cy="407034"/>
          </a:xfrm>
          <a:custGeom>
            <a:avLst/>
            <a:gdLst/>
            <a:ahLst/>
            <a:cxnLst/>
            <a:rect l="l" t="t" r="r" b="b"/>
            <a:pathLst>
              <a:path h="407035">
                <a:moveTo>
                  <a:pt x="0" y="0"/>
                </a:moveTo>
                <a:lnTo>
                  <a:pt x="0" y="406907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211580" y="4646676"/>
            <a:ext cx="850392" cy="478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256245" y="4666297"/>
            <a:ext cx="762000" cy="388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1256245" y="4666297"/>
            <a:ext cx="762000" cy="35907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2845"/>
              </a:lnSpc>
            </a:pPr>
            <a:r>
              <a:rPr lang="ru-RU" sz="1600" b="1" dirty="0" smtClean="0">
                <a:latin typeface="Times New Roman"/>
                <a:cs typeface="Times New Roman"/>
              </a:rPr>
              <a:t>6 098,0</a:t>
            </a:r>
            <a:endParaRPr sz="1600" b="1" dirty="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2822448" y="4674108"/>
            <a:ext cx="851915" cy="4785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867405" y="4695825"/>
            <a:ext cx="761999" cy="3864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6 726,3</a:t>
            </a:r>
            <a:endParaRPr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2867405" y="4693729"/>
            <a:ext cx="762000" cy="388620"/>
          </a:xfrm>
          <a:custGeom>
            <a:avLst/>
            <a:gdLst/>
            <a:ahLst/>
            <a:cxnLst/>
            <a:rect l="l" t="t" r="r" b="b"/>
            <a:pathLst>
              <a:path w="762000" h="388620">
                <a:moveTo>
                  <a:pt x="0" y="388556"/>
                </a:moveTo>
                <a:lnTo>
                  <a:pt x="761999" y="388556"/>
                </a:lnTo>
                <a:lnTo>
                  <a:pt x="761999" y="0"/>
                </a:lnTo>
                <a:lnTo>
                  <a:pt x="0" y="0"/>
                </a:lnTo>
                <a:lnTo>
                  <a:pt x="0" y="388556"/>
                </a:lnTo>
                <a:close/>
              </a:path>
            </a:pathLst>
          </a:custGeom>
          <a:ln w="9525">
            <a:solidFill>
              <a:srgbClr val="008E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494276" y="4543044"/>
            <a:ext cx="850391" cy="4770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538853" y="4561395"/>
            <a:ext cx="762000" cy="3885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4538852" y="4561395"/>
            <a:ext cx="807847" cy="3173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2840"/>
              </a:lnSpc>
            </a:pPr>
            <a:r>
              <a:rPr lang="ru-RU" sz="1600" dirty="0" smtClean="0">
                <a:latin typeface="Times New Roman"/>
                <a:cs typeface="Times New Roman"/>
              </a:rPr>
              <a:t>6 459,2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6140196" y="4745736"/>
            <a:ext cx="850392" cy="4770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184900" y="4764214"/>
            <a:ext cx="762000" cy="3885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 txBox="1"/>
          <p:nvPr/>
        </p:nvSpPr>
        <p:spPr>
          <a:xfrm>
            <a:off x="6184900" y="4772025"/>
            <a:ext cx="762000" cy="3173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34290">
              <a:lnSpc>
                <a:spcPts val="2845"/>
              </a:lnSpc>
            </a:pPr>
            <a:r>
              <a:rPr lang="ru-RU" sz="1600" b="1" dirty="0" smtClean="0">
                <a:latin typeface="Times New Roman"/>
                <a:cs typeface="Times New Roman"/>
              </a:rPr>
              <a:t>5 225,0</a:t>
            </a:r>
            <a:endParaRPr sz="1600" b="1" dirty="0">
              <a:latin typeface="Times New Roman"/>
              <a:cs typeface="Times New Roman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7785100" y="4772025"/>
            <a:ext cx="914400" cy="2462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1600" b="1" dirty="0" smtClean="0">
                <a:latin typeface="Times New Roman"/>
                <a:cs typeface="Times New Roman"/>
              </a:rPr>
              <a:t>5 324,0</a:t>
            </a:r>
            <a:endParaRPr sz="1600" b="1" dirty="0">
              <a:latin typeface="Times New Roman"/>
              <a:cs typeface="Times New Roman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1288033" y="2654236"/>
            <a:ext cx="647700" cy="33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3175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25"/>
              </a:spcBef>
            </a:pPr>
            <a:r>
              <a:rPr sz="2000" b="1" i="1" dirty="0">
                <a:latin typeface="Times New Roman"/>
                <a:cs typeface="Times New Roman"/>
              </a:rPr>
              <a:t>100,0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2908300" y="2409825"/>
            <a:ext cx="763904" cy="3109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3175" rIns="0" bIns="0" rtlCol="0">
            <a:spAutoFit/>
          </a:bodyPr>
          <a:lstStyle/>
          <a:p>
            <a:pPr marL="36195" algn="ctr">
              <a:lnSpc>
                <a:spcPct val="100000"/>
              </a:lnSpc>
              <a:spcBef>
                <a:spcPts val="25"/>
              </a:spcBef>
            </a:pPr>
            <a:r>
              <a:rPr sz="2000" b="1" i="1" smtClean="0">
                <a:latin typeface="Times New Roman"/>
                <a:cs typeface="Times New Roman"/>
              </a:rPr>
              <a:t>1</a:t>
            </a:r>
            <a:r>
              <a:rPr lang="ru-RU" sz="2000" b="1" i="1" dirty="0" smtClean="0">
                <a:latin typeface="Times New Roman"/>
                <a:cs typeface="Times New Roman"/>
              </a:rPr>
              <a:t>10,3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4584700" y="3019425"/>
            <a:ext cx="762000" cy="3109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3175" rIns="0" bIns="0" rtlCol="0">
            <a:spAutoFit/>
          </a:bodyPr>
          <a:lstStyle/>
          <a:p>
            <a:pPr marL="36830" algn="ctr">
              <a:lnSpc>
                <a:spcPct val="100000"/>
              </a:lnSpc>
              <a:spcBef>
                <a:spcPts val="25"/>
              </a:spcBef>
            </a:pPr>
            <a:r>
              <a:rPr lang="ru-RU" sz="2000" b="1" i="1" dirty="0" smtClean="0">
                <a:latin typeface="Times New Roman"/>
                <a:cs typeface="Times New Roman"/>
              </a:rPr>
              <a:t>96,0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6332473" y="3019425"/>
            <a:ext cx="520700" cy="3109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3175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25"/>
              </a:spcBef>
            </a:pPr>
            <a:r>
              <a:rPr lang="ru-RU" sz="2000" b="1" i="1" dirty="0" smtClean="0">
                <a:latin typeface="Times New Roman"/>
                <a:cs typeface="Times New Roman"/>
              </a:rPr>
              <a:t>80,8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7861300" y="3171825"/>
            <a:ext cx="76200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000" b="1" i="1" dirty="0" smtClean="0">
                <a:latin typeface="Times New Roman"/>
                <a:cs typeface="Times New Roman"/>
              </a:rPr>
              <a:t>101,8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4503546" y="5333365"/>
            <a:ext cx="85915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mtClean="0">
                <a:latin typeface="Times New Roman"/>
                <a:cs typeface="Times New Roman"/>
              </a:rPr>
              <a:t>201</a:t>
            </a:r>
            <a:r>
              <a:rPr lang="ru-RU" b="1" dirty="0" smtClean="0">
                <a:latin typeface="Times New Roman"/>
                <a:cs typeface="Times New Roman"/>
              </a:rPr>
              <a:t>6</a:t>
            </a:r>
            <a:r>
              <a:rPr sz="1800" b="1" spc="-114" smtClean="0">
                <a:latin typeface="Times New Roman"/>
                <a:cs typeface="Times New Roman"/>
              </a:rPr>
              <a:t> </a:t>
            </a:r>
            <a:r>
              <a:rPr sz="1800" b="1" spc="-35" smtClean="0">
                <a:latin typeface="Times New Roman"/>
                <a:cs typeface="Times New Roman"/>
              </a:rPr>
              <a:t>год</a:t>
            </a:r>
            <a:endParaRPr lang="ru-RU" sz="1800" b="1" spc="-3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ru-RU" b="1" spc="-35" dirty="0" smtClean="0">
                <a:latin typeface="Times New Roman"/>
                <a:cs typeface="Times New Roman"/>
              </a:rPr>
              <a:t>прогноз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6164071" y="5333365"/>
            <a:ext cx="85915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mtClean="0">
                <a:latin typeface="Times New Roman"/>
                <a:cs typeface="Times New Roman"/>
              </a:rPr>
              <a:t>201</a:t>
            </a:r>
            <a:r>
              <a:rPr lang="ru-RU" b="1" dirty="0" smtClean="0">
                <a:latin typeface="Times New Roman"/>
                <a:cs typeface="Times New Roman"/>
              </a:rPr>
              <a:t>7</a:t>
            </a:r>
            <a:r>
              <a:rPr sz="1800" b="1" spc="-114" smtClean="0">
                <a:latin typeface="Times New Roman"/>
                <a:cs typeface="Times New Roman"/>
              </a:rPr>
              <a:t> </a:t>
            </a:r>
            <a:r>
              <a:rPr sz="1800" b="1" spc="-35" smtClean="0">
                <a:latin typeface="Times New Roman"/>
                <a:cs typeface="Times New Roman"/>
              </a:rPr>
              <a:t>год</a:t>
            </a:r>
            <a:endParaRPr lang="ru-RU" sz="1800" b="1" spc="-3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ru-RU" b="1" spc="-35" dirty="0" smtClean="0">
                <a:latin typeface="Times New Roman"/>
                <a:cs typeface="Times New Roman"/>
              </a:rPr>
              <a:t>прогноз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7824596" y="5333365"/>
            <a:ext cx="85915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mtClean="0">
                <a:latin typeface="Times New Roman"/>
                <a:cs typeface="Times New Roman"/>
              </a:rPr>
              <a:t>201</a:t>
            </a:r>
            <a:r>
              <a:rPr lang="ru-RU" b="1" dirty="0" smtClean="0">
                <a:latin typeface="Times New Roman"/>
                <a:cs typeface="Times New Roman"/>
              </a:rPr>
              <a:t>8</a:t>
            </a:r>
            <a:r>
              <a:rPr sz="1800" b="1" spc="-114" smtClean="0">
                <a:latin typeface="Times New Roman"/>
                <a:cs typeface="Times New Roman"/>
              </a:rPr>
              <a:t> </a:t>
            </a:r>
            <a:r>
              <a:rPr sz="1800" b="1" spc="-35" smtClean="0">
                <a:latin typeface="Times New Roman"/>
                <a:cs typeface="Times New Roman"/>
              </a:rPr>
              <a:t>год</a:t>
            </a:r>
            <a:endParaRPr lang="ru-RU" sz="1800" b="1" spc="-3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ru-RU" b="1" spc="-35" dirty="0" smtClean="0">
                <a:latin typeface="Times New Roman"/>
                <a:cs typeface="Times New Roman"/>
              </a:rPr>
              <a:t>прогноз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1118412" y="5199496"/>
            <a:ext cx="1104088" cy="12382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00">
              <a:lnSpc>
                <a:spcPct val="148800"/>
              </a:lnSpc>
            </a:pPr>
            <a:r>
              <a:rPr sz="1800" b="1" smtClean="0">
                <a:latin typeface="Times New Roman"/>
                <a:cs typeface="Times New Roman"/>
              </a:rPr>
              <a:t>201</a:t>
            </a:r>
            <a:r>
              <a:rPr lang="ru-RU" b="1" dirty="0" smtClean="0">
                <a:latin typeface="Times New Roman"/>
                <a:cs typeface="Times New Roman"/>
              </a:rPr>
              <a:t>5</a:t>
            </a:r>
            <a:r>
              <a:rPr lang="ru-RU" sz="1800" b="1" dirty="0" smtClean="0">
                <a:latin typeface="Times New Roman"/>
                <a:cs typeface="Times New Roman"/>
              </a:rPr>
              <a:t> </a:t>
            </a:r>
            <a:r>
              <a:rPr sz="1800" b="1" spc="-35" err="1" smtClean="0">
                <a:latin typeface="Times New Roman"/>
                <a:cs typeface="Times New Roman"/>
              </a:rPr>
              <a:t>год</a:t>
            </a:r>
            <a:r>
              <a:rPr sz="1800" b="1" spc="-35" smtClean="0">
                <a:latin typeface="Times New Roman"/>
                <a:cs typeface="Times New Roman"/>
              </a:rPr>
              <a:t>  </a:t>
            </a:r>
            <a:r>
              <a:rPr sz="1800" b="1" spc="-5" smtClean="0">
                <a:latin typeface="Times New Roman"/>
                <a:cs typeface="Times New Roman"/>
              </a:rPr>
              <a:t>пер</a:t>
            </a:r>
            <a:r>
              <a:rPr sz="1800" b="1" spc="-25" smtClean="0">
                <a:latin typeface="Times New Roman"/>
                <a:cs typeface="Times New Roman"/>
              </a:rPr>
              <a:t>в</a:t>
            </a:r>
            <a:r>
              <a:rPr sz="1800" b="1" spc="-5" smtClean="0">
                <a:latin typeface="Times New Roman"/>
                <a:cs typeface="Times New Roman"/>
              </a:rPr>
              <a:t>он</a:t>
            </a:r>
            <a:r>
              <a:rPr sz="1800" b="1" spc="-80" smtClean="0">
                <a:latin typeface="Times New Roman"/>
                <a:cs typeface="Times New Roman"/>
              </a:rPr>
              <a:t>а</a:t>
            </a:r>
            <a:r>
              <a:rPr sz="1800" b="1" smtClean="0">
                <a:latin typeface="Times New Roman"/>
                <a:cs typeface="Times New Roman"/>
              </a:rPr>
              <a:t>ч</a:t>
            </a:r>
            <a:r>
              <a:rPr lang="ru-RU" sz="1800" b="1" dirty="0" smtClean="0">
                <a:latin typeface="Times New Roman"/>
                <a:cs typeface="Times New Roman"/>
              </a:rPr>
              <a:t>. план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2843022" y="5199496"/>
            <a:ext cx="979678" cy="12382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5080" indent="-3175">
              <a:lnSpc>
                <a:spcPct val="148800"/>
              </a:lnSpc>
            </a:pPr>
            <a:r>
              <a:rPr sz="1800" b="1" smtClean="0">
                <a:latin typeface="Times New Roman"/>
                <a:cs typeface="Times New Roman"/>
              </a:rPr>
              <a:t>201</a:t>
            </a:r>
            <a:r>
              <a:rPr lang="ru-RU" b="1" dirty="0" smtClean="0">
                <a:latin typeface="Times New Roman"/>
                <a:cs typeface="Times New Roman"/>
              </a:rPr>
              <a:t>5 </a:t>
            </a:r>
            <a:r>
              <a:rPr sz="1800" b="1" spc="-35" smtClean="0">
                <a:latin typeface="Times New Roman"/>
                <a:cs typeface="Times New Roman"/>
              </a:rPr>
              <a:t>год  </a:t>
            </a:r>
            <a:r>
              <a:rPr sz="1800" b="1" spc="10" smtClean="0">
                <a:latin typeface="Times New Roman"/>
                <a:cs typeface="Times New Roman"/>
              </a:rPr>
              <a:t>у</a:t>
            </a:r>
            <a:r>
              <a:rPr sz="1800" b="1" spc="-40" smtClean="0">
                <a:latin typeface="Times New Roman"/>
                <a:cs typeface="Times New Roman"/>
              </a:rPr>
              <a:t>т</a:t>
            </a:r>
            <a:r>
              <a:rPr sz="1800" b="1" spc="-50" smtClean="0">
                <a:latin typeface="Times New Roman"/>
                <a:cs typeface="Times New Roman"/>
              </a:rPr>
              <a:t>о</a:t>
            </a:r>
            <a:r>
              <a:rPr sz="1800" b="1" smtClean="0">
                <a:latin typeface="Times New Roman"/>
                <a:cs typeface="Times New Roman"/>
              </a:rPr>
              <a:t>чнен</a:t>
            </a:r>
            <a:r>
              <a:rPr lang="ru-RU" sz="1800" b="1" dirty="0" smtClean="0">
                <a:latin typeface="Times New Roman"/>
                <a:cs typeface="Times New Roman"/>
              </a:rPr>
              <a:t>.</a:t>
            </a:r>
          </a:p>
          <a:p>
            <a:pPr marL="15240" marR="5080" indent="-3175">
              <a:lnSpc>
                <a:spcPct val="148800"/>
              </a:lnSpc>
            </a:pPr>
            <a:r>
              <a:rPr lang="ru-RU" b="1" dirty="0" smtClean="0">
                <a:latin typeface="Times New Roman"/>
                <a:cs typeface="Times New Roman"/>
              </a:rPr>
              <a:t>план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41" name="object 241"/>
          <p:cNvSpPr/>
          <p:nvPr/>
        </p:nvSpPr>
        <p:spPr>
          <a:xfrm>
            <a:off x="4279900" y="6143625"/>
            <a:ext cx="245745" cy="128270"/>
          </a:xfrm>
          <a:custGeom>
            <a:avLst/>
            <a:gdLst/>
            <a:ahLst/>
            <a:cxnLst/>
            <a:rect l="l" t="t" r="r" b="b"/>
            <a:pathLst>
              <a:path w="245745" h="128270">
                <a:moveTo>
                  <a:pt x="0" y="128015"/>
                </a:moveTo>
                <a:lnTo>
                  <a:pt x="245363" y="128015"/>
                </a:lnTo>
                <a:lnTo>
                  <a:pt x="245363" y="0"/>
                </a:lnTo>
                <a:lnTo>
                  <a:pt x="0" y="0"/>
                </a:lnTo>
                <a:lnTo>
                  <a:pt x="0" y="128015"/>
                </a:lnTo>
                <a:close/>
              </a:path>
            </a:pathLst>
          </a:custGeom>
          <a:solidFill>
            <a:srgbClr val="007D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482084" y="6862571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2743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309871" y="6862571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2743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379976" y="6810756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5" h="102234">
                <a:moveTo>
                  <a:pt x="0" y="102107"/>
                </a:moveTo>
                <a:lnTo>
                  <a:pt x="102108" y="102107"/>
                </a:lnTo>
                <a:lnTo>
                  <a:pt x="102108" y="0"/>
                </a:lnTo>
                <a:lnTo>
                  <a:pt x="0" y="0"/>
                </a:lnTo>
                <a:lnTo>
                  <a:pt x="0" y="10210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379976" y="6810756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5" h="102234">
                <a:moveTo>
                  <a:pt x="0" y="102107"/>
                </a:moveTo>
                <a:lnTo>
                  <a:pt x="102108" y="102107"/>
                </a:lnTo>
                <a:lnTo>
                  <a:pt x="102108" y="0"/>
                </a:lnTo>
                <a:lnTo>
                  <a:pt x="0" y="0"/>
                </a:lnTo>
                <a:lnTo>
                  <a:pt x="0" y="102107"/>
                </a:lnTo>
                <a:close/>
              </a:path>
            </a:pathLst>
          </a:custGeom>
          <a:ln w="9144">
            <a:solidFill>
              <a:srgbClr val="7ED1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 txBox="1"/>
          <p:nvPr/>
        </p:nvSpPr>
        <p:spPr>
          <a:xfrm>
            <a:off x="4566920" y="5991225"/>
            <a:ext cx="474726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latin typeface="Times New Roman"/>
                <a:cs typeface="Times New Roman"/>
              </a:rPr>
              <a:t>Объем </a:t>
            </a:r>
            <a:r>
              <a:rPr sz="2000" b="1" spc="-35" dirty="0">
                <a:latin typeface="Times New Roman"/>
                <a:cs typeface="Times New Roman"/>
              </a:rPr>
              <a:t>доходов </a:t>
            </a:r>
            <a:r>
              <a:rPr sz="2000" b="1" spc="-20" dirty="0" err="1">
                <a:latin typeface="Times New Roman"/>
                <a:cs typeface="Times New Roman"/>
              </a:rPr>
              <a:t>бюджета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lang="ru-RU" sz="2000" b="1" dirty="0" smtClean="0">
                <a:latin typeface="Times New Roman"/>
                <a:cs typeface="Times New Roman"/>
              </a:rPr>
              <a:t>поселения</a:t>
            </a:r>
            <a:r>
              <a:rPr sz="2000" b="1" dirty="0" smtClean="0">
                <a:latin typeface="Times New Roman"/>
                <a:cs typeface="Times New Roman"/>
              </a:rPr>
              <a:t>,</a:t>
            </a:r>
            <a:r>
              <a:rPr sz="2000" b="1" spc="-30" dirty="0" smtClean="0">
                <a:latin typeface="Times New Roman"/>
                <a:cs typeface="Times New Roman"/>
              </a:rPr>
              <a:t> </a:t>
            </a:r>
            <a:r>
              <a:rPr lang="ru-RU" sz="2000" b="1" spc="-5" dirty="0" err="1" smtClean="0">
                <a:latin typeface="Times New Roman"/>
                <a:cs typeface="Times New Roman"/>
              </a:rPr>
              <a:t>тыс</a:t>
            </a:r>
            <a:r>
              <a:rPr sz="2000" b="1" spc="-5" dirty="0" smtClean="0">
                <a:latin typeface="Times New Roman"/>
                <a:cs typeface="Times New Roman"/>
              </a:rPr>
              <a:t>.</a:t>
            </a:r>
            <a:r>
              <a:rPr sz="2000" b="1" spc="-5" dirty="0" err="1" smtClean="0">
                <a:latin typeface="Times New Roman"/>
                <a:cs typeface="Times New Roman"/>
              </a:rPr>
              <a:t>руб</a:t>
            </a:r>
            <a:r>
              <a:rPr sz="2000" b="1" spc="-5" dirty="0" smtClean="0">
                <a:latin typeface="Times New Roman"/>
                <a:cs typeface="Times New Roman"/>
              </a:rPr>
              <a:t>.</a:t>
            </a:r>
            <a:endParaRPr lang="ru-RU" sz="20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20" err="1" smtClean="0">
                <a:latin typeface="Times New Roman"/>
                <a:cs typeface="Times New Roman"/>
              </a:rPr>
              <a:t>Темп</a:t>
            </a:r>
            <a:r>
              <a:rPr sz="2000" b="1" spc="-20" smtClean="0">
                <a:latin typeface="Times New Roman"/>
                <a:cs typeface="Times New Roman"/>
              </a:rPr>
              <a:t> </a:t>
            </a:r>
            <a:r>
              <a:rPr sz="2000" b="1" smtClean="0">
                <a:latin typeface="Times New Roman"/>
                <a:cs typeface="Times New Roman"/>
              </a:rPr>
              <a:t>роста</a:t>
            </a:r>
            <a:r>
              <a:rPr lang="ru-RU" sz="2000" b="1" dirty="0" smtClean="0">
                <a:latin typeface="Times New Roman"/>
                <a:cs typeface="Times New Roman"/>
              </a:rPr>
              <a:t> к предыдущему году</a:t>
            </a:r>
            <a:r>
              <a:rPr sz="2000" b="1" smtClean="0">
                <a:latin typeface="Times New Roman"/>
                <a:cs typeface="Times New Roman"/>
              </a:rPr>
              <a:t>,</a:t>
            </a:r>
            <a:r>
              <a:rPr sz="2000" b="1" spc="-80" smtClean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%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9734550" y="7258686"/>
            <a:ext cx="1289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15"/>
              </a:lnSpc>
            </a:pPr>
            <a:fld id="{81D60167-4931-47E6-BA6A-407CBD079E47}" type="slidenum">
              <a:rPr sz="1100" dirty="0">
                <a:latin typeface="Arial"/>
                <a:cs typeface="Arial"/>
              </a:rPr>
              <a:pPr marL="25400">
                <a:lnSpc>
                  <a:spcPts val="1215"/>
                </a:lnSpc>
              </a:pPr>
              <a:t>6</a:t>
            </a:fld>
            <a:endParaRPr sz="1100">
              <a:latin typeface="Arial"/>
              <a:cs typeface="Arial"/>
            </a:endParaRPr>
          </a:p>
        </p:txBody>
      </p:sp>
      <p:sp>
        <p:nvSpPr>
          <p:cNvPr id="227" name="Полилиния 226"/>
          <p:cNvSpPr/>
          <p:nvPr/>
        </p:nvSpPr>
        <p:spPr>
          <a:xfrm>
            <a:off x="1623848" y="2220310"/>
            <a:ext cx="6747642" cy="793532"/>
          </a:xfrm>
          <a:custGeom>
            <a:avLst/>
            <a:gdLst>
              <a:gd name="connsiteX0" fmla="*/ 0 w 6747642"/>
              <a:gd name="connsiteY0" fmla="*/ 270642 h 793532"/>
              <a:gd name="connsiteX1" fmla="*/ 1749973 w 6747642"/>
              <a:gd name="connsiteY1" fmla="*/ 18393 h 793532"/>
              <a:gd name="connsiteX2" fmla="*/ 3389586 w 6747642"/>
              <a:gd name="connsiteY2" fmla="*/ 381000 h 793532"/>
              <a:gd name="connsiteX3" fmla="*/ 5076497 w 6747642"/>
              <a:gd name="connsiteY3" fmla="*/ 759373 h 793532"/>
              <a:gd name="connsiteX4" fmla="*/ 6747642 w 6747642"/>
              <a:gd name="connsiteY4" fmla="*/ 585952 h 793532"/>
              <a:gd name="connsiteX5" fmla="*/ 6747642 w 6747642"/>
              <a:gd name="connsiteY5" fmla="*/ 585952 h 793532"/>
              <a:gd name="connsiteX6" fmla="*/ 6747642 w 6747642"/>
              <a:gd name="connsiteY6" fmla="*/ 585952 h 79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7642" h="793532">
                <a:moveTo>
                  <a:pt x="0" y="270642"/>
                </a:moveTo>
                <a:cubicBezTo>
                  <a:pt x="592521" y="135321"/>
                  <a:pt x="1185042" y="0"/>
                  <a:pt x="1749973" y="18393"/>
                </a:cubicBezTo>
                <a:cubicBezTo>
                  <a:pt x="2314904" y="36786"/>
                  <a:pt x="3389586" y="381000"/>
                  <a:pt x="3389586" y="381000"/>
                </a:cubicBezTo>
                <a:cubicBezTo>
                  <a:pt x="3944007" y="504497"/>
                  <a:pt x="4516821" y="725214"/>
                  <a:pt x="5076497" y="759373"/>
                </a:cubicBezTo>
                <a:cubicBezTo>
                  <a:pt x="5636173" y="793532"/>
                  <a:pt x="6747642" y="585952"/>
                  <a:pt x="6747642" y="585952"/>
                </a:cubicBezTo>
                <a:lnTo>
                  <a:pt x="6747642" y="585952"/>
                </a:lnTo>
                <a:lnTo>
                  <a:pt x="6747642" y="585952"/>
                </a:lnTo>
              </a:path>
            </a:pathLst>
          </a:cu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8" name="Рисунок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2762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0900" y="302704"/>
            <a:ext cx="8915400" cy="1137285"/>
          </a:xfrm>
          <a:custGeom>
            <a:avLst/>
            <a:gdLst/>
            <a:ahLst/>
            <a:cxnLst/>
            <a:rect l="l" t="t" r="r" b="b"/>
            <a:pathLst>
              <a:path w="9046210" h="1137285">
                <a:moveTo>
                  <a:pt x="0" y="1136840"/>
                </a:moveTo>
                <a:lnTo>
                  <a:pt x="9045956" y="1136840"/>
                </a:lnTo>
                <a:lnTo>
                  <a:pt x="9045956" y="0"/>
                </a:lnTo>
                <a:lnTo>
                  <a:pt x="0" y="0"/>
                </a:lnTo>
                <a:lnTo>
                  <a:pt x="0" y="1136840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Доходы бюджета поселения в разрезе основных видов доходов</a:t>
            </a:r>
            <a:endParaRPr sz="32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840" y="302704"/>
            <a:ext cx="8956460" cy="1137285"/>
          </a:xfrm>
          <a:custGeom>
            <a:avLst/>
            <a:gdLst/>
            <a:ahLst/>
            <a:cxnLst/>
            <a:rect l="l" t="t" r="r" b="b"/>
            <a:pathLst>
              <a:path w="9046210" h="1137285">
                <a:moveTo>
                  <a:pt x="0" y="1136840"/>
                </a:moveTo>
                <a:lnTo>
                  <a:pt x="9045956" y="1136840"/>
                </a:lnTo>
                <a:lnTo>
                  <a:pt x="9045956" y="0"/>
                </a:lnTo>
                <a:lnTo>
                  <a:pt x="0" y="0"/>
                </a:lnTo>
                <a:lnTo>
                  <a:pt x="0" y="1136840"/>
                </a:lnTo>
                <a:close/>
              </a:path>
            </a:pathLst>
          </a:custGeom>
          <a:ln w="9524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82811" y="5509260"/>
            <a:ext cx="673735" cy="0"/>
          </a:xfrm>
          <a:custGeom>
            <a:avLst/>
            <a:gdLst/>
            <a:ahLst/>
            <a:cxnLst/>
            <a:rect l="l" t="t" r="r" b="b"/>
            <a:pathLst>
              <a:path w="673734">
                <a:moveTo>
                  <a:pt x="0" y="0"/>
                </a:moveTo>
                <a:lnTo>
                  <a:pt x="67360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33388" y="5509260"/>
            <a:ext cx="1350645" cy="0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3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83964" y="5509260"/>
            <a:ext cx="1350645" cy="0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4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36064" y="5509260"/>
            <a:ext cx="1348740" cy="0"/>
          </a:xfrm>
          <a:custGeom>
            <a:avLst/>
            <a:gdLst/>
            <a:ahLst/>
            <a:cxnLst/>
            <a:rect l="l" t="t" r="r" b="b"/>
            <a:pathLst>
              <a:path w="1348739">
                <a:moveTo>
                  <a:pt x="0" y="0"/>
                </a:moveTo>
                <a:lnTo>
                  <a:pt x="134873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1772" y="5509260"/>
            <a:ext cx="675640" cy="0"/>
          </a:xfrm>
          <a:custGeom>
            <a:avLst/>
            <a:gdLst/>
            <a:ahLst/>
            <a:cxnLst/>
            <a:rect l="l" t="t" r="r" b="b"/>
            <a:pathLst>
              <a:path w="67564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82811" y="5068824"/>
            <a:ext cx="673735" cy="0"/>
          </a:xfrm>
          <a:custGeom>
            <a:avLst/>
            <a:gdLst/>
            <a:ahLst/>
            <a:cxnLst/>
            <a:rect l="l" t="t" r="r" b="b"/>
            <a:pathLst>
              <a:path w="673734">
                <a:moveTo>
                  <a:pt x="0" y="0"/>
                </a:moveTo>
                <a:lnTo>
                  <a:pt x="67360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33388" y="5068824"/>
            <a:ext cx="1350645" cy="0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3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83964" y="5068824"/>
            <a:ext cx="1350645" cy="0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4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36064" y="5068824"/>
            <a:ext cx="1348740" cy="0"/>
          </a:xfrm>
          <a:custGeom>
            <a:avLst/>
            <a:gdLst/>
            <a:ahLst/>
            <a:cxnLst/>
            <a:rect l="l" t="t" r="r" b="b"/>
            <a:pathLst>
              <a:path w="1348739">
                <a:moveTo>
                  <a:pt x="0" y="0"/>
                </a:moveTo>
                <a:lnTo>
                  <a:pt x="134873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1772" y="5068824"/>
            <a:ext cx="675640" cy="0"/>
          </a:xfrm>
          <a:custGeom>
            <a:avLst/>
            <a:gdLst/>
            <a:ahLst/>
            <a:cxnLst/>
            <a:rect l="l" t="t" r="r" b="b"/>
            <a:pathLst>
              <a:path w="67564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82811" y="4628388"/>
            <a:ext cx="673735" cy="0"/>
          </a:xfrm>
          <a:custGeom>
            <a:avLst/>
            <a:gdLst/>
            <a:ahLst/>
            <a:cxnLst/>
            <a:rect l="l" t="t" r="r" b="b"/>
            <a:pathLst>
              <a:path w="673734">
                <a:moveTo>
                  <a:pt x="0" y="0"/>
                </a:moveTo>
                <a:lnTo>
                  <a:pt x="67360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33388" y="4628388"/>
            <a:ext cx="1350645" cy="0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3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83964" y="4628388"/>
            <a:ext cx="1350645" cy="0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4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36064" y="4628388"/>
            <a:ext cx="1348740" cy="0"/>
          </a:xfrm>
          <a:custGeom>
            <a:avLst/>
            <a:gdLst/>
            <a:ahLst/>
            <a:cxnLst/>
            <a:rect l="l" t="t" r="r" b="b"/>
            <a:pathLst>
              <a:path w="1348739">
                <a:moveTo>
                  <a:pt x="0" y="0"/>
                </a:moveTo>
                <a:lnTo>
                  <a:pt x="134873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1772" y="4628388"/>
            <a:ext cx="675640" cy="0"/>
          </a:xfrm>
          <a:custGeom>
            <a:avLst/>
            <a:gdLst/>
            <a:ahLst/>
            <a:cxnLst/>
            <a:rect l="l" t="t" r="r" b="b"/>
            <a:pathLst>
              <a:path w="67564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82811" y="4187952"/>
            <a:ext cx="673735" cy="0"/>
          </a:xfrm>
          <a:custGeom>
            <a:avLst/>
            <a:gdLst/>
            <a:ahLst/>
            <a:cxnLst/>
            <a:rect l="l" t="t" r="r" b="b"/>
            <a:pathLst>
              <a:path w="673734">
                <a:moveTo>
                  <a:pt x="0" y="0"/>
                </a:moveTo>
                <a:lnTo>
                  <a:pt x="67360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33388" y="4187952"/>
            <a:ext cx="1350645" cy="0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3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83964" y="4187952"/>
            <a:ext cx="1350645" cy="0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4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36064" y="4187952"/>
            <a:ext cx="1348740" cy="0"/>
          </a:xfrm>
          <a:custGeom>
            <a:avLst/>
            <a:gdLst/>
            <a:ahLst/>
            <a:cxnLst/>
            <a:rect l="l" t="t" r="r" b="b"/>
            <a:pathLst>
              <a:path w="1348739">
                <a:moveTo>
                  <a:pt x="0" y="0"/>
                </a:moveTo>
                <a:lnTo>
                  <a:pt x="134873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1772" y="4187952"/>
            <a:ext cx="675640" cy="0"/>
          </a:xfrm>
          <a:custGeom>
            <a:avLst/>
            <a:gdLst/>
            <a:ahLst/>
            <a:cxnLst/>
            <a:rect l="l" t="t" r="r" b="b"/>
            <a:pathLst>
              <a:path w="67564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82811" y="3747516"/>
            <a:ext cx="673735" cy="0"/>
          </a:xfrm>
          <a:custGeom>
            <a:avLst/>
            <a:gdLst/>
            <a:ahLst/>
            <a:cxnLst/>
            <a:rect l="l" t="t" r="r" b="b"/>
            <a:pathLst>
              <a:path w="673734">
                <a:moveTo>
                  <a:pt x="0" y="0"/>
                </a:moveTo>
                <a:lnTo>
                  <a:pt x="67360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33388" y="3747516"/>
            <a:ext cx="1350645" cy="0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3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283964" y="3747516"/>
            <a:ext cx="1350645" cy="0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4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36064" y="3747516"/>
            <a:ext cx="1348740" cy="0"/>
          </a:xfrm>
          <a:custGeom>
            <a:avLst/>
            <a:gdLst/>
            <a:ahLst/>
            <a:cxnLst/>
            <a:rect l="l" t="t" r="r" b="b"/>
            <a:pathLst>
              <a:path w="1348739">
                <a:moveTo>
                  <a:pt x="0" y="0"/>
                </a:moveTo>
                <a:lnTo>
                  <a:pt x="134873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1772" y="3747516"/>
            <a:ext cx="675640" cy="0"/>
          </a:xfrm>
          <a:custGeom>
            <a:avLst/>
            <a:gdLst/>
            <a:ahLst/>
            <a:cxnLst/>
            <a:rect l="l" t="t" r="r" b="b"/>
            <a:pathLst>
              <a:path w="67564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82811" y="3307080"/>
            <a:ext cx="673735" cy="0"/>
          </a:xfrm>
          <a:custGeom>
            <a:avLst/>
            <a:gdLst/>
            <a:ahLst/>
            <a:cxnLst/>
            <a:rect l="l" t="t" r="r" b="b"/>
            <a:pathLst>
              <a:path w="673734">
                <a:moveTo>
                  <a:pt x="0" y="0"/>
                </a:moveTo>
                <a:lnTo>
                  <a:pt x="67360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33388" y="3307080"/>
            <a:ext cx="1350645" cy="0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3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83964" y="3307080"/>
            <a:ext cx="1350645" cy="0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4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36064" y="3307080"/>
            <a:ext cx="1348740" cy="0"/>
          </a:xfrm>
          <a:custGeom>
            <a:avLst/>
            <a:gdLst/>
            <a:ahLst/>
            <a:cxnLst/>
            <a:rect l="l" t="t" r="r" b="b"/>
            <a:pathLst>
              <a:path w="1348739">
                <a:moveTo>
                  <a:pt x="0" y="0"/>
                </a:moveTo>
                <a:lnTo>
                  <a:pt x="134873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1772" y="3307080"/>
            <a:ext cx="675640" cy="0"/>
          </a:xfrm>
          <a:custGeom>
            <a:avLst/>
            <a:gdLst/>
            <a:ahLst/>
            <a:cxnLst/>
            <a:rect l="l" t="t" r="r" b="b"/>
            <a:pathLst>
              <a:path w="67564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82811" y="2866644"/>
            <a:ext cx="673735" cy="0"/>
          </a:xfrm>
          <a:custGeom>
            <a:avLst/>
            <a:gdLst/>
            <a:ahLst/>
            <a:cxnLst/>
            <a:rect l="l" t="t" r="r" b="b"/>
            <a:pathLst>
              <a:path w="673734">
                <a:moveTo>
                  <a:pt x="0" y="0"/>
                </a:moveTo>
                <a:lnTo>
                  <a:pt x="67360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533388" y="2866644"/>
            <a:ext cx="1350645" cy="0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3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283964" y="2866644"/>
            <a:ext cx="1350645" cy="0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4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36064" y="2866644"/>
            <a:ext cx="1348740" cy="0"/>
          </a:xfrm>
          <a:custGeom>
            <a:avLst/>
            <a:gdLst/>
            <a:ahLst/>
            <a:cxnLst/>
            <a:rect l="l" t="t" r="r" b="b"/>
            <a:pathLst>
              <a:path w="1348739">
                <a:moveTo>
                  <a:pt x="0" y="0"/>
                </a:moveTo>
                <a:lnTo>
                  <a:pt x="134873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1772" y="2866644"/>
            <a:ext cx="675640" cy="0"/>
          </a:xfrm>
          <a:custGeom>
            <a:avLst/>
            <a:gdLst/>
            <a:ahLst/>
            <a:cxnLst/>
            <a:rect l="l" t="t" r="r" b="b"/>
            <a:pathLst>
              <a:path w="67564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782811" y="2427732"/>
            <a:ext cx="673735" cy="0"/>
          </a:xfrm>
          <a:custGeom>
            <a:avLst/>
            <a:gdLst/>
            <a:ahLst/>
            <a:cxnLst/>
            <a:rect l="l" t="t" r="r" b="b"/>
            <a:pathLst>
              <a:path w="673734">
                <a:moveTo>
                  <a:pt x="0" y="0"/>
                </a:moveTo>
                <a:lnTo>
                  <a:pt x="67360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99100" y="2382013"/>
            <a:ext cx="2384933" cy="45719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3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83964" y="2427732"/>
            <a:ext cx="1350645" cy="0"/>
          </a:xfrm>
          <a:custGeom>
            <a:avLst/>
            <a:gdLst/>
            <a:ahLst/>
            <a:cxnLst/>
            <a:rect l="l" t="t" r="r" b="b"/>
            <a:pathLst>
              <a:path w="1350645">
                <a:moveTo>
                  <a:pt x="0" y="0"/>
                </a:moveTo>
                <a:lnTo>
                  <a:pt x="1350264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036064" y="2427732"/>
            <a:ext cx="1348740" cy="0"/>
          </a:xfrm>
          <a:custGeom>
            <a:avLst/>
            <a:gdLst/>
            <a:ahLst/>
            <a:cxnLst/>
            <a:rect l="l" t="t" r="r" b="b"/>
            <a:pathLst>
              <a:path w="1348739">
                <a:moveTo>
                  <a:pt x="0" y="0"/>
                </a:moveTo>
                <a:lnTo>
                  <a:pt x="134873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1772" y="2427732"/>
            <a:ext cx="675640" cy="0"/>
          </a:xfrm>
          <a:custGeom>
            <a:avLst/>
            <a:gdLst/>
            <a:ahLst/>
            <a:cxnLst/>
            <a:rect l="l" t="t" r="r" b="b"/>
            <a:pathLst>
              <a:path w="67564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89300" y="1941577"/>
            <a:ext cx="6167374" cy="45719"/>
          </a:xfrm>
          <a:custGeom>
            <a:avLst/>
            <a:gdLst/>
            <a:ahLst/>
            <a:cxnLst/>
            <a:rect l="l" t="t" r="r" b="b"/>
            <a:pathLst>
              <a:path w="5172709">
                <a:moveTo>
                  <a:pt x="0" y="0"/>
                </a:moveTo>
                <a:lnTo>
                  <a:pt x="5172456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36064" y="1987296"/>
            <a:ext cx="1348740" cy="0"/>
          </a:xfrm>
          <a:custGeom>
            <a:avLst/>
            <a:gdLst/>
            <a:ahLst/>
            <a:cxnLst/>
            <a:rect l="l" t="t" r="r" b="b"/>
            <a:pathLst>
              <a:path w="1348739">
                <a:moveTo>
                  <a:pt x="0" y="0"/>
                </a:moveTo>
                <a:lnTo>
                  <a:pt x="1348739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1772" y="1987295"/>
            <a:ext cx="1684528" cy="45719"/>
          </a:xfrm>
          <a:custGeom>
            <a:avLst/>
            <a:gdLst/>
            <a:ahLst/>
            <a:cxnLst/>
            <a:rect l="l" t="t" r="r" b="b"/>
            <a:pathLst>
              <a:path w="67564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36903" y="4314825"/>
            <a:ext cx="899160" cy="1634871"/>
          </a:xfrm>
          <a:custGeom>
            <a:avLst/>
            <a:gdLst/>
            <a:ahLst/>
            <a:cxnLst/>
            <a:rect l="l" t="t" r="r" b="b"/>
            <a:pathLst>
              <a:path w="899160" h="594360">
                <a:moveTo>
                  <a:pt x="899160" y="0"/>
                </a:moveTo>
                <a:lnTo>
                  <a:pt x="0" y="0"/>
                </a:lnTo>
                <a:lnTo>
                  <a:pt x="0" y="594359"/>
                </a:lnTo>
                <a:lnTo>
                  <a:pt x="899160" y="594359"/>
                </a:lnTo>
                <a:lnTo>
                  <a:pt x="899160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84803" y="3781425"/>
            <a:ext cx="899160" cy="2168271"/>
          </a:xfrm>
          <a:custGeom>
            <a:avLst/>
            <a:gdLst/>
            <a:ahLst/>
            <a:cxnLst/>
            <a:rect l="l" t="t" r="r" b="b"/>
            <a:pathLst>
              <a:path w="899160" h="563879">
                <a:moveTo>
                  <a:pt x="899160" y="0"/>
                </a:moveTo>
                <a:lnTo>
                  <a:pt x="0" y="0"/>
                </a:lnTo>
                <a:lnTo>
                  <a:pt x="0" y="563880"/>
                </a:lnTo>
                <a:lnTo>
                  <a:pt x="899160" y="563880"/>
                </a:lnTo>
                <a:lnTo>
                  <a:pt x="899160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34228" y="4086225"/>
            <a:ext cx="899160" cy="1863471"/>
          </a:xfrm>
          <a:custGeom>
            <a:avLst/>
            <a:gdLst/>
            <a:ahLst/>
            <a:cxnLst/>
            <a:rect l="l" t="t" r="r" b="b"/>
            <a:pathLst>
              <a:path w="899159" h="594360">
                <a:moveTo>
                  <a:pt x="899160" y="0"/>
                </a:moveTo>
                <a:lnTo>
                  <a:pt x="0" y="0"/>
                </a:lnTo>
                <a:lnTo>
                  <a:pt x="0" y="594359"/>
                </a:lnTo>
                <a:lnTo>
                  <a:pt x="899160" y="594359"/>
                </a:lnTo>
                <a:lnTo>
                  <a:pt x="899160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883652" y="4010025"/>
            <a:ext cx="899160" cy="1939671"/>
          </a:xfrm>
          <a:custGeom>
            <a:avLst/>
            <a:gdLst/>
            <a:ahLst/>
            <a:cxnLst/>
            <a:rect l="l" t="t" r="r" b="b"/>
            <a:pathLst>
              <a:path w="899159" h="556260">
                <a:moveTo>
                  <a:pt x="899159" y="0"/>
                </a:moveTo>
                <a:lnTo>
                  <a:pt x="0" y="0"/>
                </a:lnTo>
                <a:lnTo>
                  <a:pt x="0" y="556259"/>
                </a:lnTo>
                <a:lnTo>
                  <a:pt x="899159" y="556259"/>
                </a:lnTo>
                <a:lnTo>
                  <a:pt x="899159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36903" y="2028825"/>
            <a:ext cx="899160" cy="2286000"/>
          </a:xfrm>
          <a:custGeom>
            <a:avLst/>
            <a:gdLst/>
            <a:ahLst/>
            <a:cxnLst/>
            <a:rect l="l" t="t" r="r" b="b"/>
            <a:pathLst>
              <a:path w="899160" h="3491865">
                <a:moveTo>
                  <a:pt x="899160" y="0"/>
                </a:moveTo>
                <a:lnTo>
                  <a:pt x="0" y="0"/>
                </a:lnTo>
                <a:lnTo>
                  <a:pt x="0" y="3491483"/>
                </a:lnTo>
                <a:lnTo>
                  <a:pt x="899160" y="3491483"/>
                </a:lnTo>
                <a:lnTo>
                  <a:pt x="8991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384803" y="2105025"/>
            <a:ext cx="899160" cy="1676400"/>
          </a:xfrm>
          <a:custGeom>
            <a:avLst/>
            <a:gdLst/>
            <a:ahLst/>
            <a:cxnLst/>
            <a:rect l="l" t="t" r="r" b="b"/>
            <a:pathLst>
              <a:path w="899160" h="3455035">
                <a:moveTo>
                  <a:pt x="899160" y="0"/>
                </a:moveTo>
                <a:lnTo>
                  <a:pt x="0" y="0"/>
                </a:lnTo>
                <a:lnTo>
                  <a:pt x="0" y="3454908"/>
                </a:lnTo>
                <a:lnTo>
                  <a:pt x="899160" y="3454908"/>
                </a:lnTo>
                <a:lnTo>
                  <a:pt x="8991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34228" y="2486025"/>
            <a:ext cx="899160" cy="1600200"/>
          </a:xfrm>
          <a:custGeom>
            <a:avLst/>
            <a:gdLst/>
            <a:ahLst/>
            <a:cxnLst/>
            <a:rect l="l" t="t" r="r" b="b"/>
            <a:pathLst>
              <a:path w="899159" h="3301365">
                <a:moveTo>
                  <a:pt x="899160" y="0"/>
                </a:moveTo>
                <a:lnTo>
                  <a:pt x="0" y="0"/>
                </a:lnTo>
                <a:lnTo>
                  <a:pt x="0" y="3300983"/>
                </a:lnTo>
                <a:lnTo>
                  <a:pt x="899160" y="3300983"/>
                </a:lnTo>
                <a:lnTo>
                  <a:pt x="8991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883652" y="2409825"/>
            <a:ext cx="899160" cy="1600200"/>
          </a:xfrm>
          <a:custGeom>
            <a:avLst/>
            <a:gdLst/>
            <a:ahLst/>
            <a:cxnLst/>
            <a:rect l="l" t="t" r="r" b="b"/>
            <a:pathLst>
              <a:path w="899159" h="3329940">
                <a:moveTo>
                  <a:pt x="899159" y="0"/>
                </a:moveTo>
                <a:lnTo>
                  <a:pt x="0" y="0"/>
                </a:lnTo>
                <a:lnTo>
                  <a:pt x="0" y="3329940"/>
                </a:lnTo>
                <a:lnTo>
                  <a:pt x="899159" y="3329940"/>
                </a:lnTo>
                <a:lnTo>
                  <a:pt x="89915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1772" y="1766316"/>
            <a:ext cx="0" cy="4183379"/>
          </a:xfrm>
          <a:custGeom>
            <a:avLst/>
            <a:gdLst/>
            <a:ahLst/>
            <a:cxnLst/>
            <a:rect l="l" t="t" r="r" b="b"/>
            <a:pathLst>
              <a:path h="4183379">
                <a:moveTo>
                  <a:pt x="0" y="4183379"/>
                </a:moveTo>
                <a:lnTo>
                  <a:pt x="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16051" y="594969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6051" y="550926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6051" y="506882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6051" y="462838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6051" y="418795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16051" y="374751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16051" y="330708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16051" y="286664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6051" y="242773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16051" y="198729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61772" y="5949696"/>
            <a:ext cx="8994775" cy="0"/>
          </a:xfrm>
          <a:custGeom>
            <a:avLst/>
            <a:gdLst/>
            <a:ahLst/>
            <a:cxnLst/>
            <a:rect l="l" t="t" r="r" b="b"/>
            <a:pathLst>
              <a:path w="8994775">
                <a:moveTo>
                  <a:pt x="0" y="0"/>
                </a:moveTo>
                <a:lnTo>
                  <a:pt x="8994648" y="0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61772" y="5949696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8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11195" y="5949696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8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959096" y="5949696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8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208519" y="5949696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8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456419" y="5949696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6388"/>
                </a:lnTo>
              </a:path>
            </a:pathLst>
          </a:custGeom>
          <a:ln w="9144">
            <a:solidFill>
              <a:srgbClr val="6C6C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82600" y="6052311"/>
            <a:ext cx="220535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95" smtClean="0">
                <a:latin typeface="Cambria"/>
                <a:cs typeface="Cambria"/>
              </a:rPr>
              <a:t>201</a:t>
            </a:r>
            <a:r>
              <a:rPr lang="ru-RU" sz="1400" b="1" spc="95" dirty="0" smtClean="0">
                <a:latin typeface="Cambria"/>
                <a:cs typeface="Cambria"/>
              </a:rPr>
              <a:t>5</a:t>
            </a:r>
            <a:r>
              <a:rPr sz="1400" b="1" spc="114" smtClean="0">
                <a:latin typeface="Cambria"/>
                <a:cs typeface="Cambria"/>
              </a:rPr>
              <a:t> </a:t>
            </a:r>
            <a:r>
              <a:rPr sz="1400" b="1" spc="85" dirty="0">
                <a:latin typeface="Cambria"/>
                <a:cs typeface="Cambria"/>
              </a:rPr>
              <a:t>(</a:t>
            </a:r>
            <a:r>
              <a:rPr sz="1400" b="1" spc="85" dirty="0" err="1" smtClean="0">
                <a:latin typeface="Cambria"/>
                <a:cs typeface="Cambria"/>
              </a:rPr>
              <a:t>перв.бюджет</a:t>
            </a:r>
            <a:r>
              <a:rPr sz="1400" b="1" spc="85" dirty="0">
                <a:latin typeface="Cambria"/>
                <a:cs typeface="Cambria"/>
              </a:rPr>
              <a:t>)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111500" y="6052311"/>
            <a:ext cx="14478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95" smtClean="0">
                <a:latin typeface="Cambria"/>
                <a:cs typeface="Cambria"/>
              </a:rPr>
              <a:t>201</a:t>
            </a:r>
            <a:r>
              <a:rPr lang="ru-RU" sz="1400" b="1" spc="95" dirty="0" smtClean="0">
                <a:latin typeface="Cambria"/>
                <a:cs typeface="Cambria"/>
              </a:rPr>
              <a:t>6</a:t>
            </a:r>
            <a:r>
              <a:rPr sz="1400" b="1" spc="60" smtClean="0">
                <a:latin typeface="Cambria"/>
                <a:cs typeface="Cambria"/>
              </a:rPr>
              <a:t> </a:t>
            </a:r>
            <a:r>
              <a:rPr sz="1400" b="1" spc="45" dirty="0">
                <a:latin typeface="Cambria"/>
                <a:cs typeface="Cambria"/>
              </a:rPr>
              <a:t>(прогноз)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394959" y="6492240"/>
            <a:ext cx="128270" cy="129539"/>
          </a:xfrm>
          <a:custGeom>
            <a:avLst/>
            <a:gdLst/>
            <a:ahLst/>
            <a:cxnLst/>
            <a:rect l="l" t="t" r="r" b="b"/>
            <a:pathLst>
              <a:path w="128270" h="129540">
                <a:moveTo>
                  <a:pt x="0" y="129540"/>
                </a:moveTo>
                <a:lnTo>
                  <a:pt x="128015" y="129540"/>
                </a:lnTo>
                <a:lnTo>
                  <a:pt x="128015" y="0"/>
                </a:lnTo>
                <a:lnTo>
                  <a:pt x="0" y="0"/>
                </a:lnTo>
                <a:lnTo>
                  <a:pt x="0" y="12954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394959" y="6934200"/>
            <a:ext cx="128270" cy="128270"/>
          </a:xfrm>
          <a:custGeom>
            <a:avLst/>
            <a:gdLst/>
            <a:ahLst/>
            <a:cxnLst/>
            <a:rect l="l" t="t" r="r" b="b"/>
            <a:pathLst>
              <a:path w="128270" h="128270">
                <a:moveTo>
                  <a:pt x="0" y="128016"/>
                </a:moveTo>
                <a:lnTo>
                  <a:pt x="128015" y="128016"/>
                </a:lnTo>
                <a:lnTo>
                  <a:pt x="128015" y="0"/>
                </a:ln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5360670" y="6052311"/>
            <a:ext cx="3862704" cy="11387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61235" algn="l"/>
              </a:tabLst>
            </a:pPr>
            <a:r>
              <a:rPr sz="1400" b="1" spc="95" smtClean="0">
                <a:latin typeface="Cambria"/>
                <a:cs typeface="Cambria"/>
              </a:rPr>
              <a:t>201</a:t>
            </a:r>
            <a:r>
              <a:rPr lang="ru-RU" sz="1400" b="1" spc="95" dirty="0" smtClean="0">
                <a:latin typeface="Cambria"/>
                <a:cs typeface="Cambria"/>
              </a:rPr>
              <a:t>7</a:t>
            </a:r>
            <a:r>
              <a:rPr sz="1400" b="1" spc="155" smtClean="0">
                <a:latin typeface="Cambria"/>
                <a:cs typeface="Cambria"/>
              </a:rPr>
              <a:t> </a:t>
            </a:r>
            <a:r>
              <a:rPr sz="1400" b="1" spc="45" dirty="0">
                <a:latin typeface="Cambria"/>
                <a:cs typeface="Cambria"/>
              </a:rPr>
              <a:t>(прогноз)</a:t>
            </a:r>
            <a:r>
              <a:rPr sz="1400" b="1" spc="45">
                <a:latin typeface="Cambria"/>
                <a:cs typeface="Cambria"/>
              </a:rPr>
              <a:t>	</a:t>
            </a:r>
            <a:r>
              <a:rPr sz="1400" b="1" spc="95" smtClean="0">
                <a:latin typeface="Cambria"/>
                <a:cs typeface="Cambria"/>
              </a:rPr>
              <a:t>201</a:t>
            </a:r>
            <a:r>
              <a:rPr lang="ru-RU" sz="1400" b="1" spc="95" dirty="0" smtClean="0">
                <a:latin typeface="Cambria"/>
                <a:cs typeface="Cambria"/>
              </a:rPr>
              <a:t>8</a:t>
            </a:r>
            <a:r>
              <a:rPr sz="1400" b="1" spc="60" smtClean="0">
                <a:latin typeface="Cambria"/>
                <a:cs typeface="Cambria"/>
              </a:rPr>
              <a:t> </a:t>
            </a:r>
            <a:r>
              <a:rPr sz="1400" b="1" spc="45" dirty="0">
                <a:latin typeface="Cambria"/>
                <a:cs typeface="Cambria"/>
              </a:rPr>
              <a:t>(прогноз)</a:t>
            </a:r>
            <a:endParaRPr sz="1400" dirty="0">
              <a:latin typeface="Cambria"/>
              <a:cs typeface="Cambria"/>
            </a:endParaRPr>
          </a:p>
          <a:p>
            <a:pPr marL="220345" marR="5080">
              <a:lnSpc>
                <a:spcPts val="3470"/>
              </a:lnSpc>
              <a:spcBef>
                <a:spcPts val="229"/>
              </a:spcBef>
            </a:pPr>
            <a:r>
              <a:rPr sz="2000" spc="-5" dirty="0">
                <a:latin typeface="Times New Roman"/>
                <a:cs typeface="Times New Roman"/>
              </a:rPr>
              <a:t>безвозмездные </a:t>
            </a:r>
            <a:r>
              <a:rPr sz="2000" dirty="0">
                <a:latin typeface="Times New Roman"/>
                <a:cs typeface="Times New Roman"/>
              </a:rPr>
              <a:t>поступления  </a:t>
            </a:r>
            <a:r>
              <a:rPr sz="2000" spc="-5" dirty="0">
                <a:latin typeface="Times New Roman"/>
                <a:cs typeface="Times New Roman"/>
              </a:rPr>
              <a:t>налоговые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неналоговые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доходы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070100" y="2028825"/>
            <a:ext cx="381000" cy="3898265"/>
          </a:xfrm>
          <a:custGeom>
            <a:avLst/>
            <a:gdLst/>
            <a:ahLst/>
            <a:cxnLst/>
            <a:rect l="l" t="t" r="r" b="b"/>
            <a:pathLst>
              <a:path w="363855" h="4050665">
                <a:moveTo>
                  <a:pt x="0" y="0"/>
                </a:moveTo>
                <a:lnTo>
                  <a:pt x="70723" y="2385"/>
                </a:lnTo>
                <a:lnTo>
                  <a:pt x="128492" y="8889"/>
                </a:lnTo>
                <a:lnTo>
                  <a:pt x="167449" y="18538"/>
                </a:lnTo>
                <a:lnTo>
                  <a:pt x="181737" y="30352"/>
                </a:lnTo>
                <a:lnTo>
                  <a:pt x="181737" y="1995043"/>
                </a:lnTo>
                <a:lnTo>
                  <a:pt x="196004" y="2006784"/>
                </a:lnTo>
                <a:lnTo>
                  <a:pt x="234918" y="2016394"/>
                </a:lnTo>
                <a:lnTo>
                  <a:pt x="292643" y="2022885"/>
                </a:lnTo>
                <a:lnTo>
                  <a:pt x="363346" y="2025269"/>
                </a:lnTo>
                <a:lnTo>
                  <a:pt x="292643" y="2027652"/>
                </a:lnTo>
                <a:lnTo>
                  <a:pt x="234918" y="2034143"/>
                </a:lnTo>
                <a:lnTo>
                  <a:pt x="196004" y="2043753"/>
                </a:lnTo>
                <a:lnTo>
                  <a:pt x="181737" y="2055495"/>
                </a:lnTo>
                <a:lnTo>
                  <a:pt x="181737" y="4020185"/>
                </a:lnTo>
                <a:lnTo>
                  <a:pt x="167449" y="4031999"/>
                </a:lnTo>
                <a:lnTo>
                  <a:pt x="128492" y="4041648"/>
                </a:lnTo>
                <a:lnTo>
                  <a:pt x="70723" y="4048152"/>
                </a:lnTo>
                <a:lnTo>
                  <a:pt x="0" y="405053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279901" y="2105025"/>
            <a:ext cx="304800" cy="3839210"/>
          </a:xfrm>
          <a:custGeom>
            <a:avLst/>
            <a:gdLst/>
            <a:ahLst/>
            <a:cxnLst/>
            <a:rect l="l" t="t" r="r" b="b"/>
            <a:pathLst>
              <a:path w="318135" h="3915410">
                <a:moveTo>
                  <a:pt x="0" y="0"/>
                </a:moveTo>
                <a:lnTo>
                  <a:pt x="61866" y="2073"/>
                </a:lnTo>
                <a:lnTo>
                  <a:pt x="112410" y="7731"/>
                </a:lnTo>
                <a:lnTo>
                  <a:pt x="146500" y="16127"/>
                </a:lnTo>
                <a:lnTo>
                  <a:pt x="159004" y="26415"/>
                </a:lnTo>
                <a:lnTo>
                  <a:pt x="159004" y="1931161"/>
                </a:lnTo>
                <a:lnTo>
                  <a:pt x="171487" y="1941524"/>
                </a:lnTo>
                <a:lnTo>
                  <a:pt x="205533" y="1949957"/>
                </a:lnTo>
                <a:lnTo>
                  <a:pt x="256033" y="1955629"/>
                </a:lnTo>
                <a:lnTo>
                  <a:pt x="317881" y="1957704"/>
                </a:lnTo>
                <a:lnTo>
                  <a:pt x="256033" y="1959780"/>
                </a:lnTo>
                <a:lnTo>
                  <a:pt x="205533" y="1965452"/>
                </a:lnTo>
                <a:lnTo>
                  <a:pt x="171487" y="1973885"/>
                </a:lnTo>
                <a:lnTo>
                  <a:pt x="159004" y="1984247"/>
                </a:lnTo>
                <a:lnTo>
                  <a:pt x="159004" y="3888993"/>
                </a:lnTo>
                <a:lnTo>
                  <a:pt x="146500" y="3899282"/>
                </a:lnTo>
                <a:lnTo>
                  <a:pt x="112410" y="3907678"/>
                </a:lnTo>
                <a:lnTo>
                  <a:pt x="61866" y="3913336"/>
                </a:lnTo>
                <a:lnTo>
                  <a:pt x="0" y="391540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4660901" y="3781425"/>
            <a:ext cx="838200" cy="2487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3302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6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6 459,2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1155699" y="2486025"/>
            <a:ext cx="879373" cy="914400"/>
          </a:xfrm>
          <a:custGeom>
            <a:avLst/>
            <a:gdLst/>
            <a:ahLst/>
            <a:cxnLst/>
            <a:rect l="l" t="t" r="r" b="b"/>
            <a:pathLst>
              <a:path w="1045210" h="916305">
                <a:moveTo>
                  <a:pt x="522325" y="0"/>
                </a:moveTo>
                <a:lnTo>
                  <a:pt x="472026" y="2095"/>
                </a:lnTo>
                <a:lnTo>
                  <a:pt x="423079" y="8255"/>
                </a:lnTo>
                <a:lnTo>
                  <a:pt x="375703" y="18287"/>
                </a:lnTo>
                <a:lnTo>
                  <a:pt x="330116" y="31999"/>
                </a:lnTo>
                <a:lnTo>
                  <a:pt x="286539" y="49201"/>
                </a:lnTo>
                <a:lnTo>
                  <a:pt x="245188" y="69699"/>
                </a:lnTo>
                <a:lnTo>
                  <a:pt x="206285" y="93303"/>
                </a:lnTo>
                <a:lnTo>
                  <a:pt x="170047" y="119820"/>
                </a:lnTo>
                <a:lnTo>
                  <a:pt x="136694" y="149059"/>
                </a:lnTo>
                <a:lnTo>
                  <a:pt x="106445" y="180829"/>
                </a:lnTo>
                <a:lnTo>
                  <a:pt x="79518" y="214937"/>
                </a:lnTo>
                <a:lnTo>
                  <a:pt x="56133" y="251192"/>
                </a:lnTo>
                <a:lnTo>
                  <a:pt x="36509" y="289403"/>
                </a:lnTo>
                <a:lnTo>
                  <a:pt x="20865" y="329376"/>
                </a:lnTo>
                <a:lnTo>
                  <a:pt x="9419" y="370922"/>
                </a:lnTo>
                <a:lnTo>
                  <a:pt x="2391" y="413848"/>
                </a:lnTo>
                <a:lnTo>
                  <a:pt x="0" y="457962"/>
                </a:lnTo>
                <a:lnTo>
                  <a:pt x="2391" y="502056"/>
                </a:lnTo>
                <a:lnTo>
                  <a:pt x="9419" y="544966"/>
                </a:lnTo>
                <a:lnTo>
                  <a:pt x="20865" y="586501"/>
                </a:lnTo>
                <a:lnTo>
                  <a:pt x="36509" y="626468"/>
                </a:lnTo>
                <a:lnTo>
                  <a:pt x="56133" y="664675"/>
                </a:lnTo>
                <a:lnTo>
                  <a:pt x="79518" y="700929"/>
                </a:lnTo>
                <a:lnTo>
                  <a:pt x="106445" y="735040"/>
                </a:lnTo>
                <a:lnTo>
                  <a:pt x="136694" y="766813"/>
                </a:lnTo>
                <a:lnTo>
                  <a:pt x="170047" y="796058"/>
                </a:lnTo>
                <a:lnTo>
                  <a:pt x="206285" y="822582"/>
                </a:lnTo>
                <a:lnTo>
                  <a:pt x="245188" y="846193"/>
                </a:lnTo>
                <a:lnTo>
                  <a:pt x="286539" y="866699"/>
                </a:lnTo>
                <a:lnTo>
                  <a:pt x="330116" y="883907"/>
                </a:lnTo>
                <a:lnTo>
                  <a:pt x="375703" y="897626"/>
                </a:lnTo>
                <a:lnTo>
                  <a:pt x="423079" y="907663"/>
                </a:lnTo>
                <a:lnTo>
                  <a:pt x="472026" y="913826"/>
                </a:lnTo>
                <a:lnTo>
                  <a:pt x="522325" y="915924"/>
                </a:lnTo>
                <a:lnTo>
                  <a:pt x="572641" y="913826"/>
                </a:lnTo>
                <a:lnTo>
                  <a:pt x="621605" y="907663"/>
                </a:lnTo>
                <a:lnTo>
                  <a:pt x="668996" y="897626"/>
                </a:lnTo>
                <a:lnTo>
                  <a:pt x="714597" y="883907"/>
                </a:lnTo>
                <a:lnTo>
                  <a:pt x="758188" y="866699"/>
                </a:lnTo>
                <a:lnTo>
                  <a:pt x="799550" y="846193"/>
                </a:lnTo>
                <a:lnTo>
                  <a:pt x="838465" y="822582"/>
                </a:lnTo>
                <a:lnTo>
                  <a:pt x="874713" y="796058"/>
                </a:lnTo>
                <a:lnTo>
                  <a:pt x="908075" y="766813"/>
                </a:lnTo>
                <a:lnTo>
                  <a:pt x="938332" y="735040"/>
                </a:lnTo>
                <a:lnTo>
                  <a:pt x="965265" y="700929"/>
                </a:lnTo>
                <a:lnTo>
                  <a:pt x="988656" y="664675"/>
                </a:lnTo>
                <a:lnTo>
                  <a:pt x="1008285" y="626468"/>
                </a:lnTo>
                <a:lnTo>
                  <a:pt x="1023933" y="586501"/>
                </a:lnTo>
                <a:lnTo>
                  <a:pt x="1035382" y="544966"/>
                </a:lnTo>
                <a:lnTo>
                  <a:pt x="1042411" y="502056"/>
                </a:lnTo>
                <a:lnTo>
                  <a:pt x="1044803" y="457962"/>
                </a:lnTo>
                <a:lnTo>
                  <a:pt x="1042411" y="413848"/>
                </a:lnTo>
                <a:lnTo>
                  <a:pt x="1035382" y="370922"/>
                </a:lnTo>
                <a:lnTo>
                  <a:pt x="1023933" y="329376"/>
                </a:lnTo>
                <a:lnTo>
                  <a:pt x="1008285" y="289403"/>
                </a:lnTo>
                <a:lnTo>
                  <a:pt x="988656" y="251192"/>
                </a:lnTo>
                <a:lnTo>
                  <a:pt x="965265" y="214937"/>
                </a:lnTo>
                <a:lnTo>
                  <a:pt x="938332" y="180829"/>
                </a:lnTo>
                <a:lnTo>
                  <a:pt x="908075" y="149059"/>
                </a:lnTo>
                <a:lnTo>
                  <a:pt x="874713" y="119820"/>
                </a:lnTo>
                <a:lnTo>
                  <a:pt x="838465" y="93303"/>
                </a:lnTo>
                <a:lnTo>
                  <a:pt x="799550" y="69699"/>
                </a:lnTo>
                <a:lnTo>
                  <a:pt x="758188" y="49201"/>
                </a:lnTo>
                <a:lnTo>
                  <a:pt x="714597" y="31999"/>
                </a:lnTo>
                <a:lnTo>
                  <a:pt x="668996" y="18287"/>
                </a:lnTo>
                <a:lnTo>
                  <a:pt x="621605" y="8255"/>
                </a:lnTo>
                <a:lnTo>
                  <a:pt x="572641" y="2095"/>
                </a:lnTo>
                <a:lnTo>
                  <a:pt x="52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1155700" y="2638425"/>
            <a:ext cx="838200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4 556,8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2700" marR="5080" indent="-635" algn="ctr">
              <a:lnSpc>
                <a:spcPct val="100000"/>
              </a:lnSpc>
            </a:pPr>
            <a:r>
              <a:rPr sz="1400" b="1" spc="4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400" b="1" spc="4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spc="40" dirty="0" smtClean="0">
                <a:latin typeface="Times New Roman" pitchFamily="18" charset="0"/>
                <a:cs typeface="Times New Roman" pitchFamily="18" charset="0"/>
              </a:rPr>
              <a:t>74,7</a:t>
            </a:r>
            <a:r>
              <a:rPr sz="1400" b="1" spc="60" smtClean="0">
                <a:latin typeface="Times New Roman" pitchFamily="18" charset="0"/>
                <a:cs typeface="Times New Roman" pitchFamily="18" charset="0"/>
              </a:rPr>
              <a:t>%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3330194" y="2654681"/>
            <a:ext cx="967740" cy="964565"/>
          </a:xfrm>
          <a:custGeom>
            <a:avLst/>
            <a:gdLst/>
            <a:ahLst/>
            <a:cxnLst/>
            <a:rect l="l" t="t" r="r" b="b"/>
            <a:pathLst>
              <a:path w="967739" h="964564">
                <a:moveTo>
                  <a:pt x="483869" y="0"/>
                </a:moveTo>
                <a:lnTo>
                  <a:pt x="437274" y="2207"/>
                </a:lnTo>
                <a:lnTo>
                  <a:pt x="391930" y="8695"/>
                </a:lnTo>
                <a:lnTo>
                  <a:pt x="348042" y="19260"/>
                </a:lnTo>
                <a:lnTo>
                  <a:pt x="305811" y="33701"/>
                </a:lnTo>
                <a:lnTo>
                  <a:pt x="265442" y="51815"/>
                </a:lnTo>
                <a:lnTo>
                  <a:pt x="227136" y="73401"/>
                </a:lnTo>
                <a:lnTo>
                  <a:pt x="191097" y="98255"/>
                </a:lnTo>
                <a:lnTo>
                  <a:pt x="157527" y="126176"/>
                </a:lnTo>
                <a:lnTo>
                  <a:pt x="126630" y="156962"/>
                </a:lnTo>
                <a:lnTo>
                  <a:pt x="98607" y="190409"/>
                </a:lnTo>
                <a:lnTo>
                  <a:pt x="73663" y="226316"/>
                </a:lnTo>
                <a:lnTo>
                  <a:pt x="52000" y="264481"/>
                </a:lnTo>
                <a:lnTo>
                  <a:pt x="33821" y="304702"/>
                </a:lnTo>
                <a:lnTo>
                  <a:pt x="19328" y="346775"/>
                </a:lnTo>
                <a:lnTo>
                  <a:pt x="8725" y="390499"/>
                </a:lnTo>
                <a:lnTo>
                  <a:pt x="2215" y="435672"/>
                </a:lnTo>
                <a:lnTo>
                  <a:pt x="0" y="482092"/>
                </a:lnTo>
                <a:lnTo>
                  <a:pt x="2215" y="528531"/>
                </a:lnTo>
                <a:lnTo>
                  <a:pt x="8725" y="573719"/>
                </a:lnTo>
                <a:lnTo>
                  <a:pt x="19328" y="617454"/>
                </a:lnTo>
                <a:lnTo>
                  <a:pt x="33821" y="659534"/>
                </a:lnTo>
                <a:lnTo>
                  <a:pt x="52000" y="699758"/>
                </a:lnTo>
                <a:lnTo>
                  <a:pt x="73663" y="737923"/>
                </a:lnTo>
                <a:lnTo>
                  <a:pt x="98607" y="773828"/>
                </a:lnTo>
                <a:lnTo>
                  <a:pt x="126630" y="807272"/>
                </a:lnTo>
                <a:lnTo>
                  <a:pt x="157527" y="838051"/>
                </a:lnTo>
                <a:lnTo>
                  <a:pt x="191097" y="865966"/>
                </a:lnTo>
                <a:lnTo>
                  <a:pt x="227136" y="890813"/>
                </a:lnTo>
                <a:lnTo>
                  <a:pt x="265442" y="912391"/>
                </a:lnTo>
                <a:lnTo>
                  <a:pt x="305811" y="930498"/>
                </a:lnTo>
                <a:lnTo>
                  <a:pt x="348042" y="944933"/>
                </a:lnTo>
                <a:lnTo>
                  <a:pt x="391930" y="955493"/>
                </a:lnTo>
                <a:lnTo>
                  <a:pt x="437274" y="961977"/>
                </a:lnTo>
                <a:lnTo>
                  <a:pt x="483869" y="964184"/>
                </a:lnTo>
                <a:lnTo>
                  <a:pt x="530465" y="961977"/>
                </a:lnTo>
                <a:lnTo>
                  <a:pt x="575809" y="955493"/>
                </a:lnTo>
                <a:lnTo>
                  <a:pt x="619697" y="944933"/>
                </a:lnTo>
                <a:lnTo>
                  <a:pt x="661928" y="930498"/>
                </a:lnTo>
                <a:lnTo>
                  <a:pt x="702297" y="912391"/>
                </a:lnTo>
                <a:lnTo>
                  <a:pt x="740603" y="890813"/>
                </a:lnTo>
                <a:lnTo>
                  <a:pt x="776642" y="865966"/>
                </a:lnTo>
                <a:lnTo>
                  <a:pt x="810212" y="838051"/>
                </a:lnTo>
                <a:lnTo>
                  <a:pt x="841109" y="807272"/>
                </a:lnTo>
                <a:lnTo>
                  <a:pt x="869132" y="773828"/>
                </a:lnTo>
                <a:lnTo>
                  <a:pt x="894076" y="737923"/>
                </a:lnTo>
                <a:lnTo>
                  <a:pt x="915739" y="699758"/>
                </a:lnTo>
                <a:lnTo>
                  <a:pt x="933918" y="659534"/>
                </a:lnTo>
                <a:lnTo>
                  <a:pt x="948411" y="617454"/>
                </a:lnTo>
                <a:lnTo>
                  <a:pt x="959014" y="573719"/>
                </a:lnTo>
                <a:lnTo>
                  <a:pt x="965524" y="528531"/>
                </a:lnTo>
                <a:lnTo>
                  <a:pt x="967739" y="482092"/>
                </a:lnTo>
                <a:lnTo>
                  <a:pt x="965524" y="435672"/>
                </a:lnTo>
                <a:lnTo>
                  <a:pt x="959014" y="390499"/>
                </a:lnTo>
                <a:lnTo>
                  <a:pt x="948411" y="346775"/>
                </a:lnTo>
                <a:lnTo>
                  <a:pt x="933918" y="304702"/>
                </a:lnTo>
                <a:lnTo>
                  <a:pt x="915739" y="264481"/>
                </a:lnTo>
                <a:lnTo>
                  <a:pt x="894076" y="226316"/>
                </a:lnTo>
                <a:lnTo>
                  <a:pt x="869132" y="190409"/>
                </a:lnTo>
                <a:lnTo>
                  <a:pt x="841109" y="156962"/>
                </a:lnTo>
                <a:lnTo>
                  <a:pt x="810212" y="126176"/>
                </a:lnTo>
                <a:lnTo>
                  <a:pt x="776642" y="98255"/>
                </a:lnTo>
                <a:lnTo>
                  <a:pt x="740603" y="73401"/>
                </a:lnTo>
                <a:lnTo>
                  <a:pt x="702297" y="51815"/>
                </a:lnTo>
                <a:lnTo>
                  <a:pt x="661928" y="33701"/>
                </a:lnTo>
                <a:lnTo>
                  <a:pt x="619697" y="19260"/>
                </a:lnTo>
                <a:lnTo>
                  <a:pt x="575809" y="8695"/>
                </a:lnTo>
                <a:lnTo>
                  <a:pt x="530465" y="2207"/>
                </a:lnTo>
                <a:lnTo>
                  <a:pt x="4838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330194" y="2654681"/>
            <a:ext cx="967740" cy="964565"/>
          </a:xfrm>
          <a:custGeom>
            <a:avLst/>
            <a:gdLst/>
            <a:ahLst/>
            <a:cxnLst/>
            <a:rect l="l" t="t" r="r" b="b"/>
            <a:pathLst>
              <a:path w="967739" h="964564">
                <a:moveTo>
                  <a:pt x="0" y="482092"/>
                </a:moveTo>
                <a:lnTo>
                  <a:pt x="2215" y="435672"/>
                </a:lnTo>
                <a:lnTo>
                  <a:pt x="8725" y="390499"/>
                </a:lnTo>
                <a:lnTo>
                  <a:pt x="19328" y="346775"/>
                </a:lnTo>
                <a:lnTo>
                  <a:pt x="33821" y="304702"/>
                </a:lnTo>
                <a:lnTo>
                  <a:pt x="52000" y="264481"/>
                </a:lnTo>
                <a:lnTo>
                  <a:pt x="73663" y="226316"/>
                </a:lnTo>
                <a:lnTo>
                  <a:pt x="98607" y="190409"/>
                </a:lnTo>
                <a:lnTo>
                  <a:pt x="126630" y="156962"/>
                </a:lnTo>
                <a:lnTo>
                  <a:pt x="157527" y="126176"/>
                </a:lnTo>
                <a:lnTo>
                  <a:pt x="191097" y="98255"/>
                </a:lnTo>
                <a:lnTo>
                  <a:pt x="227136" y="73401"/>
                </a:lnTo>
                <a:lnTo>
                  <a:pt x="265442" y="51815"/>
                </a:lnTo>
                <a:lnTo>
                  <a:pt x="305811" y="33701"/>
                </a:lnTo>
                <a:lnTo>
                  <a:pt x="348042" y="19260"/>
                </a:lnTo>
                <a:lnTo>
                  <a:pt x="391930" y="8695"/>
                </a:lnTo>
                <a:lnTo>
                  <a:pt x="437274" y="2207"/>
                </a:lnTo>
                <a:lnTo>
                  <a:pt x="483869" y="0"/>
                </a:lnTo>
                <a:lnTo>
                  <a:pt x="530465" y="2207"/>
                </a:lnTo>
                <a:lnTo>
                  <a:pt x="575809" y="8695"/>
                </a:lnTo>
                <a:lnTo>
                  <a:pt x="619697" y="19260"/>
                </a:lnTo>
                <a:lnTo>
                  <a:pt x="661928" y="33701"/>
                </a:lnTo>
                <a:lnTo>
                  <a:pt x="702297" y="51815"/>
                </a:lnTo>
                <a:lnTo>
                  <a:pt x="740603" y="73401"/>
                </a:lnTo>
                <a:lnTo>
                  <a:pt x="776642" y="98255"/>
                </a:lnTo>
                <a:lnTo>
                  <a:pt x="810212" y="126176"/>
                </a:lnTo>
                <a:lnTo>
                  <a:pt x="841109" y="156962"/>
                </a:lnTo>
                <a:lnTo>
                  <a:pt x="869132" y="190409"/>
                </a:lnTo>
                <a:lnTo>
                  <a:pt x="894076" y="226316"/>
                </a:lnTo>
                <a:lnTo>
                  <a:pt x="915739" y="264481"/>
                </a:lnTo>
                <a:lnTo>
                  <a:pt x="933918" y="304702"/>
                </a:lnTo>
                <a:lnTo>
                  <a:pt x="948411" y="346775"/>
                </a:lnTo>
                <a:lnTo>
                  <a:pt x="959014" y="390499"/>
                </a:lnTo>
                <a:lnTo>
                  <a:pt x="965524" y="435672"/>
                </a:lnTo>
                <a:lnTo>
                  <a:pt x="967739" y="482092"/>
                </a:lnTo>
                <a:lnTo>
                  <a:pt x="965524" y="528531"/>
                </a:lnTo>
                <a:lnTo>
                  <a:pt x="959014" y="573719"/>
                </a:lnTo>
                <a:lnTo>
                  <a:pt x="948411" y="617454"/>
                </a:lnTo>
                <a:lnTo>
                  <a:pt x="933918" y="659534"/>
                </a:lnTo>
                <a:lnTo>
                  <a:pt x="915739" y="699758"/>
                </a:lnTo>
                <a:lnTo>
                  <a:pt x="894076" y="737923"/>
                </a:lnTo>
                <a:lnTo>
                  <a:pt x="869132" y="773828"/>
                </a:lnTo>
                <a:lnTo>
                  <a:pt x="841109" y="807272"/>
                </a:lnTo>
                <a:lnTo>
                  <a:pt x="810212" y="838051"/>
                </a:lnTo>
                <a:lnTo>
                  <a:pt x="776642" y="865966"/>
                </a:lnTo>
                <a:lnTo>
                  <a:pt x="740603" y="890813"/>
                </a:lnTo>
                <a:lnTo>
                  <a:pt x="702297" y="912391"/>
                </a:lnTo>
                <a:lnTo>
                  <a:pt x="661928" y="930498"/>
                </a:lnTo>
                <a:lnTo>
                  <a:pt x="619697" y="944933"/>
                </a:lnTo>
                <a:lnTo>
                  <a:pt x="575809" y="955493"/>
                </a:lnTo>
                <a:lnTo>
                  <a:pt x="530465" y="961977"/>
                </a:lnTo>
                <a:lnTo>
                  <a:pt x="483869" y="964184"/>
                </a:lnTo>
                <a:lnTo>
                  <a:pt x="437274" y="961977"/>
                </a:lnTo>
                <a:lnTo>
                  <a:pt x="391930" y="955493"/>
                </a:lnTo>
                <a:lnTo>
                  <a:pt x="348042" y="944933"/>
                </a:lnTo>
                <a:lnTo>
                  <a:pt x="305811" y="930498"/>
                </a:lnTo>
                <a:lnTo>
                  <a:pt x="265442" y="912391"/>
                </a:lnTo>
                <a:lnTo>
                  <a:pt x="227136" y="890813"/>
                </a:lnTo>
                <a:lnTo>
                  <a:pt x="191097" y="865966"/>
                </a:lnTo>
                <a:lnTo>
                  <a:pt x="157527" y="838051"/>
                </a:lnTo>
                <a:lnTo>
                  <a:pt x="126630" y="807272"/>
                </a:lnTo>
                <a:lnTo>
                  <a:pt x="98607" y="773828"/>
                </a:lnTo>
                <a:lnTo>
                  <a:pt x="73663" y="737923"/>
                </a:lnTo>
                <a:lnTo>
                  <a:pt x="52000" y="699758"/>
                </a:lnTo>
                <a:lnTo>
                  <a:pt x="33821" y="659534"/>
                </a:lnTo>
                <a:lnTo>
                  <a:pt x="19328" y="617454"/>
                </a:lnTo>
                <a:lnTo>
                  <a:pt x="8725" y="573719"/>
                </a:lnTo>
                <a:lnTo>
                  <a:pt x="2215" y="528531"/>
                </a:lnTo>
                <a:lnTo>
                  <a:pt x="0" y="482092"/>
                </a:lnTo>
                <a:close/>
              </a:path>
            </a:pathLst>
          </a:custGeom>
          <a:ln w="12700">
            <a:solidFill>
              <a:srgbClr val="1AB3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3441701" y="2836164"/>
            <a:ext cx="7620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dirty="0" smtClean="0">
                <a:latin typeface="Cambria"/>
                <a:cs typeface="Cambria"/>
              </a:rPr>
              <a:t>4 045,7</a:t>
            </a:r>
            <a:endParaRPr sz="1200" dirty="0">
              <a:latin typeface="Cambria"/>
              <a:cs typeface="Cambria"/>
            </a:endParaRPr>
          </a:p>
          <a:p>
            <a:pPr marL="12700" marR="5080" indent="-635" algn="ctr">
              <a:lnSpc>
                <a:spcPct val="100000"/>
              </a:lnSpc>
            </a:pPr>
            <a:r>
              <a:rPr sz="1200" b="1" spc="40" err="1">
                <a:latin typeface="Cambria"/>
                <a:cs typeface="Cambria"/>
              </a:rPr>
              <a:t>или</a:t>
            </a:r>
            <a:r>
              <a:rPr sz="1200" b="1" spc="40">
                <a:latin typeface="Cambria"/>
                <a:cs typeface="Cambria"/>
              </a:rPr>
              <a:t>  </a:t>
            </a:r>
            <a:r>
              <a:rPr lang="ru-RU" sz="1200" b="1" spc="40" dirty="0" smtClean="0">
                <a:latin typeface="Cambria"/>
                <a:cs typeface="Cambria"/>
              </a:rPr>
              <a:t>62,6</a:t>
            </a:r>
            <a:r>
              <a:rPr sz="1200" b="1" spc="60" smtClean="0">
                <a:latin typeface="Cambria"/>
                <a:cs typeface="Cambria"/>
              </a:rPr>
              <a:t>%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580379" y="2564638"/>
            <a:ext cx="990600" cy="965200"/>
          </a:xfrm>
          <a:custGeom>
            <a:avLst/>
            <a:gdLst/>
            <a:ahLst/>
            <a:cxnLst/>
            <a:rect l="l" t="t" r="r" b="b"/>
            <a:pathLst>
              <a:path w="990600" h="965200">
                <a:moveTo>
                  <a:pt x="495046" y="0"/>
                </a:moveTo>
                <a:lnTo>
                  <a:pt x="447365" y="2208"/>
                </a:lnTo>
                <a:lnTo>
                  <a:pt x="400968" y="8700"/>
                </a:lnTo>
                <a:lnTo>
                  <a:pt x="356062" y="19271"/>
                </a:lnTo>
                <a:lnTo>
                  <a:pt x="312853" y="33720"/>
                </a:lnTo>
                <a:lnTo>
                  <a:pt x="271550" y="51845"/>
                </a:lnTo>
                <a:lnTo>
                  <a:pt x="232359" y="73443"/>
                </a:lnTo>
                <a:lnTo>
                  <a:pt x="195489" y="98311"/>
                </a:lnTo>
                <a:lnTo>
                  <a:pt x="161145" y="126247"/>
                </a:lnTo>
                <a:lnTo>
                  <a:pt x="129536" y="157050"/>
                </a:lnTo>
                <a:lnTo>
                  <a:pt x="100870" y="190515"/>
                </a:lnTo>
                <a:lnTo>
                  <a:pt x="75352" y="226441"/>
                </a:lnTo>
                <a:lnTo>
                  <a:pt x="53192" y="264626"/>
                </a:lnTo>
                <a:lnTo>
                  <a:pt x="34596" y="304868"/>
                </a:lnTo>
                <a:lnTo>
                  <a:pt x="19771" y="346962"/>
                </a:lnTo>
                <a:lnTo>
                  <a:pt x="8925" y="390709"/>
                </a:lnTo>
                <a:lnTo>
                  <a:pt x="2265" y="435904"/>
                </a:lnTo>
                <a:lnTo>
                  <a:pt x="0" y="482346"/>
                </a:lnTo>
                <a:lnTo>
                  <a:pt x="2265" y="528807"/>
                </a:lnTo>
                <a:lnTo>
                  <a:pt x="8925" y="574017"/>
                </a:lnTo>
                <a:lnTo>
                  <a:pt x="19771" y="617774"/>
                </a:lnTo>
                <a:lnTo>
                  <a:pt x="34596" y="659876"/>
                </a:lnTo>
                <a:lnTo>
                  <a:pt x="53192" y="700120"/>
                </a:lnTo>
                <a:lnTo>
                  <a:pt x="75352" y="738306"/>
                </a:lnTo>
                <a:lnTo>
                  <a:pt x="100870" y="774230"/>
                </a:lnTo>
                <a:lnTo>
                  <a:pt x="129536" y="807692"/>
                </a:lnTo>
                <a:lnTo>
                  <a:pt x="161145" y="838488"/>
                </a:lnTo>
                <a:lnTo>
                  <a:pt x="195489" y="866418"/>
                </a:lnTo>
                <a:lnTo>
                  <a:pt x="232359" y="891279"/>
                </a:lnTo>
                <a:lnTo>
                  <a:pt x="271550" y="912869"/>
                </a:lnTo>
                <a:lnTo>
                  <a:pt x="312853" y="930987"/>
                </a:lnTo>
                <a:lnTo>
                  <a:pt x="356062" y="945430"/>
                </a:lnTo>
                <a:lnTo>
                  <a:pt x="400968" y="955996"/>
                </a:lnTo>
                <a:lnTo>
                  <a:pt x="447365" y="962484"/>
                </a:lnTo>
                <a:lnTo>
                  <a:pt x="495046" y="964691"/>
                </a:lnTo>
                <a:lnTo>
                  <a:pt x="542726" y="962484"/>
                </a:lnTo>
                <a:lnTo>
                  <a:pt x="589123" y="955996"/>
                </a:lnTo>
                <a:lnTo>
                  <a:pt x="634029" y="945430"/>
                </a:lnTo>
                <a:lnTo>
                  <a:pt x="677238" y="930987"/>
                </a:lnTo>
                <a:lnTo>
                  <a:pt x="718541" y="912869"/>
                </a:lnTo>
                <a:lnTo>
                  <a:pt x="757732" y="891279"/>
                </a:lnTo>
                <a:lnTo>
                  <a:pt x="794602" y="866418"/>
                </a:lnTo>
                <a:lnTo>
                  <a:pt x="828946" y="838488"/>
                </a:lnTo>
                <a:lnTo>
                  <a:pt x="860555" y="807692"/>
                </a:lnTo>
                <a:lnTo>
                  <a:pt x="889221" y="774230"/>
                </a:lnTo>
                <a:lnTo>
                  <a:pt x="914739" y="738306"/>
                </a:lnTo>
                <a:lnTo>
                  <a:pt x="936899" y="700120"/>
                </a:lnTo>
                <a:lnTo>
                  <a:pt x="955495" y="659876"/>
                </a:lnTo>
                <a:lnTo>
                  <a:pt x="970320" y="617774"/>
                </a:lnTo>
                <a:lnTo>
                  <a:pt x="981166" y="574017"/>
                </a:lnTo>
                <a:lnTo>
                  <a:pt x="987826" y="528807"/>
                </a:lnTo>
                <a:lnTo>
                  <a:pt x="990092" y="482346"/>
                </a:lnTo>
                <a:lnTo>
                  <a:pt x="987826" y="435904"/>
                </a:lnTo>
                <a:lnTo>
                  <a:pt x="981166" y="390709"/>
                </a:lnTo>
                <a:lnTo>
                  <a:pt x="970320" y="346962"/>
                </a:lnTo>
                <a:lnTo>
                  <a:pt x="955495" y="304868"/>
                </a:lnTo>
                <a:lnTo>
                  <a:pt x="936899" y="264626"/>
                </a:lnTo>
                <a:lnTo>
                  <a:pt x="914739" y="226441"/>
                </a:lnTo>
                <a:lnTo>
                  <a:pt x="889221" y="190515"/>
                </a:lnTo>
                <a:lnTo>
                  <a:pt x="860555" y="157050"/>
                </a:lnTo>
                <a:lnTo>
                  <a:pt x="828946" y="126247"/>
                </a:lnTo>
                <a:lnTo>
                  <a:pt x="794602" y="98311"/>
                </a:lnTo>
                <a:lnTo>
                  <a:pt x="757732" y="73443"/>
                </a:lnTo>
                <a:lnTo>
                  <a:pt x="718541" y="51845"/>
                </a:lnTo>
                <a:lnTo>
                  <a:pt x="677238" y="33720"/>
                </a:lnTo>
                <a:lnTo>
                  <a:pt x="634029" y="19271"/>
                </a:lnTo>
                <a:lnTo>
                  <a:pt x="589123" y="8700"/>
                </a:lnTo>
                <a:lnTo>
                  <a:pt x="542726" y="2208"/>
                </a:lnTo>
                <a:lnTo>
                  <a:pt x="4950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580379" y="2564638"/>
            <a:ext cx="990600" cy="965200"/>
          </a:xfrm>
          <a:custGeom>
            <a:avLst/>
            <a:gdLst/>
            <a:ahLst/>
            <a:cxnLst/>
            <a:rect l="l" t="t" r="r" b="b"/>
            <a:pathLst>
              <a:path w="990600" h="965200">
                <a:moveTo>
                  <a:pt x="0" y="482346"/>
                </a:moveTo>
                <a:lnTo>
                  <a:pt x="2265" y="435904"/>
                </a:lnTo>
                <a:lnTo>
                  <a:pt x="8925" y="390709"/>
                </a:lnTo>
                <a:lnTo>
                  <a:pt x="19771" y="346962"/>
                </a:lnTo>
                <a:lnTo>
                  <a:pt x="34596" y="304868"/>
                </a:lnTo>
                <a:lnTo>
                  <a:pt x="53192" y="264626"/>
                </a:lnTo>
                <a:lnTo>
                  <a:pt x="75352" y="226441"/>
                </a:lnTo>
                <a:lnTo>
                  <a:pt x="100870" y="190515"/>
                </a:lnTo>
                <a:lnTo>
                  <a:pt x="129536" y="157050"/>
                </a:lnTo>
                <a:lnTo>
                  <a:pt x="161145" y="126247"/>
                </a:lnTo>
                <a:lnTo>
                  <a:pt x="195489" y="98311"/>
                </a:lnTo>
                <a:lnTo>
                  <a:pt x="232359" y="73443"/>
                </a:lnTo>
                <a:lnTo>
                  <a:pt x="271550" y="51845"/>
                </a:lnTo>
                <a:lnTo>
                  <a:pt x="312853" y="33720"/>
                </a:lnTo>
                <a:lnTo>
                  <a:pt x="356062" y="19271"/>
                </a:lnTo>
                <a:lnTo>
                  <a:pt x="400968" y="8700"/>
                </a:lnTo>
                <a:lnTo>
                  <a:pt x="447365" y="2208"/>
                </a:lnTo>
                <a:lnTo>
                  <a:pt x="495046" y="0"/>
                </a:lnTo>
                <a:lnTo>
                  <a:pt x="542726" y="2208"/>
                </a:lnTo>
                <a:lnTo>
                  <a:pt x="589123" y="8700"/>
                </a:lnTo>
                <a:lnTo>
                  <a:pt x="634029" y="19271"/>
                </a:lnTo>
                <a:lnTo>
                  <a:pt x="677238" y="33720"/>
                </a:lnTo>
                <a:lnTo>
                  <a:pt x="718541" y="51845"/>
                </a:lnTo>
                <a:lnTo>
                  <a:pt x="757732" y="73443"/>
                </a:lnTo>
                <a:lnTo>
                  <a:pt x="794602" y="98311"/>
                </a:lnTo>
                <a:lnTo>
                  <a:pt x="828946" y="126247"/>
                </a:lnTo>
                <a:lnTo>
                  <a:pt x="860555" y="157050"/>
                </a:lnTo>
                <a:lnTo>
                  <a:pt x="889221" y="190515"/>
                </a:lnTo>
                <a:lnTo>
                  <a:pt x="914739" y="226441"/>
                </a:lnTo>
                <a:lnTo>
                  <a:pt x="936899" y="264626"/>
                </a:lnTo>
                <a:lnTo>
                  <a:pt x="955495" y="304868"/>
                </a:lnTo>
                <a:lnTo>
                  <a:pt x="970320" y="346962"/>
                </a:lnTo>
                <a:lnTo>
                  <a:pt x="981166" y="390709"/>
                </a:lnTo>
                <a:lnTo>
                  <a:pt x="987826" y="435904"/>
                </a:lnTo>
                <a:lnTo>
                  <a:pt x="990092" y="482346"/>
                </a:lnTo>
                <a:lnTo>
                  <a:pt x="987826" y="528807"/>
                </a:lnTo>
                <a:lnTo>
                  <a:pt x="981166" y="574017"/>
                </a:lnTo>
                <a:lnTo>
                  <a:pt x="970320" y="617774"/>
                </a:lnTo>
                <a:lnTo>
                  <a:pt x="955495" y="659876"/>
                </a:lnTo>
                <a:lnTo>
                  <a:pt x="936899" y="700120"/>
                </a:lnTo>
                <a:lnTo>
                  <a:pt x="914739" y="738306"/>
                </a:lnTo>
                <a:lnTo>
                  <a:pt x="889221" y="774230"/>
                </a:lnTo>
                <a:lnTo>
                  <a:pt x="860555" y="807692"/>
                </a:lnTo>
                <a:lnTo>
                  <a:pt x="828946" y="838488"/>
                </a:lnTo>
                <a:lnTo>
                  <a:pt x="794602" y="866418"/>
                </a:lnTo>
                <a:lnTo>
                  <a:pt x="757732" y="891279"/>
                </a:lnTo>
                <a:lnTo>
                  <a:pt x="718541" y="912869"/>
                </a:lnTo>
                <a:lnTo>
                  <a:pt x="677238" y="930987"/>
                </a:lnTo>
                <a:lnTo>
                  <a:pt x="634029" y="945430"/>
                </a:lnTo>
                <a:lnTo>
                  <a:pt x="589123" y="955996"/>
                </a:lnTo>
                <a:lnTo>
                  <a:pt x="542726" y="962484"/>
                </a:lnTo>
                <a:lnTo>
                  <a:pt x="495046" y="964691"/>
                </a:lnTo>
                <a:lnTo>
                  <a:pt x="447365" y="962484"/>
                </a:lnTo>
                <a:lnTo>
                  <a:pt x="400968" y="955996"/>
                </a:lnTo>
                <a:lnTo>
                  <a:pt x="356062" y="945430"/>
                </a:lnTo>
                <a:lnTo>
                  <a:pt x="312853" y="930987"/>
                </a:lnTo>
                <a:lnTo>
                  <a:pt x="271550" y="912869"/>
                </a:lnTo>
                <a:lnTo>
                  <a:pt x="232359" y="891279"/>
                </a:lnTo>
                <a:lnTo>
                  <a:pt x="195489" y="866418"/>
                </a:lnTo>
                <a:lnTo>
                  <a:pt x="161145" y="838488"/>
                </a:lnTo>
                <a:lnTo>
                  <a:pt x="129536" y="807692"/>
                </a:lnTo>
                <a:lnTo>
                  <a:pt x="100870" y="774230"/>
                </a:lnTo>
                <a:lnTo>
                  <a:pt x="75352" y="738306"/>
                </a:lnTo>
                <a:lnTo>
                  <a:pt x="53192" y="700120"/>
                </a:lnTo>
                <a:lnTo>
                  <a:pt x="34596" y="659876"/>
                </a:lnTo>
                <a:lnTo>
                  <a:pt x="19771" y="617774"/>
                </a:lnTo>
                <a:lnTo>
                  <a:pt x="8925" y="574017"/>
                </a:lnTo>
                <a:lnTo>
                  <a:pt x="2265" y="528807"/>
                </a:lnTo>
                <a:lnTo>
                  <a:pt x="0" y="482346"/>
                </a:lnTo>
                <a:close/>
              </a:path>
            </a:pathLst>
          </a:custGeom>
          <a:ln w="12699">
            <a:solidFill>
              <a:srgbClr val="1AB3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5651501" y="2746248"/>
            <a:ext cx="8382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dirty="0" smtClean="0">
                <a:latin typeface="Cambria"/>
                <a:cs typeface="Cambria"/>
              </a:rPr>
              <a:t>3 043,0</a:t>
            </a:r>
            <a:endParaRPr sz="1200" dirty="0">
              <a:latin typeface="Cambria"/>
              <a:cs typeface="Cambria"/>
            </a:endParaRPr>
          </a:p>
          <a:p>
            <a:pPr marL="12700" marR="5080" indent="-635" algn="ctr">
              <a:lnSpc>
                <a:spcPct val="100000"/>
              </a:lnSpc>
            </a:pPr>
            <a:r>
              <a:rPr sz="1200" b="1" spc="40" err="1">
                <a:latin typeface="Cambria"/>
                <a:cs typeface="Cambria"/>
              </a:rPr>
              <a:t>или</a:t>
            </a:r>
            <a:r>
              <a:rPr sz="1200" b="1" spc="40">
                <a:latin typeface="Cambria"/>
                <a:cs typeface="Cambria"/>
              </a:rPr>
              <a:t>  </a:t>
            </a:r>
            <a:r>
              <a:rPr lang="ru-RU" sz="1200" b="1" spc="60" dirty="0" smtClean="0">
                <a:latin typeface="Cambria"/>
                <a:cs typeface="Cambria"/>
              </a:rPr>
              <a:t>58,0</a:t>
            </a:r>
            <a:r>
              <a:rPr sz="1200" b="1" spc="60" smtClean="0">
                <a:latin typeface="Cambria"/>
                <a:cs typeface="Cambria"/>
              </a:rPr>
              <a:t>%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7830693" y="2474722"/>
            <a:ext cx="989965" cy="964565"/>
          </a:xfrm>
          <a:custGeom>
            <a:avLst/>
            <a:gdLst/>
            <a:ahLst/>
            <a:cxnLst/>
            <a:rect l="l" t="t" r="r" b="b"/>
            <a:pathLst>
              <a:path w="989965" h="964564">
                <a:moveTo>
                  <a:pt x="494918" y="0"/>
                </a:moveTo>
                <a:lnTo>
                  <a:pt x="447260" y="2206"/>
                </a:lnTo>
                <a:lnTo>
                  <a:pt x="400881" y="8690"/>
                </a:lnTo>
                <a:lnTo>
                  <a:pt x="355991" y="19250"/>
                </a:lnTo>
                <a:lnTo>
                  <a:pt x="312797" y="33685"/>
                </a:lnTo>
                <a:lnTo>
                  <a:pt x="271505" y="51792"/>
                </a:lnTo>
                <a:lnTo>
                  <a:pt x="232325" y="73370"/>
                </a:lnTo>
                <a:lnTo>
                  <a:pt x="195463" y="98217"/>
                </a:lnTo>
                <a:lnTo>
                  <a:pt x="161126" y="126132"/>
                </a:lnTo>
                <a:lnTo>
                  <a:pt x="129523" y="156911"/>
                </a:lnTo>
                <a:lnTo>
                  <a:pt x="100861" y="190355"/>
                </a:lnTo>
                <a:lnTo>
                  <a:pt x="75347" y="226260"/>
                </a:lnTo>
                <a:lnTo>
                  <a:pt x="53189" y="264425"/>
                </a:lnTo>
                <a:lnTo>
                  <a:pt x="34594" y="304649"/>
                </a:lnTo>
                <a:lnTo>
                  <a:pt x="19770" y="346729"/>
                </a:lnTo>
                <a:lnTo>
                  <a:pt x="8925" y="390464"/>
                </a:lnTo>
                <a:lnTo>
                  <a:pt x="2265" y="435652"/>
                </a:lnTo>
                <a:lnTo>
                  <a:pt x="0" y="482091"/>
                </a:lnTo>
                <a:lnTo>
                  <a:pt x="2265" y="528511"/>
                </a:lnTo>
                <a:lnTo>
                  <a:pt x="8925" y="573684"/>
                </a:lnTo>
                <a:lnTo>
                  <a:pt x="19770" y="617408"/>
                </a:lnTo>
                <a:lnTo>
                  <a:pt x="34594" y="659481"/>
                </a:lnTo>
                <a:lnTo>
                  <a:pt x="53189" y="699702"/>
                </a:lnTo>
                <a:lnTo>
                  <a:pt x="75347" y="737867"/>
                </a:lnTo>
                <a:lnTo>
                  <a:pt x="100861" y="773774"/>
                </a:lnTo>
                <a:lnTo>
                  <a:pt x="129523" y="807221"/>
                </a:lnTo>
                <a:lnTo>
                  <a:pt x="161126" y="838007"/>
                </a:lnTo>
                <a:lnTo>
                  <a:pt x="195463" y="865928"/>
                </a:lnTo>
                <a:lnTo>
                  <a:pt x="232325" y="890782"/>
                </a:lnTo>
                <a:lnTo>
                  <a:pt x="271505" y="912368"/>
                </a:lnTo>
                <a:lnTo>
                  <a:pt x="312797" y="930482"/>
                </a:lnTo>
                <a:lnTo>
                  <a:pt x="355991" y="944923"/>
                </a:lnTo>
                <a:lnTo>
                  <a:pt x="400881" y="955488"/>
                </a:lnTo>
                <a:lnTo>
                  <a:pt x="447260" y="961976"/>
                </a:lnTo>
                <a:lnTo>
                  <a:pt x="494918" y="964183"/>
                </a:lnTo>
                <a:lnTo>
                  <a:pt x="542599" y="961976"/>
                </a:lnTo>
                <a:lnTo>
                  <a:pt x="588996" y="955488"/>
                </a:lnTo>
                <a:lnTo>
                  <a:pt x="633902" y="944923"/>
                </a:lnTo>
                <a:lnTo>
                  <a:pt x="677111" y="930482"/>
                </a:lnTo>
                <a:lnTo>
                  <a:pt x="718414" y="912368"/>
                </a:lnTo>
                <a:lnTo>
                  <a:pt x="757605" y="890782"/>
                </a:lnTo>
                <a:lnTo>
                  <a:pt x="794475" y="865928"/>
                </a:lnTo>
                <a:lnTo>
                  <a:pt x="828819" y="838007"/>
                </a:lnTo>
                <a:lnTo>
                  <a:pt x="860428" y="807221"/>
                </a:lnTo>
                <a:lnTo>
                  <a:pt x="889094" y="773774"/>
                </a:lnTo>
                <a:lnTo>
                  <a:pt x="914612" y="737867"/>
                </a:lnTo>
                <a:lnTo>
                  <a:pt x="936772" y="699702"/>
                </a:lnTo>
                <a:lnTo>
                  <a:pt x="955368" y="659481"/>
                </a:lnTo>
                <a:lnTo>
                  <a:pt x="970193" y="617408"/>
                </a:lnTo>
                <a:lnTo>
                  <a:pt x="981039" y="573684"/>
                </a:lnTo>
                <a:lnTo>
                  <a:pt x="987699" y="528511"/>
                </a:lnTo>
                <a:lnTo>
                  <a:pt x="989964" y="482091"/>
                </a:lnTo>
                <a:lnTo>
                  <a:pt x="987699" y="435652"/>
                </a:lnTo>
                <a:lnTo>
                  <a:pt x="981039" y="390464"/>
                </a:lnTo>
                <a:lnTo>
                  <a:pt x="970193" y="346729"/>
                </a:lnTo>
                <a:lnTo>
                  <a:pt x="955368" y="304649"/>
                </a:lnTo>
                <a:lnTo>
                  <a:pt x="936772" y="264425"/>
                </a:lnTo>
                <a:lnTo>
                  <a:pt x="914612" y="226260"/>
                </a:lnTo>
                <a:lnTo>
                  <a:pt x="889094" y="190355"/>
                </a:lnTo>
                <a:lnTo>
                  <a:pt x="860428" y="156911"/>
                </a:lnTo>
                <a:lnTo>
                  <a:pt x="828819" y="126132"/>
                </a:lnTo>
                <a:lnTo>
                  <a:pt x="794475" y="98217"/>
                </a:lnTo>
                <a:lnTo>
                  <a:pt x="757605" y="73370"/>
                </a:lnTo>
                <a:lnTo>
                  <a:pt x="718414" y="51792"/>
                </a:lnTo>
                <a:lnTo>
                  <a:pt x="677111" y="33685"/>
                </a:lnTo>
                <a:lnTo>
                  <a:pt x="633902" y="19250"/>
                </a:lnTo>
                <a:lnTo>
                  <a:pt x="588996" y="8690"/>
                </a:lnTo>
                <a:lnTo>
                  <a:pt x="542599" y="2206"/>
                </a:lnTo>
                <a:lnTo>
                  <a:pt x="4949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830693" y="2474722"/>
            <a:ext cx="989965" cy="964565"/>
          </a:xfrm>
          <a:custGeom>
            <a:avLst/>
            <a:gdLst/>
            <a:ahLst/>
            <a:cxnLst/>
            <a:rect l="l" t="t" r="r" b="b"/>
            <a:pathLst>
              <a:path w="989965" h="964564">
                <a:moveTo>
                  <a:pt x="0" y="482091"/>
                </a:moveTo>
                <a:lnTo>
                  <a:pt x="2265" y="435652"/>
                </a:lnTo>
                <a:lnTo>
                  <a:pt x="8925" y="390464"/>
                </a:lnTo>
                <a:lnTo>
                  <a:pt x="19770" y="346729"/>
                </a:lnTo>
                <a:lnTo>
                  <a:pt x="34594" y="304649"/>
                </a:lnTo>
                <a:lnTo>
                  <a:pt x="53189" y="264425"/>
                </a:lnTo>
                <a:lnTo>
                  <a:pt x="75347" y="226260"/>
                </a:lnTo>
                <a:lnTo>
                  <a:pt x="100861" y="190355"/>
                </a:lnTo>
                <a:lnTo>
                  <a:pt x="129523" y="156911"/>
                </a:lnTo>
                <a:lnTo>
                  <a:pt x="161126" y="126132"/>
                </a:lnTo>
                <a:lnTo>
                  <a:pt x="195463" y="98217"/>
                </a:lnTo>
                <a:lnTo>
                  <a:pt x="232325" y="73370"/>
                </a:lnTo>
                <a:lnTo>
                  <a:pt x="271505" y="51792"/>
                </a:lnTo>
                <a:lnTo>
                  <a:pt x="312797" y="33685"/>
                </a:lnTo>
                <a:lnTo>
                  <a:pt x="355991" y="19250"/>
                </a:lnTo>
                <a:lnTo>
                  <a:pt x="400881" y="8690"/>
                </a:lnTo>
                <a:lnTo>
                  <a:pt x="447260" y="2206"/>
                </a:lnTo>
                <a:lnTo>
                  <a:pt x="494918" y="0"/>
                </a:lnTo>
                <a:lnTo>
                  <a:pt x="542599" y="2206"/>
                </a:lnTo>
                <a:lnTo>
                  <a:pt x="588996" y="8690"/>
                </a:lnTo>
                <a:lnTo>
                  <a:pt x="633902" y="19250"/>
                </a:lnTo>
                <a:lnTo>
                  <a:pt x="677111" y="33685"/>
                </a:lnTo>
                <a:lnTo>
                  <a:pt x="718414" y="51792"/>
                </a:lnTo>
                <a:lnTo>
                  <a:pt x="757605" y="73370"/>
                </a:lnTo>
                <a:lnTo>
                  <a:pt x="794475" y="98217"/>
                </a:lnTo>
                <a:lnTo>
                  <a:pt x="828819" y="126132"/>
                </a:lnTo>
                <a:lnTo>
                  <a:pt x="860428" y="156911"/>
                </a:lnTo>
                <a:lnTo>
                  <a:pt x="889094" y="190355"/>
                </a:lnTo>
                <a:lnTo>
                  <a:pt x="914612" y="226260"/>
                </a:lnTo>
                <a:lnTo>
                  <a:pt x="936772" y="264425"/>
                </a:lnTo>
                <a:lnTo>
                  <a:pt x="955368" y="304649"/>
                </a:lnTo>
                <a:lnTo>
                  <a:pt x="970193" y="346729"/>
                </a:lnTo>
                <a:lnTo>
                  <a:pt x="981039" y="390464"/>
                </a:lnTo>
                <a:lnTo>
                  <a:pt x="987699" y="435652"/>
                </a:lnTo>
                <a:lnTo>
                  <a:pt x="989964" y="482091"/>
                </a:lnTo>
                <a:lnTo>
                  <a:pt x="987699" y="528511"/>
                </a:lnTo>
                <a:lnTo>
                  <a:pt x="981039" y="573684"/>
                </a:lnTo>
                <a:lnTo>
                  <a:pt x="970193" y="617408"/>
                </a:lnTo>
                <a:lnTo>
                  <a:pt x="955368" y="659481"/>
                </a:lnTo>
                <a:lnTo>
                  <a:pt x="936772" y="699702"/>
                </a:lnTo>
                <a:lnTo>
                  <a:pt x="914612" y="737867"/>
                </a:lnTo>
                <a:lnTo>
                  <a:pt x="889094" y="773774"/>
                </a:lnTo>
                <a:lnTo>
                  <a:pt x="860428" y="807221"/>
                </a:lnTo>
                <a:lnTo>
                  <a:pt x="828819" y="838007"/>
                </a:lnTo>
                <a:lnTo>
                  <a:pt x="794475" y="865928"/>
                </a:lnTo>
                <a:lnTo>
                  <a:pt x="757605" y="890782"/>
                </a:lnTo>
                <a:lnTo>
                  <a:pt x="718414" y="912368"/>
                </a:lnTo>
                <a:lnTo>
                  <a:pt x="677111" y="930482"/>
                </a:lnTo>
                <a:lnTo>
                  <a:pt x="633902" y="944923"/>
                </a:lnTo>
                <a:lnTo>
                  <a:pt x="588996" y="955488"/>
                </a:lnTo>
                <a:lnTo>
                  <a:pt x="542599" y="961976"/>
                </a:lnTo>
                <a:lnTo>
                  <a:pt x="494918" y="964183"/>
                </a:lnTo>
                <a:lnTo>
                  <a:pt x="447260" y="961976"/>
                </a:lnTo>
                <a:lnTo>
                  <a:pt x="400881" y="955488"/>
                </a:lnTo>
                <a:lnTo>
                  <a:pt x="355991" y="944923"/>
                </a:lnTo>
                <a:lnTo>
                  <a:pt x="312797" y="930482"/>
                </a:lnTo>
                <a:lnTo>
                  <a:pt x="271505" y="912368"/>
                </a:lnTo>
                <a:lnTo>
                  <a:pt x="232325" y="890782"/>
                </a:lnTo>
                <a:lnTo>
                  <a:pt x="195463" y="865928"/>
                </a:lnTo>
                <a:lnTo>
                  <a:pt x="161126" y="838007"/>
                </a:lnTo>
                <a:lnTo>
                  <a:pt x="129523" y="807221"/>
                </a:lnTo>
                <a:lnTo>
                  <a:pt x="100861" y="773774"/>
                </a:lnTo>
                <a:lnTo>
                  <a:pt x="75347" y="737867"/>
                </a:lnTo>
                <a:lnTo>
                  <a:pt x="53189" y="699702"/>
                </a:lnTo>
                <a:lnTo>
                  <a:pt x="34594" y="659481"/>
                </a:lnTo>
                <a:lnTo>
                  <a:pt x="19770" y="617408"/>
                </a:lnTo>
                <a:lnTo>
                  <a:pt x="8925" y="573684"/>
                </a:lnTo>
                <a:lnTo>
                  <a:pt x="2265" y="528511"/>
                </a:lnTo>
                <a:lnTo>
                  <a:pt x="0" y="482091"/>
                </a:lnTo>
                <a:close/>
              </a:path>
            </a:pathLst>
          </a:custGeom>
          <a:ln w="12700">
            <a:solidFill>
              <a:srgbClr val="1AB3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7937500" y="2656078"/>
            <a:ext cx="76199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dirty="0" smtClean="0">
                <a:latin typeface="Cambria"/>
                <a:cs typeface="Cambria"/>
              </a:rPr>
              <a:t>3 081,7</a:t>
            </a:r>
            <a:endParaRPr sz="1200" dirty="0">
              <a:latin typeface="Cambria"/>
              <a:cs typeface="Cambria"/>
            </a:endParaRPr>
          </a:p>
          <a:p>
            <a:pPr marL="12700" marR="5080" indent="-635" algn="ctr">
              <a:lnSpc>
                <a:spcPct val="100000"/>
              </a:lnSpc>
            </a:pPr>
            <a:r>
              <a:rPr sz="1200" b="1" spc="40" err="1">
                <a:latin typeface="Cambria"/>
                <a:cs typeface="Cambria"/>
              </a:rPr>
              <a:t>или</a:t>
            </a:r>
            <a:r>
              <a:rPr sz="1200" b="1" spc="40">
                <a:latin typeface="Cambria"/>
                <a:cs typeface="Cambria"/>
              </a:rPr>
              <a:t>  </a:t>
            </a:r>
            <a:r>
              <a:rPr lang="ru-RU" sz="1200" b="1" spc="60" dirty="0" smtClean="0">
                <a:latin typeface="Cambria"/>
                <a:cs typeface="Cambria"/>
              </a:rPr>
              <a:t>57,9%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40755" y="2486025"/>
            <a:ext cx="253746" cy="3454527"/>
          </a:xfrm>
          <a:custGeom>
            <a:avLst/>
            <a:gdLst/>
            <a:ahLst/>
            <a:cxnLst/>
            <a:rect l="l" t="t" r="r" b="b"/>
            <a:pathLst>
              <a:path w="318134" h="3825875">
                <a:moveTo>
                  <a:pt x="0" y="0"/>
                </a:moveTo>
                <a:lnTo>
                  <a:pt x="61866" y="2075"/>
                </a:lnTo>
                <a:lnTo>
                  <a:pt x="112410" y="7746"/>
                </a:lnTo>
                <a:lnTo>
                  <a:pt x="146500" y="16180"/>
                </a:lnTo>
                <a:lnTo>
                  <a:pt x="159003" y="26542"/>
                </a:lnTo>
                <a:lnTo>
                  <a:pt x="159003" y="1886203"/>
                </a:lnTo>
                <a:lnTo>
                  <a:pt x="171489" y="1896512"/>
                </a:lnTo>
                <a:lnTo>
                  <a:pt x="205549" y="1904952"/>
                </a:lnTo>
                <a:lnTo>
                  <a:pt x="256087" y="1910653"/>
                </a:lnTo>
                <a:lnTo>
                  <a:pt x="318007" y="1912747"/>
                </a:lnTo>
                <a:lnTo>
                  <a:pt x="256087" y="1914820"/>
                </a:lnTo>
                <a:lnTo>
                  <a:pt x="205549" y="1920478"/>
                </a:lnTo>
                <a:lnTo>
                  <a:pt x="171489" y="1928874"/>
                </a:lnTo>
                <a:lnTo>
                  <a:pt x="159003" y="1939163"/>
                </a:lnTo>
                <a:lnTo>
                  <a:pt x="159003" y="3798951"/>
                </a:lnTo>
                <a:lnTo>
                  <a:pt x="146500" y="3809239"/>
                </a:lnTo>
                <a:lnTo>
                  <a:pt x="112410" y="3817635"/>
                </a:lnTo>
                <a:lnTo>
                  <a:pt x="61866" y="3823293"/>
                </a:lnTo>
                <a:lnTo>
                  <a:pt x="0" y="382536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813804" y="3805428"/>
            <a:ext cx="998220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787895" y="3810000"/>
            <a:ext cx="932688" cy="347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858761" y="3824821"/>
            <a:ext cx="908418" cy="314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858761" y="3824821"/>
            <a:ext cx="908685" cy="315595"/>
          </a:xfrm>
          <a:custGeom>
            <a:avLst/>
            <a:gdLst/>
            <a:ahLst/>
            <a:cxnLst/>
            <a:rect l="l" t="t" r="r" b="b"/>
            <a:pathLst>
              <a:path w="908684" h="315595">
                <a:moveTo>
                  <a:pt x="0" y="314998"/>
                </a:moveTo>
                <a:lnTo>
                  <a:pt x="908418" y="314998"/>
                </a:lnTo>
                <a:lnTo>
                  <a:pt x="908418" y="0"/>
                </a:lnTo>
                <a:lnTo>
                  <a:pt x="0" y="0"/>
                </a:lnTo>
                <a:lnTo>
                  <a:pt x="0" y="314998"/>
                </a:lnTo>
                <a:close/>
              </a:path>
            </a:pathLst>
          </a:custGeom>
          <a:ln w="9525">
            <a:solidFill>
              <a:srgbClr val="62AC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6946900" y="3857625"/>
            <a:ext cx="838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5 225,0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8766556" y="2409824"/>
            <a:ext cx="313944" cy="3530727"/>
          </a:xfrm>
          <a:custGeom>
            <a:avLst/>
            <a:gdLst/>
            <a:ahLst/>
            <a:cxnLst/>
            <a:rect l="l" t="t" r="r" b="b"/>
            <a:pathLst>
              <a:path w="369570" h="3870960">
                <a:moveTo>
                  <a:pt x="0" y="0"/>
                </a:moveTo>
                <a:lnTo>
                  <a:pt x="71876" y="2428"/>
                </a:lnTo>
                <a:lnTo>
                  <a:pt x="130571" y="9048"/>
                </a:lnTo>
                <a:lnTo>
                  <a:pt x="170146" y="18859"/>
                </a:lnTo>
                <a:lnTo>
                  <a:pt x="184658" y="30861"/>
                </a:lnTo>
                <a:lnTo>
                  <a:pt x="184658" y="1904492"/>
                </a:lnTo>
                <a:lnTo>
                  <a:pt x="199189" y="1916473"/>
                </a:lnTo>
                <a:lnTo>
                  <a:pt x="238807" y="1926240"/>
                </a:lnTo>
                <a:lnTo>
                  <a:pt x="297547" y="1932816"/>
                </a:lnTo>
                <a:lnTo>
                  <a:pt x="369443" y="1935226"/>
                </a:lnTo>
                <a:lnTo>
                  <a:pt x="297547" y="1937654"/>
                </a:lnTo>
                <a:lnTo>
                  <a:pt x="238807" y="1944274"/>
                </a:lnTo>
                <a:lnTo>
                  <a:pt x="199189" y="1954085"/>
                </a:lnTo>
                <a:lnTo>
                  <a:pt x="184658" y="1966087"/>
                </a:lnTo>
                <a:lnTo>
                  <a:pt x="184658" y="3839718"/>
                </a:lnTo>
                <a:lnTo>
                  <a:pt x="170146" y="3851699"/>
                </a:lnTo>
                <a:lnTo>
                  <a:pt x="130571" y="3861466"/>
                </a:lnTo>
                <a:lnTo>
                  <a:pt x="71876" y="3868042"/>
                </a:lnTo>
                <a:lnTo>
                  <a:pt x="0" y="387045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955785" y="3779850"/>
            <a:ext cx="734315" cy="3063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928100" y="3781425"/>
            <a:ext cx="810260" cy="304800"/>
          </a:xfrm>
          <a:custGeom>
            <a:avLst/>
            <a:gdLst/>
            <a:ahLst/>
            <a:cxnLst/>
            <a:rect l="l" t="t" r="r" b="b"/>
            <a:pathLst>
              <a:path w="810259" h="405129">
                <a:moveTo>
                  <a:pt x="0" y="405053"/>
                </a:moveTo>
                <a:lnTo>
                  <a:pt x="810082" y="405053"/>
                </a:lnTo>
                <a:lnTo>
                  <a:pt x="810082" y="0"/>
                </a:lnTo>
                <a:lnTo>
                  <a:pt x="0" y="0"/>
                </a:lnTo>
                <a:lnTo>
                  <a:pt x="0" y="405053"/>
                </a:lnTo>
                <a:close/>
              </a:path>
            </a:pathLst>
          </a:custGeom>
          <a:ln w="9525">
            <a:solidFill>
              <a:srgbClr val="62AC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9004300" y="3818001"/>
            <a:ext cx="838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spc="100" dirty="0" smtClean="0">
                <a:latin typeface="Times New Roman" pitchFamily="18" charset="0"/>
                <a:cs typeface="Times New Roman" pitchFamily="18" charset="0"/>
              </a:rPr>
              <a:t>5 324,0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1155699" y="4391025"/>
            <a:ext cx="838201" cy="914400"/>
          </a:xfrm>
          <a:custGeom>
            <a:avLst/>
            <a:gdLst/>
            <a:ahLst/>
            <a:cxnLst/>
            <a:rect l="l" t="t" r="r" b="b"/>
            <a:pathLst>
              <a:path w="908685" h="487045">
                <a:moveTo>
                  <a:pt x="454151" y="0"/>
                </a:moveTo>
                <a:lnTo>
                  <a:pt x="392525" y="2221"/>
                </a:lnTo>
                <a:lnTo>
                  <a:pt x="333419" y="8694"/>
                </a:lnTo>
                <a:lnTo>
                  <a:pt x="277373" y="19127"/>
                </a:lnTo>
                <a:lnTo>
                  <a:pt x="224931" y="33231"/>
                </a:lnTo>
                <a:lnTo>
                  <a:pt x="176631" y="50717"/>
                </a:lnTo>
                <a:lnTo>
                  <a:pt x="133016" y="71294"/>
                </a:lnTo>
                <a:lnTo>
                  <a:pt x="94627" y="94673"/>
                </a:lnTo>
                <a:lnTo>
                  <a:pt x="62004" y="120565"/>
                </a:lnTo>
                <a:lnTo>
                  <a:pt x="35688" y="148679"/>
                </a:lnTo>
                <a:lnTo>
                  <a:pt x="4145" y="210415"/>
                </a:lnTo>
                <a:lnTo>
                  <a:pt x="0" y="243458"/>
                </a:lnTo>
                <a:lnTo>
                  <a:pt x="4145" y="276502"/>
                </a:lnTo>
                <a:lnTo>
                  <a:pt x="35688" y="338238"/>
                </a:lnTo>
                <a:lnTo>
                  <a:pt x="62004" y="366352"/>
                </a:lnTo>
                <a:lnTo>
                  <a:pt x="94627" y="392244"/>
                </a:lnTo>
                <a:lnTo>
                  <a:pt x="133016" y="415623"/>
                </a:lnTo>
                <a:lnTo>
                  <a:pt x="176631" y="436200"/>
                </a:lnTo>
                <a:lnTo>
                  <a:pt x="224931" y="453686"/>
                </a:lnTo>
                <a:lnTo>
                  <a:pt x="277373" y="467790"/>
                </a:lnTo>
                <a:lnTo>
                  <a:pt x="333419" y="478223"/>
                </a:lnTo>
                <a:lnTo>
                  <a:pt x="392525" y="484696"/>
                </a:lnTo>
                <a:lnTo>
                  <a:pt x="454151" y="486918"/>
                </a:lnTo>
                <a:lnTo>
                  <a:pt x="515807" y="484696"/>
                </a:lnTo>
                <a:lnTo>
                  <a:pt x="574938" y="478223"/>
                </a:lnTo>
                <a:lnTo>
                  <a:pt x="631003" y="467790"/>
                </a:lnTo>
                <a:lnTo>
                  <a:pt x="683462" y="453686"/>
                </a:lnTo>
                <a:lnTo>
                  <a:pt x="731774" y="436200"/>
                </a:lnTo>
                <a:lnTo>
                  <a:pt x="775398" y="415623"/>
                </a:lnTo>
                <a:lnTo>
                  <a:pt x="813794" y="392244"/>
                </a:lnTo>
                <a:lnTo>
                  <a:pt x="846422" y="366352"/>
                </a:lnTo>
                <a:lnTo>
                  <a:pt x="872740" y="338238"/>
                </a:lnTo>
                <a:lnTo>
                  <a:pt x="904285" y="276502"/>
                </a:lnTo>
                <a:lnTo>
                  <a:pt x="908431" y="243458"/>
                </a:lnTo>
                <a:lnTo>
                  <a:pt x="904285" y="210415"/>
                </a:lnTo>
                <a:lnTo>
                  <a:pt x="872740" y="148679"/>
                </a:lnTo>
                <a:lnTo>
                  <a:pt x="846422" y="120565"/>
                </a:lnTo>
                <a:lnTo>
                  <a:pt x="813794" y="94673"/>
                </a:lnTo>
                <a:lnTo>
                  <a:pt x="775398" y="71294"/>
                </a:lnTo>
                <a:lnTo>
                  <a:pt x="731774" y="50717"/>
                </a:lnTo>
                <a:lnTo>
                  <a:pt x="683462" y="33231"/>
                </a:lnTo>
                <a:lnTo>
                  <a:pt x="631003" y="19127"/>
                </a:lnTo>
                <a:lnTo>
                  <a:pt x="574938" y="8694"/>
                </a:lnTo>
                <a:lnTo>
                  <a:pt x="515807" y="2221"/>
                </a:lnTo>
                <a:lnTo>
                  <a:pt x="4541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1 541,2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Или 25,3%</a:t>
            </a:r>
            <a:endParaRPr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1135380" y="5400040"/>
            <a:ext cx="908685" cy="487045"/>
          </a:xfrm>
          <a:custGeom>
            <a:avLst/>
            <a:gdLst/>
            <a:ahLst/>
            <a:cxnLst/>
            <a:rect l="l" t="t" r="r" b="b"/>
            <a:pathLst>
              <a:path w="908685" h="487045">
                <a:moveTo>
                  <a:pt x="0" y="243458"/>
                </a:moveTo>
                <a:lnTo>
                  <a:pt x="16222" y="178726"/>
                </a:lnTo>
                <a:lnTo>
                  <a:pt x="62004" y="120565"/>
                </a:lnTo>
                <a:lnTo>
                  <a:pt x="94627" y="94673"/>
                </a:lnTo>
                <a:lnTo>
                  <a:pt x="133016" y="71294"/>
                </a:lnTo>
                <a:lnTo>
                  <a:pt x="176631" y="50717"/>
                </a:lnTo>
                <a:lnTo>
                  <a:pt x="224931" y="33231"/>
                </a:lnTo>
                <a:lnTo>
                  <a:pt x="277373" y="19127"/>
                </a:lnTo>
                <a:lnTo>
                  <a:pt x="333419" y="8694"/>
                </a:lnTo>
                <a:lnTo>
                  <a:pt x="392525" y="2221"/>
                </a:lnTo>
                <a:lnTo>
                  <a:pt x="454151" y="0"/>
                </a:lnTo>
                <a:lnTo>
                  <a:pt x="515807" y="2221"/>
                </a:lnTo>
                <a:lnTo>
                  <a:pt x="574938" y="8694"/>
                </a:lnTo>
                <a:lnTo>
                  <a:pt x="631003" y="19127"/>
                </a:lnTo>
                <a:lnTo>
                  <a:pt x="683462" y="33231"/>
                </a:lnTo>
                <a:lnTo>
                  <a:pt x="731774" y="50717"/>
                </a:lnTo>
                <a:lnTo>
                  <a:pt x="775398" y="71294"/>
                </a:lnTo>
                <a:lnTo>
                  <a:pt x="813794" y="94673"/>
                </a:lnTo>
                <a:lnTo>
                  <a:pt x="846422" y="120565"/>
                </a:lnTo>
                <a:lnTo>
                  <a:pt x="872740" y="148679"/>
                </a:lnTo>
                <a:lnTo>
                  <a:pt x="904285" y="210415"/>
                </a:lnTo>
                <a:lnTo>
                  <a:pt x="908431" y="243458"/>
                </a:lnTo>
                <a:lnTo>
                  <a:pt x="904285" y="276502"/>
                </a:lnTo>
                <a:lnTo>
                  <a:pt x="892207" y="308191"/>
                </a:lnTo>
                <a:lnTo>
                  <a:pt x="846422" y="366352"/>
                </a:lnTo>
                <a:lnTo>
                  <a:pt x="813794" y="392244"/>
                </a:lnTo>
                <a:lnTo>
                  <a:pt x="775398" y="415623"/>
                </a:lnTo>
                <a:lnTo>
                  <a:pt x="731774" y="436200"/>
                </a:lnTo>
                <a:lnTo>
                  <a:pt x="683462" y="453686"/>
                </a:lnTo>
                <a:lnTo>
                  <a:pt x="631003" y="467790"/>
                </a:lnTo>
                <a:lnTo>
                  <a:pt x="574938" y="478223"/>
                </a:lnTo>
                <a:lnTo>
                  <a:pt x="515807" y="484696"/>
                </a:lnTo>
                <a:lnTo>
                  <a:pt x="454151" y="486918"/>
                </a:lnTo>
                <a:lnTo>
                  <a:pt x="392525" y="484696"/>
                </a:lnTo>
                <a:lnTo>
                  <a:pt x="333419" y="478223"/>
                </a:lnTo>
                <a:lnTo>
                  <a:pt x="277373" y="467790"/>
                </a:lnTo>
                <a:lnTo>
                  <a:pt x="224931" y="453686"/>
                </a:lnTo>
                <a:lnTo>
                  <a:pt x="176631" y="436200"/>
                </a:lnTo>
                <a:lnTo>
                  <a:pt x="133016" y="415623"/>
                </a:lnTo>
                <a:lnTo>
                  <a:pt x="94627" y="392244"/>
                </a:lnTo>
                <a:lnTo>
                  <a:pt x="62004" y="366352"/>
                </a:lnTo>
                <a:lnTo>
                  <a:pt x="35688" y="338238"/>
                </a:lnTo>
                <a:lnTo>
                  <a:pt x="4145" y="276502"/>
                </a:lnTo>
                <a:lnTo>
                  <a:pt x="0" y="243458"/>
                </a:lnTo>
                <a:close/>
              </a:path>
            </a:pathLst>
          </a:custGeom>
          <a:ln w="12700">
            <a:solidFill>
              <a:srgbClr val="1AB3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361054" y="4314826"/>
            <a:ext cx="918846" cy="914400"/>
          </a:xfrm>
          <a:custGeom>
            <a:avLst/>
            <a:gdLst/>
            <a:ahLst/>
            <a:cxnLst/>
            <a:rect l="l" t="t" r="r" b="b"/>
            <a:pathLst>
              <a:path w="908685" h="450214">
                <a:moveTo>
                  <a:pt x="454279" y="0"/>
                </a:moveTo>
                <a:lnTo>
                  <a:pt x="392649" y="2053"/>
                </a:lnTo>
                <a:lnTo>
                  <a:pt x="333536" y="8035"/>
                </a:lnTo>
                <a:lnTo>
                  <a:pt x="277481" y="17676"/>
                </a:lnTo>
                <a:lnTo>
                  <a:pt x="225025" y="30710"/>
                </a:lnTo>
                <a:lnTo>
                  <a:pt x="176710" y="46867"/>
                </a:lnTo>
                <a:lnTo>
                  <a:pt x="133080" y="65881"/>
                </a:lnTo>
                <a:lnTo>
                  <a:pt x="94674" y="87482"/>
                </a:lnTo>
                <a:lnTo>
                  <a:pt x="62037" y="111402"/>
                </a:lnTo>
                <a:lnTo>
                  <a:pt x="16231" y="165129"/>
                </a:lnTo>
                <a:lnTo>
                  <a:pt x="0" y="224916"/>
                </a:lnTo>
                <a:lnTo>
                  <a:pt x="4148" y="255463"/>
                </a:lnTo>
                <a:lnTo>
                  <a:pt x="35708" y="312533"/>
                </a:lnTo>
                <a:lnTo>
                  <a:pt x="94674" y="362453"/>
                </a:lnTo>
                <a:lnTo>
                  <a:pt x="133080" y="384063"/>
                </a:lnTo>
                <a:lnTo>
                  <a:pt x="176710" y="403083"/>
                </a:lnTo>
                <a:lnTo>
                  <a:pt x="225025" y="419245"/>
                </a:lnTo>
                <a:lnTo>
                  <a:pt x="277481" y="432282"/>
                </a:lnTo>
                <a:lnTo>
                  <a:pt x="333536" y="441925"/>
                </a:lnTo>
                <a:lnTo>
                  <a:pt x="392649" y="447907"/>
                </a:lnTo>
                <a:lnTo>
                  <a:pt x="454279" y="449960"/>
                </a:lnTo>
                <a:lnTo>
                  <a:pt x="515905" y="447907"/>
                </a:lnTo>
                <a:lnTo>
                  <a:pt x="575011" y="441925"/>
                </a:lnTo>
                <a:lnTo>
                  <a:pt x="631057" y="432282"/>
                </a:lnTo>
                <a:lnTo>
                  <a:pt x="683499" y="419245"/>
                </a:lnTo>
                <a:lnTo>
                  <a:pt x="731799" y="403083"/>
                </a:lnTo>
                <a:lnTo>
                  <a:pt x="775414" y="384063"/>
                </a:lnTo>
                <a:lnTo>
                  <a:pt x="813803" y="362453"/>
                </a:lnTo>
                <a:lnTo>
                  <a:pt x="846426" y="338520"/>
                </a:lnTo>
                <a:lnTo>
                  <a:pt x="892208" y="284758"/>
                </a:lnTo>
                <a:lnTo>
                  <a:pt x="908431" y="224916"/>
                </a:lnTo>
                <a:lnTo>
                  <a:pt x="904285" y="194399"/>
                </a:lnTo>
                <a:lnTo>
                  <a:pt x="872742" y="137374"/>
                </a:lnTo>
                <a:lnTo>
                  <a:pt x="813803" y="87482"/>
                </a:lnTo>
                <a:lnTo>
                  <a:pt x="775414" y="65881"/>
                </a:lnTo>
                <a:lnTo>
                  <a:pt x="731799" y="46867"/>
                </a:lnTo>
                <a:lnTo>
                  <a:pt x="683499" y="30710"/>
                </a:lnTo>
                <a:lnTo>
                  <a:pt x="631057" y="17676"/>
                </a:lnTo>
                <a:lnTo>
                  <a:pt x="575011" y="8035"/>
                </a:lnTo>
                <a:lnTo>
                  <a:pt x="515905" y="2053"/>
                </a:lnTo>
                <a:lnTo>
                  <a:pt x="454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2 413,5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Или 37,4%</a:t>
            </a:r>
            <a:endParaRPr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3361054" y="5457825"/>
            <a:ext cx="908685" cy="482473"/>
          </a:xfrm>
          <a:custGeom>
            <a:avLst/>
            <a:gdLst/>
            <a:ahLst/>
            <a:cxnLst/>
            <a:rect l="l" t="t" r="r" b="b"/>
            <a:pathLst>
              <a:path w="908685" h="450214">
                <a:moveTo>
                  <a:pt x="0" y="224916"/>
                </a:moveTo>
                <a:lnTo>
                  <a:pt x="16231" y="165129"/>
                </a:lnTo>
                <a:lnTo>
                  <a:pt x="62037" y="111402"/>
                </a:lnTo>
                <a:lnTo>
                  <a:pt x="94674" y="87482"/>
                </a:lnTo>
                <a:lnTo>
                  <a:pt x="133080" y="65881"/>
                </a:lnTo>
                <a:lnTo>
                  <a:pt x="176710" y="46867"/>
                </a:lnTo>
                <a:lnTo>
                  <a:pt x="225025" y="30710"/>
                </a:lnTo>
                <a:lnTo>
                  <a:pt x="277481" y="17676"/>
                </a:lnTo>
                <a:lnTo>
                  <a:pt x="333536" y="8035"/>
                </a:lnTo>
                <a:lnTo>
                  <a:pt x="392649" y="2053"/>
                </a:lnTo>
                <a:lnTo>
                  <a:pt x="454279" y="0"/>
                </a:lnTo>
                <a:lnTo>
                  <a:pt x="515905" y="2053"/>
                </a:lnTo>
                <a:lnTo>
                  <a:pt x="575011" y="8035"/>
                </a:lnTo>
                <a:lnTo>
                  <a:pt x="631057" y="17676"/>
                </a:lnTo>
                <a:lnTo>
                  <a:pt x="683499" y="30710"/>
                </a:lnTo>
                <a:lnTo>
                  <a:pt x="731799" y="46867"/>
                </a:lnTo>
                <a:lnTo>
                  <a:pt x="775414" y="65881"/>
                </a:lnTo>
                <a:lnTo>
                  <a:pt x="813803" y="87482"/>
                </a:lnTo>
                <a:lnTo>
                  <a:pt x="846426" y="111402"/>
                </a:lnTo>
                <a:lnTo>
                  <a:pt x="892208" y="165129"/>
                </a:lnTo>
                <a:lnTo>
                  <a:pt x="908431" y="224916"/>
                </a:lnTo>
                <a:lnTo>
                  <a:pt x="904285" y="255463"/>
                </a:lnTo>
                <a:lnTo>
                  <a:pt x="892208" y="284758"/>
                </a:lnTo>
                <a:lnTo>
                  <a:pt x="846426" y="338520"/>
                </a:lnTo>
                <a:lnTo>
                  <a:pt x="813803" y="362453"/>
                </a:lnTo>
                <a:lnTo>
                  <a:pt x="775414" y="384063"/>
                </a:lnTo>
                <a:lnTo>
                  <a:pt x="731799" y="403083"/>
                </a:lnTo>
                <a:lnTo>
                  <a:pt x="683499" y="419245"/>
                </a:lnTo>
                <a:lnTo>
                  <a:pt x="631057" y="432282"/>
                </a:lnTo>
                <a:lnTo>
                  <a:pt x="575011" y="441925"/>
                </a:lnTo>
                <a:lnTo>
                  <a:pt x="515905" y="447907"/>
                </a:lnTo>
                <a:lnTo>
                  <a:pt x="454279" y="449960"/>
                </a:lnTo>
                <a:lnTo>
                  <a:pt x="392649" y="447907"/>
                </a:lnTo>
                <a:lnTo>
                  <a:pt x="333536" y="441925"/>
                </a:lnTo>
                <a:lnTo>
                  <a:pt x="277481" y="432282"/>
                </a:lnTo>
                <a:lnTo>
                  <a:pt x="225025" y="419245"/>
                </a:lnTo>
                <a:lnTo>
                  <a:pt x="176710" y="403083"/>
                </a:lnTo>
                <a:lnTo>
                  <a:pt x="133080" y="384063"/>
                </a:lnTo>
                <a:lnTo>
                  <a:pt x="94674" y="362453"/>
                </a:lnTo>
                <a:lnTo>
                  <a:pt x="62037" y="338520"/>
                </a:lnTo>
                <a:lnTo>
                  <a:pt x="16231" y="284758"/>
                </a:lnTo>
                <a:lnTo>
                  <a:pt x="0" y="224916"/>
                </a:lnTo>
                <a:close/>
              </a:path>
            </a:pathLst>
          </a:custGeom>
          <a:ln w="12699">
            <a:solidFill>
              <a:srgbClr val="1AB3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897379" y="2319528"/>
            <a:ext cx="79248" cy="79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 rot="2103053" flipV="1">
            <a:off x="2070100" y="3019425"/>
            <a:ext cx="1295400" cy="457200"/>
          </a:xfrm>
          <a:custGeom>
            <a:avLst/>
            <a:gdLst/>
            <a:ahLst/>
            <a:cxnLst/>
            <a:rect l="l" t="t" r="r" b="b"/>
            <a:pathLst>
              <a:path w="1715770" h="554355">
                <a:moveTo>
                  <a:pt x="1606069" y="501585"/>
                </a:moveTo>
                <a:lnTo>
                  <a:pt x="1546225" y="516636"/>
                </a:lnTo>
                <a:lnTo>
                  <a:pt x="1539418" y="519945"/>
                </a:lnTo>
                <a:lnTo>
                  <a:pt x="1534540" y="525399"/>
                </a:lnTo>
                <a:lnTo>
                  <a:pt x="1532044" y="532280"/>
                </a:lnTo>
                <a:lnTo>
                  <a:pt x="1532381" y="539876"/>
                </a:lnTo>
                <a:lnTo>
                  <a:pt x="1535636" y="546681"/>
                </a:lnTo>
                <a:lnTo>
                  <a:pt x="1541081" y="551545"/>
                </a:lnTo>
                <a:lnTo>
                  <a:pt x="1547955" y="554003"/>
                </a:lnTo>
                <a:lnTo>
                  <a:pt x="1555495" y="553593"/>
                </a:lnTo>
                <a:lnTo>
                  <a:pt x="1684626" y="521208"/>
                </a:lnTo>
                <a:lnTo>
                  <a:pt x="1673860" y="521208"/>
                </a:lnTo>
                <a:lnTo>
                  <a:pt x="1606069" y="501585"/>
                </a:lnTo>
                <a:close/>
              </a:path>
              <a:path w="1715770" h="554355">
                <a:moveTo>
                  <a:pt x="1642822" y="492343"/>
                </a:moveTo>
                <a:lnTo>
                  <a:pt x="1606069" y="501585"/>
                </a:lnTo>
                <a:lnTo>
                  <a:pt x="1673860" y="521208"/>
                </a:lnTo>
                <a:lnTo>
                  <a:pt x="1675378" y="516000"/>
                </a:lnTo>
                <a:lnTo>
                  <a:pt x="1665351" y="516000"/>
                </a:lnTo>
                <a:lnTo>
                  <a:pt x="1642822" y="492343"/>
                </a:lnTo>
                <a:close/>
              </a:path>
              <a:path w="1715770" h="554355">
                <a:moveTo>
                  <a:pt x="1588404" y="388064"/>
                </a:moveTo>
                <a:lnTo>
                  <a:pt x="1581203" y="389292"/>
                </a:lnTo>
                <a:lnTo>
                  <a:pt x="1574800" y="393319"/>
                </a:lnTo>
                <a:lnTo>
                  <a:pt x="1570468" y="399508"/>
                </a:lnTo>
                <a:lnTo>
                  <a:pt x="1568910" y="406638"/>
                </a:lnTo>
                <a:lnTo>
                  <a:pt x="1570138" y="413839"/>
                </a:lnTo>
                <a:lnTo>
                  <a:pt x="1574164" y="420243"/>
                </a:lnTo>
                <a:lnTo>
                  <a:pt x="1616811" y="465027"/>
                </a:lnTo>
                <a:lnTo>
                  <a:pt x="1684527" y="484632"/>
                </a:lnTo>
                <a:lnTo>
                  <a:pt x="1673860" y="521208"/>
                </a:lnTo>
                <a:lnTo>
                  <a:pt x="1684626" y="521208"/>
                </a:lnTo>
                <a:lnTo>
                  <a:pt x="1715515" y="513461"/>
                </a:lnTo>
                <a:lnTo>
                  <a:pt x="1601724" y="393954"/>
                </a:lnTo>
                <a:lnTo>
                  <a:pt x="1595534" y="389622"/>
                </a:lnTo>
                <a:lnTo>
                  <a:pt x="1588404" y="388064"/>
                </a:lnTo>
                <a:close/>
              </a:path>
              <a:path w="1715770" h="554355">
                <a:moveTo>
                  <a:pt x="1674494" y="484377"/>
                </a:moveTo>
                <a:lnTo>
                  <a:pt x="1642822" y="492343"/>
                </a:lnTo>
                <a:lnTo>
                  <a:pt x="1665351" y="516000"/>
                </a:lnTo>
                <a:lnTo>
                  <a:pt x="1674494" y="484377"/>
                </a:lnTo>
                <a:close/>
              </a:path>
              <a:path w="1715770" h="554355">
                <a:moveTo>
                  <a:pt x="1683650" y="484377"/>
                </a:moveTo>
                <a:lnTo>
                  <a:pt x="1674494" y="484377"/>
                </a:lnTo>
                <a:lnTo>
                  <a:pt x="1665351" y="516000"/>
                </a:lnTo>
                <a:lnTo>
                  <a:pt x="1675378" y="516000"/>
                </a:lnTo>
                <a:lnTo>
                  <a:pt x="1684527" y="484632"/>
                </a:lnTo>
                <a:lnTo>
                  <a:pt x="1683650" y="484377"/>
                </a:lnTo>
                <a:close/>
              </a:path>
              <a:path w="1715770" h="554355">
                <a:moveTo>
                  <a:pt x="10540" y="0"/>
                </a:moveTo>
                <a:lnTo>
                  <a:pt x="0" y="36702"/>
                </a:lnTo>
                <a:lnTo>
                  <a:pt x="1606069" y="501585"/>
                </a:lnTo>
                <a:lnTo>
                  <a:pt x="1642822" y="492343"/>
                </a:lnTo>
                <a:lnTo>
                  <a:pt x="1616811" y="465027"/>
                </a:lnTo>
                <a:lnTo>
                  <a:pt x="10540" y="0"/>
                </a:lnTo>
                <a:close/>
              </a:path>
              <a:path w="1715770" h="554355">
                <a:moveTo>
                  <a:pt x="1616811" y="465027"/>
                </a:moveTo>
                <a:lnTo>
                  <a:pt x="1642822" y="492343"/>
                </a:lnTo>
                <a:lnTo>
                  <a:pt x="1674494" y="484377"/>
                </a:lnTo>
                <a:lnTo>
                  <a:pt x="1683650" y="484377"/>
                </a:lnTo>
                <a:lnTo>
                  <a:pt x="1616811" y="465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004060" y="5650992"/>
            <a:ext cx="79248" cy="79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 rot="20821558">
            <a:off x="1993900" y="5000625"/>
            <a:ext cx="1410335" cy="225425"/>
          </a:xfrm>
          <a:custGeom>
            <a:avLst/>
            <a:gdLst/>
            <a:ahLst/>
            <a:cxnLst/>
            <a:rect l="l" t="t" r="r" b="b"/>
            <a:pathLst>
              <a:path w="1410335" h="225425">
                <a:moveTo>
                  <a:pt x="1300425" y="162689"/>
                </a:moveTo>
                <a:lnTo>
                  <a:pt x="1244346" y="188594"/>
                </a:lnTo>
                <a:lnTo>
                  <a:pt x="1238253" y="193079"/>
                </a:lnTo>
                <a:lnTo>
                  <a:pt x="1234471" y="199326"/>
                </a:lnTo>
                <a:lnTo>
                  <a:pt x="1233308" y="206525"/>
                </a:lnTo>
                <a:lnTo>
                  <a:pt x="1235075" y="213868"/>
                </a:lnTo>
                <a:lnTo>
                  <a:pt x="1239488" y="219960"/>
                </a:lnTo>
                <a:lnTo>
                  <a:pt x="1245711" y="223742"/>
                </a:lnTo>
                <a:lnTo>
                  <a:pt x="1252934" y="224905"/>
                </a:lnTo>
                <a:lnTo>
                  <a:pt x="1260348" y="223138"/>
                </a:lnTo>
                <a:lnTo>
                  <a:pt x="1376776" y="169418"/>
                </a:lnTo>
                <a:lnTo>
                  <a:pt x="1370584" y="169418"/>
                </a:lnTo>
                <a:lnTo>
                  <a:pt x="1300425" y="162689"/>
                </a:lnTo>
                <a:close/>
              </a:path>
              <a:path w="1410335" h="225425">
                <a:moveTo>
                  <a:pt x="1334802" y="146809"/>
                </a:moveTo>
                <a:lnTo>
                  <a:pt x="1300425" y="162689"/>
                </a:lnTo>
                <a:lnTo>
                  <a:pt x="1370584" y="169418"/>
                </a:lnTo>
                <a:lnTo>
                  <a:pt x="1370928" y="165862"/>
                </a:lnTo>
                <a:lnTo>
                  <a:pt x="1361313" y="165862"/>
                </a:lnTo>
                <a:lnTo>
                  <a:pt x="1334802" y="146809"/>
                </a:lnTo>
                <a:close/>
              </a:path>
              <a:path w="1410335" h="225425">
                <a:moveTo>
                  <a:pt x="1261983" y="54340"/>
                </a:moveTo>
                <a:lnTo>
                  <a:pt x="1255131" y="56854"/>
                </a:lnTo>
                <a:lnTo>
                  <a:pt x="1249553" y="61975"/>
                </a:lnTo>
                <a:lnTo>
                  <a:pt x="1246459" y="68911"/>
                </a:lnTo>
                <a:lnTo>
                  <a:pt x="1246235" y="76215"/>
                </a:lnTo>
                <a:lnTo>
                  <a:pt x="1248749" y="83067"/>
                </a:lnTo>
                <a:lnTo>
                  <a:pt x="1253871" y="88646"/>
                </a:lnTo>
                <a:lnTo>
                  <a:pt x="1304053" y="124711"/>
                </a:lnTo>
                <a:lnTo>
                  <a:pt x="1374266" y="131444"/>
                </a:lnTo>
                <a:lnTo>
                  <a:pt x="1370584" y="169418"/>
                </a:lnTo>
                <a:lnTo>
                  <a:pt x="1376776" y="169418"/>
                </a:lnTo>
                <a:lnTo>
                  <a:pt x="1410081" y="154050"/>
                </a:lnTo>
                <a:lnTo>
                  <a:pt x="1276223" y="57657"/>
                </a:lnTo>
                <a:lnTo>
                  <a:pt x="1269287" y="54564"/>
                </a:lnTo>
                <a:lnTo>
                  <a:pt x="1261983" y="54340"/>
                </a:lnTo>
                <a:close/>
              </a:path>
              <a:path w="1410335" h="225425">
                <a:moveTo>
                  <a:pt x="1364488" y="133096"/>
                </a:moveTo>
                <a:lnTo>
                  <a:pt x="1334802" y="146809"/>
                </a:lnTo>
                <a:lnTo>
                  <a:pt x="1361313" y="165862"/>
                </a:lnTo>
                <a:lnTo>
                  <a:pt x="1364488" y="133096"/>
                </a:lnTo>
                <a:close/>
              </a:path>
              <a:path w="1410335" h="225425">
                <a:moveTo>
                  <a:pt x="1374106" y="133096"/>
                </a:moveTo>
                <a:lnTo>
                  <a:pt x="1364488" y="133096"/>
                </a:lnTo>
                <a:lnTo>
                  <a:pt x="1361313" y="165862"/>
                </a:lnTo>
                <a:lnTo>
                  <a:pt x="1370928" y="165862"/>
                </a:lnTo>
                <a:lnTo>
                  <a:pt x="1374106" y="133096"/>
                </a:lnTo>
                <a:close/>
              </a:path>
              <a:path w="1410335" h="225425">
                <a:moveTo>
                  <a:pt x="3682" y="0"/>
                </a:moveTo>
                <a:lnTo>
                  <a:pt x="0" y="37973"/>
                </a:lnTo>
                <a:lnTo>
                  <a:pt x="1300425" y="162689"/>
                </a:lnTo>
                <a:lnTo>
                  <a:pt x="1334802" y="146809"/>
                </a:lnTo>
                <a:lnTo>
                  <a:pt x="1304053" y="124711"/>
                </a:lnTo>
                <a:lnTo>
                  <a:pt x="3682" y="0"/>
                </a:lnTo>
                <a:close/>
              </a:path>
              <a:path w="1410335" h="225425">
                <a:moveTo>
                  <a:pt x="1304053" y="124711"/>
                </a:moveTo>
                <a:lnTo>
                  <a:pt x="1334802" y="146809"/>
                </a:lnTo>
                <a:lnTo>
                  <a:pt x="1364488" y="133096"/>
                </a:lnTo>
                <a:lnTo>
                  <a:pt x="1374106" y="133096"/>
                </a:lnTo>
                <a:lnTo>
                  <a:pt x="1374266" y="131444"/>
                </a:lnTo>
                <a:lnTo>
                  <a:pt x="1304053" y="1247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51500" y="4162425"/>
            <a:ext cx="908685" cy="914400"/>
          </a:xfrm>
          <a:custGeom>
            <a:avLst/>
            <a:gdLst/>
            <a:ahLst/>
            <a:cxnLst/>
            <a:rect l="l" t="t" r="r" b="b"/>
            <a:pathLst>
              <a:path w="908684" h="450214">
                <a:moveTo>
                  <a:pt x="454278" y="0"/>
                </a:moveTo>
                <a:lnTo>
                  <a:pt x="392649" y="2053"/>
                </a:lnTo>
                <a:lnTo>
                  <a:pt x="333536" y="8035"/>
                </a:lnTo>
                <a:lnTo>
                  <a:pt x="277481" y="17678"/>
                </a:lnTo>
                <a:lnTo>
                  <a:pt x="225025" y="30715"/>
                </a:lnTo>
                <a:lnTo>
                  <a:pt x="176710" y="46877"/>
                </a:lnTo>
                <a:lnTo>
                  <a:pt x="133080" y="65897"/>
                </a:lnTo>
                <a:lnTo>
                  <a:pt x="94674" y="87507"/>
                </a:lnTo>
                <a:lnTo>
                  <a:pt x="62037" y="111440"/>
                </a:lnTo>
                <a:lnTo>
                  <a:pt x="16231" y="165202"/>
                </a:lnTo>
                <a:lnTo>
                  <a:pt x="0" y="225044"/>
                </a:lnTo>
                <a:lnTo>
                  <a:pt x="4148" y="255563"/>
                </a:lnTo>
                <a:lnTo>
                  <a:pt x="35708" y="312606"/>
                </a:lnTo>
                <a:lnTo>
                  <a:pt x="94674" y="362526"/>
                </a:lnTo>
                <a:lnTo>
                  <a:pt x="133080" y="384143"/>
                </a:lnTo>
                <a:lnTo>
                  <a:pt x="176710" y="403172"/>
                </a:lnTo>
                <a:lnTo>
                  <a:pt x="225025" y="419344"/>
                </a:lnTo>
                <a:lnTo>
                  <a:pt x="277481" y="432391"/>
                </a:lnTo>
                <a:lnTo>
                  <a:pt x="333536" y="442043"/>
                </a:lnTo>
                <a:lnTo>
                  <a:pt x="392649" y="448032"/>
                </a:lnTo>
                <a:lnTo>
                  <a:pt x="454278" y="450088"/>
                </a:lnTo>
                <a:lnTo>
                  <a:pt x="515934" y="448032"/>
                </a:lnTo>
                <a:lnTo>
                  <a:pt x="575065" y="442043"/>
                </a:lnTo>
                <a:lnTo>
                  <a:pt x="631130" y="432391"/>
                </a:lnTo>
                <a:lnTo>
                  <a:pt x="683589" y="419344"/>
                </a:lnTo>
                <a:lnTo>
                  <a:pt x="731901" y="403172"/>
                </a:lnTo>
                <a:lnTo>
                  <a:pt x="775525" y="384143"/>
                </a:lnTo>
                <a:lnTo>
                  <a:pt x="813921" y="362526"/>
                </a:lnTo>
                <a:lnTo>
                  <a:pt x="846549" y="338591"/>
                </a:lnTo>
                <a:lnTo>
                  <a:pt x="892334" y="284841"/>
                </a:lnTo>
                <a:lnTo>
                  <a:pt x="908557" y="225044"/>
                </a:lnTo>
                <a:lnTo>
                  <a:pt x="904412" y="194497"/>
                </a:lnTo>
                <a:lnTo>
                  <a:pt x="872867" y="137427"/>
                </a:lnTo>
                <a:lnTo>
                  <a:pt x="813921" y="87507"/>
                </a:lnTo>
                <a:lnTo>
                  <a:pt x="775525" y="65897"/>
                </a:lnTo>
                <a:lnTo>
                  <a:pt x="731901" y="46877"/>
                </a:lnTo>
                <a:lnTo>
                  <a:pt x="683589" y="30715"/>
                </a:lnTo>
                <a:lnTo>
                  <a:pt x="631130" y="17678"/>
                </a:lnTo>
                <a:lnTo>
                  <a:pt x="575065" y="8035"/>
                </a:lnTo>
                <a:lnTo>
                  <a:pt x="515934" y="2053"/>
                </a:lnTo>
                <a:lnTo>
                  <a:pt x="4542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2 182,0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или 41,8%</a:t>
            </a:r>
            <a:endParaRPr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5632196" y="5444998"/>
            <a:ext cx="908685" cy="450215"/>
          </a:xfrm>
          <a:custGeom>
            <a:avLst/>
            <a:gdLst/>
            <a:ahLst/>
            <a:cxnLst/>
            <a:rect l="l" t="t" r="r" b="b"/>
            <a:pathLst>
              <a:path w="908684" h="450214">
                <a:moveTo>
                  <a:pt x="0" y="225044"/>
                </a:moveTo>
                <a:lnTo>
                  <a:pt x="16231" y="165202"/>
                </a:lnTo>
                <a:lnTo>
                  <a:pt x="62037" y="111440"/>
                </a:lnTo>
                <a:lnTo>
                  <a:pt x="94674" y="87507"/>
                </a:lnTo>
                <a:lnTo>
                  <a:pt x="133080" y="65897"/>
                </a:lnTo>
                <a:lnTo>
                  <a:pt x="176710" y="46877"/>
                </a:lnTo>
                <a:lnTo>
                  <a:pt x="225025" y="30715"/>
                </a:lnTo>
                <a:lnTo>
                  <a:pt x="277481" y="17678"/>
                </a:lnTo>
                <a:lnTo>
                  <a:pt x="333536" y="8035"/>
                </a:lnTo>
                <a:lnTo>
                  <a:pt x="392649" y="2053"/>
                </a:lnTo>
                <a:lnTo>
                  <a:pt x="454278" y="0"/>
                </a:lnTo>
                <a:lnTo>
                  <a:pt x="515934" y="2053"/>
                </a:lnTo>
                <a:lnTo>
                  <a:pt x="575065" y="8035"/>
                </a:lnTo>
                <a:lnTo>
                  <a:pt x="631130" y="17678"/>
                </a:lnTo>
                <a:lnTo>
                  <a:pt x="683589" y="30715"/>
                </a:lnTo>
                <a:lnTo>
                  <a:pt x="731901" y="46877"/>
                </a:lnTo>
                <a:lnTo>
                  <a:pt x="775525" y="65897"/>
                </a:lnTo>
                <a:lnTo>
                  <a:pt x="813921" y="87507"/>
                </a:lnTo>
                <a:lnTo>
                  <a:pt x="846549" y="111440"/>
                </a:lnTo>
                <a:lnTo>
                  <a:pt x="892334" y="165202"/>
                </a:lnTo>
                <a:lnTo>
                  <a:pt x="908557" y="225044"/>
                </a:lnTo>
                <a:lnTo>
                  <a:pt x="904412" y="255563"/>
                </a:lnTo>
                <a:lnTo>
                  <a:pt x="892334" y="284841"/>
                </a:lnTo>
                <a:lnTo>
                  <a:pt x="846549" y="338591"/>
                </a:lnTo>
                <a:lnTo>
                  <a:pt x="813921" y="362526"/>
                </a:lnTo>
                <a:lnTo>
                  <a:pt x="775525" y="384143"/>
                </a:lnTo>
                <a:lnTo>
                  <a:pt x="731901" y="403172"/>
                </a:lnTo>
                <a:lnTo>
                  <a:pt x="683589" y="419344"/>
                </a:lnTo>
                <a:lnTo>
                  <a:pt x="631130" y="432391"/>
                </a:lnTo>
                <a:lnTo>
                  <a:pt x="575065" y="442043"/>
                </a:lnTo>
                <a:lnTo>
                  <a:pt x="515934" y="448032"/>
                </a:lnTo>
                <a:lnTo>
                  <a:pt x="454278" y="450088"/>
                </a:lnTo>
                <a:lnTo>
                  <a:pt x="392649" y="448032"/>
                </a:lnTo>
                <a:lnTo>
                  <a:pt x="333536" y="442043"/>
                </a:lnTo>
                <a:lnTo>
                  <a:pt x="277481" y="432391"/>
                </a:lnTo>
                <a:lnTo>
                  <a:pt x="225025" y="419344"/>
                </a:lnTo>
                <a:lnTo>
                  <a:pt x="176710" y="403172"/>
                </a:lnTo>
                <a:lnTo>
                  <a:pt x="133080" y="384143"/>
                </a:lnTo>
                <a:lnTo>
                  <a:pt x="94674" y="362526"/>
                </a:lnTo>
                <a:lnTo>
                  <a:pt x="62037" y="338591"/>
                </a:lnTo>
                <a:lnTo>
                  <a:pt x="16231" y="284841"/>
                </a:lnTo>
                <a:lnTo>
                  <a:pt x="0" y="225044"/>
                </a:lnTo>
                <a:close/>
              </a:path>
            </a:pathLst>
          </a:custGeom>
          <a:ln w="12700">
            <a:solidFill>
              <a:srgbClr val="1AB3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340864" y="3761232"/>
            <a:ext cx="989076" cy="4480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369820" y="3762755"/>
            <a:ext cx="996695" cy="3840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385060" y="3779774"/>
            <a:ext cx="900099" cy="3600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385060" y="3779774"/>
            <a:ext cx="900430" cy="360045"/>
          </a:xfrm>
          <a:custGeom>
            <a:avLst/>
            <a:gdLst/>
            <a:ahLst/>
            <a:cxnLst/>
            <a:rect l="l" t="t" r="r" b="b"/>
            <a:pathLst>
              <a:path w="900429" h="360045">
                <a:moveTo>
                  <a:pt x="0" y="360045"/>
                </a:moveTo>
                <a:lnTo>
                  <a:pt x="900099" y="360045"/>
                </a:lnTo>
                <a:lnTo>
                  <a:pt x="900099" y="0"/>
                </a:lnTo>
                <a:lnTo>
                  <a:pt x="0" y="0"/>
                </a:lnTo>
                <a:lnTo>
                  <a:pt x="0" y="360045"/>
                </a:lnTo>
                <a:close/>
              </a:path>
            </a:pathLst>
          </a:custGeom>
          <a:ln w="9524">
            <a:solidFill>
              <a:srgbClr val="62AC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2519552" y="3830574"/>
            <a:ext cx="76974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6 098,0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7861300" y="4086225"/>
            <a:ext cx="900430" cy="914400"/>
          </a:xfrm>
          <a:custGeom>
            <a:avLst/>
            <a:gdLst/>
            <a:ahLst/>
            <a:cxnLst/>
            <a:rect l="l" t="t" r="r" b="b"/>
            <a:pathLst>
              <a:path w="900429" h="405129">
                <a:moveTo>
                  <a:pt x="450087" y="0"/>
                </a:moveTo>
                <a:lnTo>
                  <a:pt x="383585" y="2195"/>
                </a:lnTo>
                <a:lnTo>
                  <a:pt x="320110" y="8574"/>
                </a:lnTo>
                <a:lnTo>
                  <a:pt x="260358" y="18822"/>
                </a:lnTo>
                <a:lnTo>
                  <a:pt x="205027" y="32624"/>
                </a:lnTo>
                <a:lnTo>
                  <a:pt x="154812" y="49669"/>
                </a:lnTo>
                <a:lnTo>
                  <a:pt x="110411" y="69641"/>
                </a:lnTo>
                <a:lnTo>
                  <a:pt x="72521" y="92227"/>
                </a:lnTo>
                <a:lnTo>
                  <a:pt x="41838" y="117114"/>
                </a:lnTo>
                <a:lnTo>
                  <a:pt x="4880" y="172532"/>
                </a:lnTo>
                <a:lnTo>
                  <a:pt x="0" y="202437"/>
                </a:lnTo>
                <a:lnTo>
                  <a:pt x="4880" y="232374"/>
                </a:lnTo>
                <a:lnTo>
                  <a:pt x="41838" y="287840"/>
                </a:lnTo>
                <a:lnTo>
                  <a:pt x="72521" y="312742"/>
                </a:lnTo>
                <a:lnTo>
                  <a:pt x="110411" y="335340"/>
                </a:lnTo>
                <a:lnTo>
                  <a:pt x="154812" y="355321"/>
                </a:lnTo>
                <a:lnTo>
                  <a:pt x="205027" y="372371"/>
                </a:lnTo>
                <a:lnTo>
                  <a:pt x="260358" y="386178"/>
                </a:lnTo>
                <a:lnTo>
                  <a:pt x="320110" y="396427"/>
                </a:lnTo>
                <a:lnTo>
                  <a:pt x="383585" y="402806"/>
                </a:lnTo>
                <a:lnTo>
                  <a:pt x="450087" y="405002"/>
                </a:lnTo>
                <a:lnTo>
                  <a:pt x="516590" y="402806"/>
                </a:lnTo>
                <a:lnTo>
                  <a:pt x="580065" y="396427"/>
                </a:lnTo>
                <a:lnTo>
                  <a:pt x="639817" y="386178"/>
                </a:lnTo>
                <a:lnTo>
                  <a:pt x="695148" y="372371"/>
                </a:lnTo>
                <a:lnTo>
                  <a:pt x="745363" y="355321"/>
                </a:lnTo>
                <a:lnTo>
                  <a:pt x="789764" y="335340"/>
                </a:lnTo>
                <a:lnTo>
                  <a:pt x="827654" y="312742"/>
                </a:lnTo>
                <a:lnTo>
                  <a:pt x="858337" y="287840"/>
                </a:lnTo>
                <a:lnTo>
                  <a:pt x="895295" y="232374"/>
                </a:lnTo>
                <a:lnTo>
                  <a:pt x="900176" y="202437"/>
                </a:lnTo>
                <a:lnTo>
                  <a:pt x="895295" y="172532"/>
                </a:lnTo>
                <a:lnTo>
                  <a:pt x="858337" y="117114"/>
                </a:lnTo>
                <a:lnTo>
                  <a:pt x="827654" y="92227"/>
                </a:lnTo>
                <a:lnTo>
                  <a:pt x="789764" y="69641"/>
                </a:lnTo>
                <a:lnTo>
                  <a:pt x="745363" y="49669"/>
                </a:lnTo>
                <a:lnTo>
                  <a:pt x="695148" y="32624"/>
                </a:lnTo>
                <a:lnTo>
                  <a:pt x="639817" y="18822"/>
                </a:lnTo>
                <a:lnTo>
                  <a:pt x="580065" y="8574"/>
                </a:lnTo>
                <a:lnTo>
                  <a:pt x="516590" y="2195"/>
                </a:lnTo>
                <a:lnTo>
                  <a:pt x="4500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2 242,3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или 42,1%</a:t>
            </a:r>
            <a:endParaRPr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7830566" y="5490083"/>
            <a:ext cx="900430" cy="405130"/>
          </a:xfrm>
          <a:custGeom>
            <a:avLst/>
            <a:gdLst/>
            <a:ahLst/>
            <a:cxnLst/>
            <a:rect l="l" t="t" r="r" b="b"/>
            <a:pathLst>
              <a:path w="900429" h="405129">
                <a:moveTo>
                  <a:pt x="0" y="202437"/>
                </a:moveTo>
                <a:lnTo>
                  <a:pt x="19059" y="143987"/>
                </a:lnTo>
                <a:lnTo>
                  <a:pt x="72521" y="92227"/>
                </a:lnTo>
                <a:lnTo>
                  <a:pt x="110411" y="69641"/>
                </a:lnTo>
                <a:lnTo>
                  <a:pt x="154812" y="49669"/>
                </a:lnTo>
                <a:lnTo>
                  <a:pt x="205027" y="32624"/>
                </a:lnTo>
                <a:lnTo>
                  <a:pt x="260358" y="18822"/>
                </a:lnTo>
                <a:lnTo>
                  <a:pt x="320110" y="8574"/>
                </a:lnTo>
                <a:lnTo>
                  <a:pt x="383585" y="2195"/>
                </a:lnTo>
                <a:lnTo>
                  <a:pt x="450087" y="0"/>
                </a:lnTo>
                <a:lnTo>
                  <a:pt x="516590" y="2195"/>
                </a:lnTo>
                <a:lnTo>
                  <a:pt x="580065" y="8574"/>
                </a:lnTo>
                <a:lnTo>
                  <a:pt x="639817" y="18822"/>
                </a:lnTo>
                <a:lnTo>
                  <a:pt x="695148" y="32624"/>
                </a:lnTo>
                <a:lnTo>
                  <a:pt x="745363" y="49669"/>
                </a:lnTo>
                <a:lnTo>
                  <a:pt x="789764" y="69641"/>
                </a:lnTo>
                <a:lnTo>
                  <a:pt x="827654" y="92227"/>
                </a:lnTo>
                <a:lnTo>
                  <a:pt x="858337" y="117114"/>
                </a:lnTo>
                <a:lnTo>
                  <a:pt x="895295" y="172532"/>
                </a:lnTo>
                <a:lnTo>
                  <a:pt x="900176" y="202437"/>
                </a:lnTo>
                <a:lnTo>
                  <a:pt x="895295" y="232374"/>
                </a:lnTo>
                <a:lnTo>
                  <a:pt x="881116" y="260946"/>
                </a:lnTo>
                <a:lnTo>
                  <a:pt x="827654" y="312742"/>
                </a:lnTo>
                <a:lnTo>
                  <a:pt x="789764" y="335340"/>
                </a:lnTo>
                <a:lnTo>
                  <a:pt x="745363" y="355321"/>
                </a:lnTo>
                <a:lnTo>
                  <a:pt x="695148" y="372371"/>
                </a:lnTo>
                <a:lnTo>
                  <a:pt x="639817" y="386178"/>
                </a:lnTo>
                <a:lnTo>
                  <a:pt x="580065" y="396427"/>
                </a:lnTo>
                <a:lnTo>
                  <a:pt x="516590" y="402806"/>
                </a:lnTo>
                <a:lnTo>
                  <a:pt x="450087" y="405002"/>
                </a:lnTo>
                <a:lnTo>
                  <a:pt x="383585" y="402806"/>
                </a:lnTo>
                <a:lnTo>
                  <a:pt x="320110" y="396427"/>
                </a:lnTo>
                <a:lnTo>
                  <a:pt x="260358" y="386178"/>
                </a:lnTo>
                <a:lnTo>
                  <a:pt x="205027" y="372371"/>
                </a:lnTo>
                <a:lnTo>
                  <a:pt x="154812" y="355321"/>
                </a:lnTo>
                <a:lnTo>
                  <a:pt x="110411" y="335340"/>
                </a:lnTo>
                <a:lnTo>
                  <a:pt x="72521" y="312742"/>
                </a:lnTo>
                <a:lnTo>
                  <a:pt x="41838" y="287840"/>
                </a:lnTo>
                <a:lnTo>
                  <a:pt x="4880" y="232374"/>
                </a:lnTo>
                <a:lnTo>
                  <a:pt x="0" y="202437"/>
                </a:lnTo>
                <a:close/>
              </a:path>
            </a:pathLst>
          </a:custGeom>
          <a:ln w="12700">
            <a:solidFill>
              <a:srgbClr val="1AB3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9734550" y="7258686"/>
            <a:ext cx="1289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15"/>
              </a:lnSpc>
            </a:pPr>
            <a:fld id="{81D60167-4931-47E6-BA6A-407CBD079E47}" type="slidenum">
              <a:rPr sz="1100" dirty="0">
                <a:latin typeface="Arial"/>
                <a:cs typeface="Arial"/>
              </a:rPr>
              <a:pPr marL="25400">
                <a:lnSpc>
                  <a:spcPts val="1215"/>
                </a:lnSpc>
              </a:pPr>
              <a:t>7</a:t>
            </a:fld>
            <a:endParaRPr sz="1100">
              <a:latin typeface="Arial"/>
              <a:cs typeface="Arial"/>
            </a:endParaRPr>
          </a:p>
        </p:txBody>
      </p:sp>
      <p:pic>
        <p:nvPicPr>
          <p:cNvPr id="121" name="Рисунок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762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900" y="1088415"/>
            <a:ext cx="9144000" cy="4343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2025" marR="954405" algn="ctr">
              <a:lnSpc>
                <a:spcPct val="98000"/>
              </a:lnSpc>
              <a:tabLst>
                <a:tab pos="4012565" algn="l"/>
              </a:tabLst>
            </a:pPr>
            <a:endParaRPr lang="ru-RU" sz="4800" b="1" dirty="0" smtClean="0">
              <a:solidFill>
                <a:srgbClr val="FFC000"/>
              </a:solidFill>
              <a:latin typeface="Monotype Corsiva" pitchFamily="66" charset="0"/>
              <a:cs typeface="Cambria"/>
            </a:endParaRPr>
          </a:p>
          <a:p>
            <a:pPr marL="962025" marR="954405" algn="ctr">
              <a:lnSpc>
                <a:spcPct val="98000"/>
              </a:lnSpc>
              <a:tabLst>
                <a:tab pos="4012565" algn="l"/>
              </a:tabLst>
            </a:pPr>
            <a:r>
              <a:rPr lang="ru-RU" sz="4800" b="1" dirty="0" smtClean="0">
                <a:solidFill>
                  <a:srgbClr val="993366"/>
                </a:solidFill>
                <a:latin typeface="Monotype Corsiva" pitchFamily="66" charset="0"/>
                <a:cs typeface="Cambria"/>
              </a:rPr>
              <a:t>Расходы бюджета муниципального образования «Бородульское сельское поселение» </a:t>
            </a:r>
          </a:p>
          <a:p>
            <a:pPr marL="962025" marR="954405" algn="ctr">
              <a:lnSpc>
                <a:spcPct val="98000"/>
              </a:lnSpc>
              <a:tabLst>
                <a:tab pos="4012565" algn="l"/>
              </a:tabLst>
            </a:pPr>
            <a:r>
              <a:rPr lang="ru-RU" sz="4800" b="1" dirty="0" smtClean="0">
                <a:solidFill>
                  <a:srgbClr val="993366"/>
                </a:solidFill>
                <a:latin typeface="Monotype Corsiva" pitchFamily="66" charset="0"/>
                <a:cs typeface="Cambria"/>
              </a:rPr>
              <a:t>на 2016 – 2018 годы</a:t>
            </a:r>
            <a:endParaRPr sz="4800" b="1" dirty="0">
              <a:solidFill>
                <a:srgbClr val="993366"/>
              </a:solidFill>
              <a:latin typeface="Monotype Corsiva" pitchFamily="66" charset="0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56826" y="7258686"/>
            <a:ext cx="20637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15"/>
              </a:lnSpc>
            </a:pPr>
            <a:fld id="{81D60167-4931-47E6-BA6A-407CBD079E47}" type="slidenum">
              <a:rPr sz="1100" dirty="0">
                <a:latin typeface="Arial"/>
                <a:cs typeface="Arial"/>
              </a:rPr>
              <a:pPr marL="25400">
                <a:lnSpc>
                  <a:spcPts val="1215"/>
                </a:lnSpc>
              </a:pPr>
              <a:t>8</a:t>
            </a:fld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237" y="1061212"/>
            <a:ext cx="9074150" cy="1272413"/>
          </a:xfrm>
          <a:custGeom>
            <a:avLst/>
            <a:gdLst/>
            <a:ahLst/>
            <a:cxnLst/>
            <a:rect l="l" t="t" r="r" b="b"/>
            <a:pathLst>
              <a:path w="9074150" h="1770380">
                <a:moveTo>
                  <a:pt x="8897175" y="0"/>
                </a:moveTo>
                <a:lnTo>
                  <a:pt x="177012" y="0"/>
                </a:lnTo>
                <a:lnTo>
                  <a:pt x="129954" y="6322"/>
                </a:lnTo>
                <a:lnTo>
                  <a:pt x="87669" y="24167"/>
                </a:lnTo>
                <a:lnTo>
                  <a:pt x="51844" y="51847"/>
                </a:lnTo>
                <a:lnTo>
                  <a:pt x="24166" y="87677"/>
                </a:lnTo>
                <a:lnTo>
                  <a:pt x="6322" y="129969"/>
                </a:lnTo>
                <a:lnTo>
                  <a:pt x="0" y="177037"/>
                </a:lnTo>
                <a:lnTo>
                  <a:pt x="0" y="1593088"/>
                </a:lnTo>
                <a:lnTo>
                  <a:pt x="6322" y="1640156"/>
                </a:lnTo>
                <a:lnTo>
                  <a:pt x="24166" y="1682448"/>
                </a:lnTo>
                <a:lnTo>
                  <a:pt x="51844" y="1718278"/>
                </a:lnTo>
                <a:lnTo>
                  <a:pt x="87669" y="1745958"/>
                </a:lnTo>
                <a:lnTo>
                  <a:pt x="129954" y="1763803"/>
                </a:lnTo>
                <a:lnTo>
                  <a:pt x="177012" y="1770126"/>
                </a:lnTo>
                <a:lnTo>
                  <a:pt x="8897175" y="1770126"/>
                </a:lnTo>
                <a:lnTo>
                  <a:pt x="8944190" y="1763803"/>
                </a:lnTo>
                <a:lnTo>
                  <a:pt x="8986447" y="1745958"/>
                </a:lnTo>
                <a:lnTo>
                  <a:pt x="9022254" y="1718278"/>
                </a:lnTo>
                <a:lnTo>
                  <a:pt x="9049923" y="1682448"/>
                </a:lnTo>
                <a:lnTo>
                  <a:pt x="9067764" y="1640156"/>
                </a:lnTo>
                <a:lnTo>
                  <a:pt x="9074086" y="1593088"/>
                </a:lnTo>
                <a:lnTo>
                  <a:pt x="9074086" y="177037"/>
                </a:lnTo>
                <a:lnTo>
                  <a:pt x="9067764" y="129969"/>
                </a:lnTo>
                <a:lnTo>
                  <a:pt x="9049923" y="87677"/>
                </a:lnTo>
                <a:lnTo>
                  <a:pt x="9022254" y="51847"/>
                </a:lnTo>
                <a:lnTo>
                  <a:pt x="8986447" y="24167"/>
                </a:lnTo>
                <a:lnTo>
                  <a:pt x="8944190" y="6322"/>
                </a:lnTo>
                <a:lnTo>
                  <a:pt x="8897175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pPr marL="525780" marR="524510" algn="ctr">
              <a:lnSpc>
                <a:spcPts val="3379"/>
              </a:lnSpc>
            </a:pPr>
            <a:r>
              <a:rPr lang="ru-RU" sz="2800" b="1" spc="195" dirty="0" smtClean="0">
                <a:latin typeface="Monotype Corsiva" pitchFamily="66" charset="0"/>
                <a:cs typeface="Cambria"/>
              </a:rPr>
              <a:t>Порядок и </a:t>
            </a:r>
            <a:r>
              <a:rPr lang="ru-RU" sz="2800" b="1" spc="190" dirty="0" smtClean="0">
                <a:latin typeface="Monotype Corsiva" pitchFamily="66" charset="0"/>
                <a:cs typeface="Cambria"/>
              </a:rPr>
              <a:t>Методика </a:t>
            </a:r>
            <a:r>
              <a:rPr lang="ru-RU" sz="2800" b="1" spc="185" dirty="0" smtClean="0">
                <a:latin typeface="Monotype Corsiva" pitchFamily="66" charset="0"/>
                <a:cs typeface="Cambria"/>
              </a:rPr>
              <a:t>планирования  </a:t>
            </a:r>
            <a:r>
              <a:rPr lang="ru-RU" sz="2800" b="1" spc="200" dirty="0" smtClean="0">
                <a:latin typeface="Monotype Corsiva" pitchFamily="66" charset="0"/>
                <a:cs typeface="Cambria"/>
              </a:rPr>
              <a:t>бюджетных </a:t>
            </a:r>
            <a:r>
              <a:rPr lang="ru-RU" sz="2800" b="1" spc="204" dirty="0" smtClean="0">
                <a:latin typeface="Monotype Corsiva" pitchFamily="66" charset="0"/>
                <a:cs typeface="Cambria"/>
              </a:rPr>
              <a:t>ассигнований</a:t>
            </a:r>
            <a:r>
              <a:rPr lang="ru-RU" sz="2800" b="1" spc="280" dirty="0" smtClean="0">
                <a:latin typeface="Monotype Corsiva" pitchFamily="66" charset="0"/>
                <a:cs typeface="Cambria"/>
              </a:rPr>
              <a:t> Бородульского</a:t>
            </a:r>
            <a:r>
              <a:rPr lang="ru-RU" sz="2800" b="1" spc="405" dirty="0" smtClean="0">
                <a:latin typeface="Monotype Corsiva" pitchFamily="66" charset="0"/>
                <a:cs typeface="Cambria"/>
              </a:rPr>
              <a:t> сельского поселения</a:t>
            </a:r>
            <a:endParaRPr sz="2800" b="1" dirty="0">
              <a:latin typeface="Monotype Corsiva" pitchFamily="66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4609" y="5936208"/>
            <a:ext cx="9025001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5780" marR="524510" algn="ctr">
              <a:lnSpc>
                <a:spcPts val="3379"/>
              </a:lnSpc>
            </a:pPr>
            <a:endParaRPr sz="800" spc="95" dirty="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10588" y="2831338"/>
            <a:ext cx="1284605" cy="1158875"/>
          </a:xfrm>
          <a:custGeom>
            <a:avLst/>
            <a:gdLst/>
            <a:ahLst/>
            <a:cxnLst/>
            <a:rect l="l" t="t" r="r" b="b"/>
            <a:pathLst>
              <a:path w="1284605" h="1158875">
                <a:moveTo>
                  <a:pt x="0" y="0"/>
                </a:moveTo>
                <a:lnTo>
                  <a:pt x="0" y="1158493"/>
                </a:lnTo>
                <a:lnTo>
                  <a:pt x="1284224" y="1158493"/>
                </a:lnTo>
              </a:path>
            </a:pathLst>
          </a:custGeom>
          <a:ln w="12700">
            <a:solidFill>
              <a:srgbClr val="63A6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4813" y="2638425"/>
            <a:ext cx="6882765" cy="1600200"/>
          </a:xfrm>
          <a:custGeom>
            <a:avLst/>
            <a:gdLst/>
            <a:ahLst/>
            <a:cxnLst/>
            <a:rect l="l" t="t" r="r" b="b"/>
            <a:pathLst>
              <a:path w="6882765" h="1470660">
                <a:moveTo>
                  <a:pt x="6735571" y="0"/>
                </a:moveTo>
                <a:lnTo>
                  <a:pt x="146938" y="0"/>
                </a:lnTo>
                <a:lnTo>
                  <a:pt x="100494" y="7504"/>
                </a:lnTo>
                <a:lnTo>
                  <a:pt x="60158" y="28395"/>
                </a:lnTo>
                <a:lnTo>
                  <a:pt x="28350" y="60240"/>
                </a:lnTo>
                <a:lnTo>
                  <a:pt x="7490" y="100608"/>
                </a:lnTo>
                <a:lnTo>
                  <a:pt x="0" y="147065"/>
                </a:lnTo>
                <a:lnTo>
                  <a:pt x="0" y="1323340"/>
                </a:lnTo>
                <a:lnTo>
                  <a:pt x="7490" y="1369784"/>
                </a:lnTo>
                <a:lnTo>
                  <a:pt x="28350" y="1410120"/>
                </a:lnTo>
                <a:lnTo>
                  <a:pt x="60158" y="1441928"/>
                </a:lnTo>
                <a:lnTo>
                  <a:pt x="100494" y="1462788"/>
                </a:lnTo>
                <a:lnTo>
                  <a:pt x="146938" y="1470279"/>
                </a:lnTo>
                <a:lnTo>
                  <a:pt x="6735571" y="1470279"/>
                </a:lnTo>
                <a:lnTo>
                  <a:pt x="6782016" y="1462788"/>
                </a:lnTo>
                <a:lnTo>
                  <a:pt x="6822352" y="1441928"/>
                </a:lnTo>
                <a:lnTo>
                  <a:pt x="6854160" y="1410120"/>
                </a:lnTo>
                <a:lnTo>
                  <a:pt x="6875020" y="1369784"/>
                </a:lnTo>
                <a:lnTo>
                  <a:pt x="6882511" y="1323340"/>
                </a:lnTo>
                <a:lnTo>
                  <a:pt x="6882511" y="147065"/>
                </a:lnTo>
                <a:lnTo>
                  <a:pt x="6875020" y="100608"/>
                </a:lnTo>
                <a:lnTo>
                  <a:pt x="6854160" y="60240"/>
                </a:lnTo>
                <a:lnTo>
                  <a:pt x="6822352" y="28395"/>
                </a:lnTo>
                <a:lnTo>
                  <a:pt x="6782016" y="7504"/>
                </a:lnTo>
                <a:lnTo>
                  <a:pt x="6735571" y="0"/>
                </a:lnTo>
                <a:close/>
              </a:path>
            </a:pathLst>
          </a:custGeom>
          <a:solidFill>
            <a:srgbClr val="FFE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0588" y="2831338"/>
            <a:ext cx="1644650" cy="3034030"/>
          </a:xfrm>
          <a:custGeom>
            <a:avLst/>
            <a:gdLst/>
            <a:ahLst/>
            <a:cxnLst/>
            <a:rect l="l" t="t" r="r" b="b"/>
            <a:pathLst>
              <a:path w="1644650" h="3034029">
                <a:moveTo>
                  <a:pt x="0" y="0"/>
                </a:moveTo>
                <a:lnTo>
                  <a:pt x="0" y="3033776"/>
                </a:lnTo>
                <a:lnTo>
                  <a:pt x="1644269" y="3033776"/>
                </a:lnTo>
              </a:path>
            </a:pathLst>
          </a:custGeom>
          <a:ln w="12700">
            <a:solidFill>
              <a:srgbClr val="63A6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54857" y="4467226"/>
            <a:ext cx="6522720" cy="1828799"/>
          </a:xfrm>
          <a:custGeom>
            <a:avLst/>
            <a:gdLst/>
            <a:ahLst/>
            <a:cxnLst/>
            <a:rect l="l" t="t" r="r" b="b"/>
            <a:pathLst>
              <a:path w="6522720" h="1500504">
                <a:moveTo>
                  <a:pt x="6372479" y="0"/>
                </a:moveTo>
                <a:lnTo>
                  <a:pt x="149987" y="0"/>
                </a:lnTo>
                <a:lnTo>
                  <a:pt x="102591" y="7650"/>
                </a:lnTo>
                <a:lnTo>
                  <a:pt x="61420" y="28956"/>
                </a:lnTo>
                <a:lnTo>
                  <a:pt x="28947" y="61447"/>
                </a:lnTo>
                <a:lnTo>
                  <a:pt x="7649" y="102656"/>
                </a:lnTo>
                <a:lnTo>
                  <a:pt x="0" y="150113"/>
                </a:lnTo>
                <a:lnTo>
                  <a:pt x="0" y="1350098"/>
                </a:lnTo>
                <a:lnTo>
                  <a:pt x="7649" y="1397510"/>
                </a:lnTo>
                <a:lnTo>
                  <a:pt x="28947" y="1438686"/>
                </a:lnTo>
                <a:lnTo>
                  <a:pt x="61420" y="1471157"/>
                </a:lnTo>
                <a:lnTo>
                  <a:pt x="102591" y="1492451"/>
                </a:lnTo>
                <a:lnTo>
                  <a:pt x="149987" y="1500098"/>
                </a:lnTo>
                <a:lnTo>
                  <a:pt x="6372479" y="1500098"/>
                </a:lnTo>
                <a:lnTo>
                  <a:pt x="6419923" y="1492451"/>
                </a:lnTo>
                <a:lnTo>
                  <a:pt x="6461100" y="1471157"/>
                </a:lnTo>
                <a:lnTo>
                  <a:pt x="6493554" y="1438686"/>
                </a:lnTo>
                <a:lnTo>
                  <a:pt x="6514828" y="1397510"/>
                </a:lnTo>
                <a:lnTo>
                  <a:pt x="6522466" y="1350098"/>
                </a:lnTo>
                <a:lnTo>
                  <a:pt x="6522466" y="150113"/>
                </a:lnTo>
                <a:lnTo>
                  <a:pt x="6514828" y="102656"/>
                </a:lnTo>
                <a:lnTo>
                  <a:pt x="6493554" y="61447"/>
                </a:lnTo>
                <a:lnTo>
                  <a:pt x="6461100" y="28955"/>
                </a:lnTo>
                <a:lnTo>
                  <a:pt x="6419923" y="7650"/>
                </a:lnTo>
                <a:lnTo>
                  <a:pt x="6372479" y="0"/>
                </a:lnTo>
                <a:close/>
              </a:path>
            </a:pathLst>
          </a:custGeom>
          <a:solidFill>
            <a:srgbClr val="F7A0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198114" y="2638425"/>
            <a:ext cx="6061710" cy="33085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1135" indent="1123315">
              <a:lnSpc>
                <a:spcPts val="4230"/>
              </a:lnSpc>
              <a:tabLst>
                <a:tab pos="3526154" algn="l"/>
              </a:tabLst>
            </a:pPr>
            <a:endParaRPr lang="ru-RU" sz="4000" spc="245" dirty="0" smtClean="0">
              <a:latin typeface="Cambria"/>
              <a:cs typeface="Cambria"/>
            </a:endParaRPr>
          </a:p>
          <a:p>
            <a:pPr marL="12700" marR="191135" indent="1123315" algn="ctr">
              <a:lnSpc>
                <a:spcPts val="4230"/>
              </a:lnSpc>
              <a:tabLst>
                <a:tab pos="3526154" algn="l"/>
              </a:tabLst>
            </a:pPr>
            <a:r>
              <a:rPr sz="4000" spc="245" dirty="0" err="1" smtClean="0">
                <a:latin typeface="Monotype Corsiva" pitchFamily="66" charset="0"/>
                <a:cs typeface="Cambria"/>
              </a:rPr>
              <a:t>Программные</a:t>
            </a:r>
            <a:r>
              <a:rPr sz="4000" spc="245" dirty="0" smtClean="0">
                <a:latin typeface="Monotype Corsiva" pitchFamily="66" charset="0"/>
                <a:cs typeface="Cambria"/>
              </a:rPr>
              <a:t>  </a:t>
            </a:r>
            <a:r>
              <a:rPr sz="4000" spc="305" dirty="0" err="1" smtClean="0">
                <a:latin typeface="Monotype Corsiva" pitchFamily="66" charset="0"/>
                <a:cs typeface="Cambria"/>
              </a:rPr>
              <a:t>нап</a:t>
            </a:r>
            <a:r>
              <a:rPr sz="4000" spc="185" dirty="0" err="1" smtClean="0">
                <a:latin typeface="Monotype Corsiva" pitchFamily="66" charset="0"/>
                <a:cs typeface="Cambria"/>
              </a:rPr>
              <a:t>равлени</a:t>
            </a:r>
            <a:r>
              <a:rPr sz="4000" spc="229" dirty="0" err="1" smtClean="0">
                <a:latin typeface="Monotype Corsiva" pitchFamily="66" charset="0"/>
                <a:cs typeface="Cambria"/>
              </a:rPr>
              <a:t>я</a:t>
            </a:r>
            <a:r>
              <a:rPr lang="ru-RU" sz="4000" dirty="0" smtClean="0">
                <a:latin typeface="Monotype Corsiva" pitchFamily="66" charset="0"/>
                <a:cs typeface="Cambria"/>
              </a:rPr>
              <a:t> </a:t>
            </a:r>
            <a:r>
              <a:rPr sz="4000" spc="310" dirty="0" err="1" smtClean="0">
                <a:latin typeface="Monotype Corsiva" pitchFamily="66" charset="0"/>
                <a:cs typeface="Cambria"/>
              </a:rPr>
              <a:t>рас</a:t>
            </a:r>
            <a:r>
              <a:rPr sz="4000" spc="280" dirty="0" err="1" smtClean="0">
                <a:latin typeface="Monotype Corsiva" pitchFamily="66" charset="0"/>
                <a:cs typeface="Cambria"/>
              </a:rPr>
              <a:t>х</a:t>
            </a:r>
            <a:r>
              <a:rPr sz="4000" spc="145" dirty="0" err="1" smtClean="0">
                <a:latin typeface="Monotype Corsiva" pitchFamily="66" charset="0"/>
                <a:cs typeface="Cambria"/>
              </a:rPr>
              <a:t>од</a:t>
            </a:r>
            <a:r>
              <a:rPr sz="4000" spc="125" dirty="0" err="1" smtClean="0">
                <a:latin typeface="Monotype Corsiva" pitchFamily="66" charset="0"/>
                <a:cs typeface="Cambria"/>
              </a:rPr>
              <a:t>о</a:t>
            </a:r>
            <a:r>
              <a:rPr sz="4000" spc="305" dirty="0" err="1" smtClean="0">
                <a:latin typeface="Monotype Corsiva" pitchFamily="66" charset="0"/>
                <a:cs typeface="Cambria"/>
              </a:rPr>
              <a:t>в</a:t>
            </a:r>
            <a:endParaRPr lang="ru-RU" sz="4000" dirty="0" smtClean="0">
              <a:latin typeface="Monotype Corsiva" pitchFamily="66" charset="0"/>
              <a:cs typeface="Cambria"/>
            </a:endParaRPr>
          </a:p>
          <a:p>
            <a:pPr marL="12700" marR="191135" indent="1123315">
              <a:lnSpc>
                <a:spcPts val="4230"/>
              </a:lnSpc>
              <a:tabLst>
                <a:tab pos="3526154" algn="l"/>
              </a:tabLst>
            </a:pPr>
            <a:endParaRPr sz="4950" dirty="0">
              <a:latin typeface="Times New Roman"/>
              <a:cs typeface="Times New Roman"/>
            </a:endParaRPr>
          </a:p>
          <a:p>
            <a:pPr marL="178435" algn="ctr">
              <a:lnSpc>
                <a:spcPts val="4515"/>
              </a:lnSpc>
            </a:pPr>
            <a:r>
              <a:rPr sz="4000" spc="240" dirty="0">
                <a:latin typeface="Monotype Corsiva" pitchFamily="66" charset="0"/>
                <a:cs typeface="Cambria"/>
              </a:rPr>
              <a:t>Непрограммные</a:t>
            </a:r>
            <a:endParaRPr sz="4000" dirty="0">
              <a:latin typeface="Monotype Corsiva" pitchFamily="66" charset="0"/>
              <a:cs typeface="Cambria"/>
            </a:endParaRPr>
          </a:p>
          <a:p>
            <a:pPr marL="179705" algn="ctr">
              <a:lnSpc>
                <a:spcPts val="4515"/>
              </a:lnSpc>
              <a:tabLst>
                <a:tab pos="3696970" algn="l"/>
              </a:tabLst>
            </a:pPr>
            <a:r>
              <a:rPr lang="ru-RU" sz="4000" spc="295" dirty="0" err="1" smtClean="0">
                <a:latin typeface="Monotype Corsiva" pitchFamily="66" charset="0"/>
                <a:cs typeface="Cambria"/>
              </a:rPr>
              <a:t>н</a:t>
            </a:r>
            <a:r>
              <a:rPr sz="4000" spc="295" dirty="0" err="1" smtClean="0">
                <a:latin typeface="Monotype Corsiva" pitchFamily="66" charset="0"/>
                <a:cs typeface="Cambria"/>
              </a:rPr>
              <a:t>ап</a:t>
            </a:r>
            <a:r>
              <a:rPr sz="4000" spc="280" dirty="0" err="1" smtClean="0">
                <a:latin typeface="Monotype Corsiva" pitchFamily="66" charset="0"/>
                <a:cs typeface="Cambria"/>
              </a:rPr>
              <a:t>р</a:t>
            </a:r>
            <a:r>
              <a:rPr sz="4000" spc="185" dirty="0" err="1" smtClean="0">
                <a:latin typeface="Monotype Corsiva" pitchFamily="66" charset="0"/>
                <a:cs typeface="Cambria"/>
              </a:rPr>
              <a:t>авления</a:t>
            </a:r>
            <a:r>
              <a:rPr lang="ru-RU" sz="4000" dirty="0" smtClean="0">
                <a:latin typeface="Monotype Corsiva" pitchFamily="66" charset="0"/>
                <a:cs typeface="Cambria"/>
              </a:rPr>
              <a:t> </a:t>
            </a:r>
            <a:r>
              <a:rPr sz="4000" spc="265" dirty="0" err="1" smtClean="0">
                <a:latin typeface="Monotype Corsiva" pitchFamily="66" charset="0"/>
                <a:cs typeface="Cambria"/>
              </a:rPr>
              <a:t>расхо</a:t>
            </a:r>
            <a:r>
              <a:rPr sz="4000" spc="210" dirty="0" err="1" smtClean="0">
                <a:latin typeface="Monotype Corsiva" pitchFamily="66" charset="0"/>
                <a:cs typeface="Cambria"/>
              </a:rPr>
              <a:t>дов</a:t>
            </a:r>
            <a:endParaRPr sz="4000" dirty="0">
              <a:latin typeface="Monotype Corsiva" pitchFamily="66" charset="0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656826" y="7258686"/>
            <a:ext cx="20637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15"/>
              </a:lnSpc>
            </a:pPr>
            <a:fld id="{81D60167-4931-47E6-BA6A-407CBD079E47}" type="slidenum">
              <a:rPr sz="1100" dirty="0">
                <a:latin typeface="Arial"/>
                <a:cs typeface="Arial"/>
              </a:rPr>
              <a:pPr marL="25400">
                <a:lnSpc>
                  <a:spcPts val="1215"/>
                </a:lnSpc>
              </a:pPr>
              <a:t>9</a:t>
            </a:fld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925</TotalTime>
  <Words>1166</Words>
  <Application>Microsoft Office PowerPoint</Application>
  <PresentationFormat>Произвольный</PresentationFormat>
  <Paragraphs>247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О бюджете  муниципального образования «Бородульское сельское поселение» на 2016 год и на плановый период 2017и 2018годов</vt:lpstr>
      <vt:lpstr>Слайд 2</vt:lpstr>
      <vt:lpstr>Слайд 3</vt:lpstr>
      <vt:lpstr>Доходы бюджета                  муниципального  образования «Бородульское сельское поселение» на 2016-2018 годы </vt:lpstr>
      <vt:lpstr>Доходы бюджета поселения образуются за счет налоговых и  неналоговых доходов, а также за счет безвозмездных поступлений.</vt:lpstr>
      <vt:lpstr>Слайд 6</vt:lpstr>
      <vt:lpstr>Слайд 7</vt:lpstr>
      <vt:lpstr>Слайд 8</vt:lpstr>
      <vt:lpstr>Слайд 9</vt:lpstr>
      <vt:lpstr>Слайд 10</vt:lpstr>
      <vt:lpstr>БЮДЖЕТ на 2016 год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Доходы – 6 098,0 тыс.руб.  Расходы – 6 098,0 тыс.руб.  Профицит –0,0 тыс.руб.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Экономист</cp:lastModifiedBy>
  <cp:revision>127</cp:revision>
  <dcterms:created xsi:type="dcterms:W3CDTF">2016-11-25T10:12:35Z</dcterms:created>
  <dcterms:modified xsi:type="dcterms:W3CDTF">2017-04-05T08:37:11Z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2016-11-25T00:00:00Z</vt:filetime>
  </property>
</Properties>
</file>