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sldIdLst>
    <p:sldId id="256" r:id="rId2"/>
    <p:sldId id="257" r:id="rId3"/>
    <p:sldId id="258" r:id="rId4"/>
    <p:sldId id="259" r:id="rId5"/>
    <p:sldId id="274" r:id="rId6"/>
    <p:sldId id="309" r:id="rId7"/>
    <p:sldId id="275" r:id="rId8"/>
    <p:sldId id="276" r:id="rId9"/>
    <p:sldId id="305" r:id="rId10"/>
    <p:sldId id="302" r:id="rId11"/>
    <p:sldId id="308" r:id="rId12"/>
    <p:sldId id="304" r:id="rId13"/>
    <p:sldId id="270" r:id="rId14"/>
    <p:sldId id="297" r:id="rId15"/>
    <p:sldId id="281" r:id="rId16"/>
    <p:sldId id="278" r:id="rId17"/>
    <p:sldId id="277" r:id="rId18"/>
    <p:sldId id="312" r:id="rId19"/>
    <p:sldId id="279" r:id="rId20"/>
    <p:sldId id="284" r:id="rId21"/>
    <p:sldId id="285" r:id="rId22"/>
    <p:sldId id="283" r:id="rId23"/>
    <p:sldId id="286" r:id="rId24"/>
    <p:sldId id="306" r:id="rId25"/>
    <p:sldId id="307" r:id="rId26"/>
    <p:sldId id="310" r:id="rId27"/>
    <p:sldId id="311" r:id="rId28"/>
    <p:sldId id="31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1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1982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88302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607329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974772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1295591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7294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1612763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19086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6721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1046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1655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16847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3699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45713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81561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89844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D8E333-A76C-4DBA-AF42-C46D7363DB18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AA6467E-D2B6-4534-B21C-5C6034493BA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13046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43875" y="4373880"/>
            <a:ext cx="9557825" cy="1844039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Информация о результатах работы Верещагинской районной ветеранской организации за 2020г.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921433" y="1689257"/>
            <a:ext cx="3786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endParaRPr lang="ru-RU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pic>
        <p:nvPicPr>
          <p:cNvPr id="1026" name="Picture 2" descr="C:\Users\Пользователь\Desktop\HiJ7KTuSo4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920" y="376238"/>
            <a:ext cx="3947160" cy="40890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4774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64" y="137414"/>
            <a:ext cx="8911687" cy="1280890"/>
          </a:xfrm>
        </p:spPr>
        <p:txBody>
          <a:bodyPr/>
          <a:lstStyle/>
          <a:p>
            <a:pPr algn="ctr"/>
            <a:r>
              <a:rPr lang="ru-RU" b="1" dirty="0" smtClean="0"/>
              <a:t>Встреча с воинами Афганцами, открытие памятника </a:t>
            </a:r>
            <a:r>
              <a:rPr lang="ru-RU" b="1" dirty="0" err="1" smtClean="0"/>
              <a:t>д.Рябины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16" y="2502309"/>
            <a:ext cx="5042919" cy="377825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045" y="1620106"/>
            <a:ext cx="6459645" cy="4839687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 flipV="1">
            <a:off x="9453716" y="4218039"/>
            <a:ext cx="1843549" cy="2949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867016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25881" y="624110"/>
            <a:ext cx="10178732" cy="1280890"/>
          </a:xfrm>
        </p:spPr>
        <p:txBody>
          <a:bodyPr>
            <a:normAutofit/>
          </a:bodyPr>
          <a:lstStyle/>
          <a:p>
            <a:pPr algn="just"/>
            <a:r>
              <a:rPr lang="ru-RU" sz="2400" b="1" dirty="0" smtClean="0"/>
              <a:t>Задачи юбилейного года: связать события прошлого и настоящего через мероприятия, приуроченные к 75 </a:t>
            </a:r>
            <a:r>
              <a:rPr lang="ru-RU" sz="2400" b="1" dirty="0" err="1" smtClean="0"/>
              <a:t>летию</a:t>
            </a:r>
            <a:r>
              <a:rPr lang="ru-RU" sz="2400" b="1" dirty="0" smtClean="0"/>
              <a:t> Победы в ВОВ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25880" y="2133600"/>
            <a:ext cx="10178732" cy="4145280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Молодое поколение должно знать и помнить обо всех, кто внес существенный вклад в Великую победу, чья повседневная жизнь стала подвигом.</a:t>
            </a:r>
          </a:p>
          <a:p>
            <a:r>
              <a:rPr lang="ru-RU" dirty="0" smtClean="0"/>
              <a:t>Всероссийская акция: «Блокадный хлеб»</a:t>
            </a:r>
          </a:p>
          <a:p>
            <a:r>
              <a:rPr lang="ru-RU" dirty="0" smtClean="0"/>
              <a:t>Официальная памятная дата, призванная чтить память воинов – интернационалистов, земляков участников  войны в Афганистане</a:t>
            </a:r>
          </a:p>
          <a:p>
            <a:r>
              <a:rPr lang="ru-RU" dirty="0" smtClean="0"/>
              <a:t>Уроки мужества «Любить Родину – значит уважать ее историю и культуру»</a:t>
            </a:r>
          </a:p>
          <a:p>
            <a:r>
              <a:rPr lang="ru-RU" dirty="0" smtClean="0"/>
              <a:t>Фестиваль поэтического слова «Строки, опаленные войной»</a:t>
            </a:r>
          </a:p>
          <a:p>
            <a:r>
              <a:rPr lang="ru-RU" dirty="0" smtClean="0"/>
              <a:t>Всероссийский открытый урок «Помнить – значит знать!»</a:t>
            </a:r>
          </a:p>
          <a:p>
            <a:r>
              <a:rPr lang="ru-RU" dirty="0" smtClean="0"/>
              <a:t>Районный </a:t>
            </a:r>
            <a:r>
              <a:rPr lang="ru-RU" dirty="0" err="1" smtClean="0"/>
              <a:t>историко</a:t>
            </a:r>
            <a:r>
              <a:rPr lang="ru-RU" dirty="0" smtClean="0"/>
              <a:t> – краеведческий конкурс исследовательских работ имени </a:t>
            </a:r>
            <a:r>
              <a:rPr lang="ru-RU" dirty="0" err="1" smtClean="0"/>
              <a:t>В.Г.Мельчакова</a:t>
            </a:r>
            <a:endParaRPr lang="ru-RU" dirty="0" smtClean="0"/>
          </a:p>
          <a:p>
            <a:r>
              <a:rPr lang="ru-RU" dirty="0" smtClean="0"/>
              <a:t>Клуб по интересам «Истоки» продолжил свою работу в новом формате «Всему начало здесь, в краю родном!» руководитель </a:t>
            </a:r>
            <a:r>
              <a:rPr lang="ru-RU" dirty="0" err="1" smtClean="0"/>
              <a:t>Мялицина</a:t>
            </a:r>
            <a:r>
              <a:rPr lang="ru-RU" dirty="0" smtClean="0"/>
              <a:t> С.А.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9 мая – День Победы!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341119"/>
            <a:ext cx="9269127" cy="4892039"/>
          </a:xfrm>
        </p:spPr>
      </p:pic>
    </p:spTree>
    <p:extLst>
      <p:ext uri="{BB962C8B-B14F-4D97-AF65-F5344CB8AC3E}">
        <p14:creationId xmlns="" xmlns:p14="http://schemas.microsoft.com/office/powerpoint/2010/main" val="222798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8297" y="166910"/>
            <a:ext cx="8911687" cy="76474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Культурно – массовая работа </a:t>
            </a:r>
            <a:br>
              <a:rPr lang="ru-RU" sz="2000" b="1" dirty="0" smtClean="0"/>
            </a:br>
            <a:r>
              <a:rPr lang="ru-RU" sz="2000" dirty="0" smtClean="0"/>
              <a:t>(председатель комиссии Купчина В.В.) </a:t>
            </a: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731520" y="1097280"/>
            <a:ext cx="10773092" cy="4813942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</a:pPr>
            <a:r>
              <a:rPr lang="ru-RU" sz="2000" dirty="0" smtClean="0"/>
              <a:t>Этот блок самый веселый для  возрастной  категории  пенсионеров, потому что  развлечения, концерты,  конкурсы, праздники, экскурсии  являются самыми увлекательными мероприятиями для старшего поколения.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Организация вечеров отдыха для ветеранов «Полет в Новый год», проведение литературной гостиной «Таланты юмора и добра»,  конкурса  частушек на «Широкой масленице», творческого конкурса «Радуга талантов», посещение концертов солистов Пермской филармонии, участие в фестивале Удмуртии, посвященному истории сарафана (2 место ветеранская организация </a:t>
            </a:r>
            <a:r>
              <a:rPr lang="ru-RU" sz="2000" dirty="0" err="1" smtClean="0"/>
              <a:t>с.Путино</a:t>
            </a:r>
            <a:r>
              <a:rPr lang="ru-RU" sz="2000" dirty="0" smtClean="0"/>
              <a:t>)</a:t>
            </a:r>
          </a:p>
          <a:p>
            <a:pPr algn="just">
              <a:lnSpc>
                <a:spcPct val="150000"/>
              </a:lnSpc>
            </a:pPr>
            <a:r>
              <a:rPr lang="ru-RU" sz="2000" dirty="0" smtClean="0"/>
              <a:t>В связи с введением режима самоизоляции многие мероприятия были отменены или проведены в </a:t>
            </a:r>
            <a:r>
              <a:rPr lang="ru-RU" sz="2000" dirty="0" err="1" smtClean="0"/>
              <a:t>онлайн</a:t>
            </a:r>
            <a:r>
              <a:rPr lang="ru-RU" sz="2000" dirty="0" smtClean="0"/>
              <a:t> - режиме.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179136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6361" y="624110"/>
            <a:ext cx="4907280" cy="114373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/>
              <a:t>Творческий конкурс</a:t>
            </a:r>
            <a:br>
              <a:rPr lang="ru-RU" sz="2400" dirty="0" smtClean="0"/>
            </a:br>
            <a:r>
              <a:rPr lang="ru-RU" sz="2400" dirty="0" smtClean="0"/>
              <a:t> «Радуга талантов» </a:t>
            </a:r>
            <a:r>
              <a:rPr lang="ru-RU" sz="2400" dirty="0" err="1" smtClean="0"/>
              <a:t>онлайн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" y="2042161"/>
            <a:ext cx="5913120" cy="4008120"/>
          </a:xfrm>
        </p:spPr>
      </p:pic>
      <p:pic>
        <p:nvPicPr>
          <p:cNvPr id="3074" name="Picture 2" descr="C:\Users\Admin\Desktop\радуг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7440" y="274320"/>
            <a:ext cx="5334000" cy="62941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22989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1712" y="624110"/>
            <a:ext cx="8195095" cy="671200"/>
          </a:xfrm>
        </p:spPr>
        <p:txBody>
          <a:bodyPr>
            <a:normAutofit/>
          </a:bodyPr>
          <a:lstStyle/>
          <a:p>
            <a:r>
              <a:rPr lang="ru-RU" b="1" dirty="0" smtClean="0"/>
              <a:t>Широкая   </a:t>
            </a:r>
            <a:r>
              <a:rPr lang="ru-RU" b="1" dirty="0" err="1" smtClean="0"/>
              <a:t>масленница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663" y="2700068"/>
            <a:ext cx="5236235" cy="3554084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021" y="1295310"/>
            <a:ext cx="5172239" cy="43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214384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3" y="624110"/>
            <a:ext cx="6931037" cy="61033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Ветеранское  подворье - 2020</a:t>
            </a:r>
            <a:endParaRPr lang="ru-RU" b="1" dirty="0"/>
          </a:p>
        </p:txBody>
      </p:sp>
      <p:pic>
        <p:nvPicPr>
          <p:cNvPr id="5127" name="Picture 7" descr="C:\Users\Пользователь\Desktop\подворье 2020\избранное дачный участок\В.А.Пеленева  Арка желаний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09" y="2733132"/>
            <a:ext cx="2990492" cy="40386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Пользователь\Desktop\подворье 2020\избранное дачный участок\Фото\мосино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422" y="245871"/>
            <a:ext cx="3493698" cy="4536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IMG-b1255424a9083669c509d80bc1cb27ab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88480" y="2514600"/>
            <a:ext cx="4175760" cy="4160520"/>
          </a:xfrm>
          <a:prstGeom prst="rect">
            <a:avLst/>
          </a:prstGeom>
          <a:noFill/>
        </p:spPr>
      </p:pic>
      <p:pic>
        <p:nvPicPr>
          <p:cNvPr id="8" name="Содержимое 7" descr="C:\Users\Пользователь\Desktop\календарь на 2021 год\ветеранское под\Томилов ЛГ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29" y="1676457"/>
            <a:ext cx="4531331" cy="3778135"/>
          </a:xfrm>
          <a:prstGeom prst="rect">
            <a:avLst/>
          </a:prstGeom>
          <a:noFill/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06725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Сотрудничество  с Фондом поддержки социальных инициатив «Содействие»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6321" y="1661160"/>
            <a:ext cx="10759440" cy="492252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ru-RU" sz="1600" dirty="0" smtClean="0"/>
              <a:t>Фонд «Содействие» под руководством Жуковой Г.Н., с которым наша работает уже не первый год,  объединил ветеранов Пермского края, Кировской области, Удмуртской республики. Проект «Учимся друг у друга» был реализован в период пандемии. Ветеранские организации, в том числе и наша,  участвовали в </a:t>
            </a:r>
            <a:r>
              <a:rPr lang="ru-RU" sz="1600" dirty="0" err="1" smtClean="0"/>
              <a:t>скайп</a:t>
            </a:r>
            <a:r>
              <a:rPr lang="ru-RU" sz="1600" dirty="0" smtClean="0"/>
              <a:t> – совещаниях, делились опытом своей работы, принимали активное участие в конкурсах на лучшую практику и лучший годовой отчет. </a:t>
            </a:r>
          </a:p>
          <a:p>
            <a:pPr>
              <a:lnSpc>
                <a:spcPct val="120000"/>
              </a:lnSpc>
            </a:pPr>
            <a:r>
              <a:rPr lang="ru-RU" sz="1600" dirty="0" smtClean="0"/>
              <a:t>Участники : </a:t>
            </a:r>
            <a:r>
              <a:rPr lang="ru-RU" sz="1600" dirty="0"/>
              <a:t>«Лучший публичный отчет» </a:t>
            </a:r>
            <a:r>
              <a:rPr lang="ru-RU" sz="1600" dirty="0" smtClean="0"/>
              <a:t>Санаторная школа (Мокрушина Г.С.), Верещагинский городской округ (Черемных Р.А.)</a:t>
            </a:r>
          </a:p>
          <a:p>
            <a:pPr>
              <a:lnSpc>
                <a:spcPct val="120000"/>
              </a:lnSpc>
            </a:pPr>
            <a:r>
              <a:rPr lang="ru-RU" sz="1600" dirty="0" smtClean="0"/>
              <a:t>Участники: «Лучшая практика серебряного добровольчества» </a:t>
            </a:r>
            <a:r>
              <a:rPr lang="ru-RU" sz="1600" dirty="0"/>
              <a:t>Верещагинский городской </a:t>
            </a:r>
            <a:r>
              <a:rPr lang="ru-RU" sz="1600" dirty="0" smtClean="0"/>
              <a:t>округ (Черемных Р.А.), </a:t>
            </a:r>
            <a:r>
              <a:rPr lang="ru-RU" sz="1600" dirty="0" err="1" smtClean="0"/>
              <a:t>д.Бородули</a:t>
            </a:r>
            <a:r>
              <a:rPr lang="ru-RU" sz="1600" dirty="0" smtClean="0"/>
              <a:t> (</a:t>
            </a:r>
            <a:r>
              <a:rPr lang="ru-RU" sz="1600" dirty="0" err="1" smtClean="0"/>
              <a:t>Мелехина</a:t>
            </a:r>
            <a:r>
              <a:rPr lang="ru-RU" sz="1600" dirty="0" smtClean="0"/>
              <a:t> В.П.).</a:t>
            </a:r>
          </a:p>
          <a:p>
            <a:pPr>
              <a:lnSpc>
                <a:spcPct val="120000"/>
              </a:lnSpc>
            </a:pPr>
            <a:r>
              <a:rPr lang="ru-RU" sz="1600" dirty="0" smtClean="0"/>
              <a:t>Участники конкурса «Лучшие практики наставничества и </a:t>
            </a:r>
            <a:r>
              <a:rPr lang="ru-RU" sz="1600" dirty="0" err="1" smtClean="0"/>
              <a:t>менторства</a:t>
            </a:r>
            <a:r>
              <a:rPr lang="ru-RU" sz="1600" dirty="0" smtClean="0"/>
              <a:t> в ветеранской среде» ПВО дистанции сигнализации, централизации и блокировки (Золотарева Р.Н.), лучший наставник ветеранского движения.</a:t>
            </a:r>
          </a:p>
          <a:p>
            <a:pPr>
              <a:lnSpc>
                <a:spcPct val="120000"/>
              </a:lnSpc>
            </a:pPr>
            <a:r>
              <a:rPr lang="ru-RU" sz="1600" dirty="0" smtClean="0"/>
              <a:t>В сборнике лучших практик размещена информация о </a:t>
            </a:r>
            <a:r>
              <a:rPr lang="ru-RU" sz="1600" dirty="0" err="1" smtClean="0"/>
              <a:t>Гилевой</a:t>
            </a:r>
            <a:r>
              <a:rPr lang="ru-RU" sz="1600" dirty="0" smtClean="0"/>
              <a:t> Н.П., ветеране администрации округа, о создании частного музея «Без знания прошлого, не понять настоящего».</a:t>
            </a:r>
            <a:endParaRPr lang="ru-RU" sz="1600" dirty="0"/>
          </a:p>
        </p:txBody>
      </p:sp>
    </p:spTree>
    <p:extLst>
      <p:ext uri="{BB962C8B-B14F-4D97-AF65-F5344CB8AC3E}">
        <p14:creationId xmlns="" xmlns:p14="http://schemas.microsoft.com/office/powerpoint/2010/main" val="136681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4841" y="1310640"/>
            <a:ext cx="5532119" cy="528828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Победителем этого года  в номинации: «Лучший публичный отчет» </a:t>
            </a:r>
            <a:br>
              <a:rPr lang="ru-RU" sz="3200" dirty="0" smtClean="0"/>
            </a:br>
            <a:r>
              <a:rPr lang="ru-RU" sz="3200" dirty="0" smtClean="0"/>
              <a:t>стала – </a:t>
            </a:r>
            <a:r>
              <a:rPr lang="ru-RU" sz="3200" dirty="0" err="1" smtClean="0"/>
              <a:t>Верещагинская</a:t>
            </a:r>
            <a:r>
              <a:rPr lang="ru-RU" sz="3200" dirty="0" smtClean="0"/>
              <a:t> районная ветеранская организация </a:t>
            </a:r>
            <a:br>
              <a:rPr lang="ru-RU" sz="3200" dirty="0" smtClean="0"/>
            </a:br>
            <a:r>
              <a:rPr lang="ru-RU" sz="3200" dirty="0" smtClean="0"/>
              <a:t> 2 место, вручены диплом победителя и компьютер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7170" name="Picture 2" descr="C:\Users\Admin\Desktop\xjk_h58pDz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43519" y="1905000"/>
            <a:ext cx="6216227" cy="46621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8415" y="624110"/>
            <a:ext cx="9736197" cy="92001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>Физкультурно – оздоровительная работа </a:t>
            </a:r>
            <a:r>
              <a:rPr lang="ru-RU" sz="2000" dirty="0" smtClean="0"/>
              <a:t>(председатель Старков Ю.Г.)</a:t>
            </a:r>
            <a:br>
              <a:rPr lang="ru-RU" sz="2000" dirty="0" smtClean="0"/>
            </a:br>
            <a:r>
              <a:rPr lang="ru-RU" sz="2400" b="1" dirty="0" smtClean="0"/>
              <a:t> краевой </a:t>
            </a:r>
            <a:r>
              <a:rPr lang="ru-RU" sz="2400" b="1" dirty="0" err="1" smtClean="0"/>
              <a:t>турслет</a:t>
            </a:r>
            <a:r>
              <a:rPr lang="ru-RU" sz="2400" b="1" dirty="0" smtClean="0"/>
              <a:t> и зимние забавы, песни у костра</a:t>
            </a:r>
            <a:endParaRPr lang="ru-RU" sz="2400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186" y="1544129"/>
            <a:ext cx="4951562" cy="4318964"/>
          </a:xfrm>
        </p:spPr>
      </p:pic>
      <p:pic>
        <p:nvPicPr>
          <p:cNvPr id="6146" name="Picture 2" descr="C:\Users\Пользователь\Desktop\турслё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519" y="1544129"/>
            <a:ext cx="6029865" cy="431896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0930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8916" y="598674"/>
            <a:ext cx="9694050" cy="112661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Основные направления деятельности  районной ветеранской организации в рамках социального проекта </a:t>
            </a:r>
            <a:br>
              <a:rPr lang="ru-RU" sz="2400" b="1" dirty="0" smtClean="0"/>
            </a:br>
            <a:r>
              <a:rPr lang="ru-RU" sz="2400" b="1" dirty="0" smtClean="0"/>
              <a:t>«Лишь одно добро бессмертно»</a:t>
            </a:r>
            <a:endParaRPr lang="ru-RU" sz="2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1819" y="1811547"/>
            <a:ext cx="10322793" cy="439947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1.Сотрудничество с органами  государственной и муниципальной власти, руководителями предприятий, организаций, </a:t>
            </a:r>
            <a:r>
              <a:rPr lang="ru-RU" dirty="0" err="1" smtClean="0"/>
              <a:t>соц.защиты</a:t>
            </a:r>
            <a:r>
              <a:rPr lang="ru-RU" dirty="0" smtClean="0"/>
              <a:t>, здравоохранения, пенсионного фонда для решения социальных вопросов и проблем ветеранов, пенсионеров. </a:t>
            </a:r>
          </a:p>
          <a:p>
            <a:pPr algn="just"/>
            <a:r>
              <a:rPr lang="ru-RU" dirty="0" smtClean="0"/>
              <a:t>2. Содействие формированию у граждан пожилого возраста мотивации для ведения здорового образа жизни, в рамках реализации проекта «Активное долголетие», путем организации спортивных мероприятий, групп здоровья, туристических слетов и др.</a:t>
            </a:r>
          </a:p>
          <a:p>
            <a:pPr algn="just"/>
            <a:r>
              <a:rPr lang="ru-RU" dirty="0" smtClean="0"/>
              <a:t>3. </a:t>
            </a:r>
            <a:r>
              <a:rPr lang="ru-RU" dirty="0"/>
              <a:t>Организация мероприятий, акций, </a:t>
            </a:r>
            <a:r>
              <a:rPr lang="ru-RU" dirty="0" smtClean="0"/>
              <a:t>встреч  в год </a:t>
            </a:r>
            <a:r>
              <a:rPr lang="ru-RU" dirty="0"/>
              <a:t>75 </a:t>
            </a:r>
            <a:r>
              <a:rPr lang="ru-RU" dirty="0" err="1" smtClean="0"/>
              <a:t>летия</a:t>
            </a:r>
            <a:r>
              <a:rPr lang="ru-RU" dirty="0" smtClean="0"/>
              <a:t> </a:t>
            </a:r>
            <a:r>
              <a:rPr lang="ru-RU" dirty="0"/>
              <a:t>Победы в </a:t>
            </a:r>
            <a:r>
              <a:rPr lang="ru-RU" dirty="0" smtClean="0"/>
              <a:t>ВОВ, направленных </a:t>
            </a:r>
            <a:r>
              <a:rPr lang="ru-RU" dirty="0"/>
              <a:t>на духовно – нравственное и патриотическое воспитание молодого </a:t>
            </a:r>
            <a:r>
              <a:rPr lang="ru-RU" dirty="0" smtClean="0"/>
              <a:t>поколения. Проявление внимания и заботы к ветеранам войны, труженикам тыла, одиноко проживающим гражданам, детям войны. </a:t>
            </a:r>
          </a:p>
          <a:p>
            <a:pPr algn="just"/>
            <a:r>
              <a:rPr lang="ru-RU" dirty="0" smtClean="0"/>
              <a:t>4. Взаимодействие с учреждениями культуры по вопросам организации досуга ветеранов и пенсионеров, создания клубов по интересам, участие в конкурсном движении и тематических мероприятиях района и края.</a:t>
            </a:r>
          </a:p>
          <a:p>
            <a:pPr algn="just"/>
            <a:r>
              <a:rPr lang="ru-RU" dirty="0" smtClean="0"/>
              <a:t>5. Создание социальных проектов, отражение деятельности ветеранских организаций в СМИ, поздравление юбиляров.</a:t>
            </a:r>
          </a:p>
          <a:p>
            <a:pPr marL="0" indent="0">
              <a:buNone/>
            </a:pP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462495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719" y="299645"/>
            <a:ext cx="5181442" cy="1280890"/>
          </a:xfrm>
        </p:spPr>
        <p:txBody>
          <a:bodyPr/>
          <a:lstStyle/>
          <a:p>
            <a:r>
              <a:rPr lang="ru-RU" dirty="0" smtClean="0"/>
              <a:t>Тропа здоровья, группа здоровья, ГТО </a:t>
            </a:r>
            <a:endParaRPr lang="ru-RU" dirty="0"/>
          </a:p>
        </p:txBody>
      </p:sp>
      <p:pic>
        <p:nvPicPr>
          <p:cNvPr id="8194" name="Picture 2" descr="C:\Users\Пользователь\Desktop\троп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1" y="1486279"/>
            <a:ext cx="3361232" cy="448164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Пользователь\Desktop\календарь на 2021 год\спорт\ГТО - 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645" y="2578490"/>
            <a:ext cx="3982915" cy="3437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GxjyGqE0d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59980" y="772160"/>
            <a:ext cx="4107180" cy="5476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9345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163" y="624110"/>
            <a:ext cx="9195758" cy="652599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Работа социальной комиссии </a:t>
            </a:r>
            <a:r>
              <a:rPr lang="ru-RU" sz="2000" dirty="0" smtClean="0"/>
              <a:t>(председатель Леонтьева Л.Г.)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3849" y="1066800"/>
            <a:ext cx="11283351" cy="5196839"/>
          </a:xfrm>
        </p:spPr>
        <p:txBody>
          <a:bodyPr>
            <a:normAutofit fontScale="92500"/>
          </a:bodyPr>
          <a:lstStyle/>
          <a:p>
            <a:r>
              <a:rPr lang="ru-RU" dirty="0"/>
              <a:t>1</a:t>
            </a:r>
            <a:r>
              <a:rPr lang="ru-RU" dirty="0" smtClean="0"/>
              <a:t>. Подготовили </a:t>
            </a:r>
            <a:r>
              <a:rPr lang="ru-RU" dirty="0"/>
              <a:t>и уточнили списки фактического проживания тружеников тыла</a:t>
            </a:r>
            <a:r>
              <a:rPr lang="ru-RU" b="1" dirty="0"/>
              <a:t> 216 чел.</a:t>
            </a:r>
            <a:r>
              <a:rPr lang="ru-RU" dirty="0"/>
              <a:t>, участников ВОВ </a:t>
            </a:r>
            <a:r>
              <a:rPr lang="ru-RU" b="1" dirty="0"/>
              <a:t>5 чел.</a:t>
            </a:r>
            <a:r>
              <a:rPr lang="ru-RU" dirty="0"/>
              <a:t>, узников </a:t>
            </a:r>
            <a:r>
              <a:rPr lang="ru-RU" b="1" dirty="0"/>
              <a:t>2 чел.</a:t>
            </a:r>
            <a:r>
              <a:rPr lang="ru-RU" dirty="0"/>
              <a:t>,  детей войны </a:t>
            </a:r>
            <a:r>
              <a:rPr lang="ru-RU" b="1" dirty="0"/>
              <a:t>1495 чел</a:t>
            </a:r>
            <a:r>
              <a:rPr lang="ru-RU" dirty="0"/>
              <a:t>. для </a:t>
            </a:r>
            <a:r>
              <a:rPr lang="ru-RU" dirty="0" smtClean="0"/>
              <a:t>вручения медалей к 75 </a:t>
            </a:r>
            <a:r>
              <a:rPr lang="ru-RU" dirty="0" err="1" smtClean="0"/>
              <a:t>летию</a:t>
            </a:r>
            <a:r>
              <a:rPr lang="ru-RU" dirty="0" smtClean="0"/>
              <a:t> победы; приняли участие  </a:t>
            </a:r>
            <a:r>
              <a:rPr lang="ru-RU" dirty="0"/>
              <a:t>во вручении </a:t>
            </a:r>
            <a:r>
              <a:rPr lang="ru-RU" dirty="0" smtClean="0"/>
              <a:t>памятных знаков  Губернатора Пермского края, </a:t>
            </a:r>
            <a:r>
              <a:rPr lang="ru-RU" dirty="0"/>
              <a:t>с посещением детей войны на </a:t>
            </a:r>
            <a:r>
              <a:rPr lang="ru-RU" dirty="0" smtClean="0"/>
              <a:t>дому.</a:t>
            </a:r>
            <a:endParaRPr lang="ru-RU" dirty="0"/>
          </a:p>
          <a:p>
            <a:r>
              <a:rPr lang="ru-RU" dirty="0" smtClean="0"/>
              <a:t>2.  Посещение «Верещагинского </a:t>
            </a:r>
            <a:r>
              <a:rPr lang="ru-RU" dirty="0"/>
              <a:t>дома интерната  престарелых и инвалидов» членами нашей комиссии, Крыловой А.В. и Мелентьевой О.А. , собрано  и вручено: книг </a:t>
            </a:r>
            <a:r>
              <a:rPr lang="ru-RU" b="1" dirty="0"/>
              <a:t>200 экз.</a:t>
            </a:r>
            <a:r>
              <a:rPr lang="ru-RU" dirty="0"/>
              <a:t>, комнатных  </a:t>
            </a:r>
            <a:r>
              <a:rPr lang="ru-RU" dirty="0" smtClean="0"/>
              <a:t>растений, </a:t>
            </a:r>
            <a:r>
              <a:rPr lang="ru-RU" b="1" dirty="0" smtClean="0"/>
              <a:t> </a:t>
            </a:r>
            <a:r>
              <a:rPr lang="ru-RU" dirty="0"/>
              <a:t>букетов из живых цветов</a:t>
            </a:r>
            <a:r>
              <a:rPr lang="ru-RU" dirty="0" smtClean="0"/>
              <a:t>,  Георгиевских лент. Также </a:t>
            </a:r>
            <a:r>
              <a:rPr lang="ru-RU" dirty="0"/>
              <a:t>побывали с букетами цветов на день пожилого </a:t>
            </a:r>
            <a:r>
              <a:rPr lang="ru-RU" dirty="0" smtClean="0"/>
              <a:t>человека.  </a:t>
            </a:r>
            <a:r>
              <a:rPr lang="ru-RU" dirty="0"/>
              <a:t>Б</a:t>
            </a:r>
            <a:r>
              <a:rPr lang="ru-RU" dirty="0" smtClean="0"/>
              <a:t>ыл </a:t>
            </a:r>
            <a:r>
              <a:rPr lang="ru-RU" dirty="0"/>
              <a:t>составлен репертуар выступлений перед постояльцами Дома престарелых, охотно откликнулись выступить  ветераны из </a:t>
            </a:r>
            <a:r>
              <a:rPr lang="ru-RU" dirty="0" smtClean="0"/>
              <a:t>д. Рябины, </a:t>
            </a:r>
            <a:r>
              <a:rPr lang="ru-RU" dirty="0" err="1" smtClean="0"/>
              <a:t>Кукеты</a:t>
            </a:r>
            <a:r>
              <a:rPr lang="ru-RU" dirty="0" smtClean="0"/>
              <a:t>, </a:t>
            </a:r>
            <a:r>
              <a:rPr lang="ru-RU" dirty="0" err="1" smtClean="0"/>
              <a:t>Бородули</a:t>
            </a:r>
            <a:r>
              <a:rPr lang="ru-RU" dirty="0" smtClean="0"/>
              <a:t>, </a:t>
            </a:r>
            <a:r>
              <a:rPr lang="ru-RU" dirty="0" err="1" smtClean="0"/>
              <a:t>Зюкайка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3.</a:t>
            </a:r>
            <a:r>
              <a:rPr lang="ru-RU" dirty="0"/>
              <a:t> Подготовлено публикаций членами социальной комиссии в СМИ </a:t>
            </a:r>
            <a:r>
              <a:rPr lang="ru-RU" dirty="0" smtClean="0"/>
              <a:t>- </a:t>
            </a:r>
            <a:r>
              <a:rPr lang="ru-RU" b="1" dirty="0" smtClean="0"/>
              <a:t>17</a:t>
            </a:r>
            <a:r>
              <a:rPr lang="ru-RU" b="1" dirty="0"/>
              <a:t>, </a:t>
            </a:r>
            <a:r>
              <a:rPr lang="ru-RU" dirty="0"/>
              <a:t>и </a:t>
            </a:r>
            <a:r>
              <a:rPr lang="ru-RU" dirty="0" smtClean="0"/>
              <a:t>около - </a:t>
            </a:r>
            <a:r>
              <a:rPr lang="ru-RU" b="1" dirty="0"/>
              <a:t>40 </a:t>
            </a:r>
            <a:r>
              <a:rPr lang="ru-RU" dirty="0"/>
              <a:t>в « в Контакте»,</a:t>
            </a:r>
            <a:r>
              <a:rPr lang="ru-RU" b="1" dirty="0"/>
              <a:t>  </a:t>
            </a:r>
            <a:r>
              <a:rPr lang="ru-RU" dirty="0"/>
              <a:t>в сообществе</a:t>
            </a:r>
            <a:r>
              <a:rPr lang="ru-RU" b="1" dirty="0"/>
              <a:t> «Ветеранские вести округа</a:t>
            </a:r>
            <a:r>
              <a:rPr lang="ru-RU" b="1" dirty="0" smtClean="0"/>
              <a:t>» - </a:t>
            </a:r>
            <a:r>
              <a:rPr lang="ru-RU" dirty="0" smtClean="0"/>
              <a:t>еженедельно, </a:t>
            </a:r>
          </a:p>
          <a:p>
            <a:r>
              <a:rPr lang="ru-RU" dirty="0" smtClean="0"/>
              <a:t>4. Работают в сети интернет: </a:t>
            </a:r>
            <a:r>
              <a:rPr lang="ru-RU" b="1" dirty="0" smtClean="0"/>
              <a:t>рублика «</a:t>
            </a:r>
            <a:r>
              <a:rPr lang="ru-RU" b="1" dirty="0" err="1" smtClean="0"/>
              <a:t>Сепыч</a:t>
            </a:r>
            <a:r>
              <a:rPr lang="ru-RU" b="1" dirty="0" smtClean="0"/>
              <a:t> культурный»,  </a:t>
            </a:r>
            <a:r>
              <a:rPr lang="ru-RU" b="1" dirty="0" err="1" smtClean="0"/>
              <a:t>Бородульское</a:t>
            </a:r>
            <a:r>
              <a:rPr lang="ru-RU" b="1" dirty="0" smtClean="0"/>
              <a:t> сообщество «Живем», в д.Рябины сообщество «Неунывающие пенсионеры», группа «Совет ветеранов» ОВД,  группа в контакте «Ветеранская весточка» </a:t>
            </a:r>
            <a:r>
              <a:rPr lang="ru-RU" b="1" dirty="0" err="1" smtClean="0"/>
              <a:t>п.Зюкайка</a:t>
            </a:r>
            <a:r>
              <a:rPr lang="ru-RU" b="1" dirty="0" smtClean="0"/>
              <a:t>.</a:t>
            </a:r>
          </a:p>
          <a:p>
            <a:r>
              <a:rPr lang="ru-RU" dirty="0" smtClean="0"/>
              <a:t>5. Проведены </a:t>
            </a:r>
            <a:r>
              <a:rPr lang="ru-RU" dirty="0"/>
              <a:t>встречи за круглым столом по действующим актам и программам РФ по трудовой деятельности ветеранов, с привлечением специалистов МТУ-2 , ПФР, Центра занятости.</a:t>
            </a:r>
          </a:p>
          <a:p>
            <a:r>
              <a:rPr lang="ru-RU" dirty="0" smtClean="0"/>
              <a:t>6. Сотрудничество с редакцией районных газет </a:t>
            </a:r>
            <a:r>
              <a:rPr lang="ru-RU" dirty="0"/>
              <a:t>«Заря</a:t>
            </a:r>
            <a:r>
              <a:rPr lang="ru-RU" dirty="0" smtClean="0"/>
              <a:t>» </a:t>
            </a:r>
            <a:r>
              <a:rPr lang="ru-RU" dirty="0"/>
              <a:t>и «</a:t>
            </a:r>
            <a:r>
              <a:rPr lang="ru-RU" dirty="0" err="1"/>
              <a:t>Верещагинский</a:t>
            </a:r>
            <a:r>
              <a:rPr lang="ru-RU" dirty="0"/>
              <a:t> </a:t>
            </a:r>
            <a:r>
              <a:rPr lang="ru-RU" dirty="0" smtClean="0"/>
              <a:t>Вестник»</a:t>
            </a:r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14615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64080" y="624110"/>
            <a:ext cx="5806440" cy="93037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Забота о старшем поколении</a:t>
            </a:r>
            <a:endParaRPr lang="ru-RU" dirty="0"/>
          </a:p>
        </p:txBody>
      </p:sp>
      <p:pic>
        <p:nvPicPr>
          <p:cNvPr id="5122" name="Picture 2" descr="C:\Users\Admin\Desktop\цветы ветерана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920" y="1584959"/>
            <a:ext cx="3550920" cy="4657843"/>
          </a:xfrm>
          <a:prstGeom prst="rect">
            <a:avLst/>
          </a:prstGeom>
          <a:noFill/>
        </p:spPr>
      </p:pic>
      <p:pic>
        <p:nvPicPr>
          <p:cNvPr id="5125" name="Picture 5" descr="C:\Users\Admin\Desktop\надежд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0520" y="533400"/>
            <a:ext cx="3718560" cy="5811672"/>
          </a:xfrm>
          <a:prstGeom prst="rect">
            <a:avLst/>
          </a:prstGeom>
          <a:noFill/>
        </p:spPr>
      </p:pic>
      <p:pic>
        <p:nvPicPr>
          <p:cNvPr id="5126" name="Picture 6" descr="C:\Users\Admin\Desktop\пути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1886154"/>
            <a:ext cx="3749040" cy="46975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28986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7205" y="593630"/>
            <a:ext cx="8911687" cy="128089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146" name="Picture 2" descr="C:\Users\Admin\Desktop\mY0J4NwO8o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053" y="350520"/>
            <a:ext cx="2809507" cy="4511040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977640" y="731520"/>
            <a:ext cx="7526972" cy="1173480"/>
          </a:xfrm>
        </p:spPr>
        <p:txBody>
          <a:bodyPr/>
          <a:lstStyle/>
          <a:p>
            <a:r>
              <a:rPr lang="ru-RU" dirty="0" smtClean="0"/>
              <a:t>1. Выдвинуты </a:t>
            </a:r>
            <a:r>
              <a:rPr lang="ru-RU" b="1" dirty="0" smtClean="0"/>
              <a:t>5 ветеранов</a:t>
            </a:r>
            <a:r>
              <a:rPr lang="ru-RU" dirty="0" smtClean="0"/>
              <a:t> на конкурс «Людям нравится» и на конкурс  «Лепота» </a:t>
            </a:r>
            <a:r>
              <a:rPr lang="ru-RU" b="1" dirty="0" smtClean="0"/>
              <a:t>4 ветерана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2.  Поздравление с юбилеями свадьбы  </a:t>
            </a:r>
            <a:r>
              <a:rPr lang="ru-RU" b="1" dirty="0" smtClean="0"/>
              <a:t>7 пар.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6147" name="Picture 3" descr="C:\Users\Admin\Desktop\бояршиновы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73040" y="2072640"/>
            <a:ext cx="3764280" cy="4785360"/>
          </a:xfrm>
          <a:prstGeom prst="rect">
            <a:avLst/>
          </a:prstGeom>
          <a:noFill/>
        </p:spPr>
      </p:pic>
      <p:pic>
        <p:nvPicPr>
          <p:cNvPr id="6148" name="Picture 4" descr="C:\Users\Admin\Desktop\IMG-8a6dc7eeb0a47b7e23ed5060466738b3-V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869118" y="2057400"/>
            <a:ext cx="3109522" cy="4541520"/>
          </a:xfrm>
          <a:prstGeom prst="rect">
            <a:avLst/>
          </a:prstGeom>
          <a:noFill/>
        </p:spPr>
      </p:pic>
      <p:pic>
        <p:nvPicPr>
          <p:cNvPr id="6149" name="Picture 5" descr="C:\Users\Admin\AppData\Local\Temp\Rar$DI44.912\M7ZCiNllnZ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3464708"/>
            <a:ext cx="4698969" cy="31342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58632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7841" y="624110"/>
            <a:ext cx="9736772" cy="1280890"/>
          </a:xfrm>
        </p:spPr>
        <p:txBody>
          <a:bodyPr>
            <a:normAutofit/>
          </a:bodyPr>
          <a:lstStyle/>
          <a:p>
            <a:r>
              <a:rPr lang="ru-RU" b="1" dirty="0" smtClean="0"/>
              <a:t>Финансовое обеспечение деятельности ветеранской организации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53440" y="2133600"/>
            <a:ext cx="10651172" cy="3777622"/>
          </a:xfrm>
        </p:spPr>
        <p:txBody>
          <a:bodyPr>
            <a:normAutofit/>
          </a:bodyPr>
          <a:lstStyle/>
          <a:p>
            <a:pPr algn="just"/>
            <a:r>
              <a:rPr lang="ru-RU" sz="2000" b="1" dirty="0" smtClean="0"/>
              <a:t>Основными источниками финансирования деятельности  районной ветеранской организации являются:</a:t>
            </a:r>
          </a:p>
          <a:p>
            <a:pPr algn="just"/>
            <a:r>
              <a:rPr lang="ru-RU" sz="2000" b="1" dirty="0" smtClean="0"/>
              <a:t>1. Администрация губернатора Пермского края – 270 тысяч рублей на реализацию социального проекта «Лишь одно добро бессмертно»</a:t>
            </a:r>
          </a:p>
          <a:p>
            <a:pPr algn="just"/>
            <a:r>
              <a:rPr lang="ru-RU" sz="2000" b="1" dirty="0" smtClean="0"/>
              <a:t>2. Администрация </a:t>
            </a:r>
            <a:r>
              <a:rPr lang="ru-RU" sz="2000" b="1" dirty="0" err="1" smtClean="0"/>
              <a:t>Верещагинского</a:t>
            </a:r>
            <a:r>
              <a:rPr lang="ru-RU" sz="2000" b="1" dirty="0" smtClean="0"/>
              <a:t> муниципального района – 87 тысяч рублей на оплату коммунальных услуг и вознаграждение  организаторов  и  активистов деятельности.</a:t>
            </a:r>
          </a:p>
          <a:p>
            <a:pPr algn="just"/>
            <a:r>
              <a:rPr lang="ru-RU" sz="2000" b="1" dirty="0" smtClean="0"/>
              <a:t>3. Средства спонсоров  (депутатов Думы ВГО) – 6 тысяч рублей</a:t>
            </a:r>
          </a:p>
          <a:p>
            <a:pPr algn="just"/>
            <a:r>
              <a:rPr lang="ru-RU" sz="2000" b="1" dirty="0" smtClean="0"/>
              <a:t>4. Добровольные пожертвования населения – 9 тысяч рублей</a:t>
            </a:r>
            <a:endParaRPr lang="ru-RU" sz="2000" b="1" dirty="0"/>
          </a:p>
        </p:txBody>
      </p:sp>
    </p:spTree>
    <p:extLst>
      <p:ext uri="{BB962C8B-B14F-4D97-AF65-F5344CB8AC3E}">
        <p14:creationId xmlns="" xmlns:p14="http://schemas.microsoft.com/office/powerpoint/2010/main" val="2389480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Финансовые расходы районной организации ветеранов за 2020 год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5360" y="1813560"/>
            <a:ext cx="10529252" cy="4097662"/>
          </a:xfrm>
        </p:spPr>
        <p:txBody>
          <a:bodyPr>
            <a:normAutofit fontScale="25000" lnSpcReduction="20000"/>
          </a:bodyPr>
          <a:lstStyle/>
          <a:p>
            <a:endParaRPr lang="ru-RU" sz="3400" dirty="0" smtClean="0"/>
          </a:p>
          <a:p>
            <a:r>
              <a:rPr lang="ru-RU" sz="7200" b="1" dirty="0" smtClean="0"/>
              <a:t>Заработная плата  организаторов  деятельности  и вознаграждение активистов организации – 141 тысяча рублей</a:t>
            </a:r>
          </a:p>
          <a:p>
            <a:r>
              <a:rPr lang="ru-RU" sz="7200" b="1" dirty="0" smtClean="0"/>
              <a:t>Коммунальные расходы – 15 тысяч рублей</a:t>
            </a:r>
          </a:p>
          <a:p>
            <a:r>
              <a:rPr lang="ru-RU" sz="7200" b="1" dirty="0" smtClean="0"/>
              <a:t>Прочие расходы ( типография, канцтовары,  заправка картриджей, транспортные  расходы, поздравление ветеранов юбиляров, похороны) -  </a:t>
            </a:r>
          </a:p>
          <a:p>
            <a:r>
              <a:rPr lang="ru-RU" sz="7200" b="1" dirty="0" smtClean="0"/>
              <a:t>Расходы по мероприятиям: </a:t>
            </a:r>
          </a:p>
          <a:p>
            <a:pPr>
              <a:buNone/>
            </a:pPr>
            <a:r>
              <a:rPr lang="ru-RU" sz="7200" b="1" dirty="0" smtClean="0"/>
              <a:t>      мероприятия к  9 мая – 12 тысяч рублей</a:t>
            </a:r>
          </a:p>
          <a:p>
            <a:pPr>
              <a:buNone/>
            </a:pPr>
            <a:r>
              <a:rPr lang="ru-RU" sz="7200" b="1" dirty="0" smtClean="0"/>
              <a:t>      конкурс «Ветеранское подворье» – 28 тысяч рублей</a:t>
            </a:r>
          </a:p>
          <a:p>
            <a:pPr>
              <a:buNone/>
            </a:pPr>
            <a:r>
              <a:rPr lang="ru-RU" sz="7200" b="1" dirty="0" smtClean="0"/>
              <a:t>      творческий  конкурс «Радуга талантов» – 7 тысяч рублей</a:t>
            </a:r>
          </a:p>
          <a:p>
            <a:pPr>
              <a:buNone/>
            </a:pPr>
            <a:r>
              <a:rPr lang="ru-RU" sz="7200" b="1" dirty="0" smtClean="0"/>
              <a:t>      патриотический   клуб «Истоки» - 11 тысяч рублей</a:t>
            </a:r>
          </a:p>
          <a:p>
            <a:pPr>
              <a:buNone/>
            </a:pPr>
            <a:r>
              <a:rPr lang="ru-RU" sz="7200" b="1" dirty="0" smtClean="0"/>
              <a:t>      мероприятия к дню пожилого человека – 31 тысяча рублей</a:t>
            </a:r>
          </a:p>
          <a:p>
            <a:pPr>
              <a:buNone/>
            </a:pPr>
            <a:r>
              <a:rPr lang="ru-RU" sz="7200" b="1" dirty="0" smtClean="0"/>
              <a:t>      смотр – конкурс первичных ветеранских организаций – 54 тысячи рублей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41707349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44041" y="624110"/>
            <a:ext cx="9660572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Выводы и предложения, перспективы развития  районной организации ветеранов.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8720" y="2133600"/>
            <a:ext cx="10315892" cy="3777622"/>
          </a:xfrm>
        </p:spPr>
        <p:txBody>
          <a:bodyPr/>
          <a:lstStyle/>
          <a:p>
            <a:pPr algn="just"/>
            <a:r>
              <a:rPr lang="ru-RU" sz="2000" dirty="0" smtClean="0"/>
              <a:t>Работу  </a:t>
            </a:r>
            <a:r>
              <a:rPr lang="ru-RU" sz="2000" dirty="0" err="1" smtClean="0"/>
              <a:t>Верещагинской</a:t>
            </a:r>
            <a:r>
              <a:rPr lang="ru-RU" sz="2000" dirty="0" smtClean="0"/>
              <a:t> районной  общественной ветеранской организации  признать удовлетворительной.</a:t>
            </a:r>
          </a:p>
          <a:p>
            <a:pPr algn="just"/>
            <a:r>
              <a:rPr lang="ru-RU" sz="2000" dirty="0" smtClean="0"/>
              <a:t>Необходимо отметить  значимость и ответственность  председателей  первичных ветеранских организаций, деятельность, которых требует много сил, энергии и финансового сопровождения.</a:t>
            </a:r>
          </a:p>
          <a:p>
            <a:r>
              <a:rPr lang="ru-RU" sz="2000" dirty="0" smtClean="0"/>
              <a:t>Вовлечь в деятельность ветеранского движения округа малоактивные  ветеранские организации предприятий: </a:t>
            </a:r>
            <a:r>
              <a:rPr lang="ru-RU" sz="2000" dirty="0" err="1" smtClean="0"/>
              <a:t>Водо-канализационные</a:t>
            </a:r>
            <a:r>
              <a:rPr lang="ru-RU" sz="2000" dirty="0" smtClean="0"/>
              <a:t> сети, Школа №121,  Детские сады города, </a:t>
            </a:r>
            <a:r>
              <a:rPr lang="ru-RU" sz="2000" dirty="0" smtClean="0"/>
              <a:t>районная больница и </a:t>
            </a:r>
            <a:r>
              <a:rPr lang="ru-RU" sz="2000" dirty="0" smtClean="0"/>
              <a:t>другие.</a:t>
            </a:r>
          </a:p>
          <a:p>
            <a:r>
              <a:rPr lang="ru-RU" sz="2000" dirty="0" smtClean="0"/>
              <a:t>Привлечение дополнительных денежных средств в организации, путем участия в краевых и Российских </a:t>
            </a:r>
            <a:r>
              <a:rPr lang="ru-RU" sz="2000" dirty="0" smtClean="0"/>
              <a:t>конкурсах.</a:t>
            </a: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«Наша работа – о ветеранах забота»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89212" y="1417320"/>
            <a:ext cx="8915400" cy="4493902"/>
          </a:xfrm>
        </p:spPr>
        <p:txBody>
          <a:bodyPr/>
          <a:lstStyle/>
          <a:p>
            <a:pPr algn="just"/>
            <a:r>
              <a:rPr lang="ru-RU" sz="2000" dirty="0" smtClean="0"/>
              <a:t>Под  таким  названием  </a:t>
            </a:r>
            <a:r>
              <a:rPr lang="ru-RU" sz="2000" dirty="0" err="1" smtClean="0"/>
              <a:t>Верещагинская</a:t>
            </a:r>
            <a:r>
              <a:rPr lang="ru-RU" sz="2000" dirty="0" smtClean="0"/>
              <a:t>  районная общественная организация ветеранов заходит в новый 2021 год</a:t>
            </a:r>
          </a:p>
          <a:p>
            <a:pPr algn="just"/>
            <a:r>
              <a:rPr lang="ru-RU" sz="2000" dirty="0" smtClean="0"/>
              <a:t>В перспективе: Создание единой  электронной  базы ветеранов, пенсионеров, проживающих на территории округа.</a:t>
            </a:r>
          </a:p>
          <a:p>
            <a:pPr algn="just"/>
            <a:r>
              <a:rPr lang="ru-RU" sz="2000" dirty="0" smtClean="0"/>
              <a:t>Ликвидация компьютерной безграмотности людей старшего поколения,  постепенный переход на современные компьютерные технологии, создание презентаций и  обобщение опыта работы, участия в конкурсной и проектной деятельности.</a:t>
            </a:r>
          </a:p>
          <a:p>
            <a:pPr algn="just"/>
            <a:r>
              <a:rPr lang="ru-RU" sz="2000" dirty="0" smtClean="0"/>
              <a:t>Совершенствование форм работы  первичных ветеранских организаций, путем введения карт активности ветеранов, увеличения доли участвующих в мероприятиях.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СПАСИБО  ЗА  ВНИМАНИЕ!</a:t>
            </a:r>
            <a:endParaRPr lang="ru-RU" b="1" dirty="0"/>
          </a:p>
        </p:txBody>
      </p:sp>
      <p:pic>
        <p:nvPicPr>
          <p:cNvPr id="8194" name="Picture 2" descr="C:\Users\Admin\Desktop\совет ветеранов\календарь\ветеранское под\Мелехина А.Д.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3520" y="1623277"/>
            <a:ext cx="9113520" cy="42885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85438" y="451189"/>
            <a:ext cx="8838788" cy="1303867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/>
              <a:t>Ресурсный и кадровый потенциал СО НКО Верещагинская районная общественная организация ветеранов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2317" y="2133600"/>
            <a:ext cx="9514936" cy="3777622"/>
          </a:xfrm>
        </p:spPr>
        <p:txBody>
          <a:bodyPr>
            <a:normAutofit/>
          </a:bodyPr>
          <a:lstStyle/>
          <a:p>
            <a:r>
              <a:rPr lang="ru-RU" dirty="0" smtClean="0"/>
              <a:t>Ветеранских организаций в округе – 52 (не входят в состав 8 организаций)</a:t>
            </a:r>
          </a:p>
          <a:p>
            <a:r>
              <a:rPr lang="ru-RU" dirty="0" smtClean="0"/>
              <a:t>Численность людей старше 55 лет  в округе: более 10 000 человек</a:t>
            </a:r>
          </a:p>
          <a:p>
            <a:r>
              <a:rPr lang="ru-RU" dirty="0" smtClean="0"/>
              <a:t> Численность (в учтенных ВО) : 6900 человек  (69%)</a:t>
            </a:r>
          </a:p>
          <a:p>
            <a:r>
              <a:rPr lang="ru-RU" dirty="0" smtClean="0"/>
              <a:t>В возрасте от 55 до 70 лет – 70%</a:t>
            </a:r>
          </a:p>
          <a:p>
            <a:r>
              <a:rPr lang="ru-RU" dirty="0" smtClean="0"/>
              <a:t>В возрасте от 70 и старше – 30%</a:t>
            </a:r>
          </a:p>
          <a:p>
            <a:r>
              <a:rPr lang="ru-RU" dirty="0" smtClean="0"/>
              <a:t>Труженики тыла: 209 человек</a:t>
            </a:r>
          </a:p>
          <a:p>
            <a:r>
              <a:rPr lang="ru-RU" dirty="0" smtClean="0"/>
              <a:t>Участники ВОВ: 5 человек</a:t>
            </a:r>
          </a:p>
          <a:p>
            <a:r>
              <a:rPr lang="ru-RU" dirty="0" smtClean="0"/>
              <a:t>Узники фашистских лагерей: 2 человека</a:t>
            </a:r>
          </a:p>
          <a:p>
            <a:r>
              <a:rPr lang="ru-RU" dirty="0" smtClean="0"/>
              <a:t>Репрессированных: 56 человек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5573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5283" y="624110"/>
            <a:ext cx="9779329" cy="128089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/>
              <a:t>Структура  управления Верещагинской районной общественной организацией ветеранов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6053" y="1733909"/>
            <a:ext cx="9658559" cy="4177313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Высшим органом  организации является Конференция</a:t>
            </a:r>
          </a:p>
          <a:p>
            <a:r>
              <a:rPr lang="ru-RU" sz="2000" dirty="0" smtClean="0"/>
              <a:t>Президиум – 7 человек</a:t>
            </a:r>
          </a:p>
          <a:p>
            <a:r>
              <a:rPr lang="ru-RU" sz="2000" dirty="0" smtClean="0"/>
              <a:t>Совет – 31 человек</a:t>
            </a:r>
          </a:p>
          <a:p>
            <a:r>
              <a:rPr lang="ru-RU" sz="2000" dirty="0" smtClean="0"/>
              <a:t>Ревизионная комиссия – 3 человека</a:t>
            </a:r>
          </a:p>
          <a:p>
            <a:r>
              <a:rPr lang="ru-RU" sz="2000" dirty="0" smtClean="0"/>
              <a:t>Председатель – 1 человек</a:t>
            </a:r>
          </a:p>
          <a:p>
            <a:r>
              <a:rPr lang="ru-RU" sz="2000" dirty="0" smtClean="0"/>
              <a:t>Заместитель председателя – 1 человек</a:t>
            </a:r>
          </a:p>
          <a:p>
            <a:r>
              <a:rPr lang="ru-RU" sz="2000" dirty="0" smtClean="0"/>
              <a:t>Гл. бухгалтер – 1 человек</a:t>
            </a:r>
          </a:p>
          <a:p>
            <a:r>
              <a:rPr lang="ru-RU" sz="2000" u="sng" dirty="0" smtClean="0"/>
              <a:t>Комиссии:</a:t>
            </a:r>
            <a:r>
              <a:rPr lang="ru-RU" sz="2000" dirty="0" smtClean="0"/>
              <a:t> социальная – 5 человек, патриотическая – 6 человек, Культурно-массовая – 5 человек, физкультурно – оздоровительная – 3 человека, информационно – методическая – 5 человек.</a:t>
            </a:r>
            <a:endParaRPr lang="ru-RU" sz="2000" dirty="0"/>
          </a:p>
        </p:txBody>
      </p:sp>
    </p:spTree>
    <p:extLst>
      <p:ext uri="{BB962C8B-B14F-4D97-AF65-F5344CB8AC3E}">
        <p14:creationId xmlns="" xmlns:p14="http://schemas.microsoft.com/office/powerpoint/2010/main" val="34039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3081" y="624109"/>
            <a:ext cx="9646920" cy="854171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/>
              <a:t>Организационно – методическая  и информационная работа </a:t>
            </a:r>
            <a:r>
              <a:rPr lang="ru-RU" sz="2000" dirty="0" smtClean="0"/>
              <a:t> </a:t>
            </a:r>
            <a:r>
              <a:rPr lang="ru-RU" sz="1800" dirty="0" smtClean="0"/>
              <a:t>( председатель Тиунова Л.М.)</a:t>
            </a:r>
            <a:endParaRPr lang="ru-RU" sz="1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5841" y="1768414"/>
            <a:ext cx="10498772" cy="4754306"/>
          </a:xfrm>
        </p:spPr>
        <p:txBody>
          <a:bodyPr>
            <a:noAutofit/>
          </a:bodyPr>
          <a:lstStyle/>
          <a:p>
            <a:pPr algn="just"/>
            <a:r>
              <a:rPr lang="ru-RU" sz="1600" dirty="0" smtClean="0"/>
              <a:t>За данный период в организации проведена отчетно – перевыборная  конференция в 2 этапа (23.01.2020г. </a:t>
            </a:r>
            <a:r>
              <a:rPr lang="ru-RU" sz="1600" dirty="0"/>
              <a:t>и</a:t>
            </a:r>
            <a:r>
              <a:rPr lang="ru-RU" sz="1600" dirty="0" smtClean="0"/>
              <a:t> 06.07.2020г.)</a:t>
            </a:r>
          </a:p>
          <a:p>
            <a:pPr algn="just"/>
            <a:r>
              <a:rPr lang="ru-RU" sz="1600" dirty="0" smtClean="0"/>
              <a:t>Заседания Совета не проводились ввиду введения режима самоизоляции (65+).</a:t>
            </a:r>
          </a:p>
          <a:p>
            <a:pPr algn="just"/>
            <a:r>
              <a:rPr lang="ru-RU" sz="1600" dirty="0" smtClean="0"/>
              <a:t>По мере необходимости проводились консультации с председателями ветеранских организаций, членами районного совета. Учеба вновь избранных председателей </a:t>
            </a:r>
            <a:r>
              <a:rPr lang="ru-RU" sz="1600" dirty="0" err="1" smtClean="0"/>
              <a:t>первичек</a:t>
            </a:r>
            <a:r>
              <a:rPr lang="ru-RU" sz="1600" dirty="0" smtClean="0"/>
              <a:t>: Путина М.Е., Агеева И.В., Шагаева М.Н., Косых Г.А., </a:t>
            </a:r>
            <a:r>
              <a:rPr lang="ru-RU" sz="1600" dirty="0" err="1" smtClean="0"/>
              <a:t>Механошина</a:t>
            </a:r>
            <a:r>
              <a:rPr lang="ru-RU" sz="1600" dirty="0" smtClean="0"/>
              <a:t> В.Л., Драч О.А., и др.</a:t>
            </a:r>
          </a:p>
          <a:p>
            <a:pPr algn="just"/>
            <a:r>
              <a:rPr lang="ru-RU" sz="1600" dirty="0" smtClean="0"/>
              <a:t>Две группы ветеранов прошли обучение компьютерной грамотности на базе Верещагинского многопрофильного техникума, при поддержке Центра занятости населения.</a:t>
            </a:r>
          </a:p>
          <a:p>
            <a:pPr algn="just"/>
            <a:r>
              <a:rPr lang="ru-RU" sz="1600" dirty="0" smtClean="0"/>
              <a:t>Материалы о работе ветеранских организаций  размещаются на сайте администрации округа и в СМИ, в районные газеты  направляются поздравления </a:t>
            </a:r>
            <a:r>
              <a:rPr lang="ru-RU" sz="1600" dirty="0"/>
              <a:t>с </a:t>
            </a:r>
            <a:r>
              <a:rPr lang="ru-RU" sz="1600" dirty="0" smtClean="0"/>
              <a:t>праздниками, днем рождения  и юбилеем ветеранов.</a:t>
            </a:r>
          </a:p>
          <a:p>
            <a:pPr algn="just"/>
            <a:r>
              <a:rPr lang="ru-RU" sz="1600" dirty="0" smtClean="0"/>
              <a:t>Ежегодно проводится смотр – конкурс первичных ветеранских организаций.</a:t>
            </a:r>
          </a:p>
          <a:p>
            <a:pPr algn="just"/>
            <a:r>
              <a:rPr lang="ru-RU" sz="1600" dirty="0" smtClean="0"/>
              <a:t>Пополнилась книга Почета ветеранов  новыми кандидатами: Коротких Н.А., Суслова Ф.И., </a:t>
            </a:r>
            <a:r>
              <a:rPr lang="ru-RU" sz="1600" dirty="0" err="1" smtClean="0"/>
              <a:t>Патракова</a:t>
            </a:r>
            <a:r>
              <a:rPr lang="ru-RU" sz="1600" dirty="0" smtClean="0"/>
              <a:t> В.И., Мокрушина Г.С., Мелентьева О.А., Жданова Ф.И.</a:t>
            </a:r>
          </a:p>
          <a:p>
            <a:pPr algn="just"/>
            <a:endParaRPr lang="ru-RU" dirty="0" smtClean="0"/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99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53200" y="624110"/>
            <a:ext cx="4983480" cy="5761450"/>
          </a:xfrm>
        </p:spPr>
        <p:txBody>
          <a:bodyPr>
            <a:normAutofit/>
          </a:bodyPr>
          <a:lstStyle/>
          <a:p>
            <a:r>
              <a:rPr lang="ru-RU" dirty="0" smtClean="0"/>
              <a:t>Заседания, Проекты, Решения</a:t>
            </a:r>
            <a:br>
              <a:rPr lang="ru-RU" dirty="0" smtClean="0"/>
            </a:br>
            <a:r>
              <a:rPr lang="ru-RU" sz="2000" dirty="0" smtClean="0"/>
              <a:t>Заседания президиума проводились по мере необходимости, принимались необходимые решения, утверждались положения о конкурсах «Ветеранское подворье», «Радуга талантов», о «Смотре-конкурсе  первичных ветеранских организаций», </a:t>
            </a:r>
            <a:br>
              <a:rPr lang="ru-RU" sz="2000" dirty="0" smtClean="0"/>
            </a:br>
            <a:r>
              <a:rPr lang="ru-RU" sz="2000" dirty="0" smtClean="0"/>
              <a:t>решались организационные и финансовые вопросы. Работа продолжалась с  выполнением всех требований </a:t>
            </a:r>
            <a:r>
              <a:rPr lang="ru-RU" sz="2000" dirty="0" err="1" smtClean="0"/>
              <a:t>Роспотребнадзор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1026" name="Picture 2" descr="C:\Users\Admin\Desktop\президиум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8069" y="1539240"/>
            <a:ext cx="2833688" cy="3778250"/>
          </a:xfrm>
          <a:prstGeom prst="rect">
            <a:avLst/>
          </a:prstGeom>
          <a:noFill/>
        </p:spPr>
      </p:pic>
      <p:pic>
        <p:nvPicPr>
          <p:cNvPr id="1027" name="Picture 3" descr="C:\Users\Admin\Desktop\заседа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435110"/>
            <a:ext cx="2926080" cy="39809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3157" y="128787"/>
            <a:ext cx="8911687" cy="122556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>Патриотическое воспитание</a:t>
            </a:r>
            <a:br>
              <a:rPr lang="ru-RU" sz="2800" b="1" dirty="0" smtClean="0"/>
            </a:br>
            <a:r>
              <a:rPr lang="ru-RU" sz="2000" dirty="0" smtClean="0"/>
              <a:t>(председатель комиссии Мокрушина Г.С.) </a:t>
            </a:r>
            <a:br>
              <a:rPr lang="ru-RU" sz="2000" dirty="0" smtClean="0"/>
            </a:br>
            <a:r>
              <a:rPr lang="ru-RU" sz="2000" dirty="0" smtClean="0"/>
              <a:t>проведение тематических программ в населенных пунктах Верещагинского городского округа 9 мая 2020 года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457" y="1509622"/>
            <a:ext cx="5011947" cy="498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559" y="1535502"/>
            <a:ext cx="5365630" cy="4994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0276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1381" y="624110"/>
            <a:ext cx="9566694" cy="1446230"/>
          </a:xfrm>
        </p:spPr>
        <p:txBody>
          <a:bodyPr>
            <a:normAutofit/>
          </a:bodyPr>
          <a:lstStyle/>
          <a:p>
            <a:pPr algn="just"/>
            <a:r>
              <a:rPr lang="ru-RU" sz="2200" b="1" dirty="0"/>
              <a:t>Год </a:t>
            </a:r>
            <a:r>
              <a:rPr lang="ru-RU" sz="2200" b="1" dirty="0" smtClean="0"/>
              <a:t>Памяти, Славы и чести  </a:t>
            </a:r>
            <a:r>
              <a:rPr lang="ru-RU" sz="2200" b="1" dirty="0"/>
              <a:t>- это возможность заполнить «пробелы» в знании истории своей страны. Уважение истории прошлого своей страны  - залог построения успешного будущего. 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960" y="2018582"/>
            <a:ext cx="4831199" cy="37007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743" y="2018582"/>
            <a:ext cx="4341183" cy="376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96649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5392835" cy="899890"/>
          </a:xfrm>
        </p:spPr>
        <p:txBody>
          <a:bodyPr/>
          <a:lstStyle/>
          <a:p>
            <a:r>
              <a:rPr lang="ru-RU" b="1" dirty="0" smtClean="0"/>
              <a:t>Окна победы  к 9 мая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12" y="1873229"/>
            <a:ext cx="6891636" cy="498477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437" y="1873229"/>
            <a:ext cx="4639563" cy="61860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3022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816</TotalTime>
  <Words>1637</Words>
  <Application>Microsoft Office PowerPoint</Application>
  <PresentationFormat>Произвольный</PresentationFormat>
  <Paragraphs>108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Легкий дым</vt:lpstr>
      <vt:lpstr>Слайд 1</vt:lpstr>
      <vt:lpstr>Основные направления деятельности  районной ветеранской организации в рамках социального проекта  «Лишь одно добро бессмертно»</vt:lpstr>
      <vt:lpstr>Ресурсный и кадровый потенциал СО НКО Верещагинская районная общественная организация ветеранов</vt:lpstr>
      <vt:lpstr>Структура  управления Верещагинской районной общественной организацией ветеранов</vt:lpstr>
      <vt:lpstr>Организационно – методическая  и информационная работа  ( председатель Тиунова Л.М.)</vt:lpstr>
      <vt:lpstr>Заседания, Проекты, Решения Заседания президиума проводились по мере необходимости, принимались необходимые решения, утверждались положения о конкурсах «Ветеранское подворье», «Радуга талантов», о «Смотре-конкурсе  первичных ветеранских организаций»,  решались организационные и финансовые вопросы. Работа продолжалась с  выполнением всех требований Роспотребнадзор.  </vt:lpstr>
      <vt:lpstr>Патриотическое воспитание (председатель комиссии Мокрушина Г.С.)  проведение тематических программ в населенных пунктах Верещагинского городского округа 9 мая 2020 года </vt:lpstr>
      <vt:lpstr>Год Памяти, Славы и чести  - это возможность заполнить «пробелы» в знании истории своей страны. Уважение истории прошлого своей страны  - залог построения успешного будущего. </vt:lpstr>
      <vt:lpstr>Окна победы  к 9 мая</vt:lpstr>
      <vt:lpstr>Встреча с воинами Афганцами, открытие памятника д.Рябины</vt:lpstr>
      <vt:lpstr>Задачи юбилейного года: связать события прошлого и настоящего через мероприятия, приуроченные к 75 летию Победы в ВОВ</vt:lpstr>
      <vt:lpstr>9 мая – День Победы!</vt:lpstr>
      <vt:lpstr>Культурно – массовая работа  (председатель комиссии Купчина В.В.) </vt:lpstr>
      <vt:lpstr>Творческий конкурс  «Радуга талантов» онлайн</vt:lpstr>
      <vt:lpstr>Широкая   масленница</vt:lpstr>
      <vt:lpstr>Ветеранское  подворье - 2020</vt:lpstr>
      <vt:lpstr>Сотрудничество  с Фондом поддержки социальных инициатив «Содействие»  </vt:lpstr>
      <vt:lpstr>  Победителем этого года  в номинации: «Лучший публичный отчет»  стала – Верещагинская районная ветеранская организация   2 место, вручены диплом победителя и компьютер </vt:lpstr>
      <vt:lpstr>Физкультурно – оздоровительная работа (председатель Старков Ю.Г.)  краевой турслет и зимние забавы, песни у костра</vt:lpstr>
      <vt:lpstr>Тропа здоровья, группа здоровья, ГТО </vt:lpstr>
      <vt:lpstr>Работа социальной комиссии (председатель Леонтьева Л.Г.)</vt:lpstr>
      <vt:lpstr>Забота о старшем поколении</vt:lpstr>
      <vt:lpstr> </vt:lpstr>
      <vt:lpstr>Финансовое обеспечение деятельности ветеранской организации </vt:lpstr>
      <vt:lpstr>Финансовые расходы районной организации ветеранов за 2020 год</vt:lpstr>
      <vt:lpstr>Выводы и предложения, перспективы развития  районной организации ветеранов.</vt:lpstr>
      <vt:lpstr>«Наша работа – о ветеранах забота»</vt:lpstr>
      <vt:lpstr>СПАСИБО  ЗА  ВНИМАНИЕ!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</dc:title>
  <dc:creator>Пользователь</dc:creator>
  <cp:lastModifiedBy>Admin</cp:lastModifiedBy>
  <cp:revision>85</cp:revision>
  <dcterms:created xsi:type="dcterms:W3CDTF">2021-01-03T13:31:27Z</dcterms:created>
  <dcterms:modified xsi:type="dcterms:W3CDTF">2021-01-20T18:01:58Z</dcterms:modified>
</cp:coreProperties>
</file>