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58" r:id="rId4"/>
    <p:sldId id="259" r:id="rId5"/>
    <p:sldId id="260" r:id="rId6"/>
    <p:sldId id="257" r:id="rId7"/>
    <p:sldId id="266" r:id="rId8"/>
    <p:sldId id="263" r:id="rId9"/>
    <p:sldId id="267" r:id="rId10"/>
    <p:sldId id="268" r:id="rId11"/>
    <p:sldId id="270" r:id="rId12"/>
    <p:sldId id="271" r:id="rId13"/>
    <p:sldId id="276" r:id="rId14"/>
    <p:sldId id="269" r:id="rId15"/>
    <p:sldId id="273" r:id="rId16"/>
    <p:sldId id="272" r:id="rId17"/>
    <p:sldId id="278" r:id="rId18"/>
    <p:sldId id="279" r:id="rId19"/>
    <p:sldId id="280" r:id="rId20"/>
    <p:sldId id="277" r:id="rId21"/>
    <p:sldId id="275" r:id="rId22"/>
    <p:sldId id="283" r:id="rId23"/>
    <p:sldId id="282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39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uoruk\&#1086;&#1073;&#1084;&#1077;&#1085;\&#1089;&#1077;&#1090;&#1077;&#1074;&#1099;&#1077;%20&#1075;&#1088;&#1091;&#1087;&#1087;&#1099;_&#1088;&#1077;&#1079;&#1091;&#1083;&#1100;&#1090;&#1072;&#1090;&#1099;%20&#1045;&#1043;&#106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ЕГЭ,</a:t>
            </a:r>
            <a:r>
              <a:rPr lang="ru-RU" baseline="0" dirty="0">
                <a:latin typeface="Times New Roman" pitchFamily="18" charset="0"/>
                <a:cs typeface="Times New Roman" pitchFamily="18" charset="0"/>
              </a:rPr>
              <a:t> сравнение результатов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выпускников сетевых </a:t>
            </a:r>
            <a:r>
              <a:rPr lang="ru-RU" baseline="0" dirty="0">
                <a:latin typeface="Times New Roman" pitchFamily="18" charset="0"/>
                <a:cs typeface="Times New Roman" pitchFamily="18" charset="0"/>
              </a:rPr>
              <a:t>групп и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выпускников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429401185962896"/>
          <c:y val="1.403016330447244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'элективы_11 кл.'!$N$34</c:f>
              <c:strCache>
                <c:ptCount val="1"/>
                <c:pt idx="0">
                  <c:v>сеть</c:v>
                </c:pt>
              </c:strCache>
            </c:strRef>
          </c:tx>
          <c:cat>
            <c:strRef>
              <c:f>'элективы_11 кл.'!$O$33:$W$33</c:f>
              <c:strCache>
                <c:ptCount val="9"/>
                <c:pt idx="0">
                  <c:v>русс. язык</c:v>
                </c:pt>
                <c:pt idx="1">
                  <c:v>мат-ка</c:v>
                </c:pt>
                <c:pt idx="2">
                  <c:v>история</c:v>
                </c:pt>
                <c:pt idx="3">
                  <c:v>общ-ие</c:v>
                </c:pt>
                <c:pt idx="4">
                  <c:v>химия</c:v>
                </c:pt>
                <c:pt idx="5">
                  <c:v>биол-я</c:v>
                </c:pt>
                <c:pt idx="6">
                  <c:v>ин-ка</c:v>
                </c:pt>
                <c:pt idx="7">
                  <c:v>анг. язык</c:v>
                </c:pt>
                <c:pt idx="8">
                  <c:v>физика</c:v>
                </c:pt>
              </c:strCache>
            </c:strRef>
          </c:cat>
          <c:val>
            <c:numRef>
              <c:f>'элективы_11 кл.'!$O$34:$W$34</c:f>
              <c:numCache>
                <c:formatCode>General</c:formatCode>
                <c:ptCount val="9"/>
                <c:pt idx="0">
                  <c:v>66.900000000000006</c:v>
                </c:pt>
                <c:pt idx="1">
                  <c:v>61.4</c:v>
                </c:pt>
                <c:pt idx="2">
                  <c:v>51.8</c:v>
                </c:pt>
                <c:pt idx="3">
                  <c:v>57.5</c:v>
                </c:pt>
                <c:pt idx="4">
                  <c:v>50.6</c:v>
                </c:pt>
                <c:pt idx="5">
                  <c:v>62.5</c:v>
                </c:pt>
                <c:pt idx="6">
                  <c:v>61.5</c:v>
                </c:pt>
                <c:pt idx="7">
                  <c:v>69.8</c:v>
                </c:pt>
                <c:pt idx="8">
                  <c:v>51.6</c:v>
                </c:pt>
              </c:numCache>
            </c:numRef>
          </c:val>
        </c:ser>
        <c:ser>
          <c:idx val="1"/>
          <c:order val="1"/>
          <c:tx>
            <c:strRef>
              <c:f>'элективы_11 кл.'!$N$35</c:f>
              <c:strCache>
                <c:ptCount val="1"/>
                <c:pt idx="0">
                  <c:v>район</c:v>
                </c:pt>
              </c:strCache>
            </c:strRef>
          </c:tx>
          <c:cat>
            <c:strRef>
              <c:f>'элективы_11 кл.'!$O$33:$W$33</c:f>
              <c:strCache>
                <c:ptCount val="9"/>
                <c:pt idx="0">
                  <c:v>русс. язык</c:v>
                </c:pt>
                <c:pt idx="1">
                  <c:v>мат-ка</c:v>
                </c:pt>
                <c:pt idx="2">
                  <c:v>история</c:v>
                </c:pt>
                <c:pt idx="3">
                  <c:v>общ-ие</c:v>
                </c:pt>
                <c:pt idx="4">
                  <c:v>химия</c:v>
                </c:pt>
                <c:pt idx="5">
                  <c:v>биол-я</c:v>
                </c:pt>
                <c:pt idx="6">
                  <c:v>ин-ка</c:v>
                </c:pt>
                <c:pt idx="7">
                  <c:v>анг. язык</c:v>
                </c:pt>
                <c:pt idx="8">
                  <c:v>физика</c:v>
                </c:pt>
              </c:strCache>
            </c:strRef>
          </c:cat>
          <c:val>
            <c:numRef>
              <c:f>'элективы_11 кл.'!$O$35:$W$35</c:f>
              <c:numCache>
                <c:formatCode>0.0</c:formatCode>
                <c:ptCount val="9"/>
                <c:pt idx="0">
                  <c:v>65.400000000000006</c:v>
                </c:pt>
                <c:pt idx="1">
                  <c:v>48.5</c:v>
                </c:pt>
                <c:pt idx="2">
                  <c:v>53.9</c:v>
                </c:pt>
                <c:pt idx="3">
                  <c:v>58.5</c:v>
                </c:pt>
                <c:pt idx="4">
                  <c:v>53</c:v>
                </c:pt>
                <c:pt idx="5">
                  <c:v>56.5</c:v>
                </c:pt>
                <c:pt idx="6">
                  <c:v>58.1</c:v>
                </c:pt>
                <c:pt idx="7">
                  <c:v>69.8</c:v>
                </c:pt>
                <c:pt idx="8">
                  <c:v>49.1</c:v>
                </c:pt>
              </c:numCache>
            </c:numRef>
          </c:val>
        </c:ser>
        <c:shape val="cylinder"/>
        <c:axId val="68675456"/>
        <c:axId val="68676992"/>
        <c:axId val="0"/>
      </c:bar3DChart>
      <c:catAx>
        <c:axId val="68675456"/>
        <c:scaling>
          <c:orientation val="minMax"/>
        </c:scaling>
        <c:axPos val="b"/>
        <c:tickLblPos val="nextTo"/>
        <c:crossAx val="68676992"/>
        <c:crosses val="autoZero"/>
        <c:auto val="1"/>
        <c:lblAlgn val="ctr"/>
        <c:lblOffset val="100"/>
      </c:catAx>
      <c:valAx>
        <c:axId val="68676992"/>
        <c:scaling>
          <c:orientation val="minMax"/>
        </c:scaling>
        <c:axPos val="l"/>
        <c:majorGridlines/>
        <c:numFmt formatCode="General" sourceLinked="1"/>
        <c:tickLblPos val="nextTo"/>
        <c:crossAx val="6867545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 кв. категория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 кв. категория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сответствие заним. должности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8408064"/>
        <c:axId val="88409600"/>
      </c:barChart>
      <c:catAx>
        <c:axId val="88408064"/>
        <c:scaling>
          <c:orientation val="minMax"/>
        </c:scaling>
        <c:axPos val="b"/>
        <c:tickLblPos val="nextTo"/>
        <c:crossAx val="88409600"/>
        <c:crosses val="autoZero"/>
        <c:auto val="1"/>
        <c:lblAlgn val="ctr"/>
        <c:lblOffset val="100"/>
      </c:catAx>
      <c:valAx>
        <c:axId val="88409600"/>
        <c:scaling>
          <c:orientation val="minMax"/>
        </c:scaling>
        <c:axPos val="l"/>
        <c:majorGridlines/>
        <c:numFmt formatCode="General" sourceLinked="1"/>
        <c:tickLblPos val="nextTo"/>
        <c:crossAx val="884080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год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педагогов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года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педагогов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года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педагогов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axId val="99072640"/>
        <c:axId val="106910080"/>
      </c:barChart>
      <c:catAx>
        <c:axId val="99072640"/>
        <c:scaling>
          <c:orientation val="minMax"/>
        </c:scaling>
        <c:axPos val="b"/>
        <c:tickLblPos val="nextTo"/>
        <c:crossAx val="106910080"/>
        <c:crosses val="autoZero"/>
        <c:auto val="1"/>
        <c:lblAlgn val="ctr"/>
        <c:lblOffset val="100"/>
      </c:catAx>
      <c:valAx>
        <c:axId val="106910080"/>
        <c:scaling>
          <c:orientation val="minMax"/>
        </c:scaling>
        <c:axPos val="l"/>
        <c:majorGridlines/>
        <c:numFmt formatCode="General" sourceLinked="1"/>
        <c:tickLblPos val="nextTo"/>
        <c:crossAx val="990726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 кв.категория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категорийность 2014-2015</c:v>
                </c:pt>
                <c:pt idx="1">
                  <c:v>категорийность  2016-2017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 кв. категория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категорийность 2014-2015</c:v>
                </c:pt>
                <c:pt idx="1">
                  <c:v>категорийность  2016-2017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соответствие занимаемой должности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категорийность 2014-2015</c:v>
                </c:pt>
                <c:pt idx="1">
                  <c:v>категорийность  2016-2017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axId val="103313408"/>
        <c:axId val="103314944"/>
      </c:barChart>
      <c:catAx>
        <c:axId val="103313408"/>
        <c:scaling>
          <c:orientation val="minMax"/>
        </c:scaling>
        <c:axPos val="b"/>
        <c:tickLblPos val="nextTo"/>
        <c:crossAx val="103314944"/>
        <c:crosses val="autoZero"/>
        <c:auto val="1"/>
        <c:lblAlgn val="ctr"/>
        <c:lblOffset val="100"/>
      </c:catAx>
      <c:valAx>
        <c:axId val="103314944"/>
        <c:scaling>
          <c:orientation val="minMax"/>
        </c:scaling>
        <c:axPos val="l"/>
        <c:majorGridlines/>
        <c:numFmt formatCode="General" sourceLinked="1"/>
        <c:tickLblPos val="nextTo"/>
        <c:crossAx val="1033134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7D645-A406-4953-B07F-0EB1C1478D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77BC75-DB8C-45CB-A51D-F64A8F74A844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ФГОС дошкольного, начального общего, основного общего образования</a:t>
          </a:r>
        </a:p>
      </dgm:t>
    </dgm:pt>
    <dgm:pt modelId="{2A62CB73-63EE-45B7-9F51-A7DB871F845C}" type="parTrans" cxnId="{E927AB3E-A098-4BE3-8330-5BB4F5EC5BA8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EAB8B97-4CB5-446B-9FDD-2468F8CC45D9}" type="sibTrans" cxnId="{E927AB3E-A098-4BE3-8330-5BB4F5EC5BA8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A314682-3D29-4A2E-B343-B3A8AE836594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 проведение итоговой аттестации выпускников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1AF902-3834-4FB9-BC19-20B49B518B73}" type="parTrans" cxnId="{CFC4113A-F1FA-4FAC-8DFA-11025604CFBB}">
      <dgm:prSet/>
      <dgm:spPr/>
      <dgm:t>
        <a:bodyPr/>
        <a:lstStyle/>
        <a:p>
          <a:endParaRPr lang="ru-RU"/>
        </a:p>
      </dgm:t>
    </dgm:pt>
    <dgm:pt modelId="{A48221A2-6BEA-4AA6-BA96-13A2CCEDD30E}" type="sibTrans" cxnId="{CFC4113A-F1FA-4FAC-8DFA-11025604CFBB}">
      <dgm:prSet/>
      <dgm:spPr/>
      <dgm:t>
        <a:bodyPr/>
        <a:lstStyle/>
        <a:p>
          <a:endParaRPr lang="ru-RU"/>
        </a:p>
      </dgm:t>
    </dgm:pt>
    <dgm:pt modelId="{9385E172-EB80-4092-B464-46BD55F8EDD6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Сетевая форма реализации образовательных программ, ее вариативной части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582CCC-0DF3-4453-8A32-EC354A8FB958}" type="parTrans" cxnId="{FA4193C7-4ECB-4D7F-A913-D42B6A4A9B2D}">
      <dgm:prSet/>
      <dgm:spPr/>
      <dgm:t>
        <a:bodyPr/>
        <a:lstStyle/>
        <a:p>
          <a:endParaRPr lang="ru-RU"/>
        </a:p>
      </dgm:t>
    </dgm:pt>
    <dgm:pt modelId="{9DDD7CE7-F8C9-47B3-8B9A-DB5BE014BCEC}" type="sibTrans" cxnId="{FA4193C7-4ECB-4D7F-A913-D42B6A4A9B2D}">
      <dgm:prSet/>
      <dgm:spPr/>
      <dgm:t>
        <a:bodyPr/>
        <a:lstStyle/>
        <a:p>
          <a:endParaRPr lang="ru-RU"/>
        </a:p>
      </dgm:t>
    </dgm:pt>
    <dgm:pt modelId="{7BE943B8-1E5A-4E3E-BC55-027D9B2B4AAC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Организация профессиональной ориентации учащихся школ</a:t>
          </a:r>
          <a:endParaRPr lang="ru-RU" sz="2000" b="1" u="sng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2A03C6-06A0-43EA-968C-CD4965095DA7}" type="parTrans" cxnId="{38D1E927-7E98-46F3-A2F1-09BE04333F7B}">
      <dgm:prSet/>
      <dgm:spPr/>
      <dgm:t>
        <a:bodyPr/>
        <a:lstStyle/>
        <a:p>
          <a:endParaRPr lang="ru-RU"/>
        </a:p>
      </dgm:t>
    </dgm:pt>
    <dgm:pt modelId="{DFA45DE6-A276-44E1-9D4D-01568F575605}" type="sibTrans" cxnId="{38D1E927-7E98-46F3-A2F1-09BE04333F7B}">
      <dgm:prSet/>
      <dgm:spPr/>
      <dgm:t>
        <a:bodyPr/>
        <a:lstStyle/>
        <a:p>
          <a:endParaRPr lang="ru-RU"/>
        </a:p>
      </dgm:t>
    </dgm:pt>
    <dgm:pt modelId="{8CEA5630-93F0-4352-BAEC-E028BB15BB2B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Использование ресурсов ВПО</a:t>
          </a:r>
          <a:endParaRPr lang="ru-RU" sz="2000" b="1" u="sng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06A91B-2909-4970-B8D1-E2B3C82446E8}" type="parTrans" cxnId="{FD8725A9-6394-498A-B033-9DAA3E14E3D7}">
      <dgm:prSet/>
      <dgm:spPr/>
      <dgm:t>
        <a:bodyPr/>
        <a:lstStyle/>
        <a:p>
          <a:endParaRPr lang="ru-RU"/>
        </a:p>
      </dgm:t>
    </dgm:pt>
    <dgm:pt modelId="{E82B82C6-77C6-4F7D-A379-E001A5EC5AAB}" type="sibTrans" cxnId="{FD8725A9-6394-498A-B033-9DAA3E14E3D7}">
      <dgm:prSet/>
      <dgm:spPr/>
      <dgm:t>
        <a:bodyPr/>
        <a:lstStyle/>
        <a:p>
          <a:endParaRPr lang="ru-RU"/>
        </a:p>
      </dgm:t>
    </dgm:pt>
    <dgm:pt modelId="{E9DFB705-9BC8-4814-8E62-A6D3BE46A7CE}" type="pres">
      <dgm:prSet presAssocID="{C287D645-A406-4953-B07F-0EB1C1478D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6BE3C6D-0716-46BC-BAF8-F9D3E8CCA740}" type="pres">
      <dgm:prSet presAssocID="{C287D645-A406-4953-B07F-0EB1C1478D15}" presName="Name1" presStyleCnt="0"/>
      <dgm:spPr/>
    </dgm:pt>
    <dgm:pt modelId="{C7C413A6-CD7F-4264-B969-C61241CBD3AB}" type="pres">
      <dgm:prSet presAssocID="{C287D645-A406-4953-B07F-0EB1C1478D15}" presName="cycle" presStyleCnt="0"/>
      <dgm:spPr/>
    </dgm:pt>
    <dgm:pt modelId="{5E595098-C51E-48F2-9172-E6F8D2B544C8}" type="pres">
      <dgm:prSet presAssocID="{C287D645-A406-4953-B07F-0EB1C1478D15}" presName="srcNode" presStyleLbl="node1" presStyleIdx="0" presStyleCnt="5"/>
      <dgm:spPr/>
    </dgm:pt>
    <dgm:pt modelId="{29B5A294-3FCB-45AF-853C-38DC22ABBCB2}" type="pres">
      <dgm:prSet presAssocID="{C287D645-A406-4953-B07F-0EB1C1478D15}" presName="conn" presStyleLbl="parChTrans1D2" presStyleIdx="0" presStyleCnt="1"/>
      <dgm:spPr/>
      <dgm:t>
        <a:bodyPr/>
        <a:lstStyle/>
        <a:p>
          <a:endParaRPr lang="ru-RU"/>
        </a:p>
      </dgm:t>
    </dgm:pt>
    <dgm:pt modelId="{018B3694-3DE6-48AB-8072-F9B7072071BC}" type="pres">
      <dgm:prSet presAssocID="{C287D645-A406-4953-B07F-0EB1C1478D15}" presName="extraNode" presStyleLbl="node1" presStyleIdx="0" presStyleCnt="5"/>
      <dgm:spPr/>
    </dgm:pt>
    <dgm:pt modelId="{525DDE1F-4140-45B2-AF10-F7165257F8DC}" type="pres">
      <dgm:prSet presAssocID="{C287D645-A406-4953-B07F-0EB1C1478D15}" presName="dstNode" presStyleLbl="node1" presStyleIdx="0" presStyleCnt="5"/>
      <dgm:spPr/>
    </dgm:pt>
    <dgm:pt modelId="{F07A7B2F-596E-4180-AB7E-2DEB6931AE56}" type="pres">
      <dgm:prSet presAssocID="{9E77BC75-DB8C-45CB-A51D-F64A8F74A84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EC225-D1E6-4F65-B3F7-54457756140B}" type="pres">
      <dgm:prSet presAssocID="{9E77BC75-DB8C-45CB-A51D-F64A8F74A844}" presName="accent_1" presStyleCnt="0"/>
      <dgm:spPr/>
    </dgm:pt>
    <dgm:pt modelId="{F0799645-5F8E-4A10-8BD7-C2BA0775B68B}" type="pres">
      <dgm:prSet presAssocID="{9E77BC75-DB8C-45CB-A51D-F64A8F74A844}" presName="accentRepeatNode" presStyleLbl="solidFgAcc1" presStyleIdx="0" presStyleCnt="5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endParaRPr lang="ru-RU"/>
        </a:p>
      </dgm:t>
    </dgm:pt>
    <dgm:pt modelId="{209615C4-93A9-4AB3-ACB2-C7D44676A5D3}" type="pres">
      <dgm:prSet presAssocID="{DA314682-3D29-4A2E-B343-B3A8AE83659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51384-A79F-449A-888B-1B670DE530D9}" type="pres">
      <dgm:prSet presAssocID="{DA314682-3D29-4A2E-B343-B3A8AE836594}" presName="accent_2" presStyleCnt="0"/>
      <dgm:spPr/>
    </dgm:pt>
    <dgm:pt modelId="{3E2E4541-860D-416A-8B7A-1693ADCCCDD7}" type="pres">
      <dgm:prSet presAssocID="{DA314682-3D29-4A2E-B343-B3A8AE836594}" presName="accentRepeatNode" presStyleLbl="solidFgAcc1" presStyleIdx="1" presStyleCnt="5"/>
      <dgm:spPr/>
    </dgm:pt>
    <dgm:pt modelId="{DB88A905-CD34-4CCD-9AAD-8EC4128CC83B}" type="pres">
      <dgm:prSet presAssocID="{9385E172-EB80-4092-B464-46BD55F8EDD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4D9B0-8AD4-4BAF-8F11-2A93A4EBB672}" type="pres">
      <dgm:prSet presAssocID="{9385E172-EB80-4092-B464-46BD55F8EDD6}" presName="accent_3" presStyleCnt="0"/>
      <dgm:spPr/>
    </dgm:pt>
    <dgm:pt modelId="{41786505-2351-4B8A-A332-FAAAF05C73D8}" type="pres">
      <dgm:prSet presAssocID="{9385E172-EB80-4092-B464-46BD55F8EDD6}" presName="accentRepeatNode" presStyleLbl="solidFgAcc1" presStyleIdx="2" presStyleCnt="5" custLinFactNeighborX="3389" custLinFactNeighborY="5774"/>
      <dgm:spPr/>
    </dgm:pt>
    <dgm:pt modelId="{308336D9-460B-40F8-8937-8AB36401627E}" type="pres">
      <dgm:prSet presAssocID="{7BE943B8-1E5A-4E3E-BC55-027D9B2B4AA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427DC-5DE2-40A0-8D69-A363EAE2BFA3}" type="pres">
      <dgm:prSet presAssocID="{7BE943B8-1E5A-4E3E-BC55-027D9B2B4AAC}" presName="accent_4" presStyleCnt="0"/>
      <dgm:spPr/>
    </dgm:pt>
    <dgm:pt modelId="{9A0A2944-D8E6-48DB-9B74-58E6882BCC65}" type="pres">
      <dgm:prSet presAssocID="{7BE943B8-1E5A-4E3E-BC55-027D9B2B4AAC}" presName="accentRepeatNode" presStyleLbl="solidFgAcc1" presStyleIdx="3" presStyleCnt="5"/>
      <dgm:spPr/>
    </dgm:pt>
    <dgm:pt modelId="{7B217937-B8F6-43C0-90C7-D852A4A96125}" type="pres">
      <dgm:prSet presAssocID="{8CEA5630-93F0-4352-BAEC-E028BB15BB2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CF328-6C22-4693-913E-56FEE1DB6315}" type="pres">
      <dgm:prSet presAssocID="{8CEA5630-93F0-4352-BAEC-E028BB15BB2B}" presName="accent_5" presStyleCnt="0"/>
      <dgm:spPr/>
    </dgm:pt>
    <dgm:pt modelId="{0F845D3B-BB74-4835-8EA1-1B090B1CAC6A}" type="pres">
      <dgm:prSet presAssocID="{8CEA5630-93F0-4352-BAEC-E028BB15BB2B}" presName="accentRepeatNode" presStyleLbl="solidFgAcc1" presStyleIdx="4" presStyleCnt="5" custLinFactNeighborX="555" custLinFactNeighborY="6179"/>
      <dgm:spPr/>
      <dgm:t>
        <a:bodyPr/>
        <a:lstStyle/>
        <a:p>
          <a:endParaRPr lang="ru-RU"/>
        </a:p>
      </dgm:t>
    </dgm:pt>
  </dgm:ptLst>
  <dgm:cxnLst>
    <dgm:cxn modelId="{21561A56-830F-48C3-9B98-BD8986FD5ED9}" type="presOf" srcId="{9385E172-EB80-4092-B464-46BD55F8EDD6}" destId="{DB88A905-CD34-4CCD-9AAD-8EC4128CC83B}" srcOrd="0" destOrd="0" presId="urn:microsoft.com/office/officeart/2008/layout/VerticalCurvedList"/>
    <dgm:cxn modelId="{FD8725A9-6394-498A-B033-9DAA3E14E3D7}" srcId="{C287D645-A406-4953-B07F-0EB1C1478D15}" destId="{8CEA5630-93F0-4352-BAEC-E028BB15BB2B}" srcOrd="4" destOrd="0" parTransId="{5806A91B-2909-4970-B8D1-E2B3C82446E8}" sibTransId="{E82B82C6-77C6-4F7D-A379-E001A5EC5AAB}"/>
    <dgm:cxn modelId="{BED9D173-58BD-4526-8AB2-DE52FE3EFF5C}" type="presOf" srcId="{C287D645-A406-4953-B07F-0EB1C1478D15}" destId="{E9DFB705-9BC8-4814-8E62-A6D3BE46A7CE}" srcOrd="0" destOrd="0" presId="urn:microsoft.com/office/officeart/2008/layout/VerticalCurvedList"/>
    <dgm:cxn modelId="{E927AB3E-A098-4BE3-8330-5BB4F5EC5BA8}" srcId="{C287D645-A406-4953-B07F-0EB1C1478D15}" destId="{9E77BC75-DB8C-45CB-A51D-F64A8F74A844}" srcOrd="0" destOrd="0" parTransId="{2A62CB73-63EE-45B7-9F51-A7DB871F845C}" sibTransId="{CEAB8B97-4CB5-446B-9FDD-2468F8CC45D9}"/>
    <dgm:cxn modelId="{CFC4113A-F1FA-4FAC-8DFA-11025604CFBB}" srcId="{C287D645-A406-4953-B07F-0EB1C1478D15}" destId="{DA314682-3D29-4A2E-B343-B3A8AE836594}" srcOrd="1" destOrd="0" parTransId="{011AF902-3834-4FB9-BC19-20B49B518B73}" sibTransId="{A48221A2-6BEA-4AA6-BA96-13A2CCEDD30E}"/>
    <dgm:cxn modelId="{38D1E927-7E98-46F3-A2F1-09BE04333F7B}" srcId="{C287D645-A406-4953-B07F-0EB1C1478D15}" destId="{7BE943B8-1E5A-4E3E-BC55-027D9B2B4AAC}" srcOrd="3" destOrd="0" parTransId="{BC2A03C6-06A0-43EA-968C-CD4965095DA7}" sibTransId="{DFA45DE6-A276-44E1-9D4D-01568F575605}"/>
    <dgm:cxn modelId="{CB244733-BCBD-468A-8449-F31EAC462E8A}" type="presOf" srcId="{7BE943B8-1E5A-4E3E-BC55-027D9B2B4AAC}" destId="{308336D9-460B-40F8-8937-8AB36401627E}" srcOrd="0" destOrd="0" presId="urn:microsoft.com/office/officeart/2008/layout/VerticalCurvedList"/>
    <dgm:cxn modelId="{C3081F3A-0B6F-43FA-BC80-D40D0522B0CE}" type="presOf" srcId="{9E77BC75-DB8C-45CB-A51D-F64A8F74A844}" destId="{F07A7B2F-596E-4180-AB7E-2DEB6931AE56}" srcOrd="0" destOrd="0" presId="urn:microsoft.com/office/officeart/2008/layout/VerticalCurvedList"/>
    <dgm:cxn modelId="{09660D59-FD4E-4E8B-80C6-9ED4589723A0}" type="presOf" srcId="{8CEA5630-93F0-4352-BAEC-E028BB15BB2B}" destId="{7B217937-B8F6-43C0-90C7-D852A4A96125}" srcOrd="0" destOrd="0" presId="urn:microsoft.com/office/officeart/2008/layout/VerticalCurvedList"/>
    <dgm:cxn modelId="{7FF0B073-1BE2-417B-990F-72F1737303AE}" type="presOf" srcId="{CEAB8B97-4CB5-446B-9FDD-2468F8CC45D9}" destId="{29B5A294-3FCB-45AF-853C-38DC22ABBCB2}" srcOrd="0" destOrd="0" presId="urn:microsoft.com/office/officeart/2008/layout/VerticalCurvedList"/>
    <dgm:cxn modelId="{1FCFA4E9-21C6-44E1-ADD8-24F6C3476308}" type="presOf" srcId="{DA314682-3D29-4A2E-B343-B3A8AE836594}" destId="{209615C4-93A9-4AB3-ACB2-C7D44676A5D3}" srcOrd="0" destOrd="0" presId="urn:microsoft.com/office/officeart/2008/layout/VerticalCurvedList"/>
    <dgm:cxn modelId="{FA4193C7-4ECB-4D7F-A913-D42B6A4A9B2D}" srcId="{C287D645-A406-4953-B07F-0EB1C1478D15}" destId="{9385E172-EB80-4092-B464-46BD55F8EDD6}" srcOrd="2" destOrd="0" parTransId="{9E582CCC-0DF3-4453-8A32-EC354A8FB958}" sibTransId="{9DDD7CE7-F8C9-47B3-8B9A-DB5BE014BCEC}"/>
    <dgm:cxn modelId="{78AB13D8-5AE6-4D32-8261-C6055D09918D}" type="presParOf" srcId="{E9DFB705-9BC8-4814-8E62-A6D3BE46A7CE}" destId="{16BE3C6D-0716-46BC-BAF8-F9D3E8CCA740}" srcOrd="0" destOrd="0" presId="urn:microsoft.com/office/officeart/2008/layout/VerticalCurvedList"/>
    <dgm:cxn modelId="{79B40862-3791-48FA-A912-E6199CFB8ADF}" type="presParOf" srcId="{16BE3C6D-0716-46BC-BAF8-F9D3E8CCA740}" destId="{C7C413A6-CD7F-4264-B969-C61241CBD3AB}" srcOrd="0" destOrd="0" presId="urn:microsoft.com/office/officeart/2008/layout/VerticalCurvedList"/>
    <dgm:cxn modelId="{B9498204-2C1A-434E-A48D-E14E9FA3C689}" type="presParOf" srcId="{C7C413A6-CD7F-4264-B969-C61241CBD3AB}" destId="{5E595098-C51E-48F2-9172-E6F8D2B544C8}" srcOrd="0" destOrd="0" presId="urn:microsoft.com/office/officeart/2008/layout/VerticalCurvedList"/>
    <dgm:cxn modelId="{E255038C-6F5B-4F62-BE80-DD455B3625B6}" type="presParOf" srcId="{C7C413A6-CD7F-4264-B969-C61241CBD3AB}" destId="{29B5A294-3FCB-45AF-853C-38DC22ABBCB2}" srcOrd="1" destOrd="0" presId="urn:microsoft.com/office/officeart/2008/layout/VerticalCurvedList"/>
    <dgm:cxn modelId="{85EE1290-F847-4FE9-8909-28CCC5CD07B6}" type="presParOf" srcId="{C7C413A6-CD7F-4264-B969-C61241CBD3AB}" destId="{018B3694-3DE6-48AB-8072-F9B7072071BC}" srcOrd="2" destOrd="0" presId="urn:microsoft.com/office/officeart/2008/layout/VerticalCurvedList"/>
    <dgm:cxn modelId="{33183251-DCE3-4F4C-925D-D69E3D676660}" type="presParOf" srcId="{C7C413A6-CD7F-4264-B969-C61241CBD3AB}" destId="{525DDE1F-4140-45B2-AF10-F7165257F8DC}" srcOrd="3" destOrd="0" presId="urn:microsoft.com/office/officeart/2008/layout/VerticalCurvedList"/>
    <dgm:cxn modelId="{13A18AE2-C48A-4C21-B661-7C0B9BCF538D}" type="presParOf" srcId="{16BE3C6D-0716-46BC-BAF8-F9D3E8CCA740}" destId="{F07A7B2F-596E-4180-AB7E-2DEB6931AE56}" srcOrd="1" destOrd="0" presId="urn:microsoft.com/office/officeart/2008/layout/VerticalCurvedList"/>
    <dgm:cxn modelId="{EB003DA4-5721-4C56-908F-43F8AC422280}" type="presParOf" srcId="{16BE3C6D-0716-46BC-BAF8-F9D3E8CCA740}" destId="{81FEC225-D1E6-4F65-B3F7-54457756140B}" srcOrd="2" destOrd="0" presId="urn:microsoft.com/office/officeart/2008/layout/VerticalCurvedList"/>
    <dgm:cxn modelId="{F380D5BD-B703-4273-8B42-8870EC89D563}" type="presParOf" srcId="{81FEC225-D1E6-4F65-B3F7-54457756140B}" destId="{F0799645-5F8E-4A10-8BD7-C2BA0775B68B}" srcOrd="0" destOrd="0" presId="urn:microsoft.com/office/officeart/2008/layout/VerticalCurvedList"/>
    <dgm:cxn modelId="{BD70AEF0-22AA-4110-8F8D-76A8EADE3126}" type="presParOf" srcId="{16BE3C6D-0716-46BC-BAF8-F9D3E8CCA740}" destId="{209615C4-93A9-4AB3-ACB2-C7D44676A5D3}" srcOrd="3" destOrd="0" presId="urn:microsoft.com/office/officeart/2008/layout/VerticalCurvedList"/>
    <dgm:cxn modelId="{F25DF813-86F3-43E3-8398-D1308EA21AC9}" type="presParOf" srcId="{16BE3C6D-0716-46BC-BAF8-F9D3E8CCA740}" destId="{E3551384-A79F-449A-888B-1B670DE530D9}" srcOrd="4" destOrd="0" presId="urn:microsoft.com/office/officeart/2008/layout/VerticalCurvedList"/>
    <dgm:cxn modelId="{F7A5E8AF-148E-467A-8632-42E65D930331}" type="presParOf" srcId="{E3551384-A79F-449A-888B-1B670DE530D9}" destId="{3E2E4541-860D-416A-8B7A-1693ADCCCDD7}" srcOrd="0" destOrd="0" presId="urn:microsoft.com/office/officeart/2008/layout/VerticalCurvedList"/>
    <dgm:cxn modelId="{15DEC7F0-193D-41E2-8D52-D781E9C554F5}" type="presParOf" srcId="{16BE3C6D-0716-46BC-BAF8-F9D3E8CCA740}" destId="{DB88A905-CD34-4CCD-9AAD-8EC4128CC83B}" srcOrd="5" destOrd="0" presId="urn:microsoft.com/office/officeart/2008/layout/VerticalCurvedList"/>
    <dgm:cxn modelId="{CC2B2385-0653-4112-8654-4C98FBE22D68}" type="presParOf" srcId="{16BE3C6D-0716-46BC-BAF8-F9D3E8CCA740}" destId="{2864D9B0-8AD4-4BAF-8F11-2A93A4EBB672}" srcOrd="6" destOrd="0" presId="urn:microsoft.com/office/officeart/2008/layout/VerticalCurvedList"/>
    <dgm:cxn modelId="{AF082440-7BE0-4E45-B5B5-42AC2E79E3FA}" type="presParOf" srcId="{2864D9B0-8AD4-4BAF-8F11-2A93A4EBB672}" destId="{41786505-2351-4B8A-A332-FAAAF05C73D8}" srcOrd="0" destOrd="0" presId="urn:microsoft.com/office/officeart/2008/layout/VerticalCurvedList"/>
    <dgm:cxn modelId="{B44944F4-C481-4FE3-836F-FF0AE459EEB6}" type="presParOf" srcId="{16BE3C6D-0716-46BC-BAF8-F9D3E8CCA740}" destId="{308336D9-460B-40F8-8937-8AB36401627E}" srcOrd="7" destOrd="0" presId="urn:microsoft.com/office/officeart/2008/layout/VerticalCurvedList"/>
    <dgm:cxn modelId="{444AE0C2-4A6F-473D-A62A-5AA8136A9523}" type="presParOf" srcId="{16BE3C6D-0716-46BC-BAF8-F9D3E8CCA740}" destId="{177427DC-5DE2-40A0-8D69-A363EAE2BFA3}" srcOrd="8" destOrd="0" presId="urn:microsoft.com/office/officeart/2008/layout/VerticalCurvedList"/>
    <dgm:cxn modelId="{30CEC5C7-ADC2-4DF4-93F0-02E6FB500E24}" type="presParOf" srcId="{177427DC-5DE2-40A0-8D69-A363EAE2BFA3}" destId="{9A0A2944-D8E6-48DB-9B74-58E6882BCC65}" srcOrd="0" destOrd="0" presId="urn:microsoft.com/office/officeart/2008/layout/VerticalCurvedList"/>
    <dgm:cxn modelId="{F81068AA-2F7F-471E-9A47-6C2C12F33D24}" type="presParOf" srcId="{16BE3C6D-0716-46BC-BAF8-F9D3E8CCA740}" destId="{7B217937-B8F6-43C0-90C7-D852A4A96125}" srcOrd="9" destOrd="0" presId="urn:microsoft.com/office/officeart/2008/layout/VerticalCurvedList"/>
    <dgm:cxn modelId="{97F33D9F-5A91-4FC0-8D52-0FECD5037F08}" type="presParOf" srcId="{16BE3C6D-0716-46BC-BAF8-F9D3E8CCA740}" destId="{730CF328-6C22-4693-913E-56FEE1DB6315}" srcOrd="10" destOrd="0" presId="urn:microsoft.com/office/officeart/2008/layout/VerticalCurvedList"/>
    <dgm:cxn modelId="{8E017F72-0973-40D4-8E17-A5D64B3CBB3E}" type="presParOf" srcId="{730CF328-6C22-4693-913E-56FEE1DB6315}" destId="{0F845D3B-BB74-4835-8EA1-1B090B1CAC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5A294-3FCB-45AF-853C-38DC22ABBCB2}">
      <dsp:nvSpPr>
        <dsp:cNvPr id="0" name=""/>
        <dsp:cNvSpPr/>
      </dsp:nvSpPr>
      <dsp:spPr>
        <a:xfrm>
          <a:off x="-7312043" y="-1117571"/>
          <a:ext cx="8701257" cy="8701257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A7B2F-596E-4180-AB7E-2DEB6931AE56}">
      <dsp:nvSpPr>
        <dsp:cNvPr id="0" name=""/>
        <dsp:cNvSpPr/>
      </dsp:nvSpPr>
      <dsp:spPr>
        <a:xfrm>
          <a:off x="606508" y="404002"/>
          <a:ext cx="6836713" cy="808522"/>
        </a:xfrm>
        <a:prstGeom prst="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765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ФГОС дошкольного, начального общего, основного общего образования</a:t>
          </a:r>
        </a:p>
      </dsp:txBody>
      <dsp:txXfrm>
        <a:off x="606508" y="404002"/>
        <a:ext cx="6836713" cy="808522"/>
      </dsp:txXfrm>
    </dsp:sp>
    <dsp:sp modelId="{F0799645-5F8E-4A10-8BD7-C2BA0775B68B}">
      <dsp:nvSpPr>
        <dsp:cNvPr id="0" name=""/>
        <dsp:cNvSpPr/>
      </dsp:nvSpPr>
      <dsp:spPr>
        <a:xfrm>
          <a:off x="101181" y="302937"/>
          <a:ext cx="1010653" cy="1010653"/>
        </a:xfrm>
        <a:prstGeom prst="ellipse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615C4-93A9-4AB3-ACB2-C7D44676A5D3}">
      <dsp:nvSpPr>
        <dsp:cNvPr id="0" name=""/>
        <dsp:cNvSpPr/>
      </dsp:nvSpPr>
      <dsp:spPr>
        <a:xfrm>
          <a:off x="1185871" y="1616399"/>
          <a:ext cx="6257349" cy="808522"/>
        </a:xfrm>
        <a:prstGeom prst="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7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 проведение итоговой аттестации выпускников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5871" y="1616399"/>
        <a:ext cx="6257349" cy="808522"/>
      </dsp:txXfrm>
    </dsp:sp>
    <dsp:sp modelId="{3E2E4541-860D-416A-8B7A-1693ADCCCDD7}">
      <dsp:nvSpPr>
        <dsp:cNvPr id="0" name=""/>
        <dsp:cNvSpPr/>
      </dsp:nvSpPr>
      <dsp:spPr>
        <a:xfrm>
          <a:off x="680545" y="1515333"/>
          <a:ext cx="1010653" cy="10106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8A905-CD34-4CCD-9AAD-8EC4128CC83B}">
      <dsp:nvSpPr>
        <dsp:cNvPr id="0" name=""/>
        <dsp:cNvSpPr/>
      </dsp:nvSpPr>
      <dsp:spPr>
        <a:xfrm>
          <a:off x="1363690" y="2828795"/>
          <a:ext cx="6079531" cy="808522"/>
        </a:xfrm>
        <a:prstGeom prst="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7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Сетевая форма реализации образовательных программ, ее вариативной части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3690" y="2828795"/>
        <a:ext cx="6079531" cy="808522"/>
      </dsp:txXfrm>
    </dsp:sp>
    <dsp:sp modelId="{41786505-2351-4B8A-A332-FAAAF05C73D8}">
      <dsp:nvSpPr>
        <dsp:cNvPr id="0" name=""/>
        <dsp:cNvSpPr/>
      </dsp:nvSpPr>
      <dsp:spPr>
        <a:xfrm>
          <a:off x="892614" y="2786085"/>
          <a:ext cx="1010653" cy="10106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336D9-460B-40F8-8937-8AB36401627E}">
      <dsp:nvSpPr>
        <dsp:cNvPr id="0" name=""/>
        <dsp:cNvSpPr/>
      </dsp:nvSpPr>
      <dsp:spPr>
        <a:xfrm>
          <a:off x="1185871" y="4041191"/>
          <a:ext cx="6257349" cy="808522"/>
        </a:xfrm>
        <a:prstGeom prst="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7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Организация профессиональной ориентации учащихся школ</a:t>
          </a:r>
          <a:endParaRPr lang="ru-RU" sz="2000" b="1" u="sng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5871" y="4041191"/>
        <a:ext cx="6257349" cy="808522"/>
      </dsp:txXfrm>
    </dsp:sp>
    <dsp:sp modelId="{9A0A2944-D8E6-48DB-9B74-58E6882BCC65}">
      <dsp:nvSpPr>
        <dsp:cNvPr id="0" name=""/>
        <dsp:cNvSpPr/>
      </dsp:nvSpPr>
      <dsp:spPr>
        <a:xfrm>
          <a:off x="680545" y="3940126"/>
          <a:ext cx="1010653" cy="10106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17937-B8F6-43C0-90C7-D852A4A96125}">
      <dsp:nvSpPr>
        <dsp:cNvPr id="0" name=""/>
        <dsp:cNvSpPr/>
      </dsp:nvSpPr>
      <dsp:spPr>
        <a:xfrm>
          <a:off x="606508" y="5253588"/>
          <a:ext cx="6836713" cy="808522"/>
        </a:xfrm>
        <a:prstGeom prst="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7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Использование ресурсов ВПО</a:t>
          </a:r>
          <a:endParaRPr lang="ru-RU" sz="2000" b="1" u="sng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508" y="5253588"/>
        <a:ext cx="6836713" cy="808522"/>
      </dsp:txXfrm>
    </dsp:sp>
    <dsp:sp modelId="{0F845D3B-BB74-4835-8EA1-1B090B1CAC6A}">
      <dsp:nvSpPr>
        <dsp:cNvPr id="0" name=""/>
        <dsp:cNvSpPr/>
      </dsp:nvSpPr>
      <dsp:spPr>
        <a:xfrm>
          <a:off x="106790" y="5214971"/>
          <a:ext cx="1010653" cy="10106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255F1-EAD6-462A-A7BF-80623BCE764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FEC4A-F5EF-4D93-BBBF-87B65AB06C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94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Задача учредителя выполнена на 66 %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F6372D-4CEB-4F5A-8D9E-98498C08F76E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 с новым мышлением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транслирование личного опыта учащихся на своих одноклассников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выпуск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C6789-7ADD-4180-BB5F-A3138065D78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Текущий учебный год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 с новым мышлением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 с новым мышлением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Сеть под школу старшеклассников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Кадры города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Итоги</a:t>
            </a:r>
            <a:r>
              <a:rPr lang="ru-RU" baseline="0" dirty="0" smtClean="0"/>
              <a:t> встреч с </a:t>
            </a:r>
            <a:r>
              <a:rPr lang="ru-RU" baseline="0" dirty="0" err="1" smtClean="0"/>
              <a:t>пед</a:t>
            </a:r>
            <a:r>
              <a:rPr lang="ru-RU" baseline="0" dirty="0" smtClean="0"/>
              <a:t>. коллективами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Долго формировали свою идею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опыт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Сетевая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ориентир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13-14,</a:t>
            </a:r>
            <a:r>
              <a:rPr lang="ru-RU" baseline="0" dirty="0" smtClean="0"/>
              <a:t> 14-15 обучение по профильным предметам в городских школах. Первый 10 класс на сети, результат 11 классов школ города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EC4A-F5EF-4D93-BBBF-87B65AB06C3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7C986-B27D-477A-935A-D112F5E95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jpeg"/><Relationship Id="rId3" Type="http://schemas.openxmlformats.org/officeDocument/2006/relationships/image" Target="../media/image17.jpeg"/><Relationship Id="rId7" Type="http://schemas.openxmlformats.org/officeDocument/2006/relationships/image" Target="../media/image11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1.jpeg"/><Relationship Id="rId5" Type="http://schemas.openxmlformats.org/officeDocument/2006/relationships/image" Target="../media/image7.jpeg"/><Relationship Id="rId15" Type="http://schemas.openxmlformats.org/officeDocument/2006/relationships/image" Target="../media/image25.jpeg"/><Relationship Id="rId10" Type="http://schemas.openxmlformats.org/officeDocument/2006/relationships/image" Target="../media/image16.jpeg"/><Relationship Id="rId4" Type="http://schemas.openxmlformats.org/officeDocument/2006/relationships/image" Target="../media/image18.jpeg"/><Relationship Id="rId9" Type="http://schemas.openxmlformats.org/officeDocument/2006/relationships/image" Target="../media/image14.jpeg"/><Relationship Id="rId1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26" Type="http://schemas.openxmlformats.org/officeDocument/2006/relationships/image" Target="../media/image51.jpeg"/><Relationship Id="rId3" Type="http://schemas.openxmlformats.org/officeDocument/2006/relationships/image" Target="../media/image30.jpeg"/><Relationship Id="rId21" Type="http://schemas.openxmlformats.org/officeDocument/2006/relationships/image" Target="../media/image47.jpeg"/><Relationship Id="rId7" Type="http://schemas.openxmlformats.org/officeDocument/2006/relationships/image" Target="../media/image7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29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24" Type="http://schemas.openxmlformats.org/officeDocument/2006/relationships/image" Target="../media/image49.jpeg"/><Relationship Id="rId5" Type="http://schemas.openxmlformats.org/officeDocument/2006/relationships/image" Target="../media/image32.jpeg"/><Relationship Id="rId15" Type="http://schemas.openxmlformats.org/officeDocument/2006/relationships/image" Target="../media/image41.jpeg"/><Relationship Id="rId23" Type="http://schemas.openxmlformats.org/officeDocument/2006/relationships/image" Target="../media/image48.jpeg"/><Relationship Id="rId28" Type="http://schemas.openxmlformats.org/officeDocument/2006/relationships/image" Target="../media/image52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31" Type="http://schemas.openxmlformats.org/officeDocument/2006/relationships/image" Target="../media/image55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11.jpeg"/><Relationship Id="rId27" Type="http://schemas.openxmlformats.org/officeDocument/2006/relationships/image" Target="../media/image24.jpeg"/><Relationship Id="rId30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56.png"/><Relationship Id="rId5" Type="http://schemas.openxmlformats.org/officeDocument/2006/relationships/image" Target="../media/image7.jpeg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84" y="552667"/>
            <a:ext cx="6700830" cy="87607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Межрайонный семинар «Индивидуализация обучения старшеклассников в условиях массовой общеобразовательной школы: опыт и перспективы»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22145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Секция «Организационные, кадровые, материально-технические и финансовые аспекты индивидуализации обучения старшеклассников в условиях массовой школы, сетевого взаимодействия»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4786322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Артемова О.В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., начальник Управления образования</a:t>
            </a:r>
          </a:p>
          <a:p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Корнилова Е.Н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., заместитель начальника Управления образования</a:t>
            </a:r>
          </a:p>
          <a:p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Шатрова Н.Н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., директор МАОУ «СОШ №1»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08" y="6072206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16.11.2016 г.</a:t>
            </a:r>
          </a:p>
        </p:txBody>
      </p:sp>
      <p:pic>
        <p:nvPicPr>
          <p:cNvPr id="12" name="Picture 10" descr="http://katrinasawa.com/wordpress/wp-content/uploads/2012/06/mastermi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3032452" cy="234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Резерв повышения качества образования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643174" y="1085542"/>
            <a:ext cx="628654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В.В. Путин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(послание Федеральному собранию в 2014 г.)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Образование,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здравоохранение, система социальной помощи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стать подлинным общественным благом,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служить всем гражданам страны.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имитировать внимание к людям.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имитировать преподавательскую деятельность,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медицинскую, социальную помощь.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научиться уважать себя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вспомнить такое важное понятие, как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репутация,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репутации конкретных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больниц,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школ,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университетов, социальных учреждений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складывается общая репутация страны»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6684" t="7260" r="7754" b="4988"/>
          <a:stretch>
            <a:fillRect/>
          </a:stretch>
        </p:blipFill>
        <p:spPr bwMode="auto">
          <a:xfrm>
            <a:off x="0" y="1714488"/>
            <a:ext cx="25717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32656"/>
            <a:ext cx="7429520" cy="13573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Сетевая форма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образовательных программ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(№ 273-ФЗ «Об образовании в РФ» 21.12.2012 г. ст. 15)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2014 – 2015 учебный 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5043494" cy="3500462"/>
          </a:xfrm>
          <a:ln>
            <a:solidFill>
              <a:schemeClr val="tx2"/>
            </a:solidFill>
            <a:prstDash val="solid"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76 % учащихся города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-устраивает качество преподавания (83%),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-считают достаточным уровень сложности материала (78%),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-считают, что за счет сетевых курсов продвинулись в изучении предмета в школе (58%),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-удовлетворены данной деятельностью (67%),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-планируют обучаться на данных курсах в 11 классе (71%)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92080" y="3861048"/>
          <a:ext cx="35719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071570"/>
                <a:gridCol w="10001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Сетевые группы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 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ВСОШ № 121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lang="ru-RU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  <a:endParaRPr lang="ru-RU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24" y="5572140"/>
            <a:ext cx="3714776" cy="923330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13 человек из 5 школ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492896"/>
            <a:ext cx="3571868" cy="1200329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класс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37% учащихся города.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балл ЕГЭ по математике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(2015 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107" y="458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«Сетевые» педагоги – 2015 год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365" r="6496"/>
          <a:stretch>
            <a:fillRect/>
          </a:stretch>
        </p:blipFill>
        <p:spPr bwMode="auto">
          <a:xfrm>
            <a:off x="2928926" y="1357298"/>
            <a:ext cx="1500198" cy="207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916" r="14655" b="-10234"/>
          <a:stretch>
            <a:fillRect/>
          </a:stretch>
        </p:blipFill>
        <p:spPr bwMode="auto">
          <a:xfrm flipH="1">
            <a:off x="0" y="1351977"/>
            <a:ext cx="1484432" cy="22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20933" r="30515" b="49496"/>
          <a:stretch>
            <a:fillRect/>
          </a:stretch>
        </p:blipFill>
        <p:spPr bwMode="auto">
          <a:xfrm>
            <a:off x="7500958" y="1363287"/>
            <a:ext cx="1643042" cy="220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ser\Desktop\Конференция\фото педагогов на конференцию\Сетевые курсы\Артёмова Е.М..JPG"/>
          <p:cNvPicPr>
            <a:picLocks noChangeAspect="1" noChangeArrowheads="1"/>
          </p:cNvPicPr>
          <p:nvPr/>
        </p:nvPicPr>
        <p:blipFill>
          <a:blip r:embed="rId6" cstate="print"/>
          <a:srcRect l="6577" r="13313"/>
          <a:stretch>
            <a:fillRect/>
          </a:stretch>
        </p:blipFill>
        <p:spPr bwMode="auto">
          <a:xfrm>
            <a:off x="4429124" y="4169052"/>
            <a:ext cx="1457312" cy="2117468"/>
          </a:xfrm>
          <a:prstGeom prst="rect">
            <a:avLst/>
          </a:prstGeom>
          <a:noFill/>
        </p:spPr>
      </p:pic>
      <p:pic>
        <p:nvPicPr>
          <p:cNvPr id="3078" name="Picture 6" descr="C:\Users\User\Desktop\Конференция\фото педагогов на конференцию\Сетевые курсы\Станелюк Светлана Михайловна.jpg"/>
          <p:cNvPicPr>
            <a:picLocks noChangeAspect="1" noChangeArrowheads="1"/>
          </p:cNvPicPr>
          <p:nvPr/>
        </p:nvPicPr>
        <p:blipFill>
          <a:blip r:embed="rId7" cstate="print"/>
          <a:srcRect l="7312" t="694" r="15423" b="1205"/>
          <a:stretch>
            <a:fillRect/>
          </a:stretch>
        </p:blipFill>
        <p:spPr bwMode="auto">
          <a:xfrm>
            <a:off x="1500166" y="4132094"/>
            <a:ext cx="1428760" cy="2154426"/>
          </a:xfrm>
          <a:prstGeom prst="rect">
            <a:avLst/>
          </a:prstGeom>
          <a:noFill/>
        </p:spPr>
      </p:pic>
      <p:pic>
        <p:nvPicPr>
          <p:cNvPr id="3079" name="Picture 7" descr="C:\Users\User\Desktop\Конференция\фото педагогов на конференцию\Сетевые курсы\С Г Карасева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00504"/>
            <a:ext cx="1571604" cy="2269550"/>
          </a:xfrm>
          <a:prstGeom prst="rect">
            <a:avLst/>
          </a:prstGeom>
          <a:noFill/>
        </p:spPr>
      </p:pic>
      <p:pic>
        <p:nvPicPr>
          <p:cNvPr id="3080" name="Рисунок 3" descr="571B5C5D"/>
          <p:cNvPicPr>
            <a:picLocks noChangeAspect="1" noChangeArrowheads="1"/>
          </p:cNvPicPr>
          <p:nvPr/>
        </p:nvPicPr>
        <p:blipFill>
          <a:blip r:embed="rId9" cstate="print"/>
          <a:srcRect l="22297" r="29973" b="50304"/>
          <a:stretch>
            <a:fillRect/>
          </a:stretch>
        </p:blipFill>
        <p:spPr bwMode="auto">
          <a:xfrm>
            <a:off x="5929322" y="1357298"/>
            <a:ext cx="1571636" cy="216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лександр\Рабочий стол\фас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4143380"/>
            <a:ext cx="1571604" cy="21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User\Desktop\Конференция\фото педагогов на конференцию\Сетевые курсы\Носков М.Н..JPG"/>
          <p:cNvPicPr>
            <a:picLocks noChangeAspect="1" noChangeArrowheads="1"/>
          </p:cNvPicPr>
          <p:nvPr/>
        </p:nvPicPr>
        <p:blipFill>
          <a:blip r:embed="rId11" cstate="print"/>
          <a:srcRect l="35918" r="32944" b="19134"/>
          <a:stretch>
            <a:fillRect/>
          </a:stretch>
        </p:blipFill>
        <p:spPr bwMode="auto">
          <a:xfrm>
            <a:off x="2928926" y="4160520"/>
            <a:ext cx="1500198" cy="210931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 l="8626" t="17431"/>
          <a:stretch>
            <a:fillRect/>
          </a:stretch>
        </p:blipFill>
        <p:spPr bwMode="auto">
          <a:xfrm>
            <a:off x="1500166" y="1371600"/>
            <a:ext cx="1428761" cy="203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/>
          <a:srcRect l="20013" t="8848" r="19144" b="12216"/>
          <a:stretch>
            <a:fillRect/>
          </a:stretch>
        </p:blipFill>
        <p:spPr bwMode="auto">
          <a:xfrm>
            <a:off x="5929322" y="4158556"/>
            <a:ext cx="1571636" cy="21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F:\Медалистки\DSC08249.JPG"/>
          <p:cNvPicPr/>
          <p:nvPr/>
        </p:nvPicPr>
        <p:blipFill>
          <a:blip r:embed="rId14" cstate="print"/>
          <a:srcRect l="58846" t="14320" b="37463"/>
          <a:stretch>
            <a:fillRect/>
          </a:stretch>
        </p:blipFill>
        <p:spPr bwMode="auto">
          <a:xfrm>
            <a:off x="4429124" y="1357298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188640"/>
            <a:ext cx="7416824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слёт по самоопределению учащихся 9 класса «Я выбираю будущее»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Место: МАОУ «СОШ № 1»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Дата: 09 по 11 июня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 года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Целевая аудитория: 25 учащихся 9 класса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Основным результатом сборов стали -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разработанные индивидуальные учебные планы и индивидуальные образовательные программы у 25 учащихся </a:t>
            </a:r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Сетевая форма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образовательных программ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(№ 273-ФЗ «Об образовании в РФ» 21.12.2012 г. ст. 15)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 – 2016 учебный год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Охват сетевыми элективными курсами составил: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класс – 72 чел.,  56% учащихся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класс – </a:t>
            </a:r>
            <a:r>
              <a:rPr lang="ru-RU" sz="2000" dirty="0" smtClean="0"/>
              <a:t>44 чел.,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45 % учащихся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Сетевые элективные курсы для учащихся: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 -  13 человек из 4 школ</a:t>
            </a:r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500438"/>
          <a:ext cx="8429684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4416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572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язык, математика, история, биология, химия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язык, английский язык, математика, информатика, история, обществознание, физика, химия, биология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 – 2016 учебный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71612"/>
          <a:ext cx="8334098" cy="46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107" y="458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«Сетевые» педагоги, 2016 года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365" r="6496"/>
          <a:stretch>
            <a:fillRect/>
          </a:stretch>
        </p:blipFill>
        <p:spPr bwMode="auto">
          <a:xfrm>
            <a:off x="1857356" y="4052129"/>
            <a:ext cx="1313279" cy="20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916" r="14655" b="-10234"/>
          <a:stretch>
            <a:fillRect/>
          </a:stretch>
        </p:blipFill>
        <p:spPr bwMode="auto">
          <a:xfrm flipH="1">
            <a:off x="5074920" y="1571613"/>
            <a:ext cx="1225272" cy="209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20933" r="30515" b="52421"/>
          <a:stretch>
            <a:fillRect/>
          </a:stretch>
        </p:blipFill>
        <p:spPr bwMode="auto">
          <a:xfrm>
            <a:off x="3782462" y="1571612"/>
            <a:ext cx="1246668" cy="19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User\Desktop\Конференция\фото педагогов на конференцию\Сетевые курсы\С Г Карасева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0352" y="1500174"/>
            <a:ext cx="1304239" cy="2000834"/>
          </a:xfrm>
          <a:prstGeom prst="rect">
            <a:avLst/>
          </a:prstGeom>
          <a:noFill/>
        </p:spPr>
      </p:pic>
      <p:pic>
        <p:nvPicPr>
          <p:cNvPr id="3080" name="Рисунок 3" descr="571B5C5D"/>
          <p:cNvPicPr>
            <a:picLocks noChangeAspect="1" noChangeArrowheads="1"/>
          </p:cNvPicPr>
          <p:nvPr/>
        </p:nvPicPr>
        <p:blipFill>
          <a:blip r:embed="rId7" cstate="print"/>
          <a:srcRect l="22297" r="29973" b="52824"/>
          <a:stretch>
            <a:fillRect/>
          </a:stretch>
        </p:blipFill>
        <p:spPr bwMode="auto">
          <a:xfrm>
            <a:off x="0" y="1571612"/>
            <a:ext cx="1321191" cy="19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User\Desktop\Конференция\фото педагогов на конференцию\Сетевые курсы\Носков М.Н..JPG"/>
          <p:cNvPicPr>
            <a:picLocks noChangeAspect="1" noChangeArrowheads="1"/>
          </p:cNvPicPr>
          <p:nvPr/>
        </p:nvPicPr>
        <p:blipFill>
          <a:blip r:embed="rId8" cstate="print"/>
          <a:srcRect l="35918" r="32944" b="19134"/>
          <a:stretch>
            <a:fillRect/>
          </a:stretch>
        </p:blipFill>
        <p:spPr bwMode="auto">
          <a:xfrm>
            <a:off x="7680960" y="1571612"/>
            <a:ext cx="1325880" cy="19288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13508" t="17431" r="5672" b="12412"/>
          <a:stretch>
            <a:fillRect/>
          </a:stretch>
        </p:blipFill>
        <p:spPr bwMode="auto">
          <a:xfrm>
            <a:off x="6368505" y="1571612"/>
            <a:ext cx="1299839" cy="19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F:\Медалистки\DSC08249.JPG"/>
          <p:cNvPicPr/>
          <p:nvPr/>
        </p:nvPicPr>
        <p:blipFill>
          <a:blip r:embed="rId10" cstate="print"/>
          <a:srcRect l="61659" t="14320" b="39306"/>
          <a:stretch>
            <a:fillRect/>
          </a:stretch>
        </p:blipFill>
        <p:spPr bwMode="auto">
          <a:xfrm>
            <a:off x="2548890" y="1571612"/>
            <a:ext cx="12463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Ососова СВ_СЛЕТ_СОЧИ.JPG"/>
          <p:cNvPicPr>
            <a:picLocks noChangeAspect="1"/>
          </p:cNvPicPr>
          <p:nvPr/>
        </p:nvPicPr>
        <p:blipFill>
          <a:blip r:embed="rId11" cstate="print"/>
          <a:srcRect l="10133" r="10016"/>
          <a:stretch>
            <a:fillRect/>
          </a:stretch>
        </p:blipFill>
        <p:spPr>
          <a:xfrm>
            <a:off x="500034" y="4047744"/>
            <a:ext cx="1348740" cy="2024462"/>
          </a:xfrm>
          <a:prstGeom prst="rect">
            <a:avLst/>
          </a:prstGeom>
        </p:spPr>
      </p:pic>
      <p:pic>
        <p:nvPicPr>
          <p:cNvPr id="15" name="Рисунок 14" descr="nqTO-J7B81Y.jpg"/>
          <p:cNvPicPr>
            <a:picLocks noChangeAspect="1"/>
          </p:cNvPicPr>
          <p:nvPr/>
        </p:nvPicPr>
        <p:blipFill>
          <a:blip r:embed="rId12" cstate="print"/>
          <a:srcRect l="12366" r="17070" b="29004"/>
          <a:stretch>
            <a:fillRect/>
          </a:stretch>
        </p:blipFill>
        <p:spPr>
          <a:xfrm>
            <a:off x="7143768" y="4071942"/>
            <a:ext cx="1460680" cy="2053242"/>
          </a:xfrm>
          <a:prstGeom prst="rect">
            <a:avLst/>
          </a:prstGeom>
        </p:spPr>
      </p:pic>
      <p:pic>
        <p:nvPicPr>
          <p:cNvPr id="16" name="Рисунок 15" descr="s_5OEQKd3Ns.jpg"/>
          <p:cNvPicPr>
            <a:picLocks noChangeAspect="1"/>
          </p:cNvPicPr>
          <p:nvPr/>
        </p:nvPicPr>
        <p:blipFill>
          <a:blip r:embed="rId13" cstate="print"/>
          <a:srcRect l="11882" t="10705" r="6344" b="20928"/>
          <a:stretch>
            <a:fillRect/>
          </a:stretch>
        </p:blipFill>
        <p:spPr>
          <a:xfrm>
            <a:off x="4357686" y="4038600"/>
            <a:ext cx="1437380" cy="2105044"/>
          </a:xfrm>
          <a:prstGeom prst="rect">
            <a:avLst/>
          </a:prstGeom>
        </p:spPr>
      </p:pic>
      <p:pic>
        <p:nvPicPr>
          <p:cNvPr id="14" name="Рисунок 13" descr="Старкова Т.И..jpg"/>
          <p:cNvPicPr>
            <a:picLocks noChangeAspect="1"/>
          </p:cNvPicPr>
          <p:nvPr/>
        </p:nvPicPr>
        <p:blipFill>
          <a:blip r:embed="rId14" cstate="print"/>
          <a:srcRect l="8711" r="10948"/>
          <a:stretch>
            <a:fillRect/>
          </a:stretch>
        </p:blipFill>
        <p:spPr>
          <a:xfrm>
            <a:off x="5795066" y="4071942"/>
            <a:ext cx="1348740" cy="2083060"/>
          </a:xfrm>
          <a:prstGeom prst="rect">
            <a:avLst/>
          </a:prstGeom>
        </p:spPr>
      </p:pic>
      <p:pic>
        <p:nvPicPr>
          <p:cNvPr id="10" name="Рисунок 9" descr="C:\Documents and Settings\Александр\Рабочий стол\фас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1840" y="4077072"/>
            <a:ext cx="121820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689" y="0"/>
            <a:ext cx="4605311" cy="345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29000"/>
            <a:ext cx="45719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466801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45720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О чем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говорят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«сетевые» ученики…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572560" cy="4686320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Анастасия, 11 класс, ВСОШ № 121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занимаюсь в профильных сетевых группах по химии и биологии. Благодаря занятиям, я значительно улучшила свои знания по этим предметам, стала лучше их понимать. Педагоги очень подробно и доходчиво объясняют.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Я получаю колоссальную пользу от посещения сетевых курсов.</a:t>
            </a:r>
          </a:p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Лариса, 11 класс, СОШ № 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посещаю сетевые курсы по математике и обществознанию.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Благодаря этим занятиям, я смогла понять задания высокого уровня сложности.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них не хватает времени на уроках. Считаю, что от этих курсов очень большая польза.</a:t>
            </a:r>
          </a:p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Кирилл, 11 класс, СОШ № 1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Я думаю, что организация сетевых курсов – это очень хорошая идея.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Подготовиться к ЕГЭ только на уроках невозможно. Требуется углубленно изучать предмет, который ты хочешь сдавать. Сделать это самостоятельно мне трудно, т.к. я выбрал очень сложный предмет- физика.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8434417" y="5721373"/>
            <a:ext cx="495301" cy="993775"/>
            <a:chOff x="2313" y="1520"/>
            <a:chExt cx="498" cy="1250"/>
          </a:xfrm>
        </p:grpSpPr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2425" y="1520"/>
              <a:ext cx="233" cy="254"/>
            </a:xfrm>
            <a:custGeom>
              <a:avLst/>
              <a:gdLst>
                <a:gd name="T0" fmla="*/ 88 w 267"/>
                <a:gd name="T1" fmla="*/ 0 h 292"/>
                <a:gd name="T2" fmla="*/ 106 w 267"/>
                <a:gd name="T3" fmla="*/ 3 h 292"/>
                <a:gd name="T4" fmla="*/ 123 w 267"/>
                <a:gd name="T5" fmla="*/ 8 h 292"/>
                <a:gd name="T6" fmla="*/ 139 w 267"/>
                <a:gd name="T7" fmla="*/ 17 h 292"/>
                <a:gd name="T8" fmla="*/ 152 w 267"/>
                <a:gd name="T9" fmla="*/ 28 h 292"/>
                <a:gd name="T10" fmla="*/ 163 w 267"/>
                <a:gd name="T11" fmla="*/ 43 h 292"/>
                <a:gd name="T12" fmla="*/ 170 w 267"/>
                <a:gd name="T13" fmla="*/ 58 h 292"/>
                <a:gd name="T14" fmla="*/ 176 w 267"/>
                <a:gd name="T15" fmla="*/ 77 h 292"/>
                <a:gd name="T16" fmla="*/ 177 w 267"/>
                <a:gd name="T17" fmla="*/ 96 h 292"/>
                <a:gd name="T18" fmla="*/ 176 w 267"/>
                <a:gd name="T19" fmla="*/ 115 h 292"/>
                <a:gd name="T20" fmla="*/ 170 w 267"/>
                <a:gd name="T21" fmla="*/ 134 h 292"/>
                <a:gd name="T22" fmla="*/ 163 w 267"/>
                <a:gd name="T23" fmla="*/ 149 h 292"/>
                <a:gd name="T24" fmla="*/ 152 w 267"/>
                <a:gd name="T25" fmla="*/ 164 h 292"/>
                <a:gd name="T26" fmla="*/ 139 w 267"/>
                <a:gd name="T27" fmla="*/ 176 h 292"/>
                <a:gd name="T28" fmla="*/ 123 w 267"/>
                <a:gd name="T29" fmla="*/ 184 h 292"/>
                <a:gd name="T30" fmla="*/ 106 w 267"/>
                <a:gd name="T31" fmla="*/ 190 h 292"/>
                <a:gd name="T32" fmla="*/ 88 w 267"/>
                <a:gd name="T33" fmla="*/ 192 h 292"/>
                <a:gd name="T34" fmla="*/ 69 w 267"/>
                <a:gd name="T35" fmla="*/ 190 h 292"/>
                <a:gd name="T36" fmla="*/ 50 w 267"/>
                <a:gd name="T37" fmla="*/ 183 h 292"/>
                <a:gd name="T38" fmla="*/ 34 w 267"/>
                <a:gd name="T39" fmla="*/ 171 h 292"/>
                <a:gd name="T40" fmla="*/ 19 w 267"/>
                <a:gd name="T41" fmla="*/ 156 h 292"/>
                <a:gd name="T42" fmla="*/ 9 w 267"/>
                <a:gd name="T43" fmla="*/ 138 h 292"/>
                <a:gd name="T44" fmla="*/ 3 w 267"/>
                <a:gd name="T45" fmla="*/ 117 h 292"/>
                <a:gd name="T46" fmla="*/ 0 w 267"/>
                <a:gd name="T47" fmla="*/ 96 h 292"/>
                <a:gd name="T48" fmla="*/ 3 w 267"/>
                <a:gd name="T49" fmla="*/ 74 h 292"/>
                <a:gd name="T50" fmla="*/ 9 w 267"/>
                <a:gd name="T51" fmla="*/ 53 h 292"/>
                <a:gd name="T52" fmla="*/ 19 w 267"/>
                <a:gd name="T53" fmla="*/ 36 h 292"/>
                <a:gd name="T54" fmla="*/ 34 w 267"/>
                <a:gd name="T55" fmla="*/ 21 h 292"/>
                <a:gd name="T56" fmla="*/ 50 w 267"/>
                <a:gd name="T57" fmla="*/ 9 h 292"/>
                <a:gd name="T58" fmla="*/ 69 w 267"/>
                <a:gd name="T59" fmla="*/ 3 h 292"/>
                <a:gd name="T60" fmla="*/ 88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2313" y="1806"/>
              <a:ext cx="498" cy="964"/>
            </a:xfrm>
            <a:custGeom>
              <a:avLst/>
              <a:gdLst>
                <a:gd name="T0" fmla="*/ 48 w 573"/>
                <a:gd name="T1" fmla="*/ 3 h 1111"/>
                <a:gd name="T2" fmla="*/ 20 w 573"/>
                <a:gd name="T3" fmla="*/ 21 h 1111"/>
                <a:gd name="T4" fmla="*/ 3 w 573"/>
                <a:gd name="T5" fmla="*/ 49 h 1111"/>
                <a:gd name="T6" fmla="*/ 0 w 573"/>
                <a:gd name="T7" fmla="*/ 333 h 1111"/>
                <a:gd name="T8" fmla="*/ 1 w 573"/>
                <a:gd name="T9" fmla="*/ 338 h 1111"/>
                <a:gd name="T10" fmla="*/ 6 w 573"/>
                <a:gd name="T11" fmla="*/ 348 h 1111"/>
                <a:gd name="T12" fmla="*/ 17 w 573"/>
                <a:gd name="T13" fmla="*/ 359 h 1111"/>
                <a:gd name="T14" fmla="*/ 37 w 573"/>
                <a:gd name="T15" fmla="*/ 364 h 1111"/>
                <a:gd name="T16" fmla="*/ 55 w 573"/>
                <a:gd name="T17" fmla="*/ 360 h 1111"/>
                <a:gd name="T18" fmla="*/ 66 w 573"/>
                <a:gd name="T19" fmla="*/ 349 h 1111"/>
                <a:gd name="T20" fmla="*/ 70 w 573"/>
                <a:gd name="T21" fmla="*/ 338 h 1111"/>
                <a:gd name="T22" fmla="*/ 71 w 573"/>
                <a:gd name="T23" fmla="*/ 328 h 1111"/>
                <a:gd name="T24" fmla="*/ 71 w 573"/>
                <a:gd name="T25" fmla="*/ 108 h 1111"/>
                <a:gd name="T26" fmla="*/ 89 w 573"/>
                <a:gd name="T27" fmla="*/ 697 h 1111"/>
                <a:gd name="T28" fmla="*/ 90 w 573"/>
                <a:gd name="T29" fmla="*/ 701 h 1111"/>
                <a:gd name="T30" fmla="*/ 99 w 573"/>
                <a:gd name="T31" fmla="*/ 712 h 1111"/>
                <a:gd name="T32" fmla="*/ 114 w 573"/>
                <a:gd name="T33" fmla="*/ 722 h 1111"/>
                <a:gd name="T34" fmla="*/ 130 w 573"/>
                <a:gd name="T35" fmla="*/ 725 h 1111"/>
                <a:gd name="T36" fmla="*/ 149 w 573"/>
                <a:gd name="T37" fmla="*/ 725 h 1111"/>
                <a:gd name="T38" fmla="*/ 168 w 573"/>
                <a:gd name="T39" fmla="*/ 717 h 1111"/>
                <a:gd name="T40" fmla="*/ 178 w 573"/>
                <a:gd name="T41" fmla="*/ 705 h 1111"/>
                <a:gd name="T42" fmla="*/ 183 w 573"/>
                <a:gd name="T43" fmla="*/ 698 h 1111"/>
                <a:gd name="T44" fmla="*/ 183 w 573"/>
                <a:gd name="T45" fmla="*/ 326 h 1111"/>
                <a:gd name="T46" fmla="*/ 198 w 573"/>
                <a:gd name="T47" fmla="*/ 328 h 1111"/>
                <a:gd name="T48" fmla="*/ 198 w 573"/>
                <a:gd name="T49" fmla="*/ 349 h 1111"/>
                <a:gd name="T50" fmla="*/ 199 w 573"/>
                <a:gd name="T51" fmla="*/ 385 h 1111"/>
                <a:gd name="T52" fmla="*/ 199 w 573"/>
                <a:gd name="T53" fmla="*/ 434 h 1111"/>
                <a:gd name="T54" fmla="*/ 199 w 573"/>
                <a:gd name="T55" fmla="*/ 490 h 1111"/>
                <a:gd name="T56" fmla="*/ 199 w 573"/>
                <a:gd name="T57" fmla="*/ 548 h 1111"/>
                <a:gd name="T58" fmla="*/ 200 w 573"/>
                <a:gd name="T59" fmla="*/ 605 h 1111"/>
                <a:gd name="T60" fmla="*/ 200 w 573"/>
                <a:gd name="T61" fmla="*/ 656 h 1111"/>
                <a:gd name="T62" fmla="*/ 200 w 573"/>
                <a:gd name="T63" fmla="*/ 697 h 1111"/>
                <a:gd name="T64" fmla="*/ 201 w 573"/>
                <a:gd name="T65" fmla="*/ 701 h 1111"/>
                <a:gd name="T66" fmla="*/ 207 w 573"/>
                <a:gd name="T67" fmla="*/ 711 h 1111"/>
                <a:gd name="T68" fmla="*/ 220 w 573"/>
                <a:gd name="T69" fmla="*/ 720 h 1111"/>
                <a:gd name="T70" fmla="*/ 244 w 573"/>
                <a:gd name="T71" fmla="*/ 725 h 1111"/>
                <a:gd name="T72" fmla="*/ 269 w 573"/>
                <a:gd name="T73" fmla="*/ 720 h 1111"/>
                <a:gd name="T74" fmla="*/ 282 w 573"/>
                <a:gd name="T75" fmla="*/ 712 h 1111"/>
                <a:gd name="T76" fmla="*/ 287 w 573"/>
                <a:gd name="T77" fmla="*/ 701 h 1111"/>
                <a:gd name="T78" fmla="*/ 288 w 573"/>
                <a:gd name="T79" fmla="*/ 697 h 1111"/>
                <a:gd name="T80" fmla="*/ 306 w 573"/>
                <a:gd name="T81" fmla="*/ 108 h 1111"/>
                <a:gd name="T82" fmla="*/ 308 w 573"/>
                <a:gd name="T83" fmla="*/ 328 h 1111"/>
                <a:gd name="T84" fmla="*/ 309 w 573"/>
                <a:gd name="T85" fmla="*/ 338 h 1111"/>
                <a:gd name="T86" fmla="*/ 317 w 573"/>
                <a:gd name="T87" fmla="*/ 351 h 1111"/>
                <a:gd name="T88" fmla="*/ 332 w 573"/>
                <a:gd name="T89" fmla="*/ 360 h 1111"/>
                <a:gd name="T90" fmla="*/ 352 w 573"/>
                <a:gd name="T91" fmla="*/ 360 h 1111"/>
                <a:gd name="T92" fmla="*/ 366 w 573"/>
                <a:gd name="T93" fmla="*/ 351 h 1111"/>
                <a:gd name="T94" fmla="*/ 374 w 573"/>
                <a:gd name="T95" fmla="*/ 338 h 1111"/>
                <a:gd name="T96" fmla="*/ 376 w 573"/>
                <a:gd name="T97" fmla="*/ 332 h 1111"/>
                <a:gd name="T98" fmla="*/ 375 w 573"/>
                <a:gd name="T99" fmla="*/ 44 h 1111"/>
                <a:gd name="T100" fmla="*/ 359 w 573"/>
                <a:gd name="T101" fmla="*/ 18 h 1111"/>
                <a:gd name="T102" fmla="*/ 332 w 573"/>
                <a:gd name="T103" fmla="*/ 3 h 1111"/>
                <a:gd name="T104" fmla="*/ 62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 чем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думают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«сетевые» педагоги…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Руппель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И. Ю., учитель СОШ № 1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Работа в сетевой группе позволяет мне, и даже заставляет, постоянно работать над повышением собственной компетентности и профессионализма.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Приходится осваивать новые методы преподавания, постоянно совершенствоваться.</a:t>
            </a:r>
          </a:p>
          <a:p>
            <a:pPr algn="just"/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Мальцева Л.Ф., учитель СОШ № 1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Лично мне работа в сетевых группах дает возможность осмыслить собственный педагогический опыт. Кроме этого, я получаю новый опыт – работать не только с учащимися своей школы, но и с совершенно незнакомыми старшеклассниками. Это дает стимул для совершенствования своего преподавания.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А еще я получаю личное удовлетворение – приятно работать с высоко мотивированными учениками.</a:t>
            </a:r>
          </a:p>
          <a:p>
            <a:pPr algn="just"/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Лукиных Е. М., учитель СОШ № 2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Работа в сетевой группе требует от меня постоянного углубления предметного материала, заставляет искать более эффективные методы решения задач разных типов, обязывает постоянно отлеживать изменения в </a:t>
            </a:r>
            <a:r>
              <a:rPr lang="ru-RU" sz="1900" u="sng" dirty="0" err="1" smtClean="0">
                <a:latin typeface="Times New Roman" pitchFamily="18" charset="0"/>
                <a:cs typeface="Times New Roman" pitchFamily="18" charset="0"/>
              </a:rPr>
              <a:t>КИМах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Для учащихся обучение в сетевой группе, на мой взгляд, позволяет оценить свои знания, сравнить себя с учащимися из других школ, понять на каком уровне находятся они. В школах информатику сдают, как правило, всего 1-2 человека и им трудно понять свои результаты. В сетевой группе занимаются ребята более высокого уровня, они могут воспринимать сложный материал.  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8505855" y="142852"/>
            <a:ext cx="495301" cy="993775"/>
            <a:chOff x="2313" y="1520"/>
            <a:chExt cx="498" cy="1250"/>
          </a:xfrm>
        </p:grpSpPr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2425" y="1520"/>
              <a:ext cx="233" cy="254"/>
            </a:xfrm>
            <a:custGeom>
              <a:avLst/>
              <a:gdLst>
                <a:gd name="T0" fmla="*/ 88 w 267"/>
                <a:gd name="T1" fmla="*/ 0 h 292"/>
                <a:gd name="T2" fmla="*/ 106 w 267"/>
                <a:gd name="T3" fmla="*/ 3 h 292"/>
                <a:gd name="T4" fmla="*/ 123 w 267"/>
                <a:gd name="T5" fmla="*/ 8 h 292"/>
                <a:gd name="T6" fmla="*/ 139 w 267"/>
                <a:gd name="T7" fmla="*/ 17 h 292"/>
                <a:gd name="T8" fmla="*/ 152 w 267"/>
                <a:gd name="T9" fmla="*/ 28 h 292"/>
                <a:gd name="T10" fmla="*/ 163 w 267"/>
                <a:gd name="T11" fmla="*/ 43 h 292"/>
                <a:gd name="T12" fmla="*/ 170 w 267"/>
                <a:gd name="T13" fmla="*/ 58 h 292"/>
                <a:gd name="T14" fmla="*/ 176 w 267"/>
                <a:gd name="T15" fmla="*/ 77 h 292"/>
                <a:gd name="T16" fmla="*/ 177 w 267"/>
                <a:gd name="T17" fmla="*/ 96 h 292"/>
                <a:gd name="T18" fmla="*/ 176 w 267"/>
                <a:gd name="T19" fmla="*/ 115 h 292"/>
                <a:gd name="T20" fmla="*/ 170 w 267"/>
                <a:gd name="T21" fmla="*/ 134 h 292"/>
                <a:gd name="T22" fmla="*/ 163 w 267"/>
                <a:gd name="T23" fmla="*/ 149 h 292"/>
                <a:gd name="T24" fmla="*/ 152 w 267"/>
                <a:gd name="T25" fmla="*/ 164 h 292"/>
                <a:gd name="T26" fmla="*/ 139 w 267"/>
                <a:gd name="T27" fmla="*/ 176 h 292"/>
                <a:gd name="T28" fmla="*/ 123 w 267"/>
                <a:gd name="T29" fmla="*/ 184 h 292"/>
                <a:gd name="T30" fmla="*/ 106 w 267"/>
                <a:gd name="T31" fmla="*/ 190 h 292"/>
                <a:gd name="T32" fmla="*/ 88 w 267"/>
                <a:gd name="T33" fmla="*/ 192 h 292"/>
                <a:gd name="T34" fmla="*/ 69 w 267"/>
                <a:gd name="T35" fmla="*/ 190 h 292"/>
                <a:gd name="T36" fmla="*/ 50 w 267"/>
                <a:gd name="T37" fmla="*/ 183 h 292"/>
                <a:gd name="T38" fmla="*/ 34 w 267"/>
                <a:gd name="T39" fmla="*/ 171 h 292"/>
                <a:gd name="T40" fmla="*/ 19 w 267"/>
                <a:gd name="T41" fmla="*/ 156 h 292"/>
                <a:gd name="T42" fmla="*/ 9 w 267"/>
                <a:gd name="T43" fmla="*/ 138 h 292"/>
                <a:gd name="T44" fmla="*/ 3 w 267"/>
                <a:gd name="T45" fmla="*/ 117 h 292"/>
                <a:gd name="T46" fmla="*/ 0 w 267"/>
                <a:gd name="T47" fmla="*/ 96 h 292"/>
                <a:gd name="T48" fmla="*/ 3 w 267"/>
                <a:gd name="T49" fmla="*/ 74 h 292"/>
                <a:gd name="T50" fmla="*/ 9 w 267"/>
                <a:gd name="T51" fmla="*/ 53 h 292"/>
                <a:gd name="T52" fmla="*/ 19 w 267"/>
                <a:gd name="T53" fmla="*/ 36 h 292"/>
                <a:gd name="T54" fmla="*/ 34 w 267"/>
                <a:gd name="T55" fmla="*/ 21 h 292"/>
                <a:gd name="T56" fmla="*/ 50 w 267"/>
                <a:gd name="T57" fmla="*/ 9 h 292"/>
                <a:gd name="T58" fmla="*/ 69 w 267"/>
                <a:gd name="T59" fmla="*/ 3 h 292"/>
                <a:gd name="T60" fmla="*/ 88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2313" y="1806"/>
              <a:ext cx="498" cy="964"/>
            </a:xfrm>
            <a:custGeom>
              <a:avLst/>
              <a:gdLst>
                <a:gd name="T0" fmla="*/ 48 w 573"/>
                <a:gd name="T1" fmla="*/ 3 h 1111"/>
                <a:gd name="T2" fmla="*/ 20 w 573"/>
                <a:gd name="T3" fmla="*/ 21 h 1111"/>
                <a:gd name="T4" fmla="*/ 3 w 573"/>
                <a:gd name="T5" fmla="*/ 49 h 1111"/>
                <a:gd name="T6" fmla="*/ 0 w 573"/>
                <a:gd name="T7" fmla="*/ 333 h 1111"/>
                <a:gd name="T8" fmla="*/ 1 w 573"/>
                <a:gd name="T9" fmla="*/ 338 h 1111"/>
                <a:gd name="T10" fmla="*/ 6 w 573"/>
                <a:gd name="T11" fmla="*/ 348 h 1111"/>
                <a:gd name="T12" fmla="*/ 17 w 573"/>
                <a:gd name="T13" fmla="*/ 359 h 1111"/>
                <a:gd name="T14" fmla="*/ 37 w 573"/>
                <a:gd name="T15" fmla="*/ 364 h 1111"/>
                <a:gd name="T16" fmla="*/ 55 w 573"/>
                <a:gd name="T17" fmla="*/ 360 h 1111"/>
                <a:gd name="T18" fmla="*/ 66 w 573"/>
                <a:gd name="T19" fmla="*/ 349 h 1111"/>
                <a:gd name="T20" fmla="*/ 70 w 573"/>
                <a:gd name="T21" fmla="*/ 338 h 1111"/>
                <a:gd name="T22" fmla="*/ 71 w 573"/>
                <a:gd name="T23" fmla="*/ 328 h 1111"/>
                <a:gd name="T24" fmla="*/ 71 w 573"/>
                <a:gd name="T25" fmla="*/ 108 h 1111"/>
                <a:gd name="T26" fmla="*/ 89 w 573"/>
                <a:gd name="T27" fmla="*/ 697 h 1111"/>
                <a:gd name="T28" fmla="*/ 90 w 573"/>
                <a:gd name="T29" fmla="*/ 701 h 1111"/>
                <a:gd name="T30" fmla="*/ 99 w 573"/>
                <a:gd name="T31" fmla="*/ 712 h 1111"/>
                <a:gd name="T32" fmla="*/ 114 w 573"/>
                <a:gd name="T33" fmla="*/ 722 h 1111"/>
                <a:gd name="T34" fmla="*/ 130 w 573"/>
                <a:gd name="T35" fmla="*/ 725 h 1111"/>
                <a:gd name="T36" fmla="*/ 149 w 573"/>
                <a:gd name="T37" fmla="*/ 725 h 1111"/>
                <a:gd name="T38" fmla="*/ 168 w 573"/>
                <a:gd name="T39" fmla="*/ 717 h 1111"/>
                <a:gd name="T40" fmla="*/ 178 w 573"/>
                <a:gd name="T41" fmla="*/ 705 h 1111"/>
                <a:gd name="T42" fmla="*/ 183 w 573"/>
                <a:gd name="T43" fmla="*/ 698 h 1111"/>
                <a:gd name="T44" fmla="*/ 183 w 573"/>
                <a:gd name="T45" fmla="*/ 326 h 1111"/>
                <a:gd name="T46" fmla="*/ 198 w 573"/>
                <a:gd name="T47" fmla="*/ 328 h 1111"/>
                <a:gd name="T48" fmla="*/ 198 w 573"/>
                <a:gd name="T49" fmla="*/ 349 h 1111"/>
                <a:gd name="T50" fmla="*/ 199 w 573"/>
                <a:gd name="T51" fmla="*/ 385 h 1111"/>
                <a:gd name="T52" fmla="*/ 199 w 573"/>
                <a:gd name="T53" fmla="*/ 434 h 1111"/>
                <a:gd name="T54" fmla="*/ 199 w 573"/>
                <a:gd name="T55" fmla="*/ 490 h 1111"/>
                <a:gd name="T56" fmla="*/ 199 w 573"/>
                <a:gd name="T57" fmla="*/ 548 h 1111"/>
                <a:gd name="T58" fmla="*/ 200 w 573"/>
                <a:gd name="T59" fmla="*/ 605 h 1111"/>
                <a:gd name="T60" fmla="*/ 200 w 573"/>
                <a:gd name="T61" fmla="*/ 656 h 1111"/>
                <a:gd name="T62" fmla="*/ 200 w 573"/>
                <a:gd name="T63" fmla="*/ 697 h 1111"/>
                <a:gd name="T64" fmla="*/ 201 w 573"/>
                <a:gd name="T65" fmla="*/ 701 h 1111"/>
                <a:gd name="T66" fmla="*/ 207 w 573"/>
                <a:gd name="T67" fmla="*/ 711 h 1111"/>
                <a:gd name="T68" fmla="*/ 220 w 573"/>
                <a:gd name="T69" fmla="*/ 720 h 1111"/>
                <a:gd name="T70" fmla="*/ 244 w 573"/>
                <a:gd name="T71" fmla="*/ 725 h 1111"/>
                <a:gd name="T72" fmla="*/ 269 w 573"/>
                <a:gd name="T73" fmla="*/ 720 h 1111"/>
                <a:gd name="T74" fmla="*/ 282 w 573"/>
                <a:gd name="T75" fmla="*/ 712 h 1111"/>
                <a:gd name="T76" fmla="*/ 287 w 573"/>
                <a:gd name="T77" fmla="*/ 701 h 1111"/>
                <a:gd name="T78" fmla="*/ 288 w 573"/>
                <a:gd name="T79" fmla="*/ 697 h 1111"/>
                <a:gd name="T80" fmla="*/ 306 w 573"/>
                <a:gd name="T81" fmla="*/ 108 h 1111"/>
                <a:gd name="T82" fmla="*/ 308 w 573"/>
                <a:gd name="T83" fmla="*/ 328 h 1111"/>
                <a:gd name="T84" fmla="*/ 309 w 573"/>
                <a:gd name="T85" fmla="*/ 338 h 1111"/>
                <a:gd name="T86" fmla="*/ 317 w 573"/>
                <a:gd name="T87" fmla="*/ 351 h 1111"/>
                <a:gd name="T88" fmla="*/ 332 w 573"/>
                <a:gd name="T89" fmla="*/ 360 h 1111"/>
                <a:gd name="T90" fmla="*/ 352 w 573"/>
                <a:gd name="T91" fmla="*/ 360 h 1111"/>
                <a:gd name="T92" fmla="*/ 366 w 573"/>
                <a:gd name="T93" fmla="*/ 351 h 1111"/>
                <a:gd name="T94" fmla="*/ 374 w 573"/>
                <a:gd name="T95" fmla="*/ 338 h 1111"/>
                <a:gd name="T96" fmla="*/ 376 w 573"/>
                <a:gd name="T97" fmla="*/ 332 h 1111"/>
                <a:gd name="T98" fmla="*/ 375 w 573"/>
                <a:gd name="T99" fmla="*/ 44 h 1111"/>
                <a:gd name="T100" fmla="*/ 359 w 573"/>
                <a:gd name="T101" fmla="*/ 18 h 1111"/>
                <a:gd name="T102" fmla="*/ 332 w 573"/>
                <a:gd name="T103" fmla="*/ 3 h 1111"/>
                <a:gd name="T104" fmla="*/ 62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9672" y="142852"/>
            <a:ext cx="70242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Верещагинский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муниципальный район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рейтинге территорий Пермского края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00174"/>
          <a:ext cx="8001056" cy="4792670"/>
        </p:xfrm>
        <a:graphic>
          <a:graphicData uri="http://schemas.openxmlformats.org/drawingml/2006/table">
            <a:tbl>
              <a:tblPr firstRow="1" bandCol="1">
                <a:effectLst>
                  <a:innerShdw blurRad="114300">
                    <a:prstClr val="black"/>
                  </a:innerShdw>
                </a:effectLst>
                <a:tableStyleId>{B301B821-A1FF-4177-AEE7-76D212191A09}</a:tableStyleId>
              </a:tblPr>
              <a:tblGrid>
                <a:gridCol w="3200422"/>
                <a:gridCol w="2610871"/>
                <a:gridCol w="2189763"/>
              </a:tblGrid>
              <a:tr h="1022327">
                <a:tc>
                  <a:txBody>
                    <a:bodyPr/>
                    <a:lstStyle/>
                    <a:p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r>
                        <a:rPr lang="ru-RU" sz="3200" dirty="0" smtClean="0"/>
                        <a:t> год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r>
                        <a:rPr lang="ru-RU" sz="3200" dirty="0" smtClean="0"/>
                        <a:t> год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400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Мониторинг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 классов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17 место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 место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137400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Г(И)А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 классов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41 место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18 место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102232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38 место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32 место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128792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слёт по самоопределению учащихся 9 класса «Я выбираю будущее»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Место: МАОУ «СОШ № 1»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Дата: 17, 20-21 июня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 года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Целевая аудитория: 83 учащихся 9 класса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Основным результатом сборов стало -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предварительный выбор учащимися профильных направлений и направлений будущей профессиональной деятельности через разработку проектов ИОП.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Самое большое впечатление на учащихся произвело: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выступления учащихся 10-11 классов с презентацией ИОП;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профессиональные пробы;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 презентация профильных направлений и учебных заведений.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14398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Сетевая форма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образовательных программ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(№ 273-ФЗ «Об образовании в РФ» 21.12.2012 г. ст. 15)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2016 – 2017 учебный год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Охват сетевыми элективными курсами составил: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класс – 92 чел.,  48% учащихся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класс – 68 чел., 43 % учащихся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Сетевые элективные курсы для учащихся: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 -  14 человек из 4 школ</a:t>
            </a:r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00438"/>
          <a:ext cx="8501122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4416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572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язык, математика, история,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биология, химия, информатика,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 язык, физика, черчение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язык,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математика, история, физика, химия,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биология, черчение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на 2017, 2018 годы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выводим сетевое взаимодействие на уровень функционирования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создание условий для развития педагогического коллектива, работающего на сети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координация работы по сети по ППП 8-9 классов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сетевого взаимодействия – через преподавание профильных предметов в сети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«Верещагинского землячества»  через воспитательные аспекты образования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:\Медалистки\DSC08249.JPG"/>
          <p:cNvPicPr/>
          <p:nvPr/>
        </p:nvPicPr>
        <p:blipFill>
          <a:blip r:embed="rId3" cstate="print"/>
          <a:srcRect l="58846" t="14320" b="37463"/>
          <a:stretch>
            <a:fillRect/>
          </a:stretch>
        </p:blipFill>
        <p:spPr bwMode="auto">
          <a:xfrm>
            <a:off x="3418732" y="2500306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User\Desktop\Конференция\фото педагогов на конференцию\Сетевые курсы\С Г Карасева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786190"/>
            <a:ext cx="1296144" cy="1699184"/>
          </a:xfrm>
          <a:prstGeom prst="rect">
            <a:avLst/>
          </a:prstGeom>
          <a:noFill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 r="4588"/>
          <a:stretch>
            <a:fillRect/>
          </a:stretch>
        </p:blipFill>
        <p:spPr bwMode="auto">
          <a:xfrm>
            <a:off x="1071538" y="1267330"/>
            <a:ext cx="1372418" cy="144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5821"/>
            <a:ext cx="571504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 без которой…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 l="3916" r="14655" b="-10234"/>
          <a:stretch>
            <a:fillRect/>
          </a:stretch>
        </p:blipFill>
        <p:spPr bwMode="auto">
          <a:xfrm flipH="1">
            <a:off x="7775848" y="2214554"/>
            <a:ext cx="13681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 l="20933" r="30515" b="49496"/>
          <a:stretch>
            <a:fillRect/>
          </a:stretch>
        </p:blipFill>
        <p:spPr bwMode="auto">
          <a:xfrm>
            <a:off x="4643438" y="2357430"/>
            <a:ext cx="12320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ser\Desktop\Конференция\фото педагогов на конференцию\Сетевые курсы\Артёмова Е.М..JPG"/>
          <p:cNvPicPr>
            <a:picLocks noChangeAspect="1" noChangeArrowheads="1"/>
          </p:cNvPicPr>
          <p:nvPr/>
        </p:nvPicPr>
        <p:blipFill>
          <a:blip r:embed="rId8" cstate="print"/>
          <a:srcRect l="6577" r="13313"/>
          <a:stretch>
            <a:fillRect/>
          </a:stretch>
        </p:blipFill>
        <p:spPr bwMode="auto">
          <a:xfrm>
            <a:off x="7020272" y="3861048"/>
            <a:ext cx="1080120" cy="1569409"/>
          </a:xfrm>
          <a:prstGeom prst="rect">
            <a:avLst/>
          </a:prstGeom>
          <a:noFill/>
        </p:spPr>
      </p:pic>
      <p:pic>
        <p:nvPicPr>
          <p:cNvPr id="3078" name="Picture 6" descr="C:\Users\User\Desktop\Конференция\фото педагогов на конференцию\Сетевые курсы\Станелюк Светлана Михайловна.jpg"/>
          <p:cNvPicPr>
            <a:picLocks noChangeAspect="1" noChangeArrowheads="1"/>
          </p:cNvPicPr>
          <p:nvPr/>
        </p:nvPicPr>
        <p:blipFill>
          <a:blip r:embed="rId9" cstate="print"/>
          <a:srcRect l="7312" t="694" r="15423" b="1205"/>
          <a:stretch>
            <a:fillRect/>
          </a:stretch>
        </p:blipFill>
        <p:spPr bwMode="auto">
          <a:xfrm>
            <a:off x="8063880" y="3861048"/>
            <a:ext cx="1080120" cy="162871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8626" t="17431"/>
          <a:stretch>
            <a:fillRect/>
          </a:stretch>
        </p:blipFill>
        <p:spPr bwMode="auto">
          <a:xfrm>
            <a:off x="6786578" y="2276872"/>
            <a:ext cx="1152128" cy="164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/>
          <a:srcRect l="20013" t="8848" r="19144" b="12216"/>
          <a:stretch>
            <a:fillRect/>
          </a:stretch>
        </p:blipFill>
        <p:spPr bwMode="auto">
          <a:xfrm>
            <a:off x="5786446" y="2500306"/>
            <a:ext cx="1043608" cy="146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Ососова СВ_СЛЕТ_СОЧИ.JPG"/>
          <p:cNvPicPr>
            <a:picLocks noChangeAspect="1"/>
          </p:cNvPicPr>
          <p:nvPr/>
        </p:nvPicPr>
        <p:blipFill>
          <a:blip r:embed="rId12" cstate="print"/>
          <a:srcRect l="10133" r="10016"/>
          <a:stretch>
            <a:fillRect/>
          </a:stretch>
        </p:blipFill>
        <p:spPr>
          <a:xfrm>
            <a:off x="4714876" y="3929066"/>
            <a:ext cx="1224136" cy="1500199"/>
          </a:xfrm>
          <a:prstGeom prst="rect">
            <a:avLst/>
          </a:prstGeom>
        </p:spPr>
      </p:pic>
      <p:pic>
        <p:nvPicPr>
          <p:cNvPr id="16" name="Рисунок 15" descr="s_5OEQKd3Ns.jpg"/>
          <p:cNvPicPr>
            <a:picLocks noChangeAspect="1"/>
          </p:cNvPicPr>
          <p:nvPr/>
        </p:nvPicPr>
        <p:blipFill>
          <a:blip r:embed="rId13" cstate="print"/>
          <a:srcRect l="11882" t="10705" r="6344" b="20928"/>
          <a:stretch>
            <a:fillRect/>
          </a:stretch>
        </p:blipFill>
        <p:spPr>
          <a:xfrm>
            <a:off x="5929322" y="3929066"/>
            <a:ext cx="1152128" cy="1500198"/>
          </a:xfrm>
          <a:prstGeom prst="rect">
            <a:avLst/>
          </a:prstGeom>
        </p:spPr>
      </p:pic>
      <p:pic>
        <p:nvPicPr>
          <p:cNvPr id="18" name="Рисунок 17" descr="nqTO-J7B81Y.jpg"/>
          <p:cNvPicPr>
            <a:picLocks noChangeAspect="1"/>
          </p:cNvPicPr>
          <p:nvPr/>
        </p:nvPicPr>
        <p:blipFill>
          <a:blip r:embed="rId14" cstate="print"/>
          <a:srcRect l="12366" r="17070" b="29004"/>
          <a:stretch>
            <a:fillRect/>
          </a:stretch>
        </p:blipFill>
        <p:spPr>
          <a:xfrm>
            <a:off x="2428860" y="2643182"/>
            <a:ext cx="1143008" cy="127980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0298" y="1238612"/>
            <a:ext cx="1357322" cy="14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9058" y="1000108"/>
            <a:ext cx="1440160" cy="144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29256" y="1051580"/>
            <a:ext cx="1440160" cy="144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29520" y="500042"/>
            <a:ext cx="1368152" cy="144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85852" y="4143380"/>
            <a:ext cx="140309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Documents and Settings\Александр\Рабочий стол\фас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43636" y="5429264"/>
            <a:ext cx="118762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User\Desktop\Конференция\фото педагогов на конференцию\Сетевые курсы\Носков М.Н..JPG"/>
          <p:cNvPicPr>
            <a:picLocks noChangeAspect="1" noChangeArrowheads="1"/>
          </p:cNvPicPr>
          <p:nvPr/>
        </p:nvPicPr>
        <p:blipFill>
          <a:blip r:embed="rId21" cstate="print"/>
          <a:srcRect l="35918" r="32944" b="19134"/>
          <a:stretch>
            <a:fillRect/>
          </a:stretch>
        </p:blipFill>
        <p:spPr bwMode="auto">
          <a:xfrm>
            <a:off x="8055900" y="5328102"/>
            <a:ext cx="1088100" cy="1529898"/>
          </a:xfrm>
          <a:prstGeom prst="rect">
            <a:avLst/>
          </a:prstGeom>
          <a:noFill/>
        </p:spPr>
      </p:pic>
      <p:pic>
        <p:nvPicPr>
          <p:cNvPr id="3080" name="Рисунок 3" descr="571B5C5D"/>
          <p:cNvPicPr>
            <a:picLocks noChangeAspect="1" noChangeArrowheads="1"/>
          </p:cNvPicPr>
          <p:nvPr/>
        </p:nvPicPr>
        <p:blipFill>
          <a:blip r:embed="rId22" cstate="print"/>
          <a:srcRect l="22297" r="29973" b="50304"/>
          <a:stretch>
            <a:fillRect/>
          </a:stretch>
        </p:blipFill>
        <p:spPr bwMode="auto">
          <a:xfrm>
            <a:off x="2500298" y="3949304"/>
            <a:ext cx="1072140" cy="147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00430" y="5496878"/>
            <a:ext cx="1224174" cy="128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214546" y="5430875"/>
            <a:ext cx="1286814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14876" y="5500703"/>
            <a:ext cx="14287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6" cstate="print"/>
          <a:srcRect l="11365" r="6496"/>
          <a:stretch>
            <a:fillRect/>
          </a:stretch>
        </p:blipFill>
        <p:spPr bwMode="auto">
          <a:xfrm>
            <a:off x="7143768" y="5464268"/>
            <a:ext cx="1009252" cy="139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Старкова Т.И..jpg"/>
          <p:cNvPicPr>
            <a:picLocks noChangeAspect="1"/>
          </p:cNvPicPr>
          <p:nvPr/>
        </p:nvPicPr>
        <p:blipFill>
          <a:blip r:embed="rId27" cstate="print"/>
          <a:srcRect l="8711" r="10948"/>
          <a:stretch>
            <a:fillRect/>
          </a:stretch>
        </p:blipFill>
        <p:spPr>
          <a:xfrm>
            <a:off x="0" y="4051421"/>
            <a:ext cx="1271139" cy="144928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92436" y="5500702"/>
            <a:ext cx="1322110" cy="128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29" descr="C:\Users\1\Desktop\лето 2015\Санкт-Петербург 2015\DSCN4541.JPG"/>
          <p:cNvPicPr/>
          <p:nvPr/>
        </p:nvPicPr>
        <p:blipFill>
          <a:blip r:embed="rId29" cstate="print"/>
          <a:srcRect l="22630" t="12301" r="53662" b="37585"/>
          <a:stretch>
            <a:fillRect/>
          </a:stretch>
        </p:blipFill>
        <p:spPr bwMode="auto">
          <a:xfrm>
            <a:off x="1" y="2714620"/>
            <a:ext cx="121441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214414" y="2714620"/>
            <a:ext cx="1255965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0" y="1428736"/>
            <a:ext cx="96755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6633"/>
            <a:ext cx="6116216" cy="936103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Категорийность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сетевых педагогов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0642169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086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365504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участия в проекте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072918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7475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065" y="45821"/>
            <a:ext cx="656074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Сетевые педагоги- «долгожители»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365" r="6496"/>
          <a:stretch>
            <a:fillRect/>
          </a:stretch>
        </p:blipFill>
        <p:spPr bwMode="auto">
          <a:xfrm>
            <a:off x="5536951" y="1473463"/>
            <a:ext cx="1500198" cy="207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916" r="14655" b="-10234"/>
          <a:stretch>
            <a:fillRect/>
          </a:stretch>
        </p:blipFill>
        <p:spPr bwMode="auto">
          <a:xfrm flipH="1">
            <a:off x="1911065" y="1517046"/>
            <a:ext cx="1484432" cy="22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20933" r="30515" b="49496"/>
          <a:stretch>
            <a:fillRect/>
          </a:stretch>
        </p:blipFill>
        <p:spPr bwMode="auto">
          <a:xfrm>
            <a:off x="4644008" y="3937940"/>
            <a:ext cx="1643042" cy="220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User\Desktop\Конференция\фото педагогов на конференцию\Сетевые курсы\С Г Карасева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37940"/>
            <a:ext cx="1571604" cy="2269550"/>
          </a:xfrm>
          <a:prstGeom prst="rect">
            <a:avLst/>
          </a:prstGeom>
          <a:noFill/>
        </p:spPr>
      </p:pic>
      <p:pic>
        <p:nvPicPr>
          <p:cNvPr id="3080" name="Рисунок 3" descr="571B5C5D"/>
          <p:cNvPicPr>
            <a:picLocks noChangeAspect="1" noChangeArrowheads="1"/>
          </p:cNvPicPr>
          <p:nvPr/>
        </p:nvPicPr>
        <p:blipFill>
          <a:blip r:embed="rId7" cstate="print"/>
          <a:srcRect l="22297" r="29973" b="50304"/>
          <a:stretch>
            <a:fillRect/>
          </a:stretch>
        </p:blipFill>
        <p:spPr bwMode="auto">
          <a:xfrm>
            <a:off x="7380312" y="1513167"/>
            <a:ext cx="1571636" cy="216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лександр\Рабочий стол\фас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973039"/>
            <a:ext cx="1571604" cy="21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User\Desktop\Конференция\фото педагогов на конференцию\Сетевые курсы\Носков М.Н..JPG"/>
          <p:cNvPicPr>
            <a:picLocks noChangeAspect="1" noChangeArrowheads="1"/>
          </p:cNvPicPr>
          <p:nvPr/>
        </p:nvPicPr>
        <p:blipFill>
          <a:blip r:embed="rId9" cstate="print"/>
          <a:srcRect l="35918" r="32944" b="19134"/>
          <a:stretch>
            <a:fillRect/>
          </a:stretch>
        </p:blipFill>
        <p:spPr bwMode="auto">
          <a:xfrm>
            <a:off x="2483768" y="4070592"/>
            <a:ext cx="1643074" cy="210931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8626" t="17431"/>
          <a:stretch>
            <a:fillRect/>
          </a:stretch>
        </p:blipFill>
        <p:spPr bwMode="auto">
          <a:xfrm>
            <a:off x="3635896" y="1517046"/>
            <a:ext cx="1596748" cy="203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3167"/>
            <a:ext cx="1512168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46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категорийности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сетевых педагогов-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«долгожителей»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25743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9129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071670" y="260350"/>
            <a:ext cx="6572296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образовательной сети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 l="18704" t="35352" r="23511" b="7014"/>
          <a:stretch>
            <a:fillRect/>
          </a:stretch>
        </p:blipFill>
        <p:spPr bwMode="auto">
          <a:xfrm>
            <a:off x="357189" y="1556792"/>
            <a:ext cx="8562440" cy="48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072188" y="2786063"/>
            <a:ext cx="1285875" cy="3571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Вознесенская СОШ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688" y="1928813"/>
            <a:ext cx="1285875" cy="3571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Зюкайская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7763" y="4071938"/>
            <a:ext cx="1439862" cy="3571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Верещагинская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50" y="4214813"/>
            <a:ext cx="1285875" cy="3571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Путинская СОШ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38" y="2286000"/>
            <a:ext cx="1285875" cy="3571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Сепычевская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СОШ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1785938"/>
            <a:ext cx="1335088" cy="357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Соколовская ООШ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5600" y="2286000"/>
            <a:ext cx="1136650" cy="357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Ленинская СОШ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43813" y="2500313"/>
            <a:ext cx="1104900" cy="357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Кукетская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ООШ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8400" y="5357813"/>
            <a:ext cx="1439863" cy="357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Бородулинская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ООШ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79838" y="3071813"/>
            <a:ext cx="1292225" cy="4286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Н.-Галинская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ООШ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6463" y="4429125"/>
            <a:ext cx="1284287" cy="357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Комаровская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  <p:cxnSp>
        <p:nvCxnSpPr>
          <p:cNvPr id="19" name="Прямая со стрелкой 18"/>
          <p:cNvCxnSpPr>
            <a:stCxn id="11" idx="3"/>
            <a:endCxn id="9" idx="0"/>
          </p:cNvCxnSpPr>
          <p:nvPr/>
        </p:nvCxnSpPr>
        <p:spPr>
          <a:xfrm>
            <a:off x="1763713" y="1963738"/>
            <a:ext cx="665162" cy="322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  <a:endCxn id="8" idx="0"/>
          </p:cNvCxnSpPr>
          <p:nvPr/>
        </p:nvCxnSpPr>
        <p:spPr>
          <a:xfrm flipH="1">
            <a:off x="3786188" y="3500438"/>
            <a:ext cx="639762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0"/>
            <a:endCxn id="8" idx="2"/>
          </p:cNvCxnSpPr>
          <p:nvPr/>
        </p:nvCxnSpPr>
        <p:spPr>
          <a:xfrm flipH="1" flipV="1">
            <a:off x="3786188" y="4572000"/>
            <a:ext cx="641350" cy="785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2" idx="2"/>
            <a:endCxn id="5" idx="0"/>
          </p:cNvCxnSpPr>
          <p:nvPr/>
        </p:nvCxnSpPr>
        <p:spPr>
          <a:xfrm>
            <a:off x="6003925" y="2643188"/>
            <a:ext cx="71120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0"/>
            <a:endCxn id="6" idx="2"/>
          </p:cNvCxnSpPr>
          <p:nvPr/>
        </p:nvCxnSpPr>
        <p:spPr>
          <a:xfrm flipH="1" flipV="1">
            <a:off x="7286625" y="2286000"/>
            <a:ext cx="909638" cy="214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6" idx="0"/>
            <a:endCxn id="7" idx="1"/>
          </p:cNvCxnSpPr>
          <p:nvPr/>
        </p:nvCxnSpPr>
        <p:spPr>
          <a:xfrm flipV="1">
            <a:off x="5357813" y="4251325"/>
            <a:ext cx="869950" cy="17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7667625" y="2492375"/>
            <a:ext cx="1104900" cy="357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Кукетская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ООШ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650" y="3789363"/>
            <a:ext cx="1143000" cy="357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Кукетская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7451725" y="3895725"/>
            <a:ext cx="288925" cy="180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85918" y="274638"/>
            <a:ext cx="7143800" cy="1209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Обеспеченность педагогическими кадрами первой и высшей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квалификационных категорий 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городских средних школ </a:t>
            </a:r>
          </a:p>
        </p:txBody>
      </p:sp>
      <p:graphicFrame>
        <p:nvGraphicFramePr>
          <p:cNvPr id="6963" name="Group 819"/>
          <p:cNvGraphicFramePr>
            <a:graphicFrameLocks noGrp="1"/>
          </p:cNvGraphicFramePr>
          <p:nvPr>
            <p:ph idx="1"/>
          </p:nvPr>
        </p:nvGraphicFramePr>
        <p:xfrm>
          <a:off x="755576" y="1916832"/>
          <a:ext cx="7776865" cy="4247704"/>
        </p:xfrm>
        <a:graphic>
          <a:graphicData uri="http://schemas.openxmlformats.org/drawingml/2006/table">
            <a:tbl>
              <a:tblPr/>
              <a:tblGrid>
                <a:gridCol w="2104218"/>
                <a:gridCol w="658997"/>
                <a:gridCol w="634764"/>
                <a:gridCol w="597121"/>
                <a:gridCol w="895680"/>
                <a:gridCol w="597121"/>
                <a:gridCol w="895680"/>
                <a:gridCol w="696642"/>
                <a:gridCol w="696642"/>
              </a:tblGrid>
              <a:tr h="19728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ВСОШ №121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19" y="260350"/>
            <a:ext cx="7358082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Обеспеченность педагогическими кадрами первой и высшей квалификационных категорий  сельских средних школ 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41" name="Group 369"/>
          <p:cNvGraphicFramePr>
            <a:graphicFrameLocks noGrp="1"/>
          </p:cNvGraphicFramePr>
          <p:nvPr/>
        </p:nvGraphicFramePr>
        <p:xfrm>
          <a:off x="611560" y="1700808"/>
          <a:ext cx="8064895" cy="4608512"/>
        </p:xfrm>
        <a:graphic>
          <a:graphicData uri="http://schemas.openxmlformats.org/drawingml/2006/table">
            <a:tbl>
              <a:tblPr/>
              <a:tblGrid>
                <a:gridCol w="2267083"/>
                <a:gridCol w="665607"/>
                <a:gridCol w="733172"/>
                <a:gridCol w="733172"/>
                <a:gridCol w="628433"/>
                <a:gridCol w="628433"/>
                <a:gridCol w="942651"/>
                <a:gridCol w="733172"/>
                <a:gridCol w="733172"/>
              </a:tblGrid>
              <a:tr h="1512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Химия, биология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Сепычевская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Путинская СОШ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Зюкайская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Вознесенская СОШ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встреч, декабрь 2013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5067681"/>
        </p:xfrm>
        <a:graphic>
          <a:graphicData uri="http://schemas.openxmlformats.org/drawingml/2006/table">
            <a:tbl>
              <a:tblPr/>
              <a:tblGrid>
                <a:gridCol w="1185863"/>
                <a:gridCol w="1557337"/>
                <a:gridCol w="1371600"/>
                <a:gridCol w="1371600"/>
                <a:gridCol w="1371600"/>
                <a:gridCol w="1371600"/>
              </a:tblGrid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педагогов, участвующих в беседе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поддерживают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сомневаются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23 - 66%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29%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5%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8%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15%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– 77%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№121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– 38%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31%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31%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интернат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7 - 28%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15 - 60%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3 - 12%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Вечерняя школа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– 100%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– 75%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25%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Путинская СОШ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6%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– 89%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5%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Зюкайская СОШ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– 54%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42%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4%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Вознесенская СОШ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– 77%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18%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5%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Сепычевская СОШ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50%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– 39%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11%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– 45%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– 34%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– 21%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76864" cy="14981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повышение доступного качественного образования  учащихся </a:t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10, 11 классов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 одной из городских школ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организовать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обучение старшеклассников через элективные курсы,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существующую материально-техническую базу школ,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привлечь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преподавания предметов квалифицированных педагогов  общеобразовательных учреждений района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056784" cy="135416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слёт по самоопределению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учащихся 9 класса «Я выбираю будущее»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Место: МАОУ «СОШ № 1»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Дата: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26 апреля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2014 года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Время: 12.00 – 15.00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Целевая аудитория: учащиеся 9 класса</a:t>
            </a:r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210393040"/>
              </p:ext>
            </p:extLst>
          </p:nvPr>
        </p:nvGraphicFramePr>
        <p:xfrm>
          <a:off x="1393371" y="214290"/>
          <a:ext cx="7536347" cy="646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543" y="2169264"/>
            <a:ext cx="2152193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Сетевое взаимодействие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рассматриваем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через: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4282" y="5643578"/>
            <a:ext cx="495301" cy="993775"/>
            <a:chOff x="2313" y="1520"/>
            <a:chExt cx="498" cy="1250"/>
          </a:xfrm>
        </p:grpSpPr>
        <p:sp>
          <p:nvSpPr>
            <p:cNvPr id="6" name="Freeform 7"/>
            <p:cNvSpPr>
              <a:spLocks/>
            </p:cNvSpPr>
            <p:nvPr/>
          </p:nvSpPr>
          <p:spPr bwMode="gray">
            <a:xfrm>
              <a:off x="2425" y="1520"/>
              <a:ext cx="233" cy="254"/>
            </a:xfrm>
            <a:custGeom>
              <a:avLst/>
              <a:gdLst>
                <a:gd name="T0" fmla="*/ 88 w 267"/>
                <a:gd name="T1" fmla="*/ 0 h 292"/>
                <a:gd name="T2" fmla="*/ 106 w 267"/>
                <a:gd name="T3" fmla="*/ 3 h 292"/>
                <a:gd name="T4" fmla="*/ 123 w 267"/>
                <a:gd name="T5" fmla="*/ 8 h 292"/>
                <a:gd name="T6" fmla="*/ 139 w 267"/>
                <a:gd name="T7" fmla="*/ 17 h 292"/>
                <a:gd name="T8" fmla="*/ 152 w 267"/>
                <a:gd name="T9" fmla="*/ 28 h 292"/>
                <a:gd name="T10" fmla="*/ 163 w 267"/>
                <a:gd name="T11" fmla="*/ 43 h 292"/>
                <a:gd name="T12" fmla="*/ 170 w 267"/>
                <a:gd name="T13" fmla="*/ 58 h 292"/>
                <a:gd name="T14" fmla="*/ 176 w 267"/>
                <a:gd name="T15" fmla="*/ 77 h 292"/>
                <a:gd name="T16" fmla="*/ 177 w 267"/>
                <a:gd name="T17" fmla="*/ 96 h 292"/>
                <a:gd name="T18" fmla="*/ 176 w 267"/>
                <a:gd name="T19" fmla="*/ 115 h 292"/>
                <a:gd name="T20" fmla="*/ 170 w 267"/>
                <a:gd name="T21" fmla="*/ 134 h 292"/>
                <a:gd name="T22" fmla="*/ 163 w 267"/>
                <a:gd name="T23" fmla="*/ 149 h 292"/>
                <a:gd name="T24" fmla="*/ 152 w 267"/>
                <a:gd name="T25" fmla="*/ 164 h 292"/>
                <a:gd name="T26" fmla="*/ 139 w 267"/>
                <a:gd name="T27" fmla="*/ 176 h 292"/>
                <a:gd name="T28" fmla="*/ 123 w 267"/>
                <a:gd name="T29" fmla="*/ 184 h 292"/>
                <a:gd name="T30" fmla="*/ 106 w 267"/>
                <a:gd name="T31" fmla="*/ 190 h 292"/>
                <a:gd name="T32" fmla="*/ 88 w 267"/>
                <a:gd name="T33" fmla="*/ 192 h 292"/>
                <a:gd name="T34" fmla="*/ 69 w 267"/>
                <a:gd name="T35" fmla="*/ 190 h 292"/>
                <a:gd name="T36" fmla="*/ 50 w 267"/>
                <a:gd name="T37" fmla="*/ 183 h 292"/>
                <a:gd name="T38" fmla="*/ 34 w 267"/>
                <a:gd name="T39" fmla="*/ 171 h 292"/>
                <a:gd name="T40" fmla="*/ 19 w 267"/>
                <a:gd name="T41" fmla="*/ 156 h 292"/>
                <a:gd name="T42" fmla="*/ 9 w 267"/>
                <a:gd name="T43" fmla="*/ 138 h 292"/>
                <a:gd name="T44" fmla="*/ 3 w 267"/>
                <a:gd name="T45" fmla="*/ 117 h 292"/>
                <a:gd name="T46" fmla="*/ 0 w 267"/>
                <a:gd name="T47" fmla="*/ 96 h 292"/>
                <a:gd name="T48" fmla="*/ 3 w 267"/>
                <a:gd name="T49" fmla="*/ 74 h 292"/>
                <a:gd name="T50" fmla="*/ 9 w 267"/>
                <a:gd name="T51" fmla="*/ 53 h 292"/>
                <a:gd name="T52" fmla="*/ 19 w 267"/>
                <a:gd name="T53" fmla="*/ 36 h 292"/>
                <a:gd name="T54" fmla="*/ 34 w 267"/>
                <a:gd name="T55" fmla="*/ 21 h 292"/>
                <a:gd name="T56" fmla="*/ 50 w 267"/>
                <a:gd name="T57" fmla="*/ 9 h 292"/>
                <a:gd name="T58" fmla="*/ 69 w 267"/>
                <a:gd name="T59" fmla="*/ 3 h 292"/>
                <a:gd name="T60" fmla="*/ 88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2313" y="1806"/>
              <a:ext cx="498" cy="964"/>
            </a:xfrm>
            <a:custGeom>
              <a:avLst/>
              <a:gdLst>
                <a:gd name="T0" fmla="*/ 48 w 573"/>
                <a:gd name="T1" fmla="*/ 3 h 1111"/>
                <a:gd name="T2" fmla="*/ 20 w 573"/>
                <a:gd name="T3" fmla="*/ 21 h 1111"/>
                <a:gd name="T4" fmla="*/ 3 w 573"/>
                <a:gd name="T5" fmla="*/ 49 h 1111"/>
                <a:gd name="T6" fmla="*/ 0 w 573"/>
                <a:gd name="T7" fmla="*/ 333 h 1111"/>
                <a:gd name="T8" fmla="*/ 1 w 573"/>
                <a:gd name="T9" fmla="*/ 338 h 1111"/>
                <a:gd name="T10" fmla="*/ 6 w 573"/>
                <a:gd name="T11" fmla="*/ 348 h 1111"/>
                <a:gd name="T12" fmla="*/ 17 w 573"/>
                <a:gd name="T13" fmla="*/ 359 h 1111"/>
                <a:gd name="T14" fmla="*/ 37 w 573"/>
                <a:gd name="T15" fmla="*/ 364 h 1111"/>
                <a:gd name="T16" fmla="*/ 55 w 573"/>
                <a:gd name="T17" fmla="*/ 360 h 1111"/>
                <a:gd name="T18" fmla="*/ 66 w 573"/>
                <a:gd name="T19" fmla="*/ 349 h 1111"/>
                <a:gd name="T20" fmla="*/ 70 w 573"/>
                <a:gd name="T21" fmla="*/ 338 h 1111"/>
                <a:gd name="T22" fmla="*/ 71 w 573"/>
                <a:gd name="T23" fmla="*/ 328 h 1111"/>
                <a:gd name="T24" fmla="*/ 71 w 573"/>
                <a:gd name="T25" fmla="*/ 108 h 1111"/>
                <a:gd name="T26" fmla="*/ 89 w 573"/>
                <a:gd name="T27" fmla="*/ 697 h 1111"/>
                <a:gd name="T28" fmla="*/ 90 w 573"/>
                <a:gd name="T29" fmla="*/ 701 h 1111"/>
                <a:gd name="T30" fmla="*/ 99 w 573"/>
                <a:gd name="T31" fmla="*/ 712 h 1111"/>
                <a:gd name="T32" fmla="*/ 114 w 573"/>
                <a:gd name="T33" fmla="*/ 722 h 1111"/>
                <a:gd name="T34" fmla="*/ 130 w 573"/>
                <a:gd name="T35" fmla="*/ 725 h 1111"/>
                <a:gd name="T36" fmla="*/ 149 w 573"/>
                <a:gd name="T37" fmla="*/ 725 h 1111"/>
                <a:gd name="T38" fmla="*/ 168 w 573"/>
                <a:gd name="T39" fmla="*/ 717 h 1111"/>
                <a:gd name="T40" fmla="*/ 178 w 573"/>
                <a:gd name="T41" fmla="*/ 705 h 1111"/>
                <a:gd name="T42" fmla="*/ 183 w 573"/>
                <a:gd name="T43" fmla="*/ 698 h 1111"/>
                <a:gd name="T44" fmla="*/ 183 w 573"/>
                <a:gd name="T45" fmla="*/ 326 h 1111"/>
                <a:gd name="T46" fmla="*/ 198 w 573"/>
                <a:gd name="T47" fmla="*/ 328 h 1111"/>
                <a:gd name="T48" fmla="*/ 198 w 573"/>
                <a:gd name="T49" fmla="*/ 349 h 1111"/>
                <a:gd name="T50" fmla="*/ 199 w 573"/>
                <a:gd name="T51" fmla="*/ 385 h 1111"/>
                <a:gd name="T52" fmla="*/ 199 w 573"/>
                <a:gd name="T53" fmla="*/ 434 h 1111"/>
                <a:gd name="T54" fmla="*/ 199 w 573"/>
                <a:gd name="T55" fmla="*/ 490 h 1111"/>
                <a:gd name="T56" fmla="*/ 199 w 573"/>
                <a:gd name="T57" fmla="*/ 548 h 1111"/>
                <a:gd name="T58" fmla="*/ 200 w 573"/>
                <a:gd name="T59" fmla="*/ 605 h 1111"/>
                <a:gd name="T60" fmla="*/ 200 w 573"/>
                <a:gd name="T61" fmla="*/ 656 h 1111"/>
                <a:gd name="T62" fmla="*/ 200 w 573"/>
                <a:gd name="T63" fmla="*/ 697 h 1111"/>
                <a:gd name="T64" fmla="*/ 201 w 573"/>
                <a:gd name="T65" fmla="*/ 701 h 1111"/>
                <a:gd name="T66" fmla="*/ 207 w 573"/>
                <a:gd name="T67" fmla="*/ 711 h 1111"/>
                <a:gd name="T68" fmla="*/ 220 w 573"/>
                <a:gd name="T69" fmla="*/ 720 h 1111"/>
                <a:gd name="T70" fmla="*/ 244 w 573"/>
                <a:gd name="T71" fmla="*/ 725 h 1111"/>
                <a:gd name="T72" fmla="*/ 269 w 573"/>
                <a:gd name="T73" fmla="*/ 720 h 1111"/>
                <a:gd name="T74" fmla="*/ 282 w 573"/>
                <a:gd name="T75" fmla="*/ 712 h 1111"/>
                <a:gd name="T76" fmla="*/ 287 w 573"/>
                <a:gd name="T77" fmla="*/ 701 h 1111"/>
                <a:gd name="T78" fmla="*/ 288 w 573"/>
                <a:gd name="T79" fmla="*/ 697 h 1111"/>
                <a:gd name="T80" fmla="*/ 306 w 573"/>
                <a:gd name="T81" fmla="*/ 108 h 1111"/>
                <a:gd name="T82" fmla="*/ 308 w 573"/>
                <a:gd name="T83" fmla="*/ 328 h 1111"/>
                <a:gd name="T84" fmla="*/ 309 w 573"/>
                <a:gd name="T85" fmla="*/ 338 h 1111"/>
                <a:gd name="T86" fmla="*/ 317 w 573"/>
                <a:gd name="T87" fmla="*/ 351 h 1111"/>
                <a:gd name="T88" fmla="*/ 332 w 573"/>
                <a:gd name="T89" fmla="*/ 360 h 1111"/>
                <a:gd name="T90" fmla="*/ 352 w 573"/>
                <a:gd name="T91" fmla="*/ 360 h 1111"/>
                <a:gd name="T92" fmla="*/ 366 w 573"/>
                <a:gd name="T93" fmla="*/ 351 h 1111"/>
                <a:gd name="T94" fmla="*/ 374 w 573"/>
                <a:gd name="T95" fmla="*/ 338 h 1111"/>
                <a:gd name="T96" fmla="*/ 376 w 573"/>
                <a:gd name="T97" fmla="*/ 332 h 1111"/>
                <a:gd name="T98" fmla="*/ 375 w 573"/>
                <a:gd name="T99" fmla="*/ 44 h 1111"/>
                <a:gd name="T100" fmla="*/ 359 w 573"/>
                <a:gd name="T101" fmla="*/ 18 h 1111"/>
                <a:gd name="T102" fmla="*/ 332 w 573"/>
                <a:gd name="T103" fmla="*/ 3 h 1111"/>
                <a:gd name="T104" fmla="*/ 62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19047" y="220647"/>
            <a:ext cx="495301" cy="993775"/>
            <a:chOff x="2313" y="1520"/>
            <a:chExt cx="498" cy="1250"/>
          </a:xfrm>
        </p:grpSpPr>
        <p:sp>
          <p:nvSpPr>
            <p:cNvPr id="10" name="Freeform 7"/>
            <p:cNvSpPr>
              <a:spLocks/>
            </p:cNvSpPr>
            <p:nvPr/>
          </p:nvSpPr>
          <p:spPr bwMode="gray">
            <a:xfrm>
              <a:off x="2425" y="1520"/>
              <a:ext cx="233" cy="254"/>
            </a:xfrm>
            <a:custGeom>
              <a:avLst/>
              <a:gdLst>
                <a:gd name="T0" fmla="*/ 88 w 267"/>
                <a:gd name="T1" fmla="*/ 0 h 292"/>
                <a:gd name="T2" fmla="*/ 106 w 267"/>
                <a:gd name="T3" fmla="*/ 3 h 292"/>
                <a:gd name="T4" fmla="*/ 123 w 267"/>
                <a:gd name="T5" fmla="*/ 8 h 292"/>
                <a:gd name="T6" fmla="*/ 139 w 267"/>
                <a:gd name="T7" fmla="*/ 17 h 292"/>
                <a:gd name="T8" fmla="*/ 152 w 267"/>
                <a:gd name="T9" fmla="*/ 28 h 292"/>
                <a:gd name="T10" fmla="*/ 163 w 267"/>
                <a:gd name="T11" fmla="*/ 43 h 292"/>
                <a:gd name="T12" fmla="*/ 170 w 267"/>
                <a:gd name="T13" fmla="*/ 58 h 292"/>
                <a:gd name="T14" fmla="*/ 176 w 267"/>
                <a:gd name="T15" fmla="*/ 77 h 292"/>
                <a:gd name="T16" fmla="*/ 177 w 267"/>
                <a:gd name="T17" fmla="*/ 96 h 292"/>
                <a:gd name="T18" fmla="*/ 176 w 267"/>
                <a:gd name="T19" fmla="*/ 115 h 292"/>
                <a:gd name="T20" fmla="*/ 170 w 267"/>
                <a:gd name="T21" fmla="*/ 134 h 292"/>
                <a:gd name="T22" fmla="*/ 163 w 267"/>
                <a:gd name="T23" fmla="*/ 149 h 292"/>
                <a:gd name="T24" fmla="*/ 152 w 267"/>
                <a:gd name="T25" fmla="*/ 164 h 292"/>
                <a:gd name="T26" fmla="*/ 139 w 267"/>
                <a:gd name="T27" fmla="*/ 176 h 292"/>
                <a:gd name="T28" fmla="*/ 123 w 267"/>
                <a:gd name="T29" fmla="*/ 184 h 292"/>
                <a:gd name="T30" fmla="*/ 106 w 267"/>
                <a:gd name="T31" fmla="*/ 190 h 292"/>
                <a:gd name="T32" fmla="*/ 88 w 267"/>
                <a:gd name="T33" fmla="*/ 192 h 292"/>
                <a:gd name="T34" fmla="*/ 69 w 267"/>
                <a:gd name="T35" fmla="*/ 190 h 292"/>
                <a:gd name="T36" fmla="*/ 50 w 267"/>
                <a:gd name="T37" fmla="*/ 183 h 292"/>
                <a:gd name="T38" fmla="*/ 34 w 267"/>
                <a:gd name="T39" fmla="*/ 171 h 292"/>
                <a:gd name="T40" fmla="*/ 19 w 267"/>
                <a:gd name="T41" fmla="*/ 156 h 292"/>
                <a:gd name="T42" fmla="*/ 9 w 267"/>
                <a:gd name="T43" fmla="*/ 138 h 292"/>
                <a:gd name="T44" fmla="*/ 3 w 267"/>
                <a:gd name="T45" fmla="*/ 117 h 292"/>
                <a:gd name="T46" fmla="*/ 0 w 267"/>
                <a:gd name="T47" fmla="*/ 96 h 292"/>
                <a:gd name="T48" fmla="*/ 3 w 267"/>
                <a:gd name="T49" fmla="*/ 74 h 292"/>
                <a:gd name="T50" fmla="*/ 9 w 267"/>
                <a:gd name="T51" fmla="*/ 53 h 292"/>
                <a:gd name="T52" fmla="*/ 19 w 267"/>
                <a:gd name="T53" fmla="*/ 36 h 292"/>
                <a:gd name="T54" fmla="*/ 34 w 267"/>
                <a:gd name="T55" fmla="*/ 21 h 292"/>
                <a:gd name="T56" fmla="*/ 50 w 267"/>
                <a:gd name="T57" fmla="*/ 9 h 292"/>
                <a:gd name="T58" fmla="*/ 69 w 267"/>
                <a:gd name="T59" fmla="*/ 3 h 292"/>
                <a:gd name="T60" fmla="*/ 88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gray">
            <a:xfrm>
              <a:off x="2313" y="1806"/>
              <a:ext cx="498" cy="964"/>
            </a:xfrm>
            <a:custGeom>
              <a:avLst/>
              <a:gdLst>
                <a:gd name="T0" fmla="*/ 48 w 573"/>
                <a:gd name="T1" fmla="*/ 3 h 1111"/>
                <a:gd name="T2" fmla="*/ 20 w 573"/>
                <a:gd name="T3" fmla="*/ 21 h 1111"/>
                <a:gd name="T4" fmla="*/ 3 w 573"/>
                <a:gd name="T5" fmla="*/ 49 h 1111"/>
                <a:gd name="T6" fmla="*/ 0 w 573"/>
                <a:gd name="T7" fmla="*/ 333 h 1111"/>
                <a:gd name="T8" fmla="*/ 1 w 573"/>
                <a:gd name="T9" fmla="*/ 338 h 1111"/>
                <a:gd name="T10" fmla="*/ 6 w 573"/>
                <a:gd name="T11" fmla="*/ 348 h 1111"/>
                <a:gd name="T12" fmla="*/ 17 w 573"/>
                <a:gd name="T13" fmla="*/ 359 h 1111"/>
                <a:gd name="T14" fmla="*/ 37 w 573"/>
                <a:gd name="T15" fmla="*/ 364 h 1111"/>
                <a:gd name="T16" fmla="*/ 55 w 573"/>
                <a:gd name="T17" fmla="*/ 360 h 1111"/>
                <a:gd name="T18" fmla="*/ 66 w 573"/>
                <a:gd name="T19" fmla="*/ 349 h 1111"/>
                <a:gd name="T20" fmla="*/ 70 w 573"/>
                <a:gd name="T21" fmla="*/ 338 h 1111"/>
                <a:gd name="T22" fmla="*/ 71 w 573"/>
                <a:gd name="T23" fmla="*/ 328 h 1111"/>
                <a:gd name="T24" fmla="*/ 71 w 573"/>
                <a:gd name="T25" fmla="*/ 108 h 1111"/>
                <a:gd name="T26" fmla="*/ 89 w 573"/>
                <a:gd name="T27" fmla="*/ 697 h 1111"/>
                <a:gd name="T28" fmla="*/ 90 w 573"/>
                <a:gd name="T29" fmla="*/ 701 h 1111"/>
                <a:gd name="T30" fmla="*/ 99 w 573"/>
                <a:gd name="T31" fmla="*/ 712 h 1111"/>
                <a:gd name="T32" fmla="*/ 114 w 573"/>
                <a:gd name="T33" fmla="*/ 722 h 1111"/>
                <a:gd name="T34" fmla="*/ 130 w 573"/>
                <a:gd name="T35" fmla="*/ 725 h 1111"/>
                <a:gd name="T36" fmla="*/ 149 w 573"/>
                <a:gd name="T37" fmla="*/ 725 h 1111"/>
                <a:gd name="T38" fmla="*/ 168 w 573"/>
                <a:gd name="T39" fmla="*/ 717 h 1111"/>
                <a:gd name="T40" fmla="*/ 178 w 573"/>
                <a:gd name="T41" fmla="*/ 705 h 1111"/>
                <a:gd name="T42" fmla="*/ 183 w 573"/>
                <a:gd name="T43" fmla="*/ 698 h 1111"/>
                <a:gd name="T44" fmla="*/ 183 w 573"/>
                <a:gd name="T45" fmla="*/ 326 h 1111"/>
                <a:gd name="T46" fmla="*/ 198 w 573"/>
                <a:gd name="T47" fmla="*/ 328 h 1111"/>
                <a:gd name="T48" fmla="*/ 198 w 573"/>
                <a:gd name="T49" fmla="*/ 349 h 1111"/>
                <a:gd name="T50" fmla="*/ 199 w 573"/>
                <a:gd name="T51" fmla="*/ 385 h 1111"/>
                <a:gd name="T52" fmla="*/ 199 w 573"/>
                <a:gd name="T53" fmla="*/ 434 h 1111"/>
                <a:gd name="T54" fmla="*/ 199 w 573"/>
                <a:gd name="T55" fmla="*/ 490 h 1111"/>
                <a:gd name="T56" fmla="*/ 199 w 573"/>
                <a:gd name="T57" fmla="*/ 548 h 1111"/>
                <a:gd name="T58" fmla="*/ 200 w 573"/>
                <a:gd name="T59" fmla="*/ 605 h 1111"/>
                <a:gd name="T60" fmla="*/ 200 w 573"/>
                <a:gd name="T61" fmla="*/ 656 h 1111"/>
                <a:gd name="T62" fmla="*/ 200 w 573"/>
                <a:gd name="T63" fmla="*/ 697 h 1111"/>
                <a:gd name="T64" fmla="*/ 201 w 573"/>
                <a:gd name="T65" fmla="*/ 701 h 1111"/>
                <a:gd name="T66" fmla="*/ 207 w 573"/>
                <a:gd name="T67" fmla="*/ 711 h 1111"/>
                <a:gd name="T68" fmla="*/ 220 w 573"/>
                <a:gd name="T69" fmla="*/ 720 h 1111"/>
                <a:gd name="T70" fmla="*/ 244 w 573"/>
                <a:gd name="T71" fmla="*/ 725 h 1111"/>
                <a:gd name="T72" fmla="*/ 269 w 573"/>
                <a:gd name="T73" fmla="*/ 720 h 1111"/>
                <a:gd name="T74" fmla="*/ 282 w 573"/>
                <a:gd name="T75" fmla="*/ 712 h 1111"/>
                <a:gd name="T76" fmla="*/ 287 w 573"/>
                <a:gd name="T77" fmla="*/ 701 h 1111"/>
                <a:gd name="T78" fmla="*/ 288 w 573"/>
                <a:gd name="T79" fmla="*/ 697 h 1111"/>
                <a:gd name="T80" fmla="*/ 306 w 573"/>
                <a:gd name="T81" fmla="*/ 108 h 1111"/>
                <a:gd name="T82" fmla="*/ 308 w 573"/>
                <a:gd name="T83" fmla="*/ 328 h 1111"/>
                <a:gd name="T84" fmla="*/ 309 w 573"/>
                <a:gd name="T85" fmla="*/ 338 h 1111"/>
                <a:gd name="T86" fmla="*/ 317 w 573"/>
                <a:gd name="T87" fmla="*/ 351 h 1111"/>
                <a:gd name="T88" fmla="*/ 332 w 573"/>
                <a:gd name="T89" fmla="*/ 360 h 1111"/>
                <a:gd name="T90" fmla="*/ 352 w 573"/>
                <a:gd name="T91" fmla="*/ 360 h 1111"/>
                <a:gd name="T92" fmla="*/ 366 w 573"/>
                <a:gd name="T93" fmla="*/ 351 h 1111"/>
                <a:gd name="T94" fmla="*/ 374 w 573"/>
                <a:gd name="T95" fmla="*/ 338 h 1111"/>
                <a:gd name="T96" fmla="*/ 376 w 573"/>
                <a:gd name="T97" fmla="*/ 332 h 1111"/>
                <a:gd name="T98" fmla="*/ 375 w 573"/>
                <a:gd name="T99" fmla="*/ 44 h 1111"/>
                <a:gd name="T100" fmla="*/ 359 w 573"/>
                <a:gd name="T101" fmla="*/ 18 h 1111"/>
                <a:gd name="T102" fmla="*/ 332 w 573"/>
                <a:gd name="T103" fmla="*/ 3 h 1111"/>
                <a:gd name="T104" fmla="*/ 62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365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1589</Words>
  <Application>Microsoft Office PowerPoint</Application>
  <PresentationFormat>Экран (4:3)</PresentationFormat>
  <Paragraphs>359</Paragraphs>
  <Slides>27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Межрайонный семинар «Индивидуализация обучения старшеклассников в условиях массовой общеобразовательной школы: опыт и перспективы»</vt:lpstr>
      <vt:lpstr>Слайд 2</vt:lpstr>
      <vt:lpstr>Проект образовательной сети</vt:lpstr>
      <vt:lpstr>Обеспеченность педагогическими кадрами первой и высшей квалификационных категорий  городских средних школ </vt:lpstr>
      <vt:lpstr>Обеспеченность педагогическими кадрами первой и высшей квалификационных категорий  сельских средних школ </vt:lpstr>
      <vt:lpstr>Итоги встреч, декабрь 2013 год</vt:lpstr>
      <vt:lpstr>       Цель - повышение доступного качественного образования  учащихся  10, 11 классов</vt:lpstr>
      <vt:lpstr>Городской слёт по самоопределению всех учащихся 9 класса «Я выбираю будущее»</vt:lpstr>
      <vt:lpstr>Слайд 9</vt:lpstr>
      <vt:lpstr>Резерв повышения качества образования</vt:lpstr>
      <vt:lpstr>Сетевая форма реализации образовательных программ (№ 273-ФЗ «Об образовании в РФ» 21.12.2012 г. ст. 15) 2014 – 2015 учебный год </vt:lpstr>
      <vt:lpstr>«Сетевые» педагоги – 2015 год</vt:lpstr>
      <vt:lpstr>Городской слёт по самоопределению учащихся 9 класса «Я выбираю будущее»</vt:lpstr>
      <vt:lpstr>Сетевая форма реализации образовательных программ (№ 273-ФЗ «Об образовании в РФ» 21.12.2012 г. ст. 15) 2015 – 2016 учебный год </vt:lpstr>
      <vt:lpstr>2015 – 2016 учебный год</vt:lpstr>
      <vt:lpstr>«Сетевые» педагоги, 2016 года</vt:lpstr>
      <vt:lpstr>Слайд 17</vt:lpstr>
      <vt:lpstr>         О чем говорят «сетевые» ученики…</vt:lpstr>
      <vt:lpstr>   О чем думают «сетевые» педагоги…</vt:lpstr>
      <vt:lpstr>Городской слёт по самоопределению учащихся 9 класса «Я выбираю будущее»</vt:lpstr>
      <vt:lpstr>Сетевая форма реализации образовательных программ (№ 273-ФЗ «Об образовании в РФ» 21.12.2012 г. ст. 15) 2016 – 2017 учебный год </vt:lpstr>
      <vt:lpstr>Задачи на 2017, 2018 годы</vt:lpstr>
      <vt:lpstr>Команда без которой…</vt:lpstr>
      <vt:lpstr>Категорийность сетевых педагогов</vt:lpstr>
      <vt:lpstr>Продолжительность участия в проекте</vt:lpstr>
      <vt:lpstr>Сетевые педагоги- «долгожители» </vt:lpstr>
      <vt:lpstr>Изменение категорийности сетевых педагогов- «долгожителей»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Смирнова М.А.</cp:lastModifiedBy>
  <cp:revision>55</cp:revision>
  <dcterms:created xsi:type="dcterms:W3CDTF">2016-11-16T05:47:41Z</dcterms:created>
  <dcterms:modified xsi:type="dcterms:W3CDTF">2016-11-18T04:02:23Z</dcterms:modified>
</cp:coreProperties>
</file>