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notesMasterIdLst>
    <p:notesMasterId r:id="rId13"/>
  </p:notesMasterIdLst>
  <p:sldIdLst>
    <p:sldId id="256" r:id="rId3"/>
    <p:sldId id="258" r:id="rId4"/>
    <p:sldId id="279" r:id="rId5"/>
    <p:sldId id="269" r:id="rId6"/>
    <p:sldId id="266" r:id="rId7"/>
    <p:sldId id="290" r:id="rId8"/>
    <p:sldId id="265" r:id="rId9"/>
    <p:sldId id="294" r:id="rId10"/>
    <p:sldId id="271" r:id="rId11"/>
    <p:sldId id="287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093D57"/>
    <a:srgbClr val="D1CDCF"/>
    <a:srgbClr val="D7D7D7"/>
    <a:srgbClr val="1182BB"/>
    <a:srgbClr val="062A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499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-102" y="-7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4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6E543-D1E5-49FA-8209-021D517975D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7AB23B-13B0-4AE3-924E-BFAE5EAE00A9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xfrm>
          <a:off x="1071605" y="3202931"/>
          <a:ext cx="1966491" cy="782008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2300" dirty="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Заемщик</a:t>
          </a:r>
          <a:endParaRPr lang="ru-RU" sz="23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39F77678-62E8-4A19-A41A-E19A68EAA443}" type="parTrans" cxnId="{CF1C8B41-3EE3-49BA-87CA-7C17A540720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EF7991-DB3B-4EFB-B409-20A96B442569}" type="sibTrans" cxnId="{CF1C8B41-3EE3-49BA-87CA-7C17A5407209}">
      <dgm:prSet/>
      <dgm:spPr>
        <a:xfrm>
          <a:off x="1846924" y="2298318"/>
          <a:ext cx="2302074" cy="2302074"/>
        </a:xfrm>
        <a:prstGeom prst="leftCircularArrow">
          <a:avLst>
            <a:gd name="adj1" fmla="val 2877"/>
            <a:gd name="adj2" fmla="val 351808"/>
            <a:gd name="adj3" fmla="val 2127319"/>
            <a:gd name="adj4" fmla="val 9024489"/>
            <a:gd name="adj5" fmla="val 3357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14BA6D-6E14-4C83-A785-B4FF1581D05E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xfrm>
          <a:off x="3743604" y="1378244"/>
          <a:ext cx="1966491" cy="782008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2300" dirty="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Банк</a:t>
          </a:r>
          <a:endParaRPr lang="ru-RU" sz="23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331F2735-C458-4AA1-88E7-CD44B12E69A7}" type="parTrans" cxnId="{3CA67ACF-7279-4B62-AA0F-285F8222466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A2954C-5C74-4380-B53D-3134DFD2BD93}" type="sibTrans" cxnId="{3CA67ACF-7279-4B62-AA0F-285F82224669}">
      <dgm:prSet/>
      <dgm:spPr>
        <a:xfrm>
          <a:off x="4491083" y="654750"/>
          <a:ext cx="2728957" cy="2728957"/>
        </a:xfrm>
        <a:prstGeom prst="circularArrow">
          <a:avLst>
            <a:gd name="adj1" fmla="val 2555"/>
            <a:gd name="adj2" fmla="val 310003"/>
            <a:gd name="adj3" fmla="val 19514486"/>
            <a:gd name="adj4" fmla="val 12575511"/>
            <a:gd name="adj5" fmla="val 2980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1B4F7-8BC9-47D7-9642-A633630B2A46}">
      <dgm:prSet phldrT="[Текст]" custT="1"/>
      <dgm:spPr>
        <a:xfrm>
          <a:off x="2967386" y="1769248"/>
          <a:ext cx="2906036" cy="182468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Принимает решение о предоставлении кредита</a:t>
          </a:r>
          <a:endParaRPr lang="ru-RU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8D5408A1-1638-4F9F-AA8B-CC4D59B50ACA}" type="parTrans" cxnId="{9B38B6DE-04C6-4C12-ADCE-BBE11D2B3F4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C37A6F-9EFF-487C-B57D-353931C1D383}" type="sibTrans" cxnId="{9B38B6DE-04C6-4C12-ADCE-BBE11D2B3F4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A94C8C-63E7-4819-9483-BDD6924D3746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xfrm>
          <a:off x="6448272" y="3202931"/>
          <a:ext cx="1966491" cy="782008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ru-RU" sz="2300" dirty="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ФОНД</a:t>
          </a:r>
          <a:endParaRPr lang="ru-RU" sz="23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4F14D56A-292C-4BF3-8983-5BC9A05A7FFB}" type="parTrans" cxnId="{16AAB086-F2EE-4519-8B56-87BEF348903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C901A8-7DD6-4DD3-B25E-FEE59C9B66D4}" type="sibTrans" cxnId="{16AAB086-F2EE-4519-8B56-87BEF348903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884EC-BED0-4A5D-9FB1-F77856440A7A}">
      <dgm:prSet phldrT="[Текст]" custT="1"/>
      <dgm:spPr>
        <a:xfrm>
          <a:off x="2967386" y="1769248"/>
          <a:ext cx="2906036" cy="182468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Направляет пакет документов Клиента в Фонд для получения поручительства</a:t>
          </a:r>
          <a:endParaRPr lang="ru-RU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27D65953-E682-4B97-ACB4-A58EB1A1359A}" type="parTrans" cxnId="{023C0A92-B3C0-45B9-8C86-AB829527B4B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FD3ACB-92D8-44FF-B568-32BD884EDF42}" type="sibTrans" cxnId="{023C0A92-B3C0-45B9-8C86-AB829527B4BC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26FAA-63B2-4ADE-AAB0-F298E6F23F64}">
      <dgm:prSet phldrT="[Текст]"/>
      <dgm:spPr>
        <a:xfrm>
          <a:off x="867754" y="1769248"/>
          <a:ext cx="1702809" cy="182468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endParaRPr lang="ru-RU" sz="15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003CB98F-C436-430F-8E2B-DFED7A3DE3CA}" type="parTrans" cxnId="{F3B1C539-6EB3-49AC-9439-6E0ACBED773E}">
      <dgm:prSet/>
      <dgm:spPr/>
      <dgm:t>
        <a:bodyPr/>
        <a:lstStyle/>
        <a:p>
          <a:endParaRPr lang="ru-RU"/>
        </a:p>
      </dgm:t>
    </dgm:pt>
    <dgm:pt modelId="{05924E85-815B-4F4E-9231-7F0B8C8D17BB}" type="sibTrans" cxnId="{F3B1C539-6EB3-49AC-9439-6E0ACBED773E}">
      <dgm:prSet/>
      <dgm:spPr/>
      <dgm:t>
        <a:bodyPr/>
        <a:lstStyle/>
        <a:p>
          <a:endParaRPr lang="ru-RU"/>
        </a:p>
      </dgm:t>
    </dgm:pt>
    <dgm:pt modelId="{D9C4D902-BD1F-4A38-B8A5-AB2B58925766}">
      <dgm:prSet phldrT="[Текст]" custT="1"/>
      <dgm:spPr>
        <a:xfrm>
          <a:off x="867754" y="1769248"/>
          <a:ext cx="1702809" cy="182468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Обращается в Банк с заявкой на получение кредита</a:t>
          </a:r>
          <a:endParaRPr lang="ru-RU" sz="15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6FA57C59-A309-4D0D-88DF-DC1A1B0F2401}" type="parTrans" cxnId="{198CF78B-BDB6-469D-B9D7-589B4394544F}">
      <dgm:prSet/>
      <dgm:spPr/>
      <dgm:t>
        <a:bodyPr/>
        <a:lstStyle/>
        <a:p>
          <a:endParaRPr lang="ru-RU"/>
        </a:p>
      </dgm:t>
    </dgm:pt>
    <dgm:pt modelId="{BB764740-97CF-4534-BF55-6E66EE5E3312}" type="sibTrans" cxnId="{198CF78B-BDB6-469D-B9D7-589B4394544F}">
      <dgm:prSet/>
      <dgm:spPr/>
      <dgm:t>
        <a:bodyPr/>
        <a:lstStyle/>
        <a:p>
          <a:endParaRPr lang="ru-RU"/>
        </a:p>
      </dgm:t>
    </dgm:pt>
    <dgm:pt modelId="{63B2E526-0BFE-4FA5-A8D7-298406FAE965}">
      <dgm:prSet phldrT="[Текст]"/>
      <dgm:spPr>
        <a:xfrm>
          <a:off x="6287919" y="1769248"/>
          <a:ext cx="1859750" cy="182468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endParaRPr lang="ru-RU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7A5F5D4-98C2-4C16-9F39-F6287D891ABE}" type="parTrans" cxnId="{15E9255D-F264-4FF3-A457-4FE4DFA7BC18}">
      <dgm:prSet/>
      <dgm:spPr/>
      <dgm:t>
        <a:bodyPr/>
        <a:lstStyle/>
        <a:p>
          <a:endParaRPr lang="ru-RU"/>
        </a:p>
      </dgm:t>
    </dgm:pt>
    <dgm:pt modelId="{1E4685F7-B719-48A5-8C55-EDBA33AD99D6}" type="sibTrans" cxnId="{15E9255D-F264-4FF3-A457-4FE4DFA7BC18}">
      <dgm:prSet/>
      <dgm:spPr/>
      <dgm:t>
        <a:bodyPr/>
        <a:lstStyle/>
        <a:p>
          <a:endParaRPr lang="ru-RU"/>
        </a:p>
      </dgm:t>
    </dgm:pt>
    <dgm:pt modelId="{01D23FA9-EC24-4459-84B6-F0EA42D78154}">
      <dgm:prSet phldrT="[Текст]" custT="1"/>
      <dgm:spPr>
        <a:xfrm>
          <a:off x="6287919" y="1769248"/>
          <a:ext cx="1859750" cy="1824687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gm:spPr>
      <dgm:t>
        <a:bodyPr/>
        <a:lstStyle/>
        <a:p>
          <a:r>
            <a:rPr lang="ru-RU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Принимает решение о предоставлении поручительства в течение 3 дней</a:t>
          </a:r>
          <a:endParaRPr lang="ru-RU" sz="17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gm:t>
    </dgm:pt>
    <dgm:pt modelId="{1EAFB972-9367-44F6-B75E-CAD6F4A9855C}" type="parTrans" cxnId="{3EE9A413-4839-4763-919B-12467B3A636F}">
      <dgm:prSet/>
      <dgm:spPr/>
      <dgm:t>
        <a:bodyPr/>
        <a:lstStyle/>
        <a:p>
          <a:endParaRPr lang="ru-RU"/>
        </a:p>
      </dgm:t>
    </dgm:pt>
    <dgm:pt modelId="{FCF1BCA6-0B6D-40E7-A1D4-8FBB7ED152A2}" type="sibTrans" cxnId="{3EE9A413-4839-4763-919B-12467B3A636F}">
      <dgm:prSet/>
      <dgm:spPr/>
      <dgm:t>
        <a:bodyPr/>
        <a:lstStyle/>
        <a:p>
          <a:endParaRPr lang="ru-RU"/>
        </a:p>
      </dgm:t>
    </dgm:pt>
    <dgm:pt modelId="{625D5B61-73EB-4687-B366-E6F70F0FDF74}" type="pres">
      <dgm:prSet presAssocID="{AED6E543-D1E5-49FA-8209-021D517975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B74C41-EE21-414F-B880-C91960AE5EC4}" type="pres">
      <dgm:prSet presAssocID="{AED6E543-D1E5-49FA-8209-021D517975D8}" presName="tSp" presStyleCnt="0"/>
      <dgm:spPr/>
    </dgm:pt>
    <dgm:pt modelId="{BC05A9D6-CA71-4512-9D58-2019022C136A}" type="pres">
      <dgm:prSet presAssocID="{AED6E543-D1E5-49FA-8209-021D517975D8}" presName="bSp" presStyleCnt="0"/>
      <dgm:spPr/>
    </dgm:pt>
    <dgm:pt modelId="{901CFE09-8308-4CB6-B42D-B87DA4DB62C7}" type="pres">
      <dgm:prSet presAssocID="{AED6E543-D1E5-49FA-8209-021D517975D8}" presName="process" presStyleCnt="0"/>
      <dgm:spPr/>
    </dgm:pt>
    <dgm:pt modelId="{574BB2E0-F6FB-4BB5-8728-33C0181856D8}" type="pres">
      <dgm:prSet presAssocID="{437AB23B-13B0-4AE3-924E-BFAE5EAE00A9}" presName="composite1" presStyleCnt="0"/>
      <dgm:spPr/>
    </dgm:pt>
    <dgm:pt modelId="{324361FE-5E04-4D56-84CD-3FBAD654CDE0}" type="pres">
      <dgm:prSet presAssocID="{437AB23B-13B0-4AE3-924E-BFAE5EAE00A9}" presName="dummyNode1" presStyleLbl="node1" presStyleIdx="0" presStyleCnt="3"/>
      <dgm:spPr/>
    </dgm:pt>
    <dgm:pt modelId="{358BADB0-A89A-48CE-B619-DA3839D44E0F}" type="pres">
      <dgm:prSet presAssocID="{437AB23B-13B0-4AE3-924E-BFAE5EAE00A9}" presName="childNode1" presStyleLbl="bgAcc1" presStyleIdx="0" presStyleCnt="3" custScaleX="76970" custLinFactNeighborX="27523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44CE7E4B-B570-41DA-97BE-9F7D5574F4E3}" type="pres">
      <dgm:prSet presAssocID="{437AB23B-13B0-4AE3-924E-BFAE5EAE00A9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F5994-F4E1-424D-B972-4AA99AE9B8C2}" type="pres">
      <dgm:prSet presAssocID="{437AB23B-13B0-4AE3-924E-BFAE5EAE00A9}" presName="parentNode1" presStyleLbl="node1" presStyleIdx="0" presStyleCnt="3" custLinFactNeighborX="31820" custLinFactNeighborY="10630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F268AAC0-5B1D-4FF2-A23A-A4120CB7760F}" type="pres">
      <dgm:prSet presAssocID="{437AB23B-13B0-4AE3-924E-BFAE5EAE00A9}" presName="connSite1" presStyleCnt="0"/>
      <dgm:spPr/>
    </dgm:pt>
    <dgm:pt modelId="{F827665D-69F4-4582-BEB2-A5794CA30A06}" type="pres">
      <dgm:prSet presAssocID="{4DEF7991-DB3B-4EFB-B409-20A96B442569}" presName="Name9" presStyleLbl="sibTrans2D1" presStyleIdx="0" presStyleCnt="2"/>
      <dgm:spPr>
        <a:prstGeom prst="leftCircularArrow">
          <a:avLst>
            <a:gd name="adj1" fmla="val 2877"/>
            <a:gd name="adj2" fmla="val 351808"/>
            <a:gd name="adj3" fmla="val 2127319"/>
            <a:gd name="adj4" fmla="val 9024489"/>
            <a:gd name="adj5" fmla="val 3357"/>
          </a:avLst>
        </a:prstGeom>
      </dgm:spPr>
      <dgm:t>
        <a:bodyPr/>
        <a:lstStyle/>
        <a:p>
          <a:endParaRPr lang="ru-RU"/>
        </a:p>
      </dgm:t>
    </dgm:pt>
    <dgm:pt modelId="{0FDFAFA8-BEF1-4EA4-AABF-56E29002ACCE}" type="pres">
      <dgm:prSet presAssocID="{E214BA6D-6E14-4C83-A785-B4FF1581D05E}" presName="composite2" presStyleCnt="0"/>
      <dgm:spPr/>
    </dgm:pt>
    <dgm:pt modelId="{1406CEDF-8E1C-46FB-9CFF-1DA3A113C7FE}" type="pres">
      <dgm:prSet presAssocID="{E214BA6D-6E14-4C83-A785-B4FF1581D05E}" presName="dummyNode2" presStyleLbl="node1" presStyleIdx="0" presStyleCnt="3"/>
      <dgm:spPr/>
    </dgm:pt>
    <dgm:pt modelId="{86DDBEE2-8B91-44ED-B629-4631F9E18A12}" type="pres">
      <dgm:prSet presAssocID="{E214BA6D-6E14-4C83-A785-B4FF1581D05E}" presName="childNode2" presStyleLbl="bgAcc1" presStyleIdx="1" presStyleCnt="3" custScaleX="131358" custLinFactNeighborX="962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7CE3F8E3-8C1C-421D-98A7-8FA69EF747B1}" type="pres">
      <dgm:prSet presAssocID="{E214BA6D-6E14-4C83-A785-B4FF1581D05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F92D0-DEF2-4832-8FA1-278D95B6B3A0}" type="pres">
      <dgm:prSet presAssocID="{E214BA6D-6E14-4C83-A785-B4FF1581D05E}" presName="parentNode2" presStyleLbl="node1" presStyleIdx="1" presStyleCnt="3" custLinFactNeighborX="7666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DCDC6411-C29A-4982-8684-1D1BFC24E8FE}" type="pres">
      <dgm:prSet presAssocID="{E214BA6D-6E14-4C83-A785-B4FF1581D05E}" presName="connSite2" presStyleCnt="0"/>
      <dgm:spPr/>
    </dgm:pt>
    <dgm:pt modelId="{CDCAD455-EB6B-402B-B181-8BA63311810D}" type="pres">
      <dgm:prSet presAssocID="{19A2954C-5C74-4380-B53D-3134DFD2BD93}" presName="Name18" presStyleLbl="sibTrans2D1" presStyleIdx="1" presStyleCnt="2"/>
      <dgm:spPr>
        <a:prstGeom prst="circularArrow">
          <a:avLst>
            <a:gd name="adj1" fmla="val 2555"/>
            <a:gd name="adj2" fmla="val 310003"/>
            <a:gd name="adj3" fmla="val 19514486"/>
            <a:gd name="adj4" fmla="val 12575511"/>
            <a:gd name="adj5" fmla="val 2980"/>
          </a:avLst>
        </a:prstGeom>
      </dgm:spPr>
      <dgm:t>
        <a:bodyPr/>
        <a:lstStyle/>
        <a:p>
          <a:endParaRPr lang="ru-RU"/>
        </a:p>
      </dgm:t>
    </dgm:pt>
    <dgm:pt modelId="{F894E1F7-CE39-4E50-B696-64D75C9AA8FE}" type="pres">
      <dgm:prSet presAssocID="{4BA94C8C-63E7-4819-9483-BDD6924D3746}" presName="composite1" presStyleCnt="0"/>
      <dgm:spPr/>
    </dgm:pt>
    <dgm:pt modelId="{E1925DF0-50A4-41B2-A5A0-A320ADC8C4E2}" type="pres">
      <dgm:prSet presAssocID="{4BA94C8C-63E7-4819-9483-BDD6924D3746}" presName="dummyNode1" presStyleLbl="node1" presStyleIdx="1" presStyleCnt="3"/>
      <dgm:spPr/>
    </dgm:pt>
    <dgm:pt modelId="{F32D151A-7816-4D8F-AF44-C36440897AD6}" type="pres">
      <dgm:prSet presAssocID="{4BA94C8C-63E7-4819-9483-BDD6924D3746}" presName="childNode1" presStyleLbl="bgAcc1" presStyleIdx="2" presStyleCnt="3" custScaleX="84064" custLinFactNeighborX="719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1A5E6DB2-5944-4C01-A9F4-4A069AB36B67}" type="pres">
      <dgm:prSet presAssocID="{4BA94C8C-63E7-4819-9483-BDD6924D374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F8A00-5694-4464-90D9-1154141BC261}" type="pres">
      <dgm:prSet presAssocID="{4BA94C8C-63E7-4819-9483-BDD6924D3746}" presName="parentNode1" presStyleLbl="node1" presStyleIdx="2" presStyleCnt="3" custLinFactNeighborX="570" custLinFactNeighborY="9567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014686AA-5AC4-408F-9ACA-399D799902FE}" type="pres">
      <dgm:prSet presAssocID="{4BA94C8C-63E7-4819-9483-BDD6924D3746}" presName="connSite1" presStyleCnt="0"/>
      <dgm:spPr/>
    </dgm:pt>
  </dgm:ptLst>
  <dgm:cxnLst>
    <dgm:cxn modelId="{6FBF9569-136B-4914-AB95-E8F01D93E8AF}" type="presOf" srcId="{4BA94C8C-63E7-4819-9483-BDD6924D3746}" destId="{92BF8A00-5694-4464-90D9-1154141BC261}" srcOrd="0" destOrd="0" presId="urn:microsoft.com/office/officeart/2005/8/layout/hProcess4"/>
    <dgm:cxn modelId="{198CF78B-BDB6-469D-B9D7-589B4394544F}" srcId="{437AB23B-13B0-4AE3-924E-BFAE5EAE00A9}" destId="{D9C4D902-BD1F-4A38-B8A5-AB2B58925766}" srcOrd="1" destOrd="0" parTransId="{6FA57C59-A309-4D0D-88DF-DC1A1B0F2401}" sibTransId="{BB764740-97CF-4534-BF55-6E66EE5E3312}"/>
    <dgm:cxn modelId="{9B38B6DE-04C6-4C12-ADCE-BBE11D2B3F4C}" srcId="{E214BA6D-6E14-4C83-A785-B4FF1581D05E}" destId="{A911B4F7-8BC9-47D7-9642-A633630B2A46}" srcOrd="0" destOrd="0" parTransId="{8D5408A1-1638-4F9F-AA8B-CC4D59B50ACA}" sibTransId="{4EC37A6F-9EFF-487C-B57D-353931C1D383}"/>
    <dgm:cxn modelId="{EF95C6B3-DA7E-4303-8B0C-E21605216ABF}" type="presOf" srcId="{437AB23B-13B0-4AE3-924E-BFAE5EAE00A9}" destId="{0FFF5994-F4E1-424D-B972-4AA99AE9B8C2}" srcOrd="0" destOrd="0" presId="urn:microsoft.com/office/officeart/2005/8/layout/hProcess4"/>
    <dgm:cxn modelId="{C698A96D-9026-4F99-AFA7-B29F81CA4FCB}" type="presOf" srcId="{63B2E526-0BFE-4FA5-A8D7-298406FAE965}" destId="{1A5E6DB2-5944-4C01-A9F4-4A069AB36B67}" srcOrd="1" destOrd="0" presId="urn:microsoft.com/office/officeart/2005/8/layout/hProcess4"/>
    <dgm:cxn modelId="{4E9CA6E9-8499-4B09-B1A6-3A446FFA9E98}" type="presOf" srcId="{60526FAA-63B2-4ADE-AAB0-F298E6F23F64}" destId="{44CE7E4B-B570-41DA-97BE-9F7D5574F4E3}" srcOrd="1" destOrd="0" presId="urn:microsoft.com/office/officeart/2005/8/layout/hProcess4"/>
    <dgm:cxn modelId="{15E9255D-F264-4FF3-A457-4FE4DFA7BC18}" srcId="{4BA94C8C-63E7-4819-9483-BDD6924D3746}" destId="{63B2E526-0BFE-4FA5-A8D7-298406FAE965}" srcOrd="0" destOrd="0" parTransId="{57A5F5D4-98C2-4C16-9F39-F6287D891ABE}" sibTransId="{1E4685F7-B719-48A5-8C55-EDBA33AD99D6}"/>
    <dgm:cxn modelId="{6A37C08F-69C4-4302-9C47-40DDC22FC589}" type="presOf" srcId="{01D23FA9-EC24-4459-84B6-F0EA42D78154}" destId="{F32D151A-7816-4D8F-AF44-C36440897AD6}" srcOrd="0" destOrd="1" presId="urn:microsoft.com/office/officeart/2005/8/layout/hProcess4"/>
    <dgm:cxn modelId="{63F19846-DDCE-45F6-8E56-DC2E9772CF36}" type="presOf" srcId="{A911B4F7-8BC9-47D7-9642-A633630B2A46}" destId="{86DDBEE2-8B91-44ED-B629-4631F9E18A12}" srcOrd="0" destOrd="0" presId="urn:microsoft.com/office/officeart/2005/8/layout/hProcess4"/>
    <dgm:cxn modelId="{3EE9A413-4839-4763-919B-12467B3A636F}" srcId="{4BA94C8C-63E7-4819-9483-BDD6924D3746}" destId="{01D23FA9-EC24-4459-84B6-F0EA42D78154}" srcOrd="1" destOrd="0" parTransId="{1EAFB972-9367-44F6-B75E-CAD6F4A9855C}" sibTransId="{FCF1BCA6-0B6D-40E7-A1D4-8FBB7ED152A2}"/>
    <dgm:cxn modelId="{E83EE2E2-9B4B-4FAB-99BE-F4D00CB7EBF8}" type="presOf" srcId="{01D23FA9-EC24-4459-84B6-F0EA42D78154}" destId="{1A5E6DB2-5944-4C01-A9F4-4A069AB36B67}" srcOrd="1" destOrd="1" presId="urn:microsoft.com/office/officeart/2005/8/layout/hProcess4"/>
    <dgm:cxn modelId="{A8E89B8B-EC38-4B7C-9ED7-356979FABECA}" type="presOf" srcId="{D9C4D902-BD1F-4A38-B8A5-AB2B58925766}" destId="{358BADB0-A89A-48CE-B619-DA3839D44E0F}" srcOrd="0" destOrd="1" presId="urn:microsoft.com/office/officeart/2005/8/layout/hProcess4"/>
    <dgm:cxn modelId="{DB60FE23-26D5-401A-A2D7-0600411729BA}" type="presOf" srcId="{8A8884EC-BED0-4A5D-9FB1-F77856440A7A}" destId="{7CE3F8E3-8C1C-421D-98A7-8FA69EF747B1}" srcOrd="1" destOrd="1" presId="urn:microsoft.com/office/officeart/2005/8/layout/hProcess4"/>
    <dgm:cxn modelId="{D9D20FAF-0DE0-4794-B817-83F43C04D4E4}" type="presOf" srcId="{8A8884EC-BED0-4A5D-9FB1-F77856440A7A}" destId="{86DDBEE2-8B91-44ED-B629-4631F9E18A12}" srcOrd="0" destOrd="1" presId="urn:microsoft.com/office/officeart/2005/8/layout/hProcess4"/>
    <dgm:cxn modelId="{16AAB086-F2EE-4519-8B56-87BEF348903A}" srcId="{AED6E543-D1E5-49FA-8209-021D517975D8}" destId="{4BA94C8C-63E7-4819-9483-BDD6924D3746}" srcOrd="2" destOrd="0" parTransId="{4F14D56A-292C-4BF3-8983-5BC9A05A7FFB}" sibTransId="{45C901A8-7DD6-4DD3-B25E-FEE59C9B66D4}"/>
    <dgm:cxn modelId="{3EC1D02E-3A9A-4932-BC66-77485FB454FB}" type="presOf" srcId="{63B2E526-0BFE-4FA5-A8D7-298406FAE965}" destId="{F32D151A-7816-4D8F-AF44-C36440897AD6}" srcOrd="0" destOrd="0" presId="urn:microsoft.com/office/officeart/2005/8/layout/hProcess4"/>
    <dgm:cxn modelId="{EF36023B-CC46-4F0A-A195-8C78F39AB888}" type="presOf" srcId="{60526FAA-63B2-4ADE-AAB0-F298E6F23F64}" destId="{358BADB0-A89A-48CE-B619-DA3839D44E0F}" srcOrd="0" destOrd="0" presId="urn:microsoft.com/office/officeart/2005/8/layout/hProcess4"/>
    <dgm:cxn modelId="{9EF00502-70EB-4289-BA5F-923CA4637C2F}" type="presOf" srcId="{D9C4D902-BD1F-4A38-B8A5-AB2B58925766}" destId="{44CE7E4B-B570-41DA-97BE-9F7D5574F4E3}" srcOrd="1" destOrd="1" presId="urn:microsoft.com/office/officeart/2005/8/layout/hProcess4"/>
    <dgm:cxn modelId="{BC3FBFFA-8512-43A6-BA42-017E60433E4A}" type="presOf" srcId="{AED6E543-D1E5-49FA-8209-021D517975D8}" destId="{625D5B61-73EB-4687-B366-E6F70F0FDF74}" srcOrd="0" destOrd="0" presId="urn:microsoft.com/office/officeart/2005/8/layout/hProcess4"/>
    <dgm:cxn modelId="{7F65F7E2-4CD4-4B48-A709-2C0C127D17F2}" type="presOf" srcId="{19A2954C-5C74-4380-B53D-3134DFD2BD93}" destId="{CDCAD455-EB6B-402B-B181-8BA63311810D}" srcOrd="0" destOrd="0" presId="urn:microsoft.com/office/officeart/2005/8/layout/hProcess4"/>
    <dgm:cxn modelId="{CD4BACFC-F2EE-43D0-BC18-32C0AF6A94FB}" type="presOf" srcId="{E214BA6D-6E14-4C83-A785-B4FF1581D05E}" destId="{C18F92D0-DEF2-4832-8FA1-278D95B6B3A0}" srcOrd="0" destOrd="0" presId="urn:microsoft.com/office/officeart/2005/8/layout/hProcess4"/>
    <dgm:cxn modelId="{3EF45DF5-9FAF-4D31-AFCD-C99C4805ECB8}" type="presOf" srcId="{4DEF7991-DB3B-4EFB-B409-20A96B442569}" destId="{F827665D-69F4-4582-BEB2-A5794CA30A06}" srcOrd="0" destOrd="0" presId="urn:microsoft.com/office/officeart/2005/8/layout/hProcess4"/>
    <dgm:cxn modelId="{023C0A92-B3C0-45B9-8C86-AB829527B4BC}" srcId="{E214BA6D-6E14-4C83-A785-B4FF1581D05E}" destId="{8A8884EC-BED0-4A5D-9FB1-F77856440A7A}" srcOrd="1" destOrd="0" parTransId="{27D65953-E682-4B97-ACB4-A58EB1A1359A}" sibTransId="{A4FD3ACB-92D8-44FF-B568-32BD884EDF42}"/>
    <dgm:cxn modelId="{CF1C8B41-3EE3-49BA-87CA-7C17A5407209}" srcId="{AED6E543-D1E5-49FA-8209-021D517975D8}" destId="{437AB23B-13B0-4AE3-924E-BFAE5EAE00A9}" srcOrd="0" destOrd="0" parTransId="{39F77678-62E8-4A19-A41A-E19A68EAA443}" sibTransId="{4DEF7991-DB3B-4EFB-B409-20A96B442569}"/>
    <dgm:cxn modelId="{3CA67ACF-7279-4B62-AA0F-285F82224669}" srcId="{AED6E543-D1E5-49FA-8209-021D517975D8}" destId="{E214BA6D-6E14-4C83-A785-B4FF1581D05E}" srcOrd="1" destOrd="0" parTransId="{331F2735-C458-4AA1-88E7-CD44B12E69A7}" sibTransId="{19A2954C-5C74-4380-B53D-3134DFD2BD93}"/>
    <dgm:cxn modelId="{F3B1C539-6EB3-49AC-9439-6E0ACBED773E}" srcId="{437AB23B-13B0-4AE3-924E-BFAE5EAE00A9}" destId="{60526FAA-63B2-4ADE-AAB0-F298E6F23F64}" srcOrd="0" destOrd="0" parTransId="{003CB98F-C436-430F-8E2B-DFED7A3DE3CA}" sibTransId="{05924E85-815B-4F4E-9231-7F0B8C8D17BB}"/>
    <dgm:cxn modelId="{1B368BDC-B487-4953-A1BD-E1C9D6740924}" type="presOf" srcId="{A911B4F7-8BC9-47D7-9642-A633630B2A46}" destId="{7CE3F8E3-8C1C-421D-98A7-8FA69EF747B1}" srcOrd="1" destOrd="0" presId="urn:microsoft.com/office/officeart/2005/8/layout/hProcess4"/>
    <dgm:cxn modelId="{7776DFF3-FE4F-4966-81B3-172B12B6227E}" type="presParOf" srcId="{625D5B61-73EB-4687-B366-E6F70F0FDF74}" destId="{6AB74C41-EE21-414F-B880-C91960AE5EC4}" srcOrd="0" destOrd="0" presId="urn:microsoft.com/office/officeart/2005/8/layout/hProcess4"/>
    <dgm:cxn modelId="{8420727C-4FEC-4046-9515-9DC2CD446071}" type="presParOf" srcId="{625D5B61-73EB-4687-B366-E6F70F0FDF74}" destId="{BC05A9D6-CA71-4512-9D58-2019022C136A}" srcOrd="1" destOrd="0" presId="urn:microsoft.com/office/officeart/2005/8/layout/hProcess4"/>
    <dgm:cxn modelId="{F4A5F884-270B-4A1E-ACF2-3C2AA6832F67}" type="presParOf" srcId="{625D5B61-73EB-4687-B366-E6F70F0FDF74}" destId="{901CFE09-8308-4CB6-B42D-B87DA4DB62C7}" srcOrd="2" destOrd="0" presId="urn:microsoft.com/office/officeart/2005/8/layout/hProcess4"/>
    <dgm:cxn modelId="{52FE8C84-8D97-48F4-A4EE-E2784DE1BE13}" type="presParOf" srcId="{901CFE09-8308-4CB6-B42D-B87DA4DB62C7}" destId="{574BB2E0-F6FB-4BB5-8728-33C0181856D8}" srcOrd="0" destOrd="0" presId="urn:microsoft.com/office/officeart/2005/8/layout/hProcess4"/>
    <dgm:cxn modelId="{6BF78DB5-6166-4A9E-A47E-83EFD724DBA0}" type="presParOf" srcId="{574BB2E0-F6FB-4BB5-8728-33C0181856D8}" destId="{324361FE-5E04-4D56-84CD-3FBAD654CDE0}" srcOrd="0" destOrd="0" presId="urn:microsoft.com/office/officeart/2005/8/layout/hProcess4"/>
    <dgm:cxn modelId="{1BE88171-D696-45ED-B666-37DE2CA1919E}" type="presParOf" srcId="{574BB2E0-F6FB-4BB5-8728-33C0181856D8}" destId="{358BADB0-A89A-48CE-B619-DA3839D44E0F}" srcOrd="1" destOrd="0" presId="urn:microsoft.com/office/officeart/2005/8/layout/hProcess4"/>
    <dgm:cxn modelId="{0298ED75-7E81-4514-ABB3-56562F54CC96}" type="presParOf" srcId="{574BB2E0-F6FB-4BB5-8728-33C0181856D8}" destId="{44CE7E4B-B570-41DA-97BE-9F7D5574F4E3}" srcOrd="2" destOrd="0" presId="urn:microsoft.com/office/officeart/2005/8/layout/hProcess4"/>
    <dgm:cxn modelId="{11391C53-1CF2-4568-B959-FB564075B292}" type="presParOf" srcId="{574BB2E0-F6FB-4BB5-8728-33C0181856D8}" destId="{0FFF5994-F4E1-424D-B972-4AA99AE9B8C2}" srcOrd="3" destOrd="0" presId="urn:microsoft.com/office/officeart/2005/8/layout/hProcess4"/>
    <dgm:cxn modelId="{235CB000-D932-46AF-967D-06FC502329D1}" type="presParOf" srcId="{574BB2E0-F6FB-4BB5-8728-33C0181856D8}" destId="{F268AAC0-5B1D-4FF2-A23A-A4120CB7760F}" srcOrd="4" destOrd="0" presId="urn:microsoft.com/office/officeart/2005/8/layout/hProcess4"/>
    <dgm:cxn modelId="{80D34FD2-0D98-4171-A3AA-4042DBDF91E8}" type="presParOf" srcId="{901CFE09-8308-4CB6-B42D-B87DA4DB62C7}" destId="{F827665D-69F4-4582-BEB2-A5794CA30A06}" srcOrd="1" destOrd="0" presId="urn:microsoft.com/office/officeart/2005/8/layout/hProcess4"/>
    <dgm:cxn modelId="{BD15D039-D245-439C-8BEE-FAD2E5533178}" type="presParOf" srcId="{901CFE09-8308-4CB6-B42D-B87DA4DB62C7}" destId="{0FDFAFA8-BEF1-4EA4-AABF-56E29002ACCE}" srcOrd="2" destOrd="0" presId="urn:microsoft.com/office/officeart/2005/8/layout/hProcess4"/>
    <dgm:cxn modelId="{C715811F-C4CB-4F1F-AAFD-97CF578C4A91}" type="presParOf" srcId="{0FDFAFA8-BEF1-4EA4-AABF-56E29002ACCE}" destId="{1406CEDF-8E1C-46FB-9CFF-1DA3A113C7FE}" srcOrd="0" destOrd="0" presId="urn:microsoft.com/office/officeart/2005/8/layout/hProcess4"/>
    <dgm:cxn modelId="{686121A6-3CAE-4EF9-B708-55EEEAED4290}" type="presParOf" srcId="{0FDFAFA8-BEF1-4EA4-AABF-56E29002ACCE}" destId="{86DDBEE2-8B91-44ED-B629-4631F9E18A12}" srcOrd="1" destOrd="0" presId="urn:microsoft.com/office/officeart/2005/8/layout/hProcess4"/>
    <dgm:cxn modelId="{AFD868A5-D657-413B-B87A-DAC332537331}" type="presParOf" srcId="{0FDFAFA8-BEF1-4EA4-AABF-56E29002ACCE}" destId="{7CE3F8E3-8C1C-421D-98A7-8FA69EF747B1}" srcOrd="2" destOrd="0" presId="urn:microsoft.com/office/officeart/2005/8/layout/hProcess4"/>
    <dgm:cxn modelId="{A4DF5A90-222A-4591-BD5C-6DBAD425AE7A}" type="presParOf" srcId="{0FDFAFA8-BEF1-4EA4-AABF-56E29002ACCE}" destId="{C18F92D0-DEF2-4832-8FA1-278D95B6B3A0}" srcOrd="3" destOrd="0" presId="urn:microsoft.com/office/officeart/2005/8/layout/hProcess4"/>
    <dgm:cxn modelId="{574C99DB-32D8-42DA-97D9-ED9617A200EF}" type="presParOf" srcId="{0FDFAFA8-BEF1-4EA4-AABF-56E29002ACCE}" destId="{DCDC6411-C29A-4982-8684-1D1BFC24E8FE}" srcOrd="4" destOrd="0" presId="urn:microsoft.com/office/officeart/2005/8/layout/hProcess4"/>
    <dgm:cxn modelId="{0B546407-06D9-4B7B-B1B5-DBC96FB5CF1A}" type="presParOf" srcId="{901CFE09-8308-4CB6-B42D-B87DA4DB62C7}" destId="{CDCAD455-EB6B-402B-B181-8BA63311810D}" srcOrd="3" destOrd="0" presId="urn:microsoft.com/office/officeart/2005/8/layout/hProcess4"/>
    <dgm:cxn modelId="{47C25873-E1D9-419A-9B04-97054C498685}" type="presParOf" srcId="{901CFE09-8308-4CB6-B42D-B87DA4DB62C7}" destId="{F894E1F7-CE39-4E50-B696-64D75C9AA8FE}" srcOrd="4" destOrd="0" presId="urn:microsoft.com/office/officeart/2005/8/layout/hProcess4"/>
    <dgm:cxn modelId="{E8B5172D-8EA7-49CB-8AF6-102F4D08886A}" type="presParOf" srcId="{F894E1F7-CE39-4E50-B696-64D75C9AA8FE}" destId="{E1925DF0-50A4-41B2-A5A0-A320ADC8C4E2}" srcOrd="0" destOrd="0" presId="urn:microsoft.com/office/officeart/2005/8/layout/hProcess4"/>
    <dgm:cxn modelId="{6BB5E919-5CF5-4939-AE4D-BCA908ADF9FC}" type="presParOf" srcId="{F894E1F7-CE39-4E50-B696-64D75C9AA8FE}" destId="{F32D151A-7816-4D8F-AF44-C36440897AD6}" srcOrd="1" destOrd="0" presId="urn:microsoft.com/office/officeart/2005/8/layout/hProcess4"/>
    <dgm:cxn modelId="{B55951ED-1052-4500-8D7D-FA60939C4E07}" type="presParOf" srcId="{F894E1F7-CE39-4E50-B696-64D75C9AA8FE}" destId="{1A5E6DB2-5944-4C01-A9F4-4A069AB36B67}" srcOrd="2" destOrd="0" presId="urn:microsoft.com/office/officeart/2005/8/layout/hProcess4"/>
    <dgm:cxn modelId="{FBA2CCE3-C14E-489D-B8B6-79A5BD8F160A}" type="presParOf" srcId="{F894E1F7-CE39-4E50-B696-64D75C9AA8FE}" destId="{92BF8A00-5694-4464-90D9-1154141BC261}" srcOrd="3" destOrd="0" presId="urn:microsoft.com/office/officeart/2005/8/layout/hProcess4"/>
    <dgm:cxn modelId="{23835B23-E7C0-4D5F-B29B-41BA199C3D02}" type="presParOf" srcId="{F894E1F7-CE39-4E50-B696-64D75C9AA8FE}" destId="{014686AA-5AC4-408F-9ACA-399D799902F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BADB0-A89A-48CE-B619-DA3839D44E0F}">
      <dsp:nvSpPr>
        <dsp:cNvPr id="0" name=""/>
        <dsp:cNvSpPr/>
      </dsp:nvSpPr>
      <dsp:spPr>
        <a:xfrm>
          <a:off x="937571" y="1856780"/>
          <a:ext cx="1844826" cy="197686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Обращается в Банк с заявкой на получение кредита</a:t>
          </a:r>
          <a:endParaRPr lang="ru-RU" sz="1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983064" y="1902273"/>
        <a:ext cx="1753840" cy="1462267"/>
      </dsp:txXfrm>
    </dsp:sp>
    <dsp:sp modelId="{F827665D-69F4-4582-BEB2-A5794CA30A06}">
      <dsp:nvSpPr>
        <dsp:cNvPr id="0" name=""/>
        <dsp:cNvSpPr/>
      </dsp:nvSpPr>
      <dsp:spPr>
        <a:xfrm>
          <a:off x="2027632" y="2512651"/>
          <a:ext cx="2445493" cy="2445493"/>
        </a:xfrm>
        <a:prstGeom prst="leftCircularArrow">
          <a:avLst>
            <a:gd name="adj1" fmla="val 2877"/>
            <a:gd name="adj2" fmla="val 351808"/>
            <a:gd name="adj3" fmla="val 2127319"/>
            <a:gd name="adj4" fmla="val 9024489"/>
            <a:gd name="adj5" fmla="val 3357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F5994-F4E1-424D-B972-4AA99AE9B8C2}">
      <dsp:nvSpPr>
        <dsp:cNvPr id="0" name=""/>
        <dsp:cNvSpPr/>
      </dsp:nvSpPr>
      <dsp:spPr>
        <a:xfrm>
          <a:off x="1212453" y="3500095"/>
          <a:ext cx="2130499" cy="847229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Заемщик</a:t>
          </a:r>
          <a:endParaRPr lang="ru-RU" sz="2300" kern="12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1237267" y="3524909"/>
        <a:ext cx="2080871" cy="797601"/>
      </dsp:txXfrm>
    </dsp:sp>
    <dsp:sp modelId="{86DDBEE2-8B91-44ED-B629-4631F9E18A12}">
      <dsp:nvSpPr>
        <dsp:cNvPr id="0" name=""/>
        <dsp:cNvSpPr/>
      </dsp:nvSpPr>
      <dsp:spPr>
        <a:xfrm>
          <a:off x="3219307" y="1856780"/>
          <a:ext cx="3148404" cy="197686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Принимает решение о предоставлении кредита</a:t>
          </a:r>
          <a:endParaRPr lang="ru-RU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Направляет пакет документов Клиента в Фонд для получения поручительства</a:t>
          </a:r>
          <a:endParaRPr lang="ru-RU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3264800" y="2325888"/>
        <a:ext cx="3057418" cy="1462267"/>
      </dsp:txXfrm>
    </dsp:sp>
    <dsp:sp modelId="{CDCAD455-EB6B-402B-B181-8BA63311810D}">
      <dsp:nvSpPr>
        <dsp:cNvPr id="0" name=""/>
        <dsp:cNvSpPr/>
      </dsp:nvSpPr>
      <dsp:spPr>
        <a:xfrm>
          <a:off x="4867967" y="645706"/>
          <a:ext cx="2967778" cy="2967778"/>
        </a:xfrm>
        <a:prstGeom prst="circularArrow">
          <a:avLst>
            <a:gd name="adj1" fmla="val 2555"/>
            <a:gd name="adj2" fmla="val 310003"/>
            <a:gd name="adj3" fmla="val 19514486"/>
            <a:gd name="adj4" fmla="val 12575511"/>
            <a:gd name="adj5" fmla="val 2980"/>
          </a:avLst>
        </a:prstGeom>
        <a:solidFill>
          <a:srgbClr val="1F497D">
            <a:lumMod val="40000"/>
            <a:lumOff val="6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F92D0-DEF2-4832-8FA1-278D95B6B3A0}">
      <dsp:nvSpPr>
        <dsp:cNvPr id="0" name=""/>
        <dsp:cNvSpPr/>
      </dsp:nvSpPr>
      <dsp:spPr>
        <a:xfrm>
          <a:off x="4060263" y="1433165"/>
          <a:ext cx="2130499" cy="847229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Банк</a:t>
          </a:r>
          <a:endParaRPr lang="ru-RU" sz="2300" kern="12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4085077" y="1457979"/>
        <a:ext cx="2080871" cy="797601"/>
      </dsp:txXfrm>
    </dsp:sp>
    <dsp:sp modelId="{F32D151A-7816-4D8F-AF44-C36440897AD6}">
      <dsp:nvSpPr>
        <dsp:cNvPr id="0" name=""/>
        <dsp:cNvSpPr/>
      </dsp:nvSpPr>
      <dsp:spPr>
        <a:xfrm>
          <a:off x="6823769" y="1856780"/>
          <a:ext cx="2014856" cy="197686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1F4E7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Принимает решение о предоставлении поручительства в течение 3 дней</a:t>
          </a:r>
          <a:endParaRPr lang="ru-RU" sz="17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6869262" y="1902273"/>
        <a:ext cx="1923870" cy="1462267"/>
      </dsp:txXfrm>
    </dsp:sp>
    <dsp:sp modelId="{92BF8A00-5694-4464-90D9-1154141BC261}">
      <dsp:nvSpPr>
        <dsp:cNvPr id="0" name=""/>
        <dsp:cNvSpPr/>
      </dsp:nvSpPr>
      <dsp:spPr>
        <a:xfrm>
          <a:off x="6994941" y="3491089"/>
          <a:ext cx="2130499" cy="847229"/>
        </a:xfrm>
        <a:prstGeom prst="roundRect">
          <a:avLst>
            <a:gd name="adj" fmla="val 10000"/>
          </a:avLst>
        </a:prstGeom>
        <a:solidFill>
          <a:srgbClr val="1F4E79"/>
        </a:solidFill>
        <a:ln w="38100" cap="flat" cmpd="sng" algn="ctr">
          <a:solidFill>
            <a:sysClr val="window" lastClr="FFFFFF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ysClr val="window" lastClr="FFFFFF"/>
              </a:solidFill>
              <a:latin typeface="Arial Narrow" panose="020B0606020202030204" pitchFamily="34" charset="0"/>
              <a:ea typeface="+mn-ea"/>
              <a:cs typeface="Arial" panose="020B0604020202020204" pitchFamily="34" charset="0"/>
            </a:rPr>
            <a:t>ФОНД</a:t>
          </a:r>
          <a:endParaRPr lang="ru-RU" sz="2300" kern="1200" dirty="0">
            <a:solidFill>
              <a:sysClr val="window" lastClr="FFFFFF"/>
            </a:solidFill>
            <a:latin typeface="Arial Narrow" panose="020B0606020202030204" pitchFamily="34" charset="0"/>
            <a:ea typeface="+mn-ea"/>
            <a:cs typeface="Arial" panose="020B0604020202020204" pitchFamily="34" charset="0"/>
          </a:endParaRPr>
        </a:p>
      </dsp:txBody>
      <dsp:txXfrm>
        <a:off x="7019755" y="3515903"/>
        <a:ext cx="2080871" cy="79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AA516-78ED-4D2C-B1C9-EF155EE68236}" type="datetimeFigureOut">
              <a:rPr lang="ru-RU" smtClean="0"/>
              <a:pPr/>
              <a:t>07.11.2017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B3F75-A45E-4411-8321-63D104CF7C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14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61B-2534-441E-B5AF-FB51F9637DA9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742-E3D5-4CD6-8214-E28D4CF56E3A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4593-FE0A-4B6F-908A-B17286CFA1D8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C75-79E6-4561-A710-0641C45D0FAF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06AF-585E-48B6-8D52-D7E8F2EC7DE5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59C-C4EC-4161-935B-3621078D1CB8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29DD-9B22-4F5F-8954-1BD13A0F7BA6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E70A-0C5C-48A2-8965-FEFA8F4933FE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74F8-C0D2-4077-AFA4-A7513805E6E2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761B-2534-441E-B5AF-FB51F9637DA9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094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EED-1FCA-4288-994B-A8AC0C9B9CAA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369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44EED-1FCA-4288-994B-A8AC0C9B9CAA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3C10-556D-45A8-B0ED-1079422EF367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939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679A-983E-474B-8EC8-ADB08F66BEFC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869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3EB8-83F6-40D3-972D-FB905C7ABE49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3592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847-D1E3-46B7-98EF-C679AE2532E8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41932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304DD-0E04-4307-AFB0-EA95C9AD1747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6571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9102-67A6-4630-9748-BF3025FC02FA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8722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FD02-7724-473B-AEE6-2025012310FB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583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71742-E3D5-4CD6-8214-E28D4CF56E3A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84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4593-FE0A-4B6F-908A-B17286CFA1D8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2955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CC75-79E6-4561-A710-0641C45D0FAF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6152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3C10-556D-45A8-B0ED-1079422EF367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706AF-585E-48B6-8D52-D7E8F2EC7DE5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4811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CC59C-C4EC-4161-935B-3621078D1CB8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715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29DD-9B22-4F5F-8954-1BD13A0F7BA6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0214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3E70A-0C5C-48A2-8965-FEFA8F4933FE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0394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74F8-C0D2-4077-AFA4-A7513805E6E2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42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679A-983E-474B-8EC8-ADB08F66BEFC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3EB8-83F6-40D3-972D-FB905C7ABE49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67847-D1E3-46B7-98EF-C679AE2532E8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304DD-0E04-4307-AFB0-EA95C9AD1747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D9102-67A6-4630-9748-BF3025FC02FA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2FD02-7724-473B-AEE6-2025012310FB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1C4F30-6316-42D0-8552-99DF1AB24C92}" type="datetime1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1C4F30-6316-42D0-8552-99DF1AB24C92}" type="datetime1">
              <a:rPr lang="en-US" smtClean="0">
                <a:solidFill>
                  <a:prstClr val="black"/>
                </a:solidFill>
              </a:rPr>
              <a:pPr/>
              <a:t>11/7/2017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301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brk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endir.garantfond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gif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34" t="3861" r="6073" b="5936"/>
          <a:stretch/>
        </p:blipFill>
        <p:spPr>
          <a:xfrm>
            <a:off x="5533958" y="-279459"/>
            <a:ext cx="2975341" cy="2463261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119256" y="2183802"/>
            <a:ext cx="93806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АКЦИОНЕРНОЕ ОБЩЕСТВО </a:t>
            </a:r>
          </a:p>
          <a:p>
            <a:pPr algn="ctr"/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«ГАРАНТИЙНЫЙ ФОНД РЕСПУБЛИКИ КОМИ»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52503" y="3754419"/>
            <a:ext cx="77141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118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ГОСУДАРСТВЕННАЯ ПОДДЕРЖКА МАЛОГО И СРЕДНЕГО</a:t>
            </a:r>
          </a:p>
          <a:p>
            <a:pPr algn="ctr"/>
            <a:r>
              <a:rPr lang="ru-RU" b="1" dirty="0">
                <a:solidFill>
                  <a:srgbClr val="118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ПРЕДПРИНИМАТЕЛЬСТВА РЕСПУБЛИКИ КОМИ</a:t>
            </a:r>
            <a:endParaRPr lang="ru-RU" dirty="0">
              <a:solidFill>
                <a:srgbClr val="1182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0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82510" y="195057"/>
            <a:ext cx="2125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 «ГАРАНТИЙНЫЙ ФОНД </a:t>
            </a:r>
          </a:p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КОМИ»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3420" y="-125751"/>
            <a:ext cx="10112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569958" y="1554887"/>
            <a:ext cx="10083326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АКЦИОНЕРНОЕ  ОБЩЕСТВО </a:t>
            </a:r>
            <a:endParaRPr lang="ru-RU" sz="26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«</a:t>
            </a:r>
            <a:r>
              <a:rPr lang="ru-RU" sz="26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ГАРАНТИЙНЫЙ ФОНД РЕСПУБЛИКИ КОМИ</a:t>
            </a:r>
            <a:r>
              <a:rPr lang="ru-RU" sz="26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endParaRPr lang="ru-RU" sz="2600" b="1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ru-RU" sz="19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Адрес : РК, г</a:t>
            </a:r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Сыктывкар, ул. </a:t>
            </a:r>
            <a:r>
              <a:rPr lang="ru-RU" sz="19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Коммунистическая, 46, </a:t>
            </a:r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офис </a:t>
            </a:r>
            <a:r>
              <a:rPr lang="ru-RU" sz="19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ru-RU" sz="19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Телефон:  (8-212) 44-55-07</a:t>
            </a:r>
            <a:endParaRPr lang="ru-RU" sz="19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ru-RU" sz="19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Информационный портал:  </a:t>
            </a:r>
            <a:r>
              <a:rPr lang="en-US" sz="1900" b="1" u="sng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</a:t>
            </a:r>
            <a:r>
              <a:rPr lang="ru-RU" sz="1900" b="1" u="sng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.</a:t>
            </a:r>
            <a:r>
              <a:rPr lang="en-US" sz="1900" b="1" u="sng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mbrk</a:t>
            </a:r>
            <a:r>
              <a:rPr lang="ru-RU" sz="1900" b="1" u="sng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.</a:t>
            </a:r>
            <a:r>
              <a:rPr lang="en-US" sz="1900" b="1" u="sng" dirty="0" err="1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ru</a:t>
            </a:r>
            <a:r>
              <a:rPr lang="ru-RU" sz="19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ru-RU" sz="19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</a:t>
            </a:r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адрес: </a:t>
            </a:r>
            <a:r>
              <a:rPr lang="en-US" sz="1900" b="1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gendir</a:t>
            </a:r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.</a:t>
            </a:r>
            <a:r>
              <a:rPr lang="en-US" sz="1900" b="1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garantfond</a:t>
            </a:r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@</a:t>
            </a:r>
            <a:r>
              <a:rPr lang="en-US" sz="1900" b="1" dirty="0" err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gmail</a:t>
            </a:r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.</a:t>
            </a:r>
            <a:r>
              <a:rPr lang="en-US" sz="19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com</a:t>
            </a:r>
            <a:endParaRPr lang="ru-RU" sz="1900" b="1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ru-RU" sz="1900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Генеральный </a:t>
            </a:r>
            <a:r>
              <a:rPr lang="ru-RU" sz="19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директор:  Рочев Максим Витальевич</a:t>
            </a:r>
            <a:endParaRPr lang="ru-RU" sz="190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3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12000" contrast="-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7533" y="4467224"/>
            <a:ext cx="2086437" cy="138112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05975" y="-132839"/>
            <a:ext cx="1010014" cy="836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705975" y="189679"/>
            <a:ext cx="24764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 «ГАРАНТИЙНЫЙ ФОНД </a:t>
            </a:r>
          </a:p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КОМИ»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73680" y="2010559"/>
            <a:ext cx="98379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bg2">
                    <a:lumMod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Акционерное общество «Гарантийный фонд Республики Коми» создан Правительством Республики Коми при поддержке Министерства экономического развития Российской Федерации и осуществляет свою деятельность с октября 2010 года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4" name="Picture 3" descr="C:\Users\User\Desktop\6d05f823e128081c6fb252d2d6e9fa68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9000" contras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7991" y="4467223"/>
            <a:ext cx="3740933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61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846521" y="1433528"/>
            <a:ext cx="97712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Гарантийный фонд Республики Коми является объектом инфраструктуры поддержки малого и среднего предпринимательства в Республике Коми, реализующим  программу предоставления поручительств по обязательствам СМСП.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46522" y="2770217"/>
            <a:ext cx="97712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предоставления поручительств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— помощь предпринимателям, которые хотят получить финансирование в банке, но не имеют достаточного залога для получения необходимой суммы.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Гарантийный фонд берет на себя перед банком часть рисков по неисполнению обязательств предпринимателя по кредиту или банковской гарантии, добавляя к залогу предпринимателя свое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поручительство. 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3420" y="-125751"/>
            <a:ext cx="10112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82510" y="195057"/>
            <a:ext cx="2125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 «ГАРАНТИЙНЫЙ ФОНД </a:t>
            </a:r>
          </a:p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КОМИ»</a:t>
            </a:r>
          </a:p>
        </p:txBody>
      </p:sp>
    </p:spTree>
    <p:extLst>
      <p:ext uri="{BB962C8B-B14F-4D97-AF65-F5344CB8AC3E}">
        <p14:creationId xmlns:p14="http://schemas.microsoft.com/office/powerpoint/2010/main" xmlns="" val="272104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82510" y="195057"/>
            <a:ext cx="2125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 «ГАРАНТИЙНЫЙ ФОНД </a:t>
            </a:r>
          </a:p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КОМИ»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3420" y="-125751"/>
            <a:ext cx="10112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1882826" y="133210"/>
            <a:ext cx="720402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  <a:buNone/>
            </a:pPr>
            <a:r>
              <a:rPr lang="ru-RU" b="1" kern="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предоставления поручительств</a:t>
            </a:r>
            <a:endParaRPr lang="ru-RU" kern="5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0230" y="1509279"/>
            <a:ext cx="96879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соответствии с законодательством Российской Федерации на территории Республики Коми;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дату подачи заявки отсутствует просроченная задолженность по начисленным налогам, сборам, соответствующим пеням, штрафам и иным обязательным платежам перед бюджетами всех уровней;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отношении субъекта малого и среднего предпринимательства не применяются процедуры несостоятельности (банкротства), в том числе наблюдение, финансовое оздоровление, внешнее управление, конкурсное производство либо санкции в виде аннулирования или приостановления действия лицензии;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субъекты МСП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Коми,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обладающие устойчивым финансовым состоянием и имеющие решение кредитного комитета Банка о согласии на предоставление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кредита, банковской гарантии,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 не располагающие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достаточным обеспечением.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5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782510" y="195057"/>
            <a:ext cx="2125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 «ГАРАНТИЙНЫЙ ФОНД </a:t>
            </a:r>
          </a:p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КОМИ»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3420" y="-125751"/>
            <a:ext cx="10112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одзаголовок 2"/>
          <p:cNvSpPr txBox="1">
            <a:spLocks/>
          </p:cNvSpPr>
          <p:nvPr/>
        </p:nvSpPr>
        <p:spPr>
          <a:xfrm>
            <a:off x="1882826" y="133210"/>
            <a:ext cx="720402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  <a:buNone/>
            </a:pPr>
            <a:r>
              <a:rPr lang="ru-RU" b="1" kern="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предоставления поручительств</a:t>
            </a:r>
            <a:endParaRPr lang="ru-RU" kern="5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46901" y="1554205"/>
            <a:ext cx="93361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Поручительство </a:t>
            </a:r>
            <a:r>
              <a:rPr lang="ru-RU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предоставляется,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 МСП: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кредитной, страховой организацией, инвестиционным фондом, негосударственным пенсионным фондом, профессиональным участником рынка ценных бумаг,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ломбардом;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является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участником соглашений о разделе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осуществляет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предпринимательскую деятельность в сфере игорного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бизнеса;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осуществляет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производство и реализацию подакцизных товаров, а также добычу и реализацию полезных ископаемых, за исключением общераспространенных полезных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ископаемых;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находится в стадии ликвидации, реорганизации, а также в случае процедур несостоятельности (банкротства).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94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82510" y="195057"/>
            <a:ext cx="2125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 «ГАРАНТИЙНЫЙ ФОНД </a:t>
            </a:r>
          </a:p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КОМИ»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3420" y="-125751"/>
            <a:ext cx="10112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801183" y="107080"/>
            <a:ext cx="720402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  <a:buNone/>
            </a:pPr>
            <a:r>
              <a:rPr lang="ru-RU" b="1" kern="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предоставления поручительств</a:t>
            </a:r>
            <a:endParaRPr lang="ru-RU" kern="5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77481" y="1692998"/>
            <a:ext cx="94912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Заявитель соответствует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установленным Гарантийным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фондом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требованиям;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одного поручительства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Гарантийного фонда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может превышать 70% от объема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обязательства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Заемщика перед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Банком;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платы за предоставление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поручительства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составляет 0,75 – 1,75 % годовых от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суммы предоставленного поручительства;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единовременно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выдаваемого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поручительства в отношении одного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субъекта малого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среднего предпринимательства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3,8 млн. руб.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Виды обязательств, по которым предоставляется поручительство: кредитный договор, договор на предоставление банковской гарантии;</a:t>
            </a:r>
          </a:p>
          <a:p>
            <a:pPr algn="just"/>
            <a:endParaRPr lang="ru-RU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0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782510" y="195057"/>
            <a:ext cx="2125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 «ГАРАНТИЙНЫЙ ФОНД </a:t>
            </a:r>
          </a:p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КОМИ»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3420" y="-125751"/>
            <a:ext cx="10112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1924569" y="133210"/>
            <a:ext cx="7064309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  <a:buNone/>
            </a:pPr>
            <a:r>
              <a:rPr lang="ru-RU" b="1" kern="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Преимущества работы с Фондом</a:t>
            </a:r>
            <a:endParaRPr lang="ru-RU" kern="50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22540" y="1450324"/>
            <a:ext cx="812649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получения поручительства при отсутствии собственного достаточного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обеспечения;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необходимости сбора документов для Фонда (документы в Фонд предоставляются банком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Короткие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сроки рассмотрения заявки (решение принимается в срок до 3 рабочих дней после поступления заявки на предоставление поручительства с полным пакетом документов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Поручительство относится к высокой, второй, категории качества обеспечения (Положение Банка России №254-П).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предоставления поручительства Фондом являются простыми и понятными и в целом соответствуют критериям выдачи кредита самими банками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2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782510" y="195057"/>
            <a:ext cx="2125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30ACEC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 «ГАРАНТИЙНЫЙ ФОНД </a:t>
            </a:r>
          </a:p>
          <a:p>
            <a:pPr algn="ctr"/>
            <a:r>
              <a:rPr lang="ru-RU" sz="1000" b="1" dirty="0">
                <a:solidFill>
                  <a:srgbClr val="30ACEC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КОМИ»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3420" y="-125751"/>
            <a:ext cx="10112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98169" y="186007"/>
            <a:ext cx="38653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взаимодействия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3686661247"/>
              </p:ext>
            </p:extLst>
          </p:nvPr>
        </p:nvGraphicFramePr>
        <p:xfrm>
          <a:off x="1315344" y="600488"/>
          <a:ext cx="9125441" cy="5690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5983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82510" y="195057"/>
            <a:ext cx="2125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АО «ГАРАНТИЙНЫЙ ФОНД </a:t>
            </a:r>
          </a:p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КОМИ»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3420" y="-125751"/>
            <a:ext cx="1011237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31770" y="399726"/>
            <a:ext cx="3187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БАНКИ-ПАРТНЕРЫ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9653" y="2616088"/>
            <a:ext cx="1368152" cy="87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9240" y="4874939"/>
            <a:ext cx="1346076" cy="76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3729" y="4874939"/>
            <a:ext cx="1524735" cy="76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1207" y="1401299"/>
            <a:ext cx="1346077" cy="898218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2" name="Picture 3" descr="C:\Users\User\Desktop\b9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9653" y="1391954"/>
            <a:ext cx="1368152" cy="90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User\Desktop\b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1208" y="2616088"/>
            <a:ext cx="1346077" cy="87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1" descr="C:\Users\User\Desktop\0f4b530f0c64ac0c1b44fe3ce10ed9b5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7551" y="1381447"/>
            <a:ext cx="1224137" cy="898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C:\Users\User\Desktop\b8 (1)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5544" y="2616088"/>
            <a:ext cx="1296144" cy="87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User\Desktop\5f51547fb1948954530498b8a1f8568b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1207" y="3743969"/>
            <a:ext cx="1346078" cy="90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1408" y="3743969"/>
            <a:ext cx="2229966" cy="90946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842949" y="39972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ПАРТНЕРЫ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1690" y="1381447"/>
            <a:ext cx="3072158" cy="151216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916368" y="3616158"/>
            <a:ext cx="3109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МСП БАНК</a:t>
            </a:r>
            <a:endParaRPr lang="ru-RU" sz="4000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9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1_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1826</TotalTime>
  <Words>631</Words>
  <Application>Microsoft Office PowerPoint</Application>
  <PresentationFormat>Произвольный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Параллакс</vt:lpstr>
      <vt:lpstr>1_Параллакс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Фонд «Гарантийный фонд Калининградской области»</dc:title>
  <dc:creator>kinzhibalova</dc:creator>
  <cp:lastModifiedBy>User</cp:lastModifiedBy>
  <cp:revision>148</cp:revision>
  <cp:lastPrinted>2016-10-11T13:47:28Z</cp:lastPrinted>
  <dcterms:created xsi:type="dcterms:W3CDTF">2014-07-16T05:51:19Z</dcterms:created>
  <dcterms:modified xsi:type="dcterms:W3CDTF">2017-11-07T05:41:19Z</dcterms:modified>
</cp:coreProperties>
</file>