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305" r:id="rId3"/>
    <p:sldId id="306" r:id="rId4"/>
    <p:sldId id="258" r:id="rId5"/>
    <p:sldId id="259" r:id="rId6"/>
    <p:sldId id="307" r:id="rId7"/>
    <p:sldId id="308" r:id="rId8"/>
    <p:sldId id="309" r:id="rId9"/>
    <p:sldId id="310" r:id="rId10"/>
    <p:sldId id="299" r:id="rId11"/>
    <p:sldId id="287" r:id="rId12"/>
    <p:sldId id="297" r:id="rId13"/>
    <p:sldId id="289" r:id="rId14"/>
    <p:sldId id="300" r:id="rId15"/>
    <p:sldId id="301" r:id="rId16"/>
    <p:sldId id="302" r:id="rId17"/>
    <p:sldId id="298" r:id="rId18"/>
    <p:sldId id="303" r:id="rId19"/>
    <p:sldId id="266" r:id="rId20"/>
    <p:sldId id="291" r:id="rId21"/>
    <p:sldId id="274" r:id="rId22"/>
    <p:sldId id="271" r:id="rId23"/>
    <p:sldId id="282" r:id="rId24"/>
    <p:sldId id="312" r:id="rId25"/>
    <p:sldId id="313" r:id="rId26"/>
    <p:sldId id="314" r:id="rId27"/>
    <p:sldId id="304" r:id="rId28"/>
    <p:sldId id="311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6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277919474668301E-2"/>
          <c:y val="4.9370903232974113E-2"/>
          <c:w val="0.9174441610506634"/>
          <c:h val="0.74054375902677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405358.3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112896.6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gapDepth val="84"/>
        <c:shape val="cylinder"/>
        <c:axId val="42097280"/>
        <c:axId val="42099072"/>
        <c:axId val="0"/>
      </c:bar3DChart>
      <c:catAx>
        <c:axId val="4209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42099072"/>
        <c:crosses val="autoZero"/>
        <c:auto val="1"/>
        <c:lblAlgn val="ctr"/>
        <c:lblOffset val="100"/>
        <c:noMultiLvlLbl val="0"/>
      </c:catAx>
      <c:valAx>
        <c:axId val="42099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097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6198536625820923"/>
          <c:w val="0.89681879318373614"/>
          <c:h val="0.184487521730762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3544817903800465E-3"/>
                  <c:y val="-1.711151554470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29878602533647E-3"/>
                  <c:y val="-1.711151554470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089635807600929E-3"/>
                  <c:y val="-1.069469721543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23902882026918E-2"/>
                  <c:y val="-8.55575777235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Заработная плата с отчислениями</c:v>
                </c:pt>
                <c:pt idx="1">
                  <c:v>Коммунальные услуги</c:v>
                </c:pt>
                <c:pt idx="2">
                  <c:v>Капитальные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271.60000000000002</c:v>
                </c:pt>
                <c:pt idx="1">
                  <c:v>39.4</c:v>
                </c:pt>
                <c:pt idx="2">
                  <c:v>55.2</c:v>
                </c:pt>
                <c:pt idx="3">
                  <c:v>104.4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7738842183293736E-2"/>
                  <c:y val="-1.925045498778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26890742280282E-2"/>
                  <c:y val="-1.711151554470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029878602533647E-2"/>
                  <c:y val="-1.069469721543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14939301266823E-2"/>
                  <c:y val="-1.925045498778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Заработная плата с отчислениями</c:v>
                </c:pt>
                <c:pt idx="1">
                  <c:v>Коммунальные услуги</c:v>
                </c:pt>
                <c:pt idx="2">
                  <c:v>Капитальные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274.2</c:v>
                </c:pt>
                <c:pt idx="1">
                  <c:v>48.1</c:v>
                </c:pt>
                <c:pt idx="2">
                  <c:v>10.8</c:v>
                </c:pt>
                <c:pt idx="3">
                  <c:v>131.9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258816"/>
        <c:axId val="44259968"/>
        <c:axId val="0"/>
      </c:bar3DChart>
      <c:catAx>
        <c:axId val="4425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259968"/>
        <c:crosses val="autoZero"/>
        <c:auto val="1"/>
        <c:lblAlgn val="ctr"/>
        <c:lblOffset val="100"/>
        <c:noMultiLvlLbl val="0"/>
      </c:catAx>
      <c:valAx>
        <c:axId val="442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5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год</a:t>
            </a:r>
            <a:endParaRPr lang="ru-RU" dirty="0"/>
          </a:p>
        </c:rich>
      </c:tx>
      <c:layout>
        <c:manualLayout>
          <c:xMode val="edge"/>
          <c:yMode val="edge"/>
          <c:x val="0.35462764446828959"/>
          <c:y val="2.4609668693142621E-2"/>
        </c:manualLayout>
      </c:layout>
      <c:overlay val="0"/>
    </c:title>
    <c:autoTitleDeleted val="0"/>
    <c:view3D>
      <c:rotX val="30"/>
      <c:rotY val="20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15680143093702E-2"/>
          <c:y val="8.0057319212593944E-2"/>
          <c:w val="0.95556870153744378"/>
          <c:h val="0.8562916877548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00" h="3810000"/>
              <a:bevelB w="3810000" h="1270000"/>
            </a:sp3d>
          </c:spPr>
          <c:explosion val="18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Lbls>
            <c:dLbl>
              <c:idx val="0"/>
              <c:layout>
                <c:manualLayout>
                  <c:x val="-0.35273850295835119"/>
                  <c:y val="0.102540286221427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30390.2</c:v>
                </c:pt>
                <c:pt idx="1">
                  <c:v>1638.7</c:v>
                </c:pt>
                <c:pt idx="2">
                  <c:v>2646.3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15680143093702E-2"/>
          <c:y val="8.0057319212593944E-2"/>
          <c:w val="0.95556870153744378"/>
          <c:h val="0.8562916877548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00" h="3810000"/>
              <a:bevelB w="3810000" h="1270000"/>
            </a:sp3d>
          </c:spPr>
          <c:explosion val="18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Lbls>
            <c:dLbl>
              <c:idx val="0"/>
              <c:layout>
                <c:manualLayout>
                  <c:x val="-0.34392605823286809"/>
                  <c:y val="5.86168720271391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603003693338773"/>
                  <c:y val="-7.8932340851016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870159827111842"/>
                  <c:y val="-8.4804853724263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38487</c:v>
                </c:pt>
                <c:pt idx="1">
                  <c:v>727</c:v>
                </c:pt>
                <c:pt idx="2">
                  <c:v>1595.9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84599700134272E-2"/>
          <c:y val="3.1769326599889632E-2"/>
          <c:w val="0.87969516380162727"/>
          <c:h val="0.72223436899048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муниципальных программ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342834.5</c:v>
                </c:pt>
                <c:pt idx="1">
                  <c:v>363156.4</c:v>
                </c:pt>
                <c:pt idx="2">
                  <c:v>419422.6</c:v>
                </c:pt>
                <c:pt idx="3">
                  <c:v>412169.3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160170149414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203852917436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68201153342525E-2"/>
                  <c:y val="5.3092757646193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23649159228389E-2"/>
                  <c:y val="-2.654637882309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32387.8</c:v>
                </c:pt>
                <c:pt idx="1">
                  <c:v>39740.199999999997</c:v>
                </c:pt>
                <c:pt idx="2">
                  <c:v>45619.7</c:v>
                </c:pt>
                <c:pt idx="3">
                  <c:v>52835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gapDepth val="108"/>
        <c:shape val="cylinder"/>
        <c:axId val="53516544"/>
        <c:axId val="53522432"/>
        <c:axId val="0"/>
      </c:bar3DChart>
      <c:catAx>
        <c:axId val="535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522432"/>
        <c:crosses val="autoZero"/>
        <c:auto val="1"/>
        <c:lblAlgn val="ctr"/>
        <c:lblOffset val="100"/>
        <c:noMultiLvlLbl val="0"/>
      </c:catAx>
      <c:valAx>
        <c:axId val="5352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3516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3225818881262346E-2"/>
          <c:w val="1"/>
          <c:h val="0.98295972998501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r"/>
            </a:scene3d>
            <a:sp3d prstMaterial="plastic">
              <a:bevelT w="6350000" h="2540000"/>
              <a:bevelB w="6350000" h="2540000"/>
              <a:contourClr>
                <a:srgbClr val="000000"/>
              </a:contourClr>
            </a:sp3d>
          </c:spPr>
          <c:explosion val="9"/>
          <c:dPt>
            <c:idx val="0"/>
            <c:bubble3D val="0"/>
          </c:dPt>
          <c:dLbls>
            <c:dLbl>
              <c:idx val="0"/>
              <c:layout>
                <c:manualLayout>
                  <c:x val="0.1806339256651795"/>
                  <c:y val="0.1137420423788561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76,2</a:t>
                    </a:r>
                    <a:r>
                      <a:rPr lang="ru-RU" sz="1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911543941511372"/>
                  <c:y val="-0.1640001541276530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21,2 %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582996626105871"/>
                  <c:y val="-2.11615184906320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7507606367323711E-2"/>
                  <c:y val="-7.935491328757408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2,2 %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 единственного поставщика</c:v>
                </c:pt>
                <c:pt idx="1">
                  <c:v>Электронный аукцион</c:v>
                </c:pt>
                <c:pt idx="2">
                  <c:v>Запрос предложений</c:v>
                </c:pt>
                <c:pt idx="3">
                  <c:v>Запрос котировок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92909.08</c:v>
                </c:pt>
                <c:pt idx="1">
                  <c:v>25924.87</c:v>
                </c:pt>
                <c:pt idx="2">
                  <c:v>450</c:v>
                </c:pt>
                <c:pt idx="3">
                  <c:v>2690.7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0"/>
          <c:y val="0.75065686498105155"/>
          <c:w val="0.99254005890183739"/>
          <c:h val="0.2483008988349823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395106238733321E-2"/>
          <c:w val="1"/>
          <c:h val="0.98295972998501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r"/>
            </a:scene3d>
            <a:sp3d prstMaterial="plastic">
              <a:bevelT w="6350000" h="2540000"/>
              <a:bevelB w="6350000" h="2540000"/>
              <a:contourClr>
                <a:srgbClr val="000000"/>
              </a:contourClr>
            </a:sp3d>
          </c:spPr>
          <c:explosion val="9"/>
          <c:dPt>
            <c:idx val="0"/>
            <c:bubble3D val="0"/>
          </c:dPt>
          <c:dLbls>
            <c:dLbl>
              <c:idx val="0"/>
              <c:layout>
                <c:manualLayout>
                  <c:x val="0.22017875206848356"/>
                  <c:y val="0.1031613872738463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71,5</a:t>
                    </a:r>
                    <a:r>
                      <a:rPr lang="ru-RU" sz="1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98518373929329"/>
                  <c:y val="-0.2248389209814599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28,5 %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54752775725128"/>
                  <c:y val="-2.0828061230334405E-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 Запрос </a:t>
                    </a:r>
                    <a:r>
                      <a:rPr lang="ru-RU" sz="1400" dirty="0">
                        <a:solidFill>
                          <a:schemeClr val="bg1"/>
                        </a:solidFill>
                      </a:rPr>
                      <a:t>предложений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0,4 %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082648987540025"/>
                  <c:y val="-0.1692904816801580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Запрос котировок
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2,2 %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 единственного поставщика</c:v>
                </c:pt>
                <c:pt idx="1">
                  <c:v>Электронный аукцион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115716797.02</c:v>
                </c:pt>
                <c:pt idx="1">
                  <c:v>46161696.189999998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1277754275446394E-2"/>
                  <c:y val="0.421856280233127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5791468434308E-2"/>
                  <c:y val="0.295537733044676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837273048756333E-2"/>
                  <c:y val="0.20020298044961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995989777582846E-2"/>
                  <c:y val="0.3026878394893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837273048756333E-2"/>
                  <c:y val="0.3050712083041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01.01.2016г.</c:v>
                </c:pt>
                <c:pt idx="1">
                  <c:v>на 01.01.2017г.</c:v>
                </c:pt>
                <c:pt idx="2">
                  <c:v>на 01.01.2018г.</c:v>
                </c:pt>
                <c:pt idx="3">
                  <c:v>на 01.01.2019г.</c:v>
                </c:pt>
                <c:pt idx="4">
                  <c:v>на 01.01.2020г.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13528.9</c:v>
                </c:pt>
                <c:pt idx="1">
                  <c:v>10914.8</c:v>
                </c:pt>
                <c:pt idx="2">
                  <c:v>13672.8</c:v>
                </c:pt>
                <c:pt idx="3">
                  <c:v>12530.8</c:v>
                </c:pt>
                <c:pt idx="4">
                  <c:v>11388.8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126"/>
        <c:shape val="cylinder"/>
        <c:axId val="136215552"/>
        <c:axId val="136245248"/>
        <c:axId val="0"/>
      </c:bar3DChart>
      <c:catAx>
        <c:axId val="13621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6245248"/>
        <c:crosses val="autoZero"/>
        <c:auto val="1"/>
        <c:lblAlgn val="ctr"/>
        <c:lblOffset val="100"/>
        <c:noMultiLvlLbl val="0"/>
      </c:catAx>
      <c:valAx>
        <c:axId val="13624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6215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398109979869065"/>
          <c:h val="0.98082157538051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0" h="2540000"/>
              <a:bevelB w="6350000" h="2540000"/>
            </a:sp3d>
          </c:spPr>
          <c:explosion val="9"/>
          <c:dLbls>
            <c:dLbl>
              <c:idx val="0"/>
              <c:layout>
                <c:manualLayout>
                  <c:x val="6.3609683361800659E-2"/>
                  <c:y val="-2.2816909232307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НДФЛ</a:t>
                    </a:r>
                    <a:r>
                      <a:rPr lang="ru-RU" sz="1200" b="1" baseline="0" dirty="0" smtClean="0"/>
                      <a:t> </a:t>
                    </a:r>
                  </a:p>
                  <a:p>
                    <a:r>
                      <a:rPr lang="ru-RU" sz="1200" b="1" dirty="0" smtClean="0"/>
                      <a:t> 109 354,5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910503002264E-2"/>
                  <c:y val="-0.15947079086868832"/>
                </c:manualLayout>
              </c:layout>
              <c:tx>
                <c:rich>
                  <a:bodyPr/>
                  <a:lstStyle/>
                  <a:p>
                    <a:endParaRPr lang="ru-RU" sz="1200" b="1" dirty="0" smtClean="0"/>
                  </a:p>
                  <a:p>
                    <a:r>
                      <a:rPr lang="ru-RU" sz="1200" b="1" dirty="0" smtClean="0"/>
                      <a:t>ЕНВД </a:t>
                    </a:r>
                  </a:p>
                  <a:p>
                    <a:r>
                      <a:rPr lang="ru-RU" sz="1200" b="1" dirty="0" smtClean="0"/>
                      <a:t>4 286,8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0022640023625"/>
                  <c:y val="-4.161511414139611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аренда </a:t>
                    </a:r>
                    <a:r>
                      <a:rPr lang="ru-RU" sz="1200" b="1" dirty="0" smtClean="0"/>
                      <a:t>имущества</a:t>
                    </a:r>
                  </a:p>
                  <a:p>
                    <a:r>
                      <a:rPr lang="ru-RU" sz="1200" b="1" dirty="0" smtClean="0"/>
                      <a:t> 3 058,2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57348164189463E-2"/>
                  <c:y val="-6.800292716011922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упрощенная </a:t>
                    </a:r>
                    <a:r>
                      <a:rPr lang="ru-RU" sz="1200" b="1" dirty="0"/>
                      <a:t>система </a:t>
                    </a:r>
                    <a:r>
                      <a:rPr lang="ru-RU" sz="1200" b="1" dirty="0" err="1" smtClean="0"/>
                      <a:t>налогооблажения</a:t>
                    </a:r>
                    <a:r>
                      <a:rPr lang="ru-RU" sz="1200" b="1" dirty="0" smtClean="0"/>
                      <a:t> 4 616,2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8953834038783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Штрафы, санкции, возмещение ущерба</a:t>
                    </a:r>
                  </a:p>
                  <a:p>
                    <a:r>
                      <a:rPr lang="ru-RU" sz="1200" b="1" dirty="0" smtClean="0"/>
                      <a:t> 1 687,8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507804311447977"/>
                  <c:y val="-4.8437360558302245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акцизы</a:t>
                    </a:r>
                  </a:p>
                  <a:p>
                    <a:r>
                      <a:rPr lang="ru-RU" sz="1200" b="1" dirty="0" smtClean="0"/>
                      <a:t> 3 681,6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9843173298304714"/>
                  <c:y val="-0.1158730379164219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другие </a:t>
                    </a:r>
                    <a:r>
                      <a:rPr lang="ru-RU" sz="1200" b="1" dirty="0" smtClean="0"/>
                      <a:t>источники</a:t>
                    </a:r>
                  </a:p>
                  <a:p>
                    <a:r>
                      <a:rPr lang="ru-RU" sz="1200" b="1" dirty="0" smtClean="0"/>
                      <a:t>3 946,1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9050" cap="rnd">
                  <a:miter lim="800000"/>
                </a:ln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аренда имущества</c:v>
                </c:pt>
                <c:pt idx="3">
                  <c:v>упращенная система налогооблажения</c:v>
                </c:pt>
                <c:pt idx="4">
                  <c:v>штрафы</c:v>
                </c:pt>
                <c:pt idx="5">
                  <c:v>акцизы</c:v>
                </c:pt>
                <c:pt idx="6">
                  <c:v>другие источники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109354.5</c:v>
                </c:pt>
                <c:pt idx="1">
                  <c:v>4286.8</c:v>
                </c:pt>
                <c:pt idx="2">
                  <c:v>3058.2</c:v>
                </c:pt>
                <c:pt idx="3">
                  <c:v>4616.2</c:v>
                </c:pt>
                <c:pt idx="4">
                  <c:v>1687.8</c:v>
                </c:pt>
                <c:pt idx="5">
                  <c:v>3681.6</c:v>
                </c:pt>
                <c:pt idx="6">
                  <c:v>3946.1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20"/>
      <c:rotY val="25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1.3860833064294044E-2"/>
          <c:y val="0.29263842479040791"/>
          <c:w val="0.96243467411340333"/>
          <c:h val="0.56255774212222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2.2705136378300447E-2"/>
                  <c:y val="0.422008309618019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46917806390668E-2"/>
                  <c:y val="5.2854348092377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13253986870778E-2"/>
                  <c:y val="3.5949110527850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905809221731549E-2"/>
                  <c:y val="1.81762904636920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211993706319677E-2"/>
                  <c:y val="4.0756511384774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616574576326892E-2"/>
                  <c:y val="4.07006059155820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109354.5</c:v>
                </c:pt>
                <c:pt idx="1">
                  <c:v>4286.8</c:v>
                </c:pt>
                <c:pt idx="2">
                  <c:v>3058.2</c:v>
                </c:pt>
                <c:pt idx="3">
                  <c:v>1687.8</c:v>
                </c:pt>
                <c:pt idx="4">
                  <c:v>4616.2</c:v>
                </c:pt>
                <c:pt idx="5">
                  <c:v>3681.6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903424"/>
        <c:axId val="42904960"/>
        <c:axId val="0"/>
      </c:bar3DChart>
      <c:catAx>
        <c:axId val="42903424"/>
        <c:scaling>
          <c:orientation val="minMax"/>
        </c:scaling>
        <c:delete val="1"/>
        <c:axPos val="b"/>
        <c:majorTickMark val="out"/>
        <c:minorTickMark val="none"/>
        <c:tickLblPos val="nextTo"/>
        <c:crossAx val="42904960"/>
        <c:crosses val="autoZero"/>
        <c:auto val="1"/>
        <c:lblAlgn val="ctr"/>
        <c:lblOffset val="100"/>
        <c:noMultiLvlLbl val="0"/>
      </c:catAx>
      <c:valAx>
        <c:axId val="42904960"/>
        <c:scaling>
          <c:orientation val="minMax"/>
          <c:max val="35000"/>
        </c:scaling>
        <c:delete val="1"/>
        <c:axPos val="l"/>
        <c:numFmt formatCode="General" sourceLinked="1"/>
        <c:majorTickMark val="out"/>
        <c:minorTickMark val="none"/>
        <c:tickLblPos val="nextTo"/>
        <c:crossAx val="4290342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217056963640677E-2"/>
          <c:w val="1"/>
          <c:h val="0.86965130751237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1277754275446394E-2"/>
                  <c:y val="0.20973645570912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5791468434308E-2"/>
                  <c:y val="0.2931541765629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98395911033138E-2"/>
                  <c:y val="0.2002029804496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5779501193433E-2"/>
                  <c:y val="0.30983794593393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6.3</c:v>
                </c:pt>
                <c:pt idx="1">
                  <c:v>6.2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4"/>
        <c:gapDepth val="64"/>
        <c:shape val="cylinder"/>
        <c:axId val="44040192"/>
        <c:axId val="44044672"/>
        <c:axId val="0"/>
      </c:bar3DChart>
      <c:catAx>
        <c:axId val="44040192"/>
        <c:scaling>
          <c:orientation val="minMax"/>
        </c:scaling>
        <c:delete val="1"/>
        <c:axPos val="b"/>
        <c:majorTickMark val="out"/>
        <c:minorTickMark val="none"/>
        <c:tickLblPos val="nextTo"/>
        <c:crossAx val="44044672"/>
        <c:crosses val="autoZero"/>
        <c:auto val="1"/>
        <c:lblAlgn val="ctr"/>
        <c:lblOffset val="100"/>
        <c:noMultiLvlLbl val="0"/>
      </c:catAx>
      <c:valAx>
        <c:axId val="4404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040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88537214364225E-2"/>
          <c:y val="3.437500000000001E-2"/>
          <c:w val="0.93613826890889118"/>
          <c:h val="0.93125000000000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215194.5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gapDepth val="180"/>
        <c:shape val="cylinder"/>
        <c:axId val="44724224"/>
        <c:axId val="44725760"/>
        <c:axId val="0"/>
      </c:bar3DChart>
      <c:catAx>
        <c:axId val="44724224"/>
        <c:scaling>
          <c:orientation val="minMax"/>
        </c:scaling>
        <c:delete val="1"/>
        <c:axPos val="b"/>
        <c:majorTickMark val="out"/>
        <c:minorTickMark val="none"/>
        <c:tickLblPos val="nextTo"/>
        <c:crossAx val="44725760"/>
        <c:crosses val="autoZero"/>
        <c:auto val="1"/>
        <c:lblAlgn val="ctr"/>
        <c:lblOffset val="100"/>
        <c:noMultiLvlLbl val="0"/>
      </c:catAx>
      <c:valAx>
        <c:axId val="4472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2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277919474668301E-2"/>
          <c:y val="4.9370903232974113E-2"/>
          <c:w val="0.9174441610506634"/>
          <c:h val="0.74054375902677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465042.3</c:v>
                </c:pt>
                <c:pt idx="1">
                  <c:v>465004.3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96"/>
        <c:shape val="cylinder"/>
        <c:axId val="44195840"/>
        <c:axId val="44197376"/>
        <c:axId val="0"/>
      </c:bar3DChart>
      <c:catAx>
        <c:axId val="4419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197376"/>
        <c:crosses val="autoZero"/>
        <c:auto val="1"/>
        <c:lblAlgn val="ctr"/>
        <c:lblOffset val="100"/>
        <c:noMultiLvlLbl val="0"/>
      </c:catAx>
      <c:valAx>
        <c:axId val="441973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19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71878094096022"/>
          <c:y val="0.11541078769025664"/>
          <c:w val="0.77063092274901024"/>
          <c:h val="0.759100179345152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0" h="2540000"/>
              <a:bevelB w="6350000" h="2540000"/>
            </a:sp3d>
          </c:spPr>
          <c:explosion val="9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0" h="2540000"/>
                <a:bevelB w="6350000" h="2540000"/>
              </a:sp3d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0" h="2540000"/>
                <a:bevelB w="6350000" h="2540000"/>
              </a:sp3d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0" h="2540000"/>
                <a:bevelB w="6350000" h="2540000"/>
              </a:sp3d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0" h="2540000"/>
                <a:bevelB w="6350000" h="2540000"/>
              </a:sp3d>
            </c:spPr>
          </c:dPt>
          <c:cat>
            <c:strRef>
              <c:f>Лист1!$A$2:$A$5</c:f>
              <c:strCache>
                <c:ptCount val="4"/>
                <c:pt idx="0">
                  <c:v>Расходы социального характера</c:v>
                </c:pt>
                <c:pt idx="1">
                  <c:v>Расходы экономического характера</c:v>
                </c:pt>
                <c:pt idx="2">
                  <c:v>Расходы общегосударственного характера</c:v>
                </c:pt>
                <c:pt idx="3">
                  <c:v>Трансферты муниципалитетам общего характера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358458.1</c:v>
                </c:pt>
                <c:pt idx="1">
                  <c:v>24274</c:v>
                </c:pt>
                <c:pt idx="2">
                  <c:v>41462.199999999997</c:v>
                </c:pt>
                <c:pt idx="3">
                  <c:v>40810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15649231278108E-2"/>
          <c:y val="7.1854156122570748E-2"/>
          <c:w val="0.95556870153744378"/>
          <c:h val="0.8562916877548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00" h="3810000"/>
              <a:bevelB w="3810000" h="1270000"/>
            </a:sp3d>
          </c:spPr>
          <c:explosion val="1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24669452766699107"/>
                  <c:y val="-8.134384245371913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358 458,1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77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106546.2</c:v>
                </c:pt>
                <c:pt idx="1">
                  <c:v>358458.1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15721075747548E-2"/>
          <c:y val="7.1854085178275212E-2"/>
          <c:w val="0.95556870153744378"/>
          <c:h val="0.8562916877548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00" h="3810000"/>
              <a:bevelB w="3810000" h="1270000"/>
            </a:sp3d>
          </c:spPr>
          <c:explosion val="1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00" h="3810000"/>
                <a:bevelB w="3810000" h="1270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4.2516244509957286E-2"/>
                  <c:y val="-0.1029679652452409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24 274,0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440730.3</c:v>
                </c:pt>
                <c:pt idx="1">
                  <c:v>24274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A87A6-538F-4262-B723-D742EA3368BA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C73E8F-BFBE-4C24-A82E-3466568A29AC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В сфере занятости населения</a:t>
          </a:r>
          <a:endParaRPr lang="ru-RU" dirty="0"/>
        </a:p>
      </dgm:t>
    </dgm:pt>
    <dgm:pt modelId="{A8097C8F-05FE-43B6-B484-967A9F2A69A0}" type="parTrans" cxnId="{CEB81C27-BC93-47C9-AD4B-4CA7CDBE819D}">
      <dgm:prSet/>
      <dgm:spPr/>
      <dgm:t>
        <a:bodyPr/>
        <a:lstStyle/>
        <a:p>
          <a:endParaRPr lang="ru-RU"/>
        </a:p>
      </dgm:t>
    </dgm:pt>
    <dgm:pt modelId="{FED3CDC1-F6A0-4DB9-A9D0-81710068EBAC}" type="sibTrans" cxnId="{CEB81C27-BC93-47C9-AD4B-4CA7CDBE819D}">
      <dgm:prSet/>
      <dgm:spPr/>
      <dgm:t>
        <a:bodyPr/>
        <a:lstStyle/>
        <a:p>
          <a:endParaRPr lang="ru-RU"/>
        </a:p>
      </dgm:t>
    </dgm:pt>
    <dgm:pt modelId="{FC063954-3585-4274-A445-D9B07C6B1243}">
      <dgm:prSet phldrT="[Текст]" custT="1"/>
      <dgm:spPr/>
      <dgm:t>
        <a:bodyPr/>
        <a:lstStyle/>
        <a:p>
          <a:r>
            <a:rPr lang="ru-RU" sz="1400" b="1" i="0" dirty="0" smtClean="0"/>
            <a:t>Снос </a:t>
          </a:r>
          <a:r>
            <a:rPr lang="ru-RU" sz="1400" b="1" i="0" dirty="0" smtClean="0">
              <a:latin typeface="+mn-lt"/>
            </a:rPr>
            <a:t>ветхих</a:t>
          </a:r>
          <a:r>
            <a:rPr lang="ru-RU" sz="1400" b="1" i="0" dirty="0" smtClean="0"/>
            <a:t> строений (СП «Грива») 333,0 тыс. руб.</a:t>
          </a:r>
          <a:endParaRPr lang="ru-RU" sz="1400" b="1" i="0" dirty="0"/>
        </a:p>
      </dgm:t>
    </dgm:pt>
    <dgm:pt modelId="{042E7BEA-12B2-4DA4-B5F3-7F8E7C838512}" type="parTrans" cxnId="{1F3128B8-F792-4C90-9034-E4A7BA09EA6B}">
      <dgm:prSet/>
      <dgm:spPr/>
      <dgm:t>
        <a:bodyPr/>
        <a:lstStyle/>
        <a:p>
          <a:endParaRPr lang="ru-RU"/>
        </a:p>
      </dgm:t>
    </dgm:pt>
    <dgm:pt modelId="{9F649676-EFC3-448F-B636-BE867DBEF881}" type="sibTrans" cxnId="{1F3128B8-F792-4C90-9034-E4A7BA09EA6B}">
      <dgm:prSet/>
      <dgm:spPr/>
      <dgm:t>
        <a:bodyPr/>
        <a:lstStyle/>
        <a:p>
          <a:endParaRPr lang="ru-RU"/>
        </a:p>
      </dgm:t>
    </dgm:pt>
    <dgm:pt modelId="{3BB39B66-F29E-43E8-82E6-B431C1B5EDA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В сфере благоустройства</a:t>
          </a:r>
          <a:endParaRPr lang="ru-RU" dirty="0"/>
        </a:p>
      </dgm:t>
    </dgm:pt>
    <dgm:pt modelId="{1D29B7C1-C9F6-42F1-83BE-6EA7E9E48F26}" type="parTrans" cxnId="{DFBF42D2-9EFE-486B-AA34-A531D3826BF8}">
      <dgm:prSet/>
      <dgm:spPr/>
      <dgm:t>
        <a:bodyPr/>
        <a:lstStyle/>
        <a:p>
          <a:endParaRPr lang="ru-RU"/>
        </a:p>
      </dgm:t>
    </dgm:pt>
    <dgm:pt modelId="{B10C1829-1B79-4945-9E86-932A8614B275}" type="sibTrans" cxnId="{DFBF42D2-9EFE-486B-AA34-A531D3826BF8}">
      <dgm:prSet/>
      <dgm:spPr/>
      <dgm:t>
        <a:bodyPr/>
        <a:lstStyle/>
        <a:p>
          <a:endParaRPr lang="ru-RU"/>
        </a:p>
      </dgm:t>
    </dgm:pt>
    <dgm:pt modelId="{FA8CBB26-9DB1-49EF-83D2-FF41208338A6}">
      <dgm:prSet phldrT="[Текст]" custT="1"/>
      <dgm:spPr/>
      <dgm:t>
        <a:bodyPr/>
        <a:lstStyle/>
        <a:p>
          <a:r>
            <a:rPr lang="ru-RU" sz="1300" b="1" dirty="0" smtClean="0"/>
            <a:t>Отсыпка дорого по ул. </a:t>
          </a:r>
          <a:r>
            <a:rPr lang="ru-RU" sz="1300" b="1" dirty="0" err="1" smtClean="0"/>
            <a:t>И.Торопова</a:t>
          </a:r>
          <a:r>
            <a:rPr lang="ru-RU" sz="1300" b="1" dirty="0" smtClean="0"/>
            <a:t> с. Койгородок (СП «Койгородок») 1122,3 тыс. руб.</a:t>
          </a:r>
          <a:endParaRPr lang="ru-RU" sz="1300" b="1" dirty="0"/>
        </a:p>
      </dgm:t>
    </dgm:pt>
    <dgm:pt modelId="{AFDD9A73-D13A-48BB-A71F-B9FA5B632469}" type="parTrans" cxnId="{2A083DAD-89F7-45B1-8E5D-A92424306347}">
      <dgm:prSet/>
      <dgm:spPr/>
      <dgm:t>
        <a:bodyPr/>
        <a:lstStyle/>
        <a:p>
          <a:endParaRPr lang="ru-RU"/>
        </a:p>
      </dgm:t>
    </dgm:pt>
    <dgm:pt modelId="{4FDC94A9-BD69-4137-ADE9-8D6FD7D2CC09}" type="sibTrans" cxnId="{2A083DAD-89F7-45B1-8E5D-A92424306347}">
      <dgm:prSet/>
      <dgm:spPr/>
      <dgm:t>
        <a:bodyPr/>
        <a:lstStyle/>
        <a:p>
          <a:endParaRPr lang="ru-RU"/>
        </a:p>
      </dgm:t>
    </dgm:pt>
    <dgm:pt modelId="{0BFB4054-59C1-474C-9450-5CF5AD316623}">
      <dgm:prSet phldrT="[Текст]"/>
      <dgm:spPr/>
      <dgm:t>
        <a:bodyPr/>
        <a:lstStyle/>
        <a:p>
          <a:r>
            <a:rPr lang="ru-RU" dirty="0" smtClean="0"/>
            <a:t>В сфере образования</a:t>
          </a:r>
          <a:endParaRPr lang="ru-RU" dirty="0"/>
        </a:p>
      </dgm:t>
    </dgm:pt>
    <dgm:pt modelId="{E47E41B6-53A6-4783-AD05-F2138B37FF86}" type="parTrans" cxnId="{2285B3FA-71E8-49BD-8A82-35554852EF20}">
      <dgm:prSet/>
      <dgm:spPr/>
      <dgm:t>
        <a:bodyPr/>
        <a:lstStyle/>
        <a:p>
          <a:endParaRPr lang="ru-RU"/>
        </a:p>
      </dgm:t>
    </dgm:pt>
    <dgm:pt modelId="{6755CE72-C522-4D40-9472-AF8475325609}" type="sibTrans" cxnId="{2285B3FA-71E8-49BD-8A82-35554852EF20}">
      <dgm:prSet/>
      <dgm:spPr/>
      <dgm:t>
        <a:bodyPr/>
        <a:lstStyle/>
        <a:p>
          <a:endParaRPr lang="ru-RU"/>
        </a:p>
      </dgm:t>
    </dgm:pt>
    <dgm:pt modelId="{95265851-2255-43E7-A5CB-DE11DD2C7370}">
      <dgm:prSet phldrT="[Текст]" custT="1"/>
      <dgm:spPr/>
      <dgm:t>
        <a:bodyPr/>
        <a:lstStyle/>
        <a:p>
          <a:r>
            <a:rPr lang="ru-RU" sz="1400" b="1" dirty="0" smtClean="0"/>
            <a:t>Обновление системы отопления в здании Детского сада №1 с. Койгородок (СП «Койгородок») 700,0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B5E6EFE3-A8D6-47B4-860D-E1E4D9E1884F}" type="parTrans" cxnId="{B3583D06-3912-4436-B9AE-67E8813F3648}">
      <dgm:prSet/>
      <dgm:spPr/>
      <dgm:t>
        <a:bodyPr/>
        <a:lstStyle/>
        <a:p>
          <a:endParaRPr lang="ru-RU"/>
        </a:p>
      </dgm:t>
    </dgm:pt>
    <dgm:pt modelId="{3AA0E92D-C45E-43F0-986F-ECB1C2C5B39E}" type="sibTrans" cxnId="{B3583D06-3912-4436-B9AE-67E8813F3648}">
      <dgm:prSet/>
      <dgm:spPr/>
      <dgm:t>
        <a:bodyPr/>
        <a:lstStyle/>
        <a:p>
          <a:endParaRPr lang="ru-RU"/>
        </a:p>
      </dgm:t>
    </dgm:pt>
    <dgm:pt modelId="{AD64BEC6-2BF7-4327-8076-A8784A59694C}">
      <dgm:prSet phldrT="[Текст]"/>
      <dgm:spPr/>
      <dgm:t>
        <a:bodyPr/>
        <a:lstStyle/>
        <a:p>
          <a:r>
            <a:rPr lang="ru-RU" dirty="0" smtClean="0"/>
            <a:t>В сфере культуры</a:t>
          </a:r>
          <a:endParaRPr lang="ru-RU" dirty="0"/>
        </a:p>
      </dgm:t>
    </dgm:pt>
    <dgm:pt modelId="{F6CBBD29-23B8-4362-ADCD-1C8E8F704B92}" type="parTrans" cxnId="{68A48170-678E-4EB0-A03D-90858231FFB0}">
      <dgm:prSet/>
      <dgm:spPr/>
      <dgm:t>
        <a:bodyPr/>
        <a:lstStyle/>
        <a:p>
          <a:endParaRPr lang="ru-RU"/>
        </a:p>
      </dgm:t>
    </dgm:pt>
    <dgm:pt modelId="{DE32C78C-AAEB-4C54-AC08-6373E8AF78F3}" type="sibTrans" cxnId="{68A48170-678E-4EB0-A03D-90858231FFB0}">
      <dgm:prSet/>
      <dgm:spPr/>
      <dgm:t>
        <a:bodyPr/>
        <a:lstStyle/>
        <a:p>
          <a:endParaRPr lang="ru-RU"/>
        </a:p>
      </dgm:t>
    </dgm:pt>
    <dgm:pt modelId="{9F787D69-5B03-4FCB-8B4A-8D0D3A131227}">
      <dgm:prSet phldrT="[Текст]" custT="1"/>
      <dgm:spPr/>
      <dgm:t>
        <a:bodyPr/>
        <a:lstStyle/>
        <a:p>
          <a:r>
            <a:rPr lang="ru-RU" sz="1400" b="1" dirty="0" smtClean="0"/>
            <a:t>Клубный дворик реализация второго этапа  (СП «Койгородок») 1500,0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B08FFCCE-DCBA-4317-9E87-3FE86A40C2C0}" type="parTrans" cxnId="{6154335E-C9E7-4216-B391-7A6869CE81B6}">
      <dgm:prSet/>
      <dgm:spPr/>
      <dgm:t>
        <a:bodyPr/>
        <a:lstStyle/>
        <a:p>
          <a:endParaRPr lang="ru-RU"/>
        </a:p>
      </dgm:t>
    </dgm:pt>
    <dgm:pt modelId="{6AD081AB-3900-4778-992F-A53FDCE94AFE}" type="sibTrans" cxnId="{6154335E-C9E7-4216-B391-7A6869CE81B6}">
      <dgm:prSet/>
      <dgm:spPr/>
      <dgm:t>
        <a:bodyPr/>
        <a:lstStyle/>
        <a:p>
          <a:endParaRPr lang="ru-RU"/>
        </a:p>
      </dgm:t>
    </dgm:pt>
    <dgm:pt modelId="{464BC0A7-9304-40FD-A45B-4C1A925D8A9A}">
      <dgm:prSet phldrT="[Текст]" custT="1"/>
      <dgm:spPr/>
      <dgm:t>
        <a:bodyPr/>
        <a:lstStyle/>
        <a:p>
          <a:r>
            <a:rPr lang="ru-RU" sz="1400" b="1" i="0" dirty="0" smtClean="0"/>
            <a:t>Благоустройство п. Зимовка (СП «</a:t>
          </a:r>
          <a:r>
            <a:rPr lang="ru-RU" sz="1400" b="1" i="0" dirty="0" err="1" smtClean="0"/>
            <a:t>Подзь</a:t>
          </a:r>
          <a:r>
            <a:rPr lang="ru-RU" sz="1400" b="1" i="0" dirty="0" smtClean="0"/>
            <a:t>») 300,0 тыс. руб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515EA056-3F50-4956-8E76-67BF58D85901}" type="parTrans" cxnId="{7F22E99A-4388-4027-917D-6C04C996D0DE}">
      <dgm:prSet/>
      <dgm:spPr/>
      <dgm:t>
        <a:bodyPr/>
        <a:lstStyle/>
        <a:p>
          <a:endParaRPr lang="ru-RU"/>
        </a:p>
      </dgm:t>
    </dgm:pt>
    <dgm:pt modelId="{8C9B3622-EE68-4542-8D3C-AF9A5AAFB125}" type="sibTrans" cxnId="{7F22E99A-4388-4027-917D-6C04C996D0DE}">
      <dgm:prSet/>
      <dgm:spPr/>
      <dgm:t>
        <a:bodyPr/>
        <a:lstStyle/>
        <a:p>
          <a:endParaRPr lang="ru-RU"/>
        </a:p>
      </dgm:t>
    </dgm:pt>
    <dgm:pt modelId="{ACB76E12-FBAA-45E0-9383-EC8C111DF400}">
      <dgm:prSet phldrT="[Текст]" custT="1"/>
      <dgm:spPr/>
      <dgm:t>
        <a:bodyPr/>
        <a:lstStyle/>
        <a:p>
          <a:r>
            <a:rPr lang="ru-RU" sz="1400" b="1" dirty="0" smtClean="0"/>
            <a:t>Чистая вода (СП «</a:t>
          </a:r>
          <a:r>
            <a:rPr lang="ru-RU" sz="1400" b="1" dirty="0" err="1" smtClean="0"/>
            <a:t>Ужга</a:t>
          </a:r>
          <a:r>
            <a:rPr lang="ru-RU" sz="1400" b="1" dirty="0" smtClean="0"/>
            <a:t>») 337,5 тыс. руб.</a:t>
          </a:r>
          <a:endParaRPr lang="ru-RU" sz="1400" b="1" dirty="0"/>
        </a:p>
      </dgm:t>
    </dgm:pt>
    <dgm:pt modelId="{B487DB12-C557-4187-86E1-613629E37AF2}" type="parTrans" cxnId="{F7EB0A6E-5E54-479C-B982-F233A32E5355}">
      <dgm:prSet/>
      <dgm:spPr/>
      <dgm:t>
        <a:bodyPr/>
        <a:lstStyle/>
        <a:p>
          <a:endParaRPr lang="ru-RU"/>
        </a:p>
      </dgm:t>
    </dgm:pt>
    <dgm:pt modelId="{97EA6730-7DBA-40AF-8EC1-F758161793BB}" type="sibTrans" cxnId="{F7EB0A6E-5E54-479C-B982-F233A32E5355}">
      <dgm:prSet/>
      <dgm:spPr/>
      <dgm:t>
        <a:bodyPr/>
        <a:lstStyle/>
        <a:p>
          <a:endParaRPr lang="ru-RU"/>
        </a:p>
      </dgm:t>
    </dgm:pt>
    <dgm:pt modelId="{90990358-B6F0-4E67-8E87-D3DEC9589D3E}">
      <dgm:prSet phldrT="[Текст]" custT="1"/>
      <dgm:spPr/>
      <dgm:t>
        <a:bodyPr/>
        <a:lstStyle/>
        <a:p>
          <a:r>
            <a:rPr lang="ru-RU" sz="1300" b="1" dirty="0" smtClean="0"/>
            <a:t>Золотые огни </a:t>
          </a:r>
          <a:r>
            <a:rPr lang="ru-RU" sz="1300" b="1" dirty="0" err="1" smtClean="0"/>
            <a:t>Нючпаса</a:t>
          </a:r>
          <a:r>
            <a:rPr lang="ru-RU" sz="1300" b="1" dirty="0" smtClean="0"/>
            <a:t> (СП «</a:t>
          </a:r>
          <a:r>
            <a:rPr lang="ru-RU" sz="1300" b="1" dirty="0" err="1" smtClean="0"/>
            <a:t>Нючпас</a:t>
          </a:r>
          <a:r>
            <a:rPr lang="ru-RU" sz="1300" b="1" dirty="0" smtClean="0"/>
            <a:t>») 335,0 тыс. руб.</a:t>
          </a:r>
          <a:endParaRPr lang="ru-RU" sz="1300" b="1" dirty="0"/>
        </a:p>
      </dgm:t>
    </dgm:pt>
    <dgm:pt modelId="{9DCD7325-F395-4F5F-A73E-D7EBA922982E}" type="parTrans" cxnId="{A4D2CDEB-8EB5-4EB1-9B78-440A49C74FD5}">
      <dgm:prSet/>
      <dgm:spPr/>
      <dgm:t>
        <a:bodyPr/>
        <a:lstStyle/>
        <a:p>
          <a:endParaRPr lang="ru-RU"/>
        </a:p>
      </dgm:t>
    </dgm:pt>
    <dgm:pt modelId="{BB13DCB1-6267-4572-9E8B-3E0BC8CFA2E2}" type="sibTrans" cxnId="{A4D2CDEB-8EB5-4EB1-9B78-440A49C74FD5}">
      <dgm:prSet/>
      <dgm:spPr/>
      <dgm:t>
        <a:bodyPr/>
        <a:lstStyle/>
        <a:p>
          <a:endParaRPr lang="ru-RU"/>
        </a:p>
      </dgm:t>
    </dgm:pt>
    <dgm:pt modelId="{E85F17AC-99D8-466A-A8C5-760422F68F40}">
      <dgm:prSet phldrT="[Текст]" custT="1"/>
      <dgm:spPr/>
      <dgm:t>
        <a:bodyPr/>
        <a:lstStyle/>
        <a:p>
          <a:r>
            <a:rPr lang="ru-RU" sz="1300" b="1" dirty="0" smtClean="0"/>
            <a:t>Обустройство водоотводных канав (СП «</a:t>
          </a:r>
          <a:r>
            <a:rPr lang="ru-RU" sz="1300" b="1" dirty="0" err="1" smtClean="0"/>
            <a:t>Кажым</a:t>
          </a:r>
          <a:r>
            <a:rPr lang="ru-RU" sz="1300" b="1" dirty="0" smtClean="0"/>
            <a:t>») 333,5 тыс. руб.</a:t>
          </a:r>
          <a:endParaRPr lang="ru-RU" sz="1300" b="1" dirty="0"/>
        </a:p>
      </dgm:t>
    </dgm:pt>
    <dgm:pt modelId="{ADCEC06C-655C-407C-948E-B460A6BB99F6}" type="parTrans" cxnId="{4A01B09C-34AA-4D8D-B89A-0A29B65944F9}">
      <dgm:prSet/>
      <dgm:spPr/>
      <dgm:t>
        <a:bodyPr/>
        <a:lstStyle/>
        <a:p>
          <a:endParaRPr lang="ru-RU"/>
        </a:p>
      </dgm:t>
    </dgm:pt>
    <dgm:pt modelId="{A0DA7975-0731-4226-A019-B1DA225CD640}" type="sibTrans" cxnId="{4A01B09C-34AA-4D8D-B89A-0A29B65944F9}">
      <dgm:prSet/>
      <dgm:spPr/>
      <dgm:t>
        <a:bodyPr/>
        <a:lstStyle/>
        <a:p>
          <a:endParaRPr lang="ru-RU"/>
        </a:p>
      </dgm:t>
    </dgm:pt>
    <dgm:pt modelId="{2A323F36-04A8-4D93-BCA7-A96219EB2080}">
      <dgm:prSet phldrT="[Текст]" custT="1"/>
      <dgm:spPr/>
      <dgm:t>
        <a:bodyPr/>
        <a:lstStyle/>
        <a:p>
          <a:r>
            <a:rPr lang="ru-RU" sz="1300" b="1" dirty="0" smtClean="0"/>
            <a:t>Ремонт колодцев (СП «Грива») 333,0 тыс. руб.</a:t>
          </a:r>
          <a:endParaRPr lang="ru-RU" sz="1300" b="1" dirty="0"/>
        </a:p>
      </dgm:t>
    </dgm:pt>
    <dgm:pt modelId="{6A0216D3-AFCC-424D-B8A7-452513D7CF1E}" type="parTrans" cxnId="{7380A49F-4123-4332-9F51-74BF87D7ABF3}">
      <dgm:prSet/>
      <dgm:spPr/>
      <dgm:t>
        <a:bodyPr/>
        <a:lstStyle/>
        <a:p>
          <a:endParaRPr lang="ru-RU"/>
        </a:p>
      </dgm:t>
    </dgm:pt>
    <dgm:pt modelId="{1DD52061-132E-43E8-A897-574EB60631C2}" type="sibTrans" cxnId="{7380A49F-4123-4332-9F51-74BF87D7ABF3}">
      <dgm:prSet/>
      <dgm:spPr/>
      <dgm:t>
        <a:bodyPr/>
        <a:lstStyle/>
        <a:p>
          <a:endParaRPr lang="ru-RU"/>
        </a:p>
      </dgm:t>
    </dgm:pt>
    <dgm:pt modelId="{12267D96-EA22-4C58-9CC7-0A764B739026}">
      <dgm:prSet phldrT="[Текст]" custT="1"/>
      <dgm:spPr/>
      <dgm:t>
        <a:bodyPr/>
        <a:lstStyle/>
        <a:p>
          <a:r>
            <a:rPr lang="ru-RU" sz="1300" b="1" dirty="0" smtClean="0"/>
            <a:t>Светлая </a:t>
          </a:r>
          <a:r>
            <a:rPr lang="ru-RU" sz="1300" b="1" dirty="0" err="1" smtClean="0"/>
            <a:t>Ужга</a:t>
          </a:r>
          <a:r>
            <a:rPr lang="ru-RU" sz="1300" b="1" dirty="0" smtClean="0"/>
            <a:t> (СП «</a:t>
          </a:r>
          <a:r>
            <a:rPr lang="ru-RU" sz="1300" b="1" dirty="0" err="1" smtClean="0"/>
            <a:t>Ужга</a:t>
          </a:r>
          <a:r>
            <a:rPr lang="ru-RU" sz="1300" b="1" dirty="0" smtClean="0"/>
            <a:t>») 508,2 тыс. руб.</a:t>
          </a:r>
          <a:endParaRPr lang="ru-RU" sz="1300" b="1" dirty="0"/>
        </a:p>
      </dgm:t>
    </dgm:pt>
    <dgm:pt modelId="{01392EEF-3564-4194-AD78-6AB32522C424}" type="parTrans" cxnId="{EFD1E862-7329-484A-9317-6557DAA180FB}">
      <dgm:prSet/>
      <dgm:spPr/>
      <dgm:t>
        <a:bodyPr/>
        <a:lstStyle/>
        <a:p>
          <a:endParaRPr lang="ru-RU"/>
        </a:p>
      </dgm:t>
    </dgm:pt>
    <dgm:pt modelId="{AA3031A0-A110-4433-8A0C-7312FA1A0CC5}" type="sibTrans" cxnId="{EFD1E862-7329-484A-9317-6557DAA180FB}">
      <dgm:prSet/>
      <dgm:spPr/>
      <dgm:t>
        <a:bodyPr/>
        <a:lstStyle/>
        <a:p>
          <a:endParaRPr lang="ru-RU"/>
        </a:p>
      </dgm:t>
    </dgm:pt>
    <dgm:pt modelId="{05ED5525-39F6-4381-9A45-BA543446DEF4}">
      <dgm:prSet phldrT="[Текст]" custT="1"/>
      <dgm:spPr/>
      <dgm:t>
        <a:bodyPr/>
        <a:lstStyle/>
        <a:p>
          <a:endParaRPr lang="ru-RU" sz="1300" b="1" dirty="0"/>
        </a:p>
      </dgm:t>
    </dgm:pt>
    <dgm:pt modelId="{EE4A0B4A-8365-4FB3-A505-6FEC7D5AFAD1}" type="parTrans" cxnId="{D83D88C3-9EC1-457C-9755-65ACB6EBB8BA}">
      <dgm:prSet/>
      <dgm:spPr/>
      <dgm:t>
        <a:bodyPr/>
        <a:lstStyle/>
        <a:p>
          <a:endParaRPr lang="ru-RU"/>
        </a:p>
      </dgm:t>
    </dgm:pt>
    <dgm:pt modelId="{D783397D-2B4A-4ADE-B6AF-FC833E277132}" type="sibTrans" cxnId="{D83D88C3-9EC1-457C-9755-65ACB6EBB8BA}">
      <dgm:prSet/>
      <dgm:spPr/>
      <dgm:t>
        <a:bodyPr/>
        <a:lstStyle/>
        <a:p>
          <a:endParaRPr lang="ru-RU"/>
        </a:p>
      </dgm:t>
    </dgm:pt>
    <dgm:pt modelId="{43CD228E-D383-4399-B106-7B974A3A4E8E}">
      <dgm:prSet phldrT="[Текст]" custT="1"/>
      <dgm:spPr/>
      <dgm:t>
        <a:bodyPr/>
        <a:lstStyle/>
        <a:p>
          <a:r>
            <a:rPr lang="ru-RU" sz="1300" b="1" dirty="0" smtClean="0"/>
            <a:t>Благоустройство кладбища п. </a:t>
          </a:r>
          <a:r>
            <a:rPr lang="ru-RU" sz="1300" b="1" dirty="0" err="1" smtClean="0"/>
            <a:t>Подзь</a:t>
          </a:r>
          <a:r>
            <a:rPr lang="ru-RU" sz="1300" b="1" dirty="0" smtClean="0"/>
            <a:t> (СП «</a:t>
          </a:r>
          <a:r>
            <a:rPr lang="ru-RU" sz="1300" b="1" dirty="0" err="1" smtClean="0"/>
            <a:t>Подзь</a:t>
          </a:r>
          <a:r>
            <a:rPr lang="ru-RU" sz="1300" b="1" dirty="0" smtClean="0"/>
            <a:t>») 300,0 тыс. руб.</a:t>
          </a:r>
          <a:endParaRPr lang="ru-RU" sz="1300" b="1" dirty="0"/>
        </a:p>
      </dgm:t>
    </dgm:pt>
    <dgm:pt modelId="{2B1E35BC-F77C-4CFB-BF2A-A1E24B82F415}" type="parTrans" cxnId="{9CCF80DB-034F-4C91-8598-08FC488E5F15}">
      <dgm:prSet/>
      <dgm:spPr/>
      <dgm:t>
        <a:bodyPr/>
        <a:lstStyle/>
        <a:p>
          <a:endParaRPr lang="ru-RU"/>
        </a:p>
      </dgm:t>
    </dgm:pt>
    <dgm:pt modelId="{3CFC7162-B8D8-4548-B798-E142DED19B7B}" type="sibTrans" cxnId="{9CCF80DB-034F-4C91-8598-08FC488E5F15}">
      <dgm:prSet/>
      <dgm:spPr/>
      <dgm:t>
        <a:bodyPr/>
        <a:lstStyle/>
        <a:p>
          <a:endParaRPr lang="ru-RU"/>
        </a:p>
      </dgm:t>
    </dgm:pt>
    <dgm:pt modelId="{BB8AE1FE-8234-4202-A3CF-D647A723C550}">
      <dgm:prSet phldrT="[Текст]" custT="1"/>
      <dgm:spPr/>
      <dgm:t>
        <a:bodyPr/>
        <a:lstStyle/>
        <a:p>
          <a:r>
            <a:rPr lang="ru-RU" sz="1300" b="1" dirty="0" smtClean="0"/>
            <a:t>Обновление водопропускных каналов на улицах Советская, Кирова, Шутова, Куйбышева, Октябрьская, Первомайская, Кооперативная, Интернациональная (СП «</a:t>
          </a:r>
          <a:r>
            <a:rPr lang="ru-RU" sz="1300" b="1" dirty="0" err="1" smtClean="0"/>
            <a:t>Кажым</a:t>
          </a:r>
          <a:r>
            <a:rPr lang="ru-RU" sz="1300" b="1" dirty="0" smtClean="0"/>
            <a:t>») 339,0 тыс. </a:t>
          </a:r>
          <a:r>
            <a:rPr lang="ru-RU" sz="1300" b="1" dirty="0" err="1" smtClean="0"/>
            <a:t>руб</a:t>
          </a:r>
          <a:endParaRPr lang="ru-RU" sz="1300" b="1" dirty="0"/>
        </a:p>
      </dgm:t>
    </dgm:pt>
    <dgm:pt modelId="{B9CCCCD1-B6D7-471D-8CDB-8B6DF6F10223}" type="parTrans" cxnId="{F84818D5-BA53-450A-ACAB-EB09B34D7800}">
      <dgm:prSet/>
      <dgm:spPr/>
      <dgm:t>
        <a:bodyPr/>
        <a:lstStyle/>
        <a:p>
          <a:endParaRPr lang="ru-RU"/>
        </a:p>
      </dgm:t>
    </dgm:pt>
    <dgm:pt modelId="{266BEC29-5363-4333-946E-1157E719BB22}" type="sibTrans" cxnId="{F84818D5-BA53-450A-ACAB-EB09B34D7800}">
      <dgm:prSet/>
      <dgm:spPr/>
      <dgm:t>
        <a:bodyPr/>
        <a:lstStyle/>
        <a:p>
          <a:endParaRPr lang="ru-RU"/>
        </a:p>
      </dgm:t>
    </dgm:pt>
    <dgm:pt modelId="{60ABCF9B-CBE7-4A0D-AD98-56F42A74D884}" type="pres">
      <dgm:prSet presAssocID="{97FA87A6-538F-4262-B723-D742EA3368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8F144-8D9A-49AD-A051-47156925589B}" type="pres">
      <dgm:prSet presAssocID="{14C73E8F-BFBE-4C24-A82E-3466568A29AC}" presName="linNode" presStyleCnt="0"/>
      <dgm:spPr/>
      <dgm:t>
        <a:bodyPr/>
        <a:lstStyle/>
        <a:p>
          <a:endParaRPr lang="ru-RU"/>
        </a:p>
      </dgm:t>
    </dgm:pt>
    <dgm:pt modelId="{31391FEF-BD86-4D87-ACD6-7FAD304C42C7}" type="pres">
      <dgm:prSet presAssocID="{14C73E8F-BFBE-4C24-A82E-3466568A29AC}" presName="parentText" presStyleLbl="node1" presStyleIdx="0" presStyleCnt="4" custScaleY="44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2DFC2-6B79-48CE-B524-5E734F0F3021}" type="pres">
      <dgm:prSet presAssocID="{14C73E8F-BFBE-4C24-A82E-3466568A29AC}" presName="descendantText" presStyleLbl="alignAccFollowNode1" presStyleIdx="0" presStyleCnt="4" custScaleY="4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2F990-2993-4E77-8261-DBD25284D521}" type="pres">
      <dgm:prSet presAssocID="{FED3CDC1-F6A0-4DB9-A9D0-81710068EBAC}" presName="sp" presStyleCnt="0"/>
      <dgm:spPr/>
      <dgm:t>
        <a:bodyPr/>
        <a:lstStyle/>
        <a:p>
          <a:endParaRPr lang="ru-RU"/>
        </a:p>
      </dgm:t>
    </dgm:pt>
    <dgm:pt modelId="{A9DFD872-F353-4F6C-8FE7-8221CB72C8A2}" type="pres">
      <dgm:prSet presAssocID="{3BB39B66-F29E-43E8-82E6-B431C1B5EDA9}" presName="linNode" presStyleCnt="0"/>
      <dgm:spPr/>
      <dgm:t>
        <a:bodyPr/>
        <a:lstStyle/>
        <a:p>
          <a:endParaRPr lang="ru-RU"/>
        </a:p>
      </dgm:t>
    </dgm:pt>
    <dgm:pt modelId="{C1A5F97B-D6DA-4D62-848E-AAF2BA1C1D13}" type="pres">
      <dgm:prSet presAssocID="{3BB39B66-F29E-43E8-82E6-B431C1B5EDA9}" presName="parentText" presStyleLbl="node1" presStyleIdx="1" presStyleCnt="4" custScaleY="119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0F16A-71AA-4654-8AB5-3EDCA9992F3A}" type="pres">
      <dgm:prSet presAssocID="{3BB39B66-F29E-43E8-82E6-B431C1B5EDA9}" presName="descendantText" presStyleLbl="alignAccFollowNode1" presStyleIdx="1" presStyleCnt="4" custScaleY="15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892C-DA82-46F1-9678-0483BCE14698}" type="pres">
      <dgm:prSet presAssocID="{B10C1829-1B79-4945-9E86-932A8614B275}" presName="sp" presStyleCnt="0"/>
      <dgm:spPr/>
      <dgm:t>
        <a:bodyPr/>
        <a:lstStyle/>
        <a:p>
          <a:endParaRPr lang="ru-RU"/>
        </a:p>
      </dgm:t>
    </dgm:pt>
    <dgm:pt modelId="{EAC51F03-9EB9-4C6C-A2A6-060A18E0D7C7}" type="pres">
      <dgm:prSet presAssocID="{0BFB4054-59C1-474C-9450-5CF5AD316623}" presName="linNode" presStyleCnt="0"/>
      <dgm:spPr/>
      <dgm:t>
        <a:bodyPr/>
        <a:lstStyle/>
        <a:p>
          <a:endParaRPr lang="ru-RU"/>
        </a:p>
      </dgm:t>
    </dgm:pt>
    <dgm:pt modelId="{321A972C-BB7A-4717-A7C9-C3573E427AAD}" type="pres">
      <dgm:prSet presAssocID="{0BFB4054-59C1-474C-9450-5CF5AD316623}" presName="parentText" presStyleLbl="node1" presStyleIdx="2" presStyleCnt="4" custScaleY="2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67FCD-10C1-4E9B-8DDF-20C6940B539B}" type="pres">
      <dgm:prSet presAssocID="{0BFB4054-59C1-474C-9450-5CF5AD316623}" presName="descendantText" presStyleLbl="alignAccFollowNode1" presStyleIdx="2" presStyleCnt="4" custScaleY="26784" custLinFactNeighborX="6838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3FBCB-55BA-4C1E-9A41-269C1A082FEE}" type="pres">
      <dgm:prSet presAssocID="{6755CE72-C522-4D40-9472-AF8475325609}" presName="sp" presStyleCnt="0"/>
      <dgm:spPr/>
      <dgm:t>
        <a:bodyPr/>
        <a:lstStyle/>
        <a:p>
          <a:endParaRPr lang="ru-RU"/>
        </a:p>
      </dgm:t>
    </dgm:pt>
    <dgm:pt modelId="{95A41FF5-3952-4E31-8ECA-306B7E6007FD}" type="pres">
      <dgm:prSet presAssocID="{AD64BEC6-2BF7-4327-8076-A8784A59694C}" presName="linNode" presStyleCnt="0"/>
      <dgm:spPr/>
      <dgm:t>
        <a:bodyPr/>
        <a:lstStyle/>
        <a:p>
          <a:endParaRPr lang="ru-RU"/>
        </a:p>
      </dgm:t>
    </dgm:pt>
    <dgm:pt modelId="{DF71F879-E6B2-44F3-95A7-A74F08F9E7B9}" type="pres">
      <dgm:prSet presAssocID="{AD64BEC6-2BF7-4327-8076-A8784A59694C}" presName="parentText" presStyleLbl="node1" presStyleIdx="3" presStyleCnt="4" custScaleY="283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C752-C52A-4F8E-8D12-3429E26DA549}" type="pres">
      <dgm:prSet presAssocID="{AD64BEC6-2BF7-4327-8076-A8784A59694C}" presName="descendantText" presStyleLbl="alignAccFollowNode1" presStyleIdx="3" presStyleCnt="4" custScaleY="24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4335E-C9E7-4216-B391-7A6869CE81B6}" srcId="{AD64BEC6-2BF7-4327-8076-A8784A59694C}" destId="{9F787D69-5B03-4FCB-8B4A-8D0D3A131227}" srcOrd="0" destOrd="0" parTransId="{B08FFCCE-DCBA-4317-9E87-3FE86A40C2C0}" sibTransId="{6AD081AB-3900-4778-992F-A53FDCE94AFE}"/>
    <dgm:cxn modelId="{B135F7FF-09B4-4DC3-9A0A-20B95D264EE2}" type="presOf" srcId="{464BC0A7-9304-40FD-A45B-4C1A925D8A9A}" destId="{4FB2DFC2-6B79-48CE-B524-5E734F0F3021}" srcOrd="0" destOrd="1" presId="urn:microsoft.com/office/officeart/2005/8/layout/vList5"/>
    <dgm:cxn modelId="{2A083DAD-89F7-45B1-8E5D-A92424306347}" srcId="{3BB39B66-F29E-43E8-82E6-B431C1B5EDA9}" destId="{FA8CBB26-9DB1-49EF-83D2-FF41208338A6}" srcOrd="0" destOrd="0" parTransId="{AFDD9A73-D13A-48BB-A71F-B9FA5B632469}" sibTransId="{4FDC94A9-BD69-4137-ADE9-8D6FD7D2CC09}"/>
    <dgm:cxn modelId="{3E7142C2-CE78-4FC2-9CD5-E93E1F182169}" type="presOf" srcId="{3BB39B66-F29E-43E8-82E6-B431C1B5EDA9}" destId="{C1A5F97B-D6DA-4D62-848E-AAF2BA1C1D13}" srcOrd="0" destOrd="0" presId="urn:microsoft.com/office/officeart/2005/8/layout/vList5"/>
    <dgm:cxn modelId="{EACD199B-5AAE-49F9-A3CB-CDB171EE4A24}" type="presOf" srcId="{05ED5525-39F6-4381-9A45-BA543446DEF4}" destId="{4EE0F16A-71AA-4654-8AB5-3EDCA9992F3A}" srcOrd="0" destOrd="7" presId="urn:microsoft.com/office/officeart/2005/8/layout/vList5"/>
    <dgm:cxn modelId="{D83D88C3-9EC1-457C-9755-65ACB6EBB8BA}" srcId="{3BB39B66-F29E-43E8-82E6-B431C1B5EDA9}" destId="{05ED5525-39F6-4381-9A45-BA543446DEF4}" srcOrd="7" destOrd="0" parTransId="{EE4A0B4A-8365-4FB3-A505-6FEC7D5AFAD1}" sibTransId="{D783397D-2B4A-4ADE-B6AF-FC833E277132}"/>
    <dgm:cxn modelId="{DFBF42D2-9EFE-486B-AA34-A531D3826BF8}" srcId="{97FA87A6-538F-4262-B723-D742EA3368BA}" destId="{3BB39B66-F29E-43E8-82E6-B431C1B5EDA9}" srcOrd="1" destOrd="0" parTransId="{1D29B7C1-C9F6-42F1-83BE-6EA7E9E48F26}" sibTransId="{B10C1829-1B79-4945-9E86-932A8614B275}"/>
    <dgm:cxn modelId="{F84818D5-BA53-450A-ACAB-EB09B34D7800}" srcId="{3BB39B66-F29E-43E8-82E6-B431C1B5EDA9}" destId="{BB8AE1FE-8234-4202-A3CF-D647A723C550}" srcOrd="6" destOrd="0" parTransId="{B9CCCCD1-B6D7-471D-8CDB-8B6DF6F10223}" sibTransId="{266BEC29-5363-4333-946E-1157E719BB22}"/>
    <dgm:cxn modelId="{1F3128B8-F792-4C90-9034-E4A7BA09EA6B}" srcId="{14C73E8F-BFBE-4C24-A82E-3466568A29AC}" destId="{FC063954-3585-4274-A445-D9B07C6B1243}" srcOrd="0" destOrd="0" parTransId="{042E7BEA-12B2-4DA4-B5F3-7F8E7C838512}" sibTransId="{9F649676-EFC3-448F-B636-BE867DBEF881}"/>
    <dgm:cxn modelId="{56A81245-F0D1-477A-976E-5507769F5613}" type="presOf" srcId="{0BFB4054-59C1-474C-9450-5CF5AD316623}" destId="{321A972C-BB7A-4717-A7C9-C3573E427AAD}" srcOrd="0" destOrd="0" presId="urn:microsoft.com/office/officeart/2005/8/layout/vList5"/>
    <dgm:cxn modelId="{D82A50B6-7EF4-4F4B-80D7-873EC1335ADF}" type="presOf" srcId="{97FA87A6-538F-4262-B723-D742EA3368BA}" destId="{60ABCF9B-CBE7-4A0D-AD98-56F42A74D884}" srcOrd="0" destOrd="0" presId="urn:microsoft.com/office/officeart/2005/8/layout/vList5"/>
    <dgm:cxn modelId="{5121E77F-5138-4FAA-8416-501A80F0FFB5}" type="presOf" srcId="{FC063954-3585-4274-A445-D9B07C6B1243}" destId="{4FB2DFC2-6B79-48CE-B524-5E734F0F3021}" srcOrd="0" destOrd="0" presId="urn:microsoft.com/office/officeart/2005/8/layout/vList5"/>
    <dgm:cxn modelId="{78EEAF56-558A-45CB-8F6B-6BFEEB7ACEAA}" type="presOf" srcId="{ACB76E12-FBAA-45E0-9383-EC8C111DF400}" destId="{4FB2DFC2-6B79-48CE-B524-5E734F0F3021}" srcOrd="0" destOrd="2" presId="urn:microsoft.com/office/officeart/2005/8/layout/vList5"/>
    <dgm:cxn modelId="{4A01B09C-34AA-4D8D-B89A-0A29B65944F9}" srcId="{3BB39B66-F29E-43E8-82E6-B431C1B5EDA9}" destId="{E85F17AC-99D8-466A-A8C5-760422F68F40}" srcOrd="2" destOrd="0" parTransId="{ADCEC06C-655C-407C-948E-B460A6BB99F6}" sibTransId="{A0DA7975-0731-4226-A019-B1DA225CD640}"/>
    <dgm:cxn modelId="{F7EB0A6E-5E54-479C-B982-F233A32E5355}" srcId="{14C73E8F-BFBE-4C24-A82E-3466568A29AC}" destId="{ACB76E12-FBAA-45E0-9383-EC8C111DF400}" srcOrd="2" destOrd="0" parTransId="{B487DB12-C557-4187-86E1-613629E37AF2}" sibTransId="{97EA6730-7DBA-40AF-8EC1-F758161793BB}"/>
    <dgm:cxn modelId="{A4D2CDEB-8EB5-4EB1-9B78-440A49C74FD5}" srcId="{3BB39B66-F29E-43E8-82E6-B431C1B5EDA9}" destId="{90990358-B6F0-4E67-8E87-D3DEC9589D3E}" srcOrd="1" destOrd="0" parTransId="{9DCD7325-F395-4F5F-A73E-D7EBA922982E}" sibTransId="{BB13DCB1-6267-4572-9E8B-3E0BC8CFA2E2}"/>
    <dgm:cxn modelId="{4DED787B-05D3-4558-BDF5-90B8336655E2}" type="presOf" srcId="{12267D96-EA22-4C58-9CC7-0A764B739026}" destId="{4EE0F16A-71AA-4654-8AB5-3EDCA9992F3A}" srcOrd="0" destOrd="4" presId="urn:microsoft.com/office/officeart/2005/8/layout/vList5"/>
    <dgm:cxn modelId="{2285B3FA-71E8-49BD-8A82-35554852EF20}" srcId="{97FA87A6-538F-4262-B723-D742EA3368BA}" destId="{0BFB4054-59C1-474C-9450-5CF5AD316623}" srcOrd="2" destOrd="0" parTransId="{E47E41B6-53A6-4783-AD05-F2138B37FF86}" sibTransId="{6755CE72-C522-4D40-9472-AF8475325609}"/>
    <dgm:cxn modelId="{4B710FE4-E807-4534-9C65-A0DC3BABB2F1}" type="presOf" srcId="{14C73E8F-BFBE-4C24-A82E-3466568A29AC}" destId="{31391FEF-BD86-4D87-ACD6-7FAD304C42C7}" srcOrd="0" destOrd="0" presId="urn:microsoft.com/office/officeart/2005/8/layout/vList5"/>
    <dgm:cxn modelId="{1B91C399-B50B-43B7-924A-912B33D11B51}" type="presOf" srcId="{43CD228E-D383-4399-B106-7B974A3A4E8E}" destId="{4EE0F16A-71AA-4654-8AB5-3EDCA9992F3A}" srcOrd="0" destOrd="5" presId="urn:microsoft.com/office/officeart/2005/8/layout/vList5"/>
    <dgm:cxn modelId="{7F22E99A-4388-4027-917D-6C04C996D0DE}" srcId="{14C73E8F-BFBE-4C24-A82E-3466568A29AC}" destId="{464BC0A7-9304-40FD-A45B-4C1A925D8A9A}" srcOrd="1" destOrd="0" parTransId="{515EA056-3F50-4956-8E76-67BF58D85901}" sibTransId="{8C9B3622-EE68-4542-8D3C-AF9A5AAFB125}"/>
    <dgm:cxn modelId="{F5B31506-FEE0-4C6E-91FB-CBEECF2CBAF8}" type="presOf" srcId="{FA8CBB26-9DB1-49EF-83D2-FF41208338A6}" destId="{4EE0F16A-71AA-4654-8AB5-3EDCA9992F3A}" srcOrd="0" destOrd="0" presId="urn:microsoft.com/office/officeart/2005/8/layout/vList5"/>
    <dgm:cxn modelId="{3EC6D909-FB25-4236-8642-2480B18B58BC}" type="presOf" srcId="{AD64BEC6-2BF7-4327-8076-A8784A59694C}" destId="{DF71F879-E6B2-44F3-95A7-A74F08F9E7B9}" srcOrd="0" destOrd="0" presId="urn:microsoft.com/office/officeart/2005/8/layout/vList5"/>
    <dgm:cxn modelId="{CEB81C27-BC93-47C9-AD4B-4CA7CDBE819D}" srcId="{97FA87A6-538F-4262-B723-D742EA3368BA}" destId="{14C73E8F-BFBE-4C24-A82E-3466568A29AC}" srcOrd="0" destOrd="0" parTransId="{A8097C8F-05FE-43B6-B484-967A9F2A69A0}" sibTransId="{FED3CDC1-F6A0-4DB9-A9D0-81710068EBAC}"/>
    <dgm:cxn modelId="{5B6306AC-682B-4DDC-8732-4944D3BE098C}" type="presOf" srcId="{E85F17AC-99D8-466A-A8C5-760422F68F40}" destId="{4EE0F16A-71AA-4654-8AB5-3EDCA9992F3A}" srcOrd="0" destOrd="2" presId="urn:microsoft.com/office/officeart/2005/8/layout/vList5"/>
    <dgm:cxn modelId="{68A48170-678E-4EB0-A03D-90858231FFB0}" srcId="{97FA87A6-538F-4262-B723-D742EA3368BA}" destId="{AD64BEC6-2BF7-4327-8076-A8784A59694C}" srcOrd="3" destOrd="0" parTransId="{F6CBBD29-23B8-4362-ADCD-1C8E8F704B92}" sibTransId="{DE32C78C-AAEB-4C54-AC08-6373E8AF78F3}"/>
    <dgm:cxn modelId="{2CC72585-A36F-48CD-8598-4CF4E6BF83AA}" type="presOf" srcId="{90990358-B6F0-4E67-8E87-D3DEC9589D3E}" destId="{4EE0F16A-71AA-4654-8AB5-3EDCA9992F3A}" srcOrd="0" destOrd="1" presId="urn:microsoft.com/office/officeart/2005/8/layout/vList5"/>
    <dgm:cxn modelId="{64835E6B-6400-46AB-B8E3-E989B470EC10}" type="presOf" srcId="{BB8AE1FE-8234-4202-A3CF-D647A723C550}" destId="{4EE0F16A-71AA-4654-8AB5-3EDCA9992F3A}" srcOrd="0" destOrd="6" presId="urn:microsoft.com/office/officeart/2005/8/layout/vList5"/>
    <dgm:cxn modelId="{9CCF80DB-034F-4C91-8598-08FC488E5F15}" srcId="{3BB39B66-F29E-43E8-82E6-B431C1B5EDA9}" destId="{43CD228E-D383-4399-B106-7B974A3A4E8E}" srcOrd="5" destOrd="0" parTransId="{2B1E35BC-F77C-4CFB-BF2A-A1E24B82F415}" sibTransId="{3CFC7162-B8D8-4548-B798-E142DED19B7B}"/>
    <dgm:cxn modelId="{7380A49F-4123-4332-9F51-74BF87D7ABF3}" srcId="{3BB39B66-F29E-43E8-82E6-B431C1B5EDA9}" destId="{2A323F36-04A8-4D93-BCA7-A96219EB2080}" srcOrd="3" destOrd="0" parTransId="{6A0216D3-AFCC-424D-B8A7-452513D7CF1E}" sibTransId="{1DD52061-132E-43E8-A897-574EB60631C2}"/>
    <dgm:cxn modelId="{EFD1E862-7329-484A-9317-6557DAA180FB}" srcId="{3BB39B66-F29E-43E8-82E6-B431C1B5EDA9}" destId="{12267D96-EA22-4C58-9CC7-0A764B739026}" srcOrd="4" destOrd="0" parTransId="{01392EEF-3564-4194-AD78-6AB32522C424}" sibTransId="{AA3031A0-A110-4433-8A0C-7312FA1A0CC5}"/>
    <dgm:cxn modelId="{D9AF4641-6501-496C-AA4A-8485DA075722}" type="presOf" srcId="{95265851-2255-43E7-A5CB-DE11DD2C7370}" destId="{34067FCD-10C1-4E9B-8DDF-20C6940B539B}" srcOrd="0" destOrd="0" presId="urn:microsoft.com/office/officeart/2005/8/layout/vList5"/>
    <dgm:cxn modelId="{B3583D06-3912-4436-B9AE-67E8813F3648}" srcId="{0BFB4054-59C1-474C-9450-5CF5AD316623}" destId="{95265851-2255-43E7-A5CB-DE11DD2C7370}" srcOrd="0" destOrd="0" parTransId="{B5E6EFE3-A8D6-47B4-860D-E1E4D9E1884F}" sibTransId="{3AA0E92D-C45E-43F0-986F-ECB1C2C5B39E}"/>
    <dgm:cxn modelId="{A27F149A-F5A4-46BA-857E-0F0BC8BC96DC}" type="presOf" srcId="{2A323F36-04A8-4D93-BCA7-A96219EB2080}" destId="{4EE0F16A-71AA-4654-8AB5-3EDCA9992F3A}" srcOrd="0" destOrd="3" presId="urn:microsoft.com/office/officeart/2005/8/layout/vList5"/>
    <dgm:cxn modelId="{D1F8F447-CF12-4B19-BF25-CF1A9CC34954}" type="presOf" srcId="{9F787D69-5B03-4FCB-8B4A-8D0D3A131227}" destId="{C99BC752-C52A-4F8E-8D12-3429E26DA549}" srcOrd="0" destOrd="0" presId="urn:microsoft.com/office/officeart/2005/8/layout/vList5"/>
    <dgm:cxn modelId="{42EF0204-BAA5-488F-99D4-4509386F41D8}" type="presParOf" srcId="{60ABCF9B-CBE7-4A0D-AD98-56F42A74D884}" destId="{F708F144-8D9A-49AD-A051-47156925589B}" srcOrd="0" destOrd="0" presId="urn:microsoft.com/office/officeart/2005/8/layout/vList5"/>
    <dgm:cxn modelId="{B9F929BD-0EBE-4967-BB61-4AFEA65D9962}" type="presParOf" srcId="{F708F144-8D9A-49AD-A051-47156925589B}" destId="{31391FEF-BD86-4D87-ACD6-7FAD304C42C7}" srcOrd="0" destOrd="0" presId="urn:microsoft.com/office/officeart/2005/8/layout/vList5"/>
    <dgm:cxn modelId="{F96D024D-D402-4429-8932-9004BB0ACEF3}" type="presParOf" srcId="{F708F144-8D9A-49AD-A051-47156925589B}" destId="{4FB2DFC2-6B79-48CE-B524-5E734F0F3021}" srcOrd="1" destOrd="0" presId="urn:microsoft.com/office/officeart/2005/8/layout/vList5"/>
    <dgm:cxn modelId="{3F7F10E5-8703-4A6D-AA78-190980E33880}" type="presParOf" srcId="{60ABCF9B-CBE7-4A0D-AD98-56F42A74D884}" destId="{3AF2F990-2993-4E77-8261-DBD25284D521}" srcOrd="1" destOrd="0" presId="urn:microsoft.com/office/officeart/2005/8/layout/vList5"/>
    <dgm:cxn modelId="{15F82D89-9938-432D-8970-13FFD4D1CBE3}" type="presParOf" srcId="{60ABCF9B-CBE7-4A0D-AD98-56F42A74D884}" destId="{A9DFD872-F353-4F6C-8FE7-8221CB72C8A2}" srcOrd="2" destOrd="0" presId="urn:microsoft.com/office/officeart/2005/8/layout/vList5"/>
    <dgm:cxn modelId="{CC614F2C-F7A7-4A2C-A82C-EF3B6B6C91D5}" type="presParOf" srcId="{A9DFD872-F353-4F6C-8FE7-8221CB72C8A2}" destId="{C1A5F97B-D6DA-4D62-848E-AAF2BA1C1D13}" srcOrd="0" destOrd="0" presId="urn:microsoft.com/office/officeart/2005/8/layout/vList5"/>
    <dgm:cxn modelId="{CC9E5CE7-27C4-4AC6-87CE-15BBB928ED33}" type="presParOf" srcId="{A9DFD872-F353-4F6C-8FE7-8221CB72C8A2}" destId="{4EE0F16A-71AA-4654-8AB5-3EDCA9992F3A}" srcOrd="1" destOrd="0" presId="urn:microsoft.com/office/officeart/2005/8/layout/vList5"/>
    <dgm:cxn modelId="{74722691-68D3-4BD4-AFEC-6AC79DCA2AB1}" type="presParOf" srcId="{60ABCF9B-CBE7-4A0D-AD98-56F42A74D884}" destId="{B214892C-DA82-46F1-9678-0483BCE14698}" srcOrd="3" destOrd="0" presId="urn:microsoft.com/office/officeart/2005/8/layout/vList5"/>
    <dgm:cxn modelId="{A55BDDBB-ABBC-4A95-8433-3FC39D0816B9}" type="presParOf" srcId="{60ABCF9B-CBE7-4A0D-AD98-56F42A74D884}" destId="{EAC51F03-9EB9-4C6C-A2A6-060A18E0D7C7}" srcOrd="4" destOrd="0" presId="urn:microsoft.com/office/officeart/2005/8/layout/vList5"/>
    <dgm:cxn modelId="{CE0FC24C-C69D-478D-8ACF-0449FE95182E}" type="presParOf" srcId="{EAC51F03-9EB9-4C6C-A2A6-060A18E0D7C7}" destId="{321A972C-BB7A-4717-A7C9-C3573E427AAD}" srcOrd="0" destOrd="0" presId="urn:microsoft.com/office/officeart/2005/8/layout/vList5"/>
    <dgm:cxn modelId="{0A828DEC-7C56-4E27-B054-C41144DCB27D}" type="presParOf" srcId="{EAC51F03-9EB9-4C6C-A2A6-060A18E0D7C7}" destId="{34067FCD-10C1-4E9B-8DDF-20C6940B539B}" srcOrd="1" destOrd="0" presId="urn:microsoft.com/office/officeart/2005/8/layout/vList5"/>
    <dgm:cxn modelId="{55C7A09D-33A9-47E4-BCB5-0ED303DF3D2B}" type="presParOf" srcId="{60ABCF9B-CBE7-4A0D-AD98-56F42A74D884}" destId="{91D3FBCB-55BA-4C1E-9A41-269C1A082FEE}" srcOrd="5" destOrd="0" presId="urn:microsoft.com/office/officeart/2005/8/layout/vList5"/>
    <dgm:cxn modelId="{1F1B5228-1DFB-4281-A172-10186DB7121E}" type="presParOf" srcId="{60ABCF9B-CBE7-4A0D-AD98-56F42A74D884}" destId="{95A41FF5-3952-4E31-8ECA-306B7E6007FD}" srcOrd="6" destOrd="0" presId="urn:microsoft.com/office/officeart/2005/8/layout/vList5"/>
    <dgm:cxn modelId="{69529FD2-8185-48DE-8229-09D705B048B2}" type="presParOf" srcId="{95A41FF5-3952-4E31-8ECA-306B7E6007FD}" destId="{DF71F879-E6B2-44F3-95A7-A74F08F9E7B9}" srcOrd="0" destOrd="0" presId="urn:microsoft.com/office/officeart/2005/8/layout/vList5"/>
    <dgm:cxn modelId="{88DBB588-CFED-42E1-94B5-712C353077B7}" type="presParOf" srcId="{95A41FF5-3952-4E31-8ECA-306B7E6007FD}" destId="{C99BC752-C52A-4F8E-8D12-3429E26DA5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874A0-4CCC-489B-929B-5D7D389060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E1B3986-388A-486F-B52C-6289761AF3E5}">
      <dgm:prSet phldrT="[Текст]"/>
      <dgm:spPr/>
      <dgm:t>
        <a:bodyPr/>
        <a:lstStyle/>
        <a:p>
          <a:r>
            <a:rPr lang="ru-RU" dirty="0" smtClean="0"/>
            <a:t>Национальный проект «Образование»</a:t>
          </a:r>
          <a:endParaRPr lang="ru-RU" dirty="0"/>
        </a:p>
      </dgm:t>
    </dgm:pt>
    <dgm:pt modelId="{C49FE725-F3BF-4152-9578-1C9118824316}" type="parTrans" cxnId="{727B98A0-F312-4D33-B074-F8DE3F7EAE1E}">
      <dgm:prSet/>
      <dgm:spPr/>
      <dgm:t>
        <a:bodyPr/>
        <a:lstStyle/>
        <a:p>
          <a:endParaRPr lang="ru-RU"/>
        </a:p>
      </dgm:t>
    </dgm:pt>
    <dgm:pt modelId="{A0CA17B5-CFAD-4D5C-ABA5-FC99D0C7EA26}" type="sibTrans" cxnId="{727B98A0-F312-4D33-B074-F8DE3F7EAE1E}">
      <dgm:prSet/>
      <dgm:spPr/>
      <dgm:t>
        <a:bodyPr/>
        <a:lstStyle/>
        <a:p>
          <a:endParaRPr lang="ru-RU"/>
        </a:p>
      </dgm:t>
    </dgm:pt>
    <dgm:pt modelId="{9CCB907C-FF22-4569-8668-5E6532F3B753}">
      <dgm:prSet phldrT="[Текст]"/>
      <dgm:spPr/>
      <dgm:t>
        <a:bodyPr/>
        <a:lstStyle/>
        <a:p>
          <a:r>
            <a:rPr lang="ru-RU" dirty="0" smtClean="0"/>
            <a:t>Федеральный проект</a:t>
          </a:r>
        </a:p>
        <a:p>
          <a:r>
            <a:rPr lang="ru-RU" dirty="0" smtClean="0"/>
            <a:t>«Современная школа»</a:t>
          </a:r>
        </a:p>
        <a:p>
          <a:r>
            <a:rPr lang="ru-RU" dirty="0" smtClean="0"/>
            <a:t>1 632,7 тыс. руб.</a:t>
          </a:r>
          <a:endParaRPr lang="ru-RU" dirty="0"/>
        </a:p>
      </dgm:t>
    </dgm:pt>
    <dgm:pt modelId="{51F50B46-35DF-4EA0-9B45-F9C7E56F5202}" type="parTrans" cxnId="{6DA81344-7402-4BF3-8DA5-BAE6A6FFD264}">
      <dgm:prSet/>
      <dgm:spPr/>
      <dgm:t>
        <a:bodyPr/>
        <a:lstStyle/>
        <a:p>
          <a:endParaRPr lang="ru-RU"/>
        </a:p>
      </dgm:t>
    </dgm:pt>
    <dgm:pt modelId="{1283E491-03A7-4B17-8B27-290D65712E4A}" type="sibTrans" cxnId="{6DA81344-7402-4BF3-8DA5-BAE6A6FFD264}">
      <dgm:prSet/>
      <dgm:spPr/>
      <dgm:t>
        <a:bodyPr/>
        <a:lstStyle/>
        <a:p>
          <a:endParaRPr lang="ru-RU"/>
        </a:p>
      </dgm:t>
    </dgm:pt>
    <dgm:pt modelId="{9DCDE7BA-40B3-46E3-8732-C05D0CE4A905}" type="pres">
      <dgm:prSet presAssocID="{D8F874A0-4CCC-489B-929B-5D7D389060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39EB78-BE2F-4A83-B4F4-1BFA7199B74D}" type="pres">
      <dgm:prSet presAssocID="{8E1B3986-388A-486F-B52C-6289761AF3E5}" presName="hierRoot1" presStyleCnt="0"/>
      <dgm:spPr/>
    </dgm:pt>
    <dgm:pt modelId="{1D1BF9D0-3C23-4922-A1CF-45DF662A85B4}" type="pres">
      <dgm:prSet presAssocID="{8E1B3986-388A-486F-B52C-6289761AF3E5}" presName="composite" presStyleCnt="0"/>
      <dgm:spPr/>
    </dgm:pt>
    <dgm:pt modelId="{B4CC7365-F5BF-4681-AACD-AE3E74487D36}" type="pres">
      <dgm:prSet presAssocID="{8E1B3986-388A-486F-B52C-6289761AF3E5}" presName="background" presStyleLbl="node0" presStyleIdx="0" presStyleCnt="1"/>
      <dgm:spPr/>
    </dgm:pt>
    <dgm:pt modelId="{0853A3F4-215E-462E-847C-0AB1CEEDFD88}" type="pres">
      <dgm:prSet presAssocID="{8E1B3986-388A-486F-B52C-6289761AF3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B3F12-2D8E-4BDD-AE76-435756E268A4}" type="pres">
      <dgm:prSet presAssocID="{8E1B3986-388A-486F-B52C-6289761AF3E5}" presName="hierChild2" presStyleCnt="0"/>
      <dgm:spPr/>
    </dgm:pt>
    <dgm:pt modelId="{8AF45628-08CE-4919-947F-017073DBEB50}" type="pres">
      <dgm:prSet presAssocID="{51F50B46-35DF-4EA0-9B45-F9C7E56F520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885B840-4C94-4EDC-A8E2-D1C679538E96}" type="pres">
      <dgm:prSet presAssocID="{9CCB907C-FF22-4569-8668-5E6532F3B753}" presName="hierRoot2" presStyleCnt="0"/>
      <dgm:spPr/>
    </dgm:pt>
    <dgm:pt modelId="{55E308E9-B7D2-420E-A2A0-84935102868C}" type="pres">
      <dgm:prSet presAssocID="{9CCB907C-FF22-4569-8668-5E6532F3B753}" presName="composite2" presStyleCnt="0"/>
      <dgm:spPr/>
    </dgm:pt>
    <dgm:pt modelId="{2ABF64D6-F742-4CFA-86E6-B6D63C8C612D}" type="pres">
      <dgm:prSet presAssocID="{9CCB907C-FF22-4569-8668-5E6532F3B753}" presName="background2" presStyleLbl="node2" presStyleIdx="0" presStyleCnt="1"/>
      <dgm:spPr/>
    </dgm:pt>
    <dgm:pt modelId="{35EB288E-15B3-4E84-89E3-F4A57B374511}" type="pres">
      <dgm:prSet presAssocID="{9CCB907C-FF22-4569-8668-5E6532F3B753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6D73E-B72E-416F-8E76-C8B1E49565C4}" type="pres">
      <dgm:prSet presAssocID="{9CCB907C-FF22-4569-8668-5E6532F3B753}" presName="hierChild3" presStyleCnt="0"/>
      <dgm:spPr/>
    </dgm:pt>
  </dgm:ptLst>
  <dgm:cxnLst>
    <dgm:cxn modelId="{6DA81344-7402-4BF3-8DA5-BAE6A6FFD264}" srcId="{8E1B3986-388A-486F-B52C-6289761AF3E5}" destId="{9CCB907C-FF22-4569-8668-5E6532F3B753}" srcOrd="0" destOrd="0" parTransId="{51F50B46-35DF-4EA0-9B45-F9C7E56F5202}" sibTransId="{1283E491-03A7-4B17-8B27-290D65712E4A}"/>
    <dgm:cxn modelId="{7D1C0A42-E30A-43C1-ACAA-E02B2C141DDE}" type="presOf" srcId="{9CCB907C-FF22-4569-8668-5E6532F3B753}" destId="{35EB288E-15B3-4E84-89E3-F4A57B374511}" srcOrd="0" destOrd="0" presId="urn:microsoft.com/office/officeart/2005/8/layout/hierarchy1"/>
    <dgm:cxn modelId="{08B9D852-FACC-4113-A6CB-233298E5774D}" type="presOf" srcId="{51F50B46-35DF-4EA0-9B45-F9C7E56F5202}" destId="{8AF45628-08CE-4919-947F-017073DBEB50}" srcOrd="0" destOrd="0" presId="urn:microsoft.com/office/officeart/2005/8/layout/hierarchy1"/>
    <dgm:cxn modelId="{9FDE6993-09EA-4B6E-A243-D12D9162CAE3}" type="presOf" srcId="{8E1B3986-388A-486F-B52C-6289761AF3E5}" destId="{0853A3F4-215E-462E-847C-0AB1CEEDFD88}" srcOrd="0" destOrd="0" presId="urn:microsoft.com/office/officeart/2005/8/layout/hierarchy1"/>
    <dgm:cxn modelId="{A44B4133-AFE3-4254-8441-E4FF3476F5F8}" type="presOf" srcId="{D8F874A0-4CCC-489B-929B-5D7D389060B8}" destId="{9DCDE7BA-40B3-46E3-8732-C05D0CE4A905}" srcOrd="0" destOrd="0" presId="urn:microsoft.com/office/officeart/2005/8/layout/hierarchy1"/>
    <dgm:cxn modelId="{727B98A0-F312-4D33-B074-F8DE3F7EAE1E}" srcId="{D8F874A0-4CCC-489B-929B-5D7D389060B8}" destId="{8E1B3986-388A-486F-B52C-6289761AF3E5}" srcOrd="0" destOrd="0" parTransId="{C49FE725-F3BF-4152-9578-1C9118824316}" sibTransId="{A0CA17B5-CFAD-4D5C-ABA5-FC99D0C7EA26}"/>
    <dgm:cxn modelId="{DDD9D6B9-2BDA-4A81-8FE4-D37AC3AA5E3D}" type="presParOf" srcId="{9DCDE7BA-40B3-46E3-8732-C05D0CE4A905}" destId="{3C39EB78-BE2F-4A83-B4F4-1BFA7199B74D}" srcOrd="0" destOrd="0" presId="urn:microsoft.com/office/officeart/2005/8/layout/hierarchy1"/>
    <dgm:cxn modelId="{4890B905-FD70-45E8-80E3-70C19549729A}" type="presParOf" srcId="{3C39EB78-BE2F-4A83-B4F4-1BFA7199B74D}" destId="{1D1BF9D0-3C23-4922-A1CF-45DF662A85B4}" srcOrd="0" destOrd="0" presId="urn:microsoft.com/office/officeart/2005/8/layout/hierarchy1"/>
    <dgm:cxn modelId="{B462CE6C-BB52-4B3D-AB56-F94144B52A45}" type="presParOf" srcId="{1D1BF9D0-3C23-4922-A1CF-45DF662A85B4}" destId="{B4CC7365-F5BF-4681-AACD-AE3E74487D36}" srcOrd="0" destOrd="0" presId="urn:microsoft.com/office/officeart/2005/8/layout/hierarchy1"/>
    <dgm:cxn modelId="{ABCC1D88-86B8-488B-8C81-CB17FCF1610E}" type="presParOf" srcId="{1D1BF9D0-3C23-4922-A1CF-45DF662A85B4}" destId="{0853A3F4-215E-462E-847C-0AB1CEEDFD88}" srcOrd="1" destOrd="0" presId="urn:microsoft.com/office/officeart/2005/8/layout/hierarchy1"/>
    <dgm:cxn modelId="{A36D1DFB-C8DD-4EE4-B3CC-C6EF971F8BDD}" type="presParOf" srcId="{3C39EB78-BE2F-4A83-B4F4-1BFA7199B74D}" destId="{BDFB3F12-2D8E-4BDD-AE76-435756E268A4}" srcOrd="1" destOrd="0" presId="urn:microsoft.com/office/officeart/2005/8/layout/hierarchy1"/>
    <dgm:cxn modelId="{556DA3C3-D3B0-4B71-8E63-21C3F0AB03D8}" type="presParOf" srcId="{BDFB3F12-2D8E-4BDD-AE76-435756E268A4}" destId="{8AF45628-08CE-4919-947F-017073DBEB50}" srcOrd="0" destOrd="0" presId="urn:microsoft.com/office/officeart/2005/8/layout/hierarchy1"/>
    <dgm:cxn modelId="{2D53C3F8-0A52-4B6D-B518-47A5C7CA4247}" type="presParOf" srcId="{BDFB3F12-2D8E-4BDD-AE76-435756E268A4}" destId="{E885B840-4C94-4EDC-A8E2-D1C679538E96}" srcOrd="1" destOrd="0" presId="urn:microsoft.com/office/officeart/2005/8/layout/hierarchy1"/>
    <dgm:cxn modelId="{517F7996-5090-44C4-A1DF-C8F22AA20BA3}" type="presParOf" srcId="{E885B840-4C94-4EDC-A8E2-D1C679538E96}" destId="{55E308E9-B7D2-420E-A2A0-84935102868C}" srcOrd="0" destOrd="0" presId="urn:microsoft.com/office/officeart/2005/8/layout/hierarchy1"/>
    <dgm:cxn modelId="{7DE7BADF-2B9C-48C7-BDAE-8B3A25466632}" type="presParOf" srcId="{55E308E9-B7D2-420E-A2A0-84935102868C}" destId="{2ABF64D6-F742-4CFA-86E6-B6D63C8C612D}" srcOrd="0" destOrd="0" presId="urn:microsoft.com/office/officeart/2005/8/layout/hierarchy1"/>
    <dgm:cxn modelId="{E6E84A23-BC72-4BC6-B391-6E111CE74822}" type="presParOf" srcId="{55E308E9-B7D2-420E-A2A0-84935102868C}" destId="{35EB288E-15B3-4E84-89E3-F4A57B374511}" srcOrd="1" destOrd="0" presId="urn:microsoft.com/office/officeart/2005/8/layout/hierarchy1"/>
    <dgm:cxn modelId="{296485E9-833A-4C1B-9AC7-545E90686981}" type="presParOf" srcId="{E885B840-4C94-4EDC-A8E2-D1C679538E96}" destId="{C906D73E-B72E-416F-8E76-C8B1E49565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874A0-4CCC-489B-929B-5D7D389060B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E1B3986-388A-486F-B52C-6289761AF3E5}">
      <dgm:prSet phldrT="[Текст]" custT="1"/>
      <dgm:spPr/>
      <dgm:t>
        <a:bodyPr/>
        <a:lstStyle/>
        <a:p>
          <a:r>
            <a:rPr lang="ru-RU" sz="1500" dirty="0" smtClean="0"/>
            <a:t>Национальный проект «Жилье и городская среда»</a:t>
          </a:r>
          <a:endParaRPr lang="ru-RU" sz="1500" dirty="0"/>
        </a:p>
      </dgm:t>
    </dgm:pt>
    <dgm:pt modelId="{C49FE725-F3BF-4152-9578-1C9118824316}" type="parTrans" cxnId="{727B98A0-F312-4D33-B074-F8DE3F7EAE1E}">
      <dgm:prSet/>
      <dgm:spPr/>
      <dgm:t>
        <a:bodyPr/>
        <a:lstStyle/>
        <a:p>
          <a:endParaRPr lang="ru-RU"/>
        </a:p>
      </dgm:t>
    </dgm:pt>
    <dgm:pt modelId="{A0CA17B5-CFAD-4D5C-ABA5-FC99D0C7EA26}" type="sibTrans" cxnId="{727B98A0-F312-4D33-B074-F8DE3F7EAE1E}">
      <dgm:prSet/>
      <dgm:spPr/>
      <dgm:t>
        <a:bodyPr/>
        <a:lstStyle/>
        <a:p>
          <a:endParaRPr lang="ru-RU"/>
        </a:p>
      </dgm:t>
    </dgm:pt>
    <dgm:pt modelId="{9CCB907C-FF22-4569-8668-5E6532F3B753}">
      <dgm:prSet phldrT="[Текст]"/>
      <dgm:spPr/>
      <dgm:t>
        <a:bodyPr/>
        <a:lstStyle/>
        <a:p>
          <a:r>
            <a:rPr lang="ru-RU" dirty="0" smtClean="0"/>
            <a:t>Федеральный проект</a:t>
          </a:r>
        </a:p>
        <a:p>
          <a:r>
            <a:rPr lang="ru-RU" dirty="0" smtClean="0"/>
            <a:t>«Формирование комфортной городской среды»</a:t>
          </a:r>
        </a:p>
        <a:p>
          <a:r>
            <a:rPr lang="ru-RU" dirty="0" smtClean="0"/>
            <a:t>2 891,1 тыс. руб.</a:t>
          </a:r>
          <a:endParaRPr lang="ru-RU" dirty="0"/>
        </a:p>
      </dgm:t>
    </dgm:pt>
    <dgm:pt modelId="{51F50B46-35DF-4EA0-9B45-F9C7E56F5202}" type="parTrans" cxnId="{6DA81344-7402-4BF3-8DA5-BAE6A6FFD264}">
      <dgm:prSet/>
      <dgm:spPr/>
      <dgm:t>
        <a:bodyPr/>
        <a:lstStyle/>
        <a:p>
          <a:endParaRPr lang="ru-RU"/>
        </a:p>
      </dgm:t>
    </dgm:pt>
    <dgm:pt modelId="{1283E491-03A7-4B17-8B27-290D65712E4A}" type="sibTrans" cxnId="{6DA81344-7402-4BF3-8DA5-BAE6A6FFD264}">
      <dgm:prSet/>
      <dgm:spPr/>
      <dgm:t>
        <a:bodyPr/>
        <a:lstStyle/>
        <a:p>
          <a:endParaRPr lang="ru-RU"/>
        </a:p>
      </dgm:t>
    </dgm:pt>
    <dgm:pt modelId="{2FB23229-BE50-485C-9885-56765A663A78}">
      <dgm:prSet/>
      <dgm:spPr/>
      <dgm:t>
        <a:bodyPr/>
        <a:lstStyle/>
        <a:p>
          <a:r>
            <a:rPr lang="ru-RU" dirty="0" smtClean="0"/>
            <a:t>Федеральный проект «Обеспечение устойчивого сокращения непригодного для проживания жилищного фонда»</a:t>
          </a:r>
        </a:p>
        <a:p>
          <a:r>
            <a:rPr lang="ru-RU" dirty="0" smtClean="0"/>
            <a:t>9 066,7 тыс. руб.</a:t>
          </a:r>
          <a:endParaRPr lang="ru-RU" dirty="0"/>
        </a:p>
      </dgm:t>
    </dgm:pt>
    <dgm:pt modelId="{E0E306C5-4A65-4213-A00F-05B086BE4407}" type="parTrans" cxnId="{08835F90-5263-4B71-8A42-C467C7BA23FA}">
      <dgm:prSet/>
      <dgm:spPr/>
      <dgm:t>
        <a:bodyPr/>
        <a:lstStyle/>
        <a:p>
          <a:endParaRPr lang="ru-RU"/>
        </a:p>
      </dgm:t>
    </dgm:pt>
    <dgm:pt modelId="{4C10A0FD-21B5-4CE4-9091-652E3AF536D2}" type="sibTrans" cxnId="{08835F90-5263-4B71-8A42-C467C7BA23FA}">
      <dgm:prSet/>
      <dgm:spPr/>
      <dgm:t>
        <a:bodyPr/>
        <a:lstStyle/>
        <a:p>
          <a:endParaRPr lang="ru-RU"/>
        </a:p>
      </dgm:t>
    </dgm:pt>
    <dgm:pt modelId="{9DCDE7BA-40B3-46E3-8732-C05D0CE4A905}" type="pres">
      <dgm:prSet presAssocID="{D8F874A0-4CCC-489B-929B-5D7D389060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39EB78-BE2F-4A83-B4F4-1BFA7199B74D}" type="pres">
      <dgm:prSet presAssocID="{8E1B3986-388A-486F-B52C-6289761AF3E5}" presName="hierRoot1" presStyleCnt="0"/>
      <dgm:spPr/>
    </dgm:pt>
    <dgm:pt modelId="{1D1BF9D0-3C23-4922-A1CF-45DF662A85B4}" type="pres">
      <dgm:prSet presAssocID="{8E1B3986-388A-486F-B52C-6289761AF3E5}" presName="composite" presStyleCnt="0"/>
      <dgm:spPr/>
    </dgm:pt>
    <dgm:pt modelId="{B4CC7365-F5BF-4681-AACD-AE3E74487D36}" type="pres">
      <dgm:prSet presAssocID="{8E1B3986-388A-486F-B52C-6289761AF3E5}" presName="background" presStyleLbl="node0" presStyleIdx="0" presStyleCnt="1"/>
      <dgm:spPr/>
    </dgm:pt>
    <dgm:pt modelId="{0853A3F4-215E-462E-847C-0AB1CEEDFD88}" type="pres">
      <dgm:prSet presAssocID="{8E1B3986-388A-486F-B52C-6289761AF3E5}" presName="text" presStyleLbl="fgAcc0" presStyleIdx="0" presStyleCnt="1" custScaleX="157449" custScaleY="125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B3F12-2D8E-4BDD-AE76-435756E268A4}" type="pres">
      <dgm:prSet presAssocID="{8E1B3986-388A-486F-B52C-6289761AF3E5}" presName="hierChild2" presStyleCnt="0"/>
      <dgm:spPr/>
    </dgm:pt>
    <dgm:pt modelId="{8AF45628-08CE-4919-947F-017073DBEB50}" type="pres">
      <dgm:prSet presAssocID="{51F50B46-35DF-4EA0-9B45-F9C7E56F520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885B840-4C94-4EDC-A8E2-D1C679538E96}" type="pres">
      <dgm:prSet presAssocID="{9CCB907C-FF22-4569-8668-5E6532F3B753}" presName="hierRoot2" presStyleCnt="0"/>
      <dgm:spPr/>
    </dgm:pt>
    <dgm:pt modelId="{55E308E9-B7D2-420E-A2A0-84935102868C}" type="pres">
      <dgm:prSet presAssocID="{9CCB907C-FF22-4569-8668-5E6532F3B753}" presName="composite2" presStyleCnt="0"/>
      <dgm:spPr/>
    </dgm:pt>
    <dgm:pt modelId="{2ABF64D6-F742-4CFA-86E6-B6D63C8C612D}" type="pres">
      <dgm:prSet presAssocID="{9CCB907C-FF22-4569-8668-5E6532F3B753}" presName="background2" presStyleLbl="node2" presStyleIdx="0" presStyleCnt="2"/>
      <dgm:spPr/>
    </dgm:pt>
    <dgm:pt modelId="{35EB288E-15B3-4E84-89E3-F4A57B374511}" type="pres">
      <dgm:prSet presAssocID="{9CCB907C-FF22-4569-8668-5E6532F3B75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6D73E-B72E-416F-8E76-C8B1E49565C4}" type="pres">
      <dgm:prSet presAssocID="{9CCB907C-FF22-4569-8668-5E6532F3B753}" presName="hierChild3" presStyleCnt="0"/>
      <dgm:spPr/>
    </dgm:pt>
    <dgm:pt modelId="{68CA60EB-17CE-43E1-B859-6ECC2212B495}" type="pres">
      <dgm:prSet presAssocID="{E0E306C5-4A65-4213-A00F-05B086BE440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5ED7648-B92B-4CDC-9A11-BD340264B15B}" type="pres">
      <dgm:prSet presAssocID="{2FB23229-BE50-485C-9885-56765A663A78}" presName="hierRoot2" presStyleCnt="0"/>
      <dgm:spPr/>
    </dgm:pt>
    <dgm:pt modelId="{F9070AFE-DB3A-4DB7-9263-5C4F35A79556}" type="pres">
      <dgm:prSet presAssocID="{2FB23229-BE50-485C-9885-56765A663A78}" presName="composite2" presStyleCnt="0"/>
      <dgm:spPr/>
    </dgm:pt>
    <dgm:pt modelId="{92EB5375-B352-489D-AF16-88A0DE2DE1EF}" type="pres">
      <dgm:prSet presAssocID="{2FB23229-BE50-485C-9885-56765A663A78}" presName="background2" presStyleLbl="node2" presStyleIdx="1" presStyleCnt="2"/>
      <dgm:spPr/>
    </dgm:pt>
    <dgm:pt modelId="{61CB1680-F676-43B7-8C6C-4CBE61CF7776}" type="pres">
      <dgm:prSet presAssocID="{2FB23229-BE50-485C-9885-56765A663A7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B3F08-A8B6-4BF2-AB27-1AB16E0BB72F}" type="pres">
      <dgm:prSet presAssocID="{2FB23229-BE50-485C-9885-56765A663A78}" presName="hierChild3" presStyleCnt="0"/>
      <dgm:spPr/>
    </dgm:pt>
  </dgm:ptLst>
  <dgm:cxnLst>
    <dgm:cxn modelId="{840AAC1D-13D5-43AE-AF61-9018CC7702BC}" type="presOf" srcId="{D8F874A0-4CCC-489B-929B-5D7D389060B8}" destId="{9DCDE7BA-40B3-46E3-8732-C05D0CE4A905}" srcOrd="0" destOrd="0" presId="urn:microsoft.com/office/officeart/2005/8/layout/hierarchy1"/>
    <dgm:cxn modelId="{6DA81344-7402-4BF3-8DA5-BAE6A6FFD264}" srcId="{8E1B3986-388A-486F-B52C-6289761AF3E5}" destId="{9CCB907C-FF22-4569-8668-5E6532F3B753}" srcOrd="0" destOrd="0" parTransId="{51F50B46-35DF-4EA0-9B45-F9C7E56F5202}" sibTransId="{1283E491-03A7-4B17-8B27-290D65712E4A}"/>
    <dgm:cxn modelId="{709E3046-F392-4FE4-B33B-9DEB6F31B2D6}" type="presOf" srcId="{9CCB907C-FF22-4569-8668-5E6532F3B753}" destId="{35EB288E-15B3-4E84-89E3-F4A57B374511}" srcOrd="0" destOrd="0" presId="urn:microsoft.com/office/officeart/2005/8/layout/hierarchy1"/>
    <dgm:cxn modelId="{F96F2486-5BFD-4274-B7F4-850725828F4C}" type="presOf" srcId="{8E1B3986-388A-486F-B52C-6289761AF3E5}" destId="{0853A3F4-215E-462E-847C-0AB1CEEDFD88}" srcOrd="0" destOrd="0" presId="urn:microsoft.com/office/officeart/2005/8/layout/hierarchy1"/>
    <dgm:cxn modelId="{08835F90-5263-4B71-8A42-C467C7BA23FA}" srcId="{8E1B3986-388A-486F-B52C-6289761AF3E5}" destId="{2FB23229-BE50-485C-9885-56765A663A78}" srcOrd="1" destOrd="0" parTransId="{E0E306C5-4A65-4213-A00F-05B086BE4407}" sibTransId="{4C10A0FD-21B5-4CE4-9091-652E3AF536D2}"/>
    <dgm:cxn modelId="{10FB4A4D-7DCA-45C4-BEB8-708697294209}" type="presOf" srcId="{2FB23229-BE50-485C-9885-56765A663A78}" destId="{61CB1680-F676-43B7-8C6C-4CBE61CF7776}" srcOrd="0" destOrd="0" presId="urn:microsoft.com/office/officeart/2005/8/layout/hierarchy1"/>
    <dgm:cxn modelId="{C204F071-3A42-472E-88CD-971B627E3999}" type="presOf" srcId="{51F50B46-35DF-4EA0-9B45-F9C7E56F5202}" destId="{8AF45628-08CE-4919-947F-017073DBEB50}" srcOrd="0" destOrd="0" presId="urn:microsoft.com/office/officeart/2005/8/layout/hierarchy1"/>
    <dgm:cxn modelId="{379E1D1C-01ED-4CCA-A80C-DA4DBB48E566}" type="presOf" srcId="{E0E306C5-4A65-4213-A00F-05B086BE4407}" destId="{68CA60EB-17CE-43E1-B859-6ECC2212B495}" srcOrd="0" destOrd="0" presId="urn:microsoft.com/office/officeart/2005/8/layout/hierarchy1"/>
    <dgm:cxn modelId="{727B98A0-F312-4D33-B074-F8DE3F7EAE1E}" srcId="{D8F874A0-4CCC-489B-929B-5D7D389060B8}" destId="{8E1B3986-388A-486F-B52C-6289761AF3E5}" srcOrd="0" destOrd="0" parTransId="{C49FE725-F3BF-4152-9578-1C9118824316}" sibTransId="{A0CA17B5-CFAD-4D5C-ABA5-FC99D0C7EA26}"/>
    <dgm:cxn modelId="{3EA60FBB-4969-4AF0-8024-237804FC988D}" type="presParOf" srcId="{9DCDE7BA-40B3-46E3-8732-C05D0CE4A905}" destId="{3C39EB78-BE2F-4A83-B4F4-1BFA7199B74D}" srcOrd="0" destOrd="0" presId="urn:microsoft.com/office/officeart/2005/8/layout/hierarchy1"/>
    <dgm:cxn modelId="{CEA1DE5B-4437-4D54-8F19-16449830CDC3}" type="presParOf" srcId="{3C39EB78-BE2F-4A83-B4F4-1BFA7199B74D}" destId="{1D1BF9D0-3C23-4922-A1CF-45DF662A85B4}" srcOrd="0" destOrd="0" presId="urn:microsoft.com/office/officeart/2005/8/layout/hierarchy1"/>
    <dgm:cxn modelId="{1A2D4160-FA38-4056-A672-3BB0FA9F4338}" type="presParOf" srcId="{1D1BF9D0-3C23-4922-A1CF-45DF662A85B4}" destId="{B4CC7365-F5BF-4681-AACD-AE3E74487D36}" srcOrd="0" destOrd="0" presId="urn:microsoft.com/office/officeart/2005/8/layout/hierarchy1"/>
    <dgm:cxn modelId="{9E8EC4F2-37BF-4F0D-BF53-853293E13DBE}" type="presParOf" srcId="{1D1BF9D0-3C23-4922-A1CF-45DF662A85B4}" destId="{0853A3F4-215E-462E-847C-0AB1CEEDFD88}" srcOrd="1" destOrd="0" presId="urn:microsoft.com/office/officeart/2005/8/layout/hierarchy1"/>
    <dgm:cxn modelId="{69C6550E-2668-4CBA-A73B-DCF3D1C3EF12}" type="presParOf" srcId="{3C39EB78-BE2F-4A83-B4F4-1BFA7199B74D}" destId="{BDFB3F12-2D8E-4BDD-AE76-435756E268A4}" srcOrd="1" destOrd="0" presId="urn:microsoft.com/office/officeart/2005/8/layout/hierarchy1"/>
    <dgm:cxn modelId="{37688BF1-C1B2-42E4-9883-B7D8FF29271B}" type="presParOf" srcId="{BDFB3F12-2D8E-4BDD-AE76-435756E268A4}" destId="{8AF45628-08CE-4919-947F-017073DBEB50}" srcOrd="0" destOrd="0" presId="urn:microsoft.com/office/officeart/2005/8/layout/hierarchy1"/>
    <dgm:cxn modelId="{0F9D7CDF-3E43-4AA3-ACC9-F8FB2C952BD6}" type="presParOf" srcId="{BDFB3F12-2D8E-4BDD-AE76-435756E268A4}" destId="{E885B840-4C94-4EDC-A8E2-D1C679538E96}" srcOrd="1" destOrd="0" presId="urn:microsoft.com/office/officeart/2005/8/layout/hierarchy1"/>
    <dgm:cxn modelId="{036A297C-E7AE-4531-8DA9-CFFACD00F022}" type="presParOf" srcId="{E885B840-4C94-4EDC-A8E2-D1C679538E96}" destId="{55E308E9-B7D2-420E-A2A0-84935102868C}" srcOrd="0" destOrd="0" presId="urn:microsoft.com/office/officeart/2005/8/layout/hierarchy1"/>
    <dgm:cxn modelId="{A11D1D51-77AB-4273-94AD-EFA5B44B60D2}" type="presParOf" srcId="{55E308E9-B7D2-420E-A2A0-84935102868C}" destId="{2ABF64D6-F742-4CFA-86E6-B6D63C8C612D}" srcOrd="0" destOrd="0" presId="urn:microsoft.com/office/officeart/2005/8/layout/hierarchy1"/>
    <dgm:cxn modelId="{9797EC91-F87D-474B-8F8D-E5FAFABE10AB}" type="presParOf" srcId="{55E308E9-B7D2-420E-A2A0-84935102868C}" destId="{35EB288E-15B3-4E84-89E3-F4A57B374511}" srcOrd="1" destOrd="0" presId="urn:microsoft.com/office/officeart/2005/8/layout/hierarchy1"/>
    <dgm:cxn modelId="{738BFCF3-814F-479D-A7FB-6F4D30B6D674}" type="presParOf" srcId="{E885B840-4C94-4EDC-A8E2-D1C679538E96}" destId="{C906D73E-B72E-416F-8E76-C8B1E49565C4}" srcOrd="1" destOrd="0" presId="urn:microsoft.com/office/officeart/2005/8/layout/hierarchy1"/>
    <dgm:cxn modelId="{46558ADB-8BA2-4D6E-8645-39731636AB1C}" type="presParOf" srcId="{BDFB3F12-2D8E-4BDD-AE76-435756E268A4}" destId="{68CA60EB-17CE-43E1-B859-6ECC2212B495}" srcOrd="2" destOrd="0" presId="urn:microsoft.com/office/officeart/2005/8/layout/hierarchy1"/>
    <dgm:cxn modelId="{DD6A665E-1B49-47C5-A154-E131BD7AA5E8}" type="presParOf" srcId="{BDFB3F12-2D8E-4BDD-AE76-435756E268A4}" destId="{B5ED7648-B92B-4CDC-9A11-BD340264B15B}" srcOrd="3" destOrd="0" presId="urn:microsoft.com/office/officeart/2005/8/layout/hierarchy1"/>
    <dgm:cxn modelId="{46C5270F-F0FE-44C6-9E76-E3A683E9006D}" type="presParOf" srcId="{B5ED7648-B92B-4CDC-9A11-BD340264B15B}" destId="{F9070AFE-DB3A-4DB7-9263-5C4F35A79556}" srcOrd="0" destOrd="0" presId="urn:microsoft.com/office/officeart/2005/8/layout/hierarchy1"/>
    <dgm:cxn modelId="{93FC8BAB-81CA-42DF-A8CB-AC6BF7EB0BDB}" type="presParOf" srcId="{F9070AFE-DB3A-4DB7-9263-5C4F35A79556}" destId="{92EB5375-B352-489D-AF16-88A0DE2DE1EF}" srcOrd="0" destOrd="0" presId="urn:microsoft.com/office/officeart/2005/8/layout/hierarchy1"/>
    <dgm:cxn modelId="{3DFEDC52-CDB1-48B8-A240-E47B9D1B8114}" type="presParOf" srcId="{F9070AFE-DB3A-4DB7-9263-5C4F35A79556}" destId="{61CB1680-F676-43B7-8C6C-4CBE61CF7776}" srcOrd="1" destOrd="0" presId="urn:microsoft.com/office/officeart/2005/8/layout/hierarchy1"/>
    <dgm:cxn modelId="{6B9C8E89-BDA2-4982-AAFB-9B03C90EBB4F}" type="presParOf" srcId="{B5ED7648-B92B-4CDC-9A11-BD340264B15B}" destId="{AFFB3F08-A8B6-4BF2-AB27-1AB16E0BB7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2DFC2-6B79-48CE-B524-5E734F0F3021}">
      <dsp:nvSpPr>
        <dsp:cNvPr id="0" name=""/>
        <dsp:cNvSpPr/>
      </dsp:nvSpPr>
      <dsp:spPr>
        <a:xfrm rot="5400000">
          <a:off x="5288992" y="-2176996"/>
          <a:ext cx="879927" cy="53919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Снос </a:t>
          </a:r>
          <a:r>
            <a:rPr lang="ru-RU" sz="1400" b="1" i="0" kern="1200" dirty="0" smtClean="0">
              <a:latin typeface="+mn-lt"/>
            </a:rPr>
            <a:t>ветхих</a:t>
          </a:r>
          <a:r>
            <a:rPr lang="ru-RU" sz="1400" b="1" i="0" kern="1200" dirty="0" smtClean="0"/>
            <a:t> строений (СП «Грива») 333,0 тыс. руб.</a:t>
          </a:r>
          <a:endParaRPr lang="ru-RU" sz="1400" b="1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Благоустройство п. Зимовка (СП «</a:t>
          </a:r>
          <a:r>
            <a:rPr lang="ru-RU" sz="1400" b="1" i="0" kern="1200" dirty="0" err="1" smtClean="0"/>
            <a:t>Подзь</a:t>
          </a:r>
          <a:r>
            <a:rPr lang="ru-RU" sz="1400" b="1" i="0" kern="1200" dirty="0" smtClean="0"/>
            <a:t>») 300,0 тыс. руб</a:t>
          </a:r>
          <a:r>
            <a:rPr lang="ru-RU" sz="1400" b="1" kern="1200" dirty="0" smtClean="0"/>
            <a:t>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Чистая вода (СП «</a:t>
          </a:r>
          <a:r>
            <a:rPr lang="ru-RU" sz="1400" b="1" kern="1200" dirty="0" err="1" smtClean="0"/>
            <a:t>Ужга</a:t>
          </a:r>
          <a:r>
            <a:rPr lang="ru-RU" sz="1400" b="1" kern="1200" dirty="0" smtClean="0"/>
            <a:t>») 337,5 тыс. руб.</a:t>
          </a:r>
          <a:endParaRPr lang="ru-RU" sz="1400" b="1" kern="1200" dirty="0"/>
        </a:p>
      </dsp:txBody>
      <dsp:txXfrm rot="-5400000">
        <a:off x="3032976" y="121974"/>
        <a:ext cx="5349005" cy="794019"/>
      </dsp:txXfrm>
    </dsp:sp>
    <dsp:sp modelId="{31391FEF-BD86-4D87-ACD6-7FAD304C42C7}">
      <dsp:nvSpPr>
        <dsp:cNvPr id="0" name=""/>
        <dsp:cNvSpPr/>
      </dsp:nvSpPr>
      <dsp:spPr>
        <a:xfrm>
          <a:off x="0" y="1215"/>
          <a:ext cx="3032976" cy="10355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В сфере занятости населения</a:t>
          </a:r>
          <a:endParaRPr lang="ru-RU" sz="2200" kern="1200" dirty="0"/>
        </a:p>
      </dsp:txBody>
      <dsp:txXfrm>
        <a:off x="50551" y="51766"/>
        <a:ext cx="2931874" cy="934432"/>
      </dsp:txXfrm>
    </dsp:sp>
    <dsp:sp modelId="{4EE0F16A-71AA-4654-8AB5-3EDCA9992F3A}">
      <dsp:nvSpPr>
        <dsp:cNvPr id="0" name=""/>
        <dsp:cNvSpPr/>
      </dsp:nvSpPr>
      <dsp:spPr>
        <a:xfrm rot="5400000">
          <a:off x="4331629" y="-149082"/>
          <a:ext cx="2783464" cy="5386693"/>
        </a:xfrm>
        <a:prstGeom prst="round2SameRect">
          <a:avLst/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Отсыпка дорого по ул. </a:t>
          </a:r>
          <a:r>
            <a:rPr lang="ru-RU" sz="1300" b="1" kern="1200" dirty="0" err="1" smtClean="0"/>
            <a:t>И.Торопова</a:t>
          </a:r>
          <a:r>
            <a:rPr lang="ru-RU" sz="1300" b="1" kern="1200" dirty="0" smtClean="0"/>
            <a:t> с. Койгородок (СП «Койгородок») 1122,3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Золотые огни </a:t>
          </a:r>
          <a:r>
            <a:rPr lang="ru-RU" sz="1300" b="1" kern="1200" dirty="0" err="1" smtClean="0"/>
            <a:t>Нючпаса</a:t>
          </a:r>
          <a:r>
            <a:rPr lang="ru-RU" sz="1300" b="1" kern="1200" dirty="0" smtClean="0"/>
            <a:t> (СП «</a:t>
          </a:r>
          <a:r>
            <a:rPr lang="ru-RU" sz="1300" b="1" kern="1200" dirty="0" err="1" smtClean="0"/>
            <a:t>Нючпас</a:t>
          </a:r>
          <a:r>
            <a:rPr lang="ru-RU" sz="1300" b="1" kern="1200" dirty="0" smtClean="0"/>
            <a:t>») 335,0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Обустройство водоотводных канав (СП «</a:t>
          </a:r>
          <a:r>
            <a:rPr lang="ru-RU" sz="1300" b="1" kern="1200" dirty="0" err="1" smtClean="0"/>
            <a:t>Кажым</a:t>
          </a:r>
          <a:r>
            <a:rPr lang="ru-RU" sz="1300" b="1" kern="1200" dirty="0" smtClean="0"/>
            <a:t>») 333,5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Ремонт колодцев (СП «Грива») 333,0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Светлая </a:t>
          </a:r>
          <a:r>
            <a:rPr lang="ru-RU" sz="1300" b="1" kern="1200" dirty="0" err="1" smtClean="0"/>
            <a:t>Ужга</a:t>
          </a:r>
          <a:r>
            <a:rPr lang="ru-RU" sz="1300" b="1" kern="1200" dirty="0" smtClean="0"/>
            <a:t> (СП «</a:t>
          </a:r>
          <a:r>
            <a:rPr lang="ru-RU" sz="1300" b="1" kern="1200" dirty="0" err="1" smtClean="0"/>
            <a:t>Ужга</a:t>
          </a:r>
          <a:r>
            <a:rPr lang="ru-RU" sz="1300" b="1" kern="1200" dirty="0" smtClean="0"/>
            <a:t>») 508,2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Благоустройство кладбища п. </a:t>
          </a:r>
          <a:r>
            <a:rPr lang="ru-RU" sz="1300" b="1" kern="1200" dirty="0" err="1" smtClean="0"/>
            <a:t>Подзь</a:t>
          </a:r>
          <a:r>
            <a:rPr lang="ru-RU" sz="1300" b="1" kern="1200" dirty="0" smtClean="0"/>
            <a:t> (СП «</a:t>
          </a:r>
          <a:r>
            <a:rPr lang="ru-RU" sz="1300" b="1" kern="1200" dirty="0" err="1" smtClean="0"/>
            <a:t>Подзь</a:t>
          </a:r>
          <a:r>
            <a:rPr lang="ru-RU" sz="1300" b="1" kern="1200" dirty="0" smtClean="0"/>
            <a:t>») 300,0 тыс. руб.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Обновление водопропускных каналов на улицах Советская, Кирова, Шутова, Куйбышева, Октябрьская, Первомайская, Кооперативная, Интернациональная (СП «</a:t>
          </a:r>
          <a:r>
            <a:rPr lang="ru-RU" sz="1300" b="1" kern="1200" dirty="0" err="1" smtClean="0"/>
            <a:t>Кажым</a:t>
          </a:r>
          <a:r>
            <a:rPr lang="ru-RU" sz="1300" b="1" kern="1200" dirty="0" smtClean="0"/>
            <a:t>») 339,0 тыс. </a:t>
          </a:r>
          <a:r>
            <a:rPr lang="ru-RU" sz="1300" b="1" kern="1200" dirty="0" err="1" smtClean="0"/>
            <a:t>руб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1" kern="1200" dirty="0"/>
        </a:p>
      </dsp:txBody>
      <dsp:txXfrm rot="-5400000">
        <a:off x="3030015" y="1288410"/>
        <a:ext cx="5250815" cy="2511708"/>
      </dsp:txXfrm>
    </dsp:sp>
    <dsp:sp modelId="{C1A5F97B-D6DA-4D62-848E-AAF2BA1C1D13}">
      <dsp:nvSpPr>
        <dsp:cNvPr id="0" name=""/>
        <dsp:cNvSpPr/>
      </dsp:nvSpPr>
      <dsp:spPr>
        <a:xfrm>
          <a:off x="0" y="1160305"/>
          <a:ext cx="3030015" cy="2767917"/>
        </a:xfrm>
        <a:prstGeom prst="roundRect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В сфере благоустройства</a:t>
          </a:r>
          <a:endParaRPr lang="ru-RU" sz="2200" kern="1200" dirty="0"/>
        </a:p>
      </dsp:txBody>
      <dsp:txXfrm>
        <a:off x="135119" y="1295424"/>
        <a:ext cx="2759777" cy="2497679"/>
      </dsp:txXfrm>
    </dsp:sp>
    <dsp:sp modelId="{34067FCD-10C1-4E9B-8DDF-20C6940B539B}">
      <dsp:nvSpPr>
        <dsp:cNvPr id="0" name=""/>
        <dsp:cNvSpPr/>
      </dsp:nvSpPr>
      <dsp:spPr>
        <a:xfrm rot="5400000">
          <a:off x="5480867" y="1626417"/>
          <a:ext cx="496178" cy="5391959"/>
        </a:xfrm>
        <a:prstGeom prst="round2SameRect">
          <a:avLst/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Обновление системы отопления в здании Детского сада №1 с. Койгородок (СП «Койгородок») 700,0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3032977" y="4098529"/>
        <a:ext cx="5367738" cy="447736"/>
      </dsp:txXfrm>
    </dsp:sp>
    <dsp:sp modelId="{321A972C-BB7A-4717-A7C9-C3573E427AAD}">
      <dsp:nvSpPr>
        <dsp:cNvPr id="0" name=""/>
        <dsp:cNvSpPr/>
      </dsp:nvSpPr>
      <dsp:spPr>
        <a:xfrm>
          <a:off x="0" y="4051778"/>
          <a:ext cx="3032976" cy="503815"/>
        </a:xfrm>
        <a:prstGeom prst="roundRect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сфере образования</a:t>
          </a:r>
          <a:endParaRPr lang="ru-RU" sz="2200" kern="1200" dirty="0"/>
        </a:p>
      </dsp:txBody>
      <dsp:txXfrm>
        <a:off x="24594" y="4076372"/>
        <a:ext cx="2983788" cy="454627"/>
      </dsp:txXfrm>
    </dsp:sp>
    <dsp:sp modelId="{C99BC752-C52A-4F8E-8D12-3429E26DA549}">
      <dsp:nvSpPr>
        <dsp:cNvPr id="0" name=""/>
        <dsp:cNvSpPr/>
      </dsp:nvSpPr>
      <dsp:spPr>
        <a:xfrm rot="5400000">
          <a:off x="5504811" y="2303397"/>
          <a:ext cx="448290" cy="5391959"/>
        </a:xfrm>
        <a:prstGeom prst="round2SameRect">
          <a:avLst/>
        </a:prstGeom>
        <a:solidFill>
          <a:schemeClr val="accent2">
            <a:tint val="40000"/>
            <a:alpha val="90000"/>
            <a:hueOff val="-6418922"/>
            <a:satOff val="-10726"/>
            <a:lumOff val="-9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418922"/>
              <a:satOff val="-10726"/>
              <a:lumOff val="-98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Клубный дворик реализация второго этапа  (СП «Койгородок») 1500,0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3032977" y="4797115"/>
        <a:ext cx="5370075" cy="404522"/>
      </dsp:txXfrm>
    </dsp:sp>
    <dsp:sp modelId="{DF71F879-E6B2-44F3-95A7-A74F08F9E7B9}">
      <dsp:nvSpPr>
        <dsp:cNvPr id="0" name=""/>
        <dsp:cNvSpPr/>
      </dsp:nvSpPr>
      <dsp:spPr>
        <a:xfrm>
          <a:off x="0" y="4671376"/>
          <a:ext cx="3032976" cy="655999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сфере культуры</a:t>
          </a:r>
          <a:endParaRPr lang="ru-RU" sz="2200" kern="1200" dirty="0"/>
        </a:p>
      </dsp:txBody>
      <dsp:txXfrm>
        <a:off x="32023" y="4703399"/>
        <a:ext cx="2968930" cy="59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45628-08CE-4919-947F-017073DBEB50}">
      <dsp:nvSpPr>
        <dsp:cNvPr id="0" name=""/>
        <dsp:cNvSpPr/>
      </dsp:nvSpPr>
      <dsp:spPr>
        <a:xfrm>
          <a:off x="1095789" y="1356758"/>
          <a:ext cx="91440" cy="621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02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C7365-F5BF-4681-AACD-AE3E74487D36}">
      <dsp:nvSpPr>
        <dsp:cNvPr id="0" name=""/>
        <dsp:cNvSpPr/>
      </dsp:nvSpPr>
      <dsp:spPr>
        <a:xfrm>
          <a:off x="73836" y="813"/>
          <a:ext cx="2135346" cy="13559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A3F4-215E-462E-847C-0AB1CEEDFD88}">
      <dsp:nvSpPr>
        <dsp:cNvPr id="0" name=""/>
        <dsp:cNvSpPr/>
      </dsp:nvSpPr>
      <dsp:spPr>
        <a:xfrm>
          <a:off x="311097" y="226210"/>
          <a:ext cx="2135346" cy="135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Национальный проект «Образование»</a:t>
          </a:r>
          <a:endParaRPr lang="ru-RU" sz="1500" kern="1200" dirty="0"/>
        </a:p>
      </dsp:txBody>
      <dsp:txXfrm>
        <a:off x="350811" y="265924"/>
        <a:ext cx="2055918" cy="1276517"/>
      </dsp:txXfrm>
    </dsp:sp>
    <dsp:sp modelId="{2ABF64D6-F742-4CFA-86E6-B6D63C8C612D}">
      <dsp:nvSpPr>
        <dsp:cNvPr id="0" name=""/>
        <dsp:cNvSpPr/>
      </dsp:nvSpPr>
      <dsp:spPr>
        <a:xfrm>
          <a:off x="73836" y="1977788"/>
          <a:ext cx="2135346" cy="13559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B288E-15B3-4E84-89E3-F4A57B374511}">
      <dsp:nvSpPr>
        <dsp:cNvPr id="0" name=""/>
        <dsp:cNvSpPr/>
      </dsp:nvSpPr>
      <dsp:spPr>
        <a:xfrm>
          <a:off x="311097" y="2203185"/>
          <a:ext cx="2135346" cy="135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проект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«Современная школа»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1 632,7 тыс. руб.</a:t>
          </a:r>
          <a:endParaRPr lang="ru-RU" sz="1500" kern="1200" dirty="0"/>
        </a:p>
      </dsp:txBody>
      <dsp:txXfrm>
        <a:off x="350811" y="2242899"/>
        <a:ext cx="2055918" cy="1276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A60EB-17CE-43E1-B859-6ECC2212B495}">
      <dsp:nvSpPr>
        <dsp:cNvPr id="0" name=""/>
        <dsp:cNvSpPr/>
      </dsp:nvSpPr>
      <dsp:spPr>
        <a:xfrm>
          <a:off x="2468875" y="2501823"/>
          <a:ext cx="1357533" cy="64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72"/>
              </a:lnTo>
              <a:lnTo>
                <a:pt x="1357533" y="440272"/>
              </a:lnTo>
              <a:lnTo>
                <a:pt x="1357533" y="64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45628-08CE-4919-947F-017073DBEB50}">
      <dsp:nvSpPr>
        <dsp:cNvPr id="0" name=""/>
        <dsp:cNvSpPr/>
      </dsp:nvSpPr>
      <dsp:spPr>
        <a:xfrm>
          <a:off x="1111342" y="2501823"/>
          <a:ext cx="1357533" cy="646062"/>
        </a:xfrm>
        <a:custGeom>
          <a:avLst/>
          <a:gdLst/>
          <a:ahLst/>
          <a:cxnLst/>
          <a:rect l="0" t="0" r="0" b="0"/>
          <a:pathLst>
            <a:path>
              <a:moveTo>
                <a:pt x="1357533" y="0"/>
              </a:moveTo>
              <a:lnTo>
                <a:pt x="1357533" y="440272"/>
              </a:lnTo>
              <a:lnTo>
                <a:pt x="0" y="440272"/>
              </a:lnTo>
              <a:lnTo>
                <a:pt x="0" y="64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C7365-F5BF-4681-AACD-AE3E74487D36}">
      <dsp:nvSpPr>
        <dsp:cNvPr id="0" name=""/>
        <dsp:cNvSpPr/>
      </dsp:nvSpPr>
      <dsp:spPr>
        <a:xfrm>
          <a:off x="720075" y="735299"/>
          <a:ext cx="3497601" cy="1766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A3F4-215E-462E-847C-0AB1CEEDFD88}">
      <dsp:nvSpPr>
        <dsp:cNvPr id="0" name=""/>
        <dsp:cNvSpPr/>
      </dsp:nvSpPr>
      <dsp:spPr>
        <a:xfrm>
          <a:off x="966899" y="969782"/>
          <a:ext cx="3497601" cy="1766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Национальный проект «Жилье и городская среда»</a:t>
          </a:r>
          <a:endParaRPr lang="ru-RU" sz="1500" kern="1200" dirty="0"/>
        </a:p>
      </dsp:txBody>
      <dsp:txXfrm>
        <a:off x="1018639" y="1021522"/>
        <a:ext cx="3394121" cy="1663043"/>
      </dsp:txXfrm>
    </dsp:sp>
    <dsp:sp modelId="{2ABF64D6-F742-4CFA-86E6-B6D63C8C612D}">
      <dsp:nvSpPr>
        <dsp:cNvPr id="0" name=""/>
        <dsp:cNvSpPr/>
      </dsp:nvSpPr>
      <dsp:spPr>
        <a:xfrm>
          <a:off x="632" y="3147886"/>
          <a:ext cx="2221418" cy="1410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B288E-15B3-4E84-89E3-F4A57B374511}">
      <dsp:nvSpPr>
        <dsp:cNvPr id="0" name=""/>
        <dsp:cNvSpPr/>
      </dsp:nvSpPr>
      <dsp:spPr>
        <a:xfrm>
          <a:off x="247457" y="3382369"/>
          <a:ext cx="2221418" cy="141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проект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«Формирование комфортной городской среды»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2 891,1 тыс. руб.</a:t>
          </a:r>
          <a:endParaRPr lang="ru-RU" sz="1200" kern="1200" dirty="0"/>
        </a:p>
      </dsp:txBody>
      <dsp:txXfrm>
        <a:off x="288772" y="3423684"/>
        <a:ext cx="2138788" cy="1327970"/>
      </dsp:txXfrm>
    </dsp:sp>
    <dsp:sp modelId="{92EB5375-B352-489D-AF16-88A0DE2DE1EF}">
      <dsp:nvSpPr>
        <dsp:cNvPr id="0" name=""/>
        <dsp:cNvSpPr/>
      </dsp:nvSpPr>
      <dsp:spPr>
        <a:xfrm>
          <a:off x="2715700" y="3147886"/>
          <a:ext cx="2221418" cy="1410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B1680-F676-43B7-8C6C-4CBE61CF7776}">
      <dsp:nvSpPr>
        <dsp:cNvPr id="0" name=""/>
        <dsp:cNvSpPr/>
      </dsp:nvSpPr>
      <dsp:spPr>
        <a:xfrm>
          <a:off x="2962524" y="3382369"/>
          <a:ext cx="2221418" cy="141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проект «Обеспечение устойчивого сокращения непригодного для проживания жилищного фонда»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9 066,7 тыс. руб.</a:t>
          </a:r>
          <a:endParaRPr lang="ru-RU" sz="1200" kern="1200" dirty="0"/>
        </a:p>
      </dsp:txBody>
      <dsp:txXfrm>
        <a:off x="3003839" y="3423684"/>
        <a:ext cx="2138788" cy="132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0.54545</cdr:x>
      <cdr:y>0.50704</cdr:y>
    </cdr:from>
    <cdr:to>
      <cdr:x>0.86364</cdr:x>
      <cdr:y>0.5493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2592288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0" dirty="0" smtClean="0"/>
            <a:t>130 631,2</a:t>
          </a:r>
          <a:endParaRPr lang="ru-RU" sz="1200" b="1" i="0" dirty="0"/>
        </a:p>
      </cdr:txBody>
    </cdr:sp>
  </cdr:relSizeAnchor>
  <cdr:relSizeAnchor xmlns:cdr="http://schemas.openxmlformats.org/drawingml/2006/chartDrawing">
    <cdr:from>
      <cdr:x>0.16863</cdr:x>
      <cdr:y>0.1</cdr:y>
    </cdr:from>
    <cdr:to>
      <cdr:x>0.48682</cdr:x>
      <cdr:y>0.14225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293" y="576064"/>
          <a:ext cx="1008112" cy="243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0" dirty="0" smtClean="0"/>
            <a:t>459 244,2</a:t>
          </a:r>
          <a:endParaRPr lang="ru-RU" sz="1200" b="1" i="0" dirty="0"/>
        </a:p>
      </cdr:txBody>
    </cdr:sp>
  </cdr:relSizeAnchor>
  <cdr:relSizeAnchor xmlns:cdr="http://schemas.openxmlformats.org/drawingml/2006/chartDrawing">
    <cdr:from>
      <cdr:x>0.52273</cdr:x>
      <cdr:y>0.4125</cdr:y>
    </cdr:from>
    <cdr:to>
      <cdr:x>0.88636</cdr:x>
      <cdr:y>0.497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1656184" y="2376264"/>
          <a:ext cx="1152107" cy="486774"/>
        </a:xfrm>
        <a:prstGeom xmlns:a="http://schemas.openxmlformats.org/drawingml/2006/main" prst="upArrow">
          <a:avLst>
            <a:gd name="adj1" fmla="val 77473"/>
            <a:gd name="adj2" fmla="val 50000"/>
          </a:avLst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317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0.13636</cdr:x>
      <cdr:y>0.0125</cdr:y>
    </cdr:from>
    <cdr:to>
      <cdr:x>0.5</cdr:x>
      <cdr:y>0.09701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432048" y="72008"/>
          <a:ext cx="1152128" cy="486815"/>
        </a:xfrm>
        <a:prstGeom xmlns:a="http://schemas.openxmlformats.org/drawingml/2006/main" prst="upArrow">
          <a:avLst>
            <a:gd name="adj1" fmla="val 77473"/>
            <a:gd name="adj2" fmla="val 50000"/>
          </a:avLst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 w="317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0.59091</cdr:x>
      <cdr:y>0.425</cdr:y>
    </cdr:from>
    <cdr:to>
      <cdr:x>0.90909</cdr:x>
      <cdr:y>0.46726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2448272"/>
          <a:ext cx="1008106" cy="243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-0,4 %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0.20455</cdr:x>
      <cdr:y>0.0375</cdr:y>
    </cdr:from>
    <cdr:to>
      <cdr:x>0.52273</cdr:x>
      <cdr:y>0.07975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8072" y="216024"/>
          <a:ext cx="1008112" cy="243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+8,4 %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0.35506</cdr:x>
      <cdr:y>0.24286</cdr:y>
    </cdr:from>
    <cdr:to>
      <cdr:x>0.50367</cdr:x>
      <cdr:y>0.29114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1" y="1224136"/>
          <a:ext cx="904155" cy="24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83,7 %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0.34222</cdr:x>
      <cdr:y>0.7301</cdr:y>
    </cdr:from>
    <cdr:to>
      <cdr:x>0.46057</cdr:x>
      <cdr:y>0.77838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72912" y="4090532"/>
          <a:ext cx="751449" cy="270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3,0 %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0.56904</cdr:x>
      <cdr:y>0.7558</cdr:y>
    </cdr:from>
    <cdr:to>
      <cdr:x>0.68739</cdr:x>
      <cdr:y>0.80409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13072" y="4234548"/>
          <a:ext cx="751449" cy="2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3,5 %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0.48966</cdr:x>
      <cdr:y>0.78151</cdr:y>
    </cdr:from>
    <cdr:to>
      <cdr:x>0.60801</cdr:x>
      <cdr:y>0.8298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09016" y="4378564"/>
          <a:ext cx="751448" cy="270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1,3%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0.42161</cdr:x>
      <cdr:y>0.7558</cdr:y>
    </cdr:from>
    <cdr:to>
      <cdr:x>0.53997</cdr:x>
      <cdr:y>0.80408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76968" y="4234548"/>
          <a:ext cx="751512" cy="270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2,8%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0.65977</cdr:x>
      <cdr:y>0.7301</cdr:y>
    </cdr:from>
    <cdr:to>
      <cdr:x>0.77813</cdr:x>
      <cdr:y>0.77839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89136" y="4090532"/>
          <a:ext cx="751512" cy="27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2,4%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0.72421</cdr:x>
      <cdr:y>0.69154</cdr:y>
    </cdr:from>
    <cdr:to>
      <cdr:x>0.84257</cdr:x>
      <cdr:y>0.73982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98288" y="3874508"/>
          <a:ext cx="751512" cy="270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3,3 %</a:t>
          </a:r>
          <a:endParaRPr lang="ru-RU" sz="1400" b="1" i="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0.09546</cdr:x>
      <cdr:y>0.87179</cdr:y>
    </cdr:from>
    <cdr:to>
      <cdr:x>0.21164</cdr:x>
      <cdr:y>0.92577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027" y="4896544"/>
          <a:ext cx="864096" cy="303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НДФЛ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0.23068</cdr:x>
      <cdr:y>0.87179</cdr:y>
    </cdr:from>
    <cdr:to>
      <cdr:x>0.32774</cdr:x>
      <cdr:y>0.93893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4896544"/>
          <a:ext cx="818035" cy="377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ЕНВД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0.33321</cdr:x>
      <cdr:y>0.85897</cdr:y>
    </cdr:from>
    <cdr:to>
      <cdr:x>0.52684</cdr:x>
      <cdr:y>0.99055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4824536"/>
          <a:ext cx="1631941" cy="739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Аренда муниципального имущества</a:t>
          </a:r>
        </a:p>
        <a:p xmlns:a="http://schemas.openxmlformats.org/drawingml/2006/main">
          <a:pPr algn="ctr"/>
          <a:endParaRPr lang="ru-RU" sz="1100" b="0" dirty="0"/>
        </a:p>
      </cdr:txBody>
    </cdr:sp>
  </cdr:relSizeAnchor>
  <cdr:relSizeAnchor xmlns:cdr="http://schemas.openxmlformats.org/drawingml/2006/chartDrawing">
    <cdr:from>
      <cdr:x>0.5158</cdr:x>
      <cdr:y>0.85897</cdr:y>
    </cdr:from>
    <cdr:to>
      <cdr:x>0.64166</cdr:x>
      <cdr:y>0.9359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47193" y="4824536"/>
          <a:ext cx="1060765" cy="432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Штрафы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0.66641</cdr:x>
      <cdr:y>0.85897</cdr:y>
    </cdr:from>
    <cdr:to>
      <cdr:x>0.78284</cdr:x>
      <cdr:y>0.92611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16624" y="4824536"/>
          <a:ext cx="981288" cy="377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УСН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0.06596</cdr:x>
      <cdr:y>0.21795</cdr:y>
    </cdr:from>
    <cdr:to>
      <cdr:x>0.19182</cdr:x>
      <cdr:y>0.2969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620875" y="1494701"/>
          <a:ext cx="1184707" cy="54143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5400000" vertOverflow="clip" vert="vert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0.21971</cdr:x>
      <cdr:y>0.6575</cdr:y>
    </cdr:from>
    <cdr:to>
      <cdr:x>0.34557</cdr:x>
      <cdr:y>0.73645</cdr:y>
    </cdr:to>
    <cdr:sp macro="" textlink="">
      <cdr:nvSpPr>
        <cdr:cNvPr id="8" name="Стрелка вниз 7"/>
        <cdr:cNvSpPr/>
      </cdr:nvSpPr>
      <cdr:spPr>
        <a:xfrm xmlns:a="http://schemas.openxmlformats.org/drawingml/2006/main" rot="10800000">
          <a:off x="2068080" y="4509120"/>
          <a:ext cx="1184707" cy="54143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vertOverflow="clip" vert="horz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0.35884</cdr:x>
      <cdr:y>0.65385</cdr:y>
    </cdr:from>
    <cdr:to>
      <cdr:x>0.4847</cdr:x>
      <cdr:y>0.7328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3024336" y="3672408"/>
          <a:ext cx="1060766" cy="44343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vertOverflow="clip" vert="horz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0.50408</cdr:x>
      <cdr:y>0.65385</cdr:y>
    </cdr:from>
    <cdr:to>
      <cdr:x>0.62994</cdr:x>
      <cdr:y>0.7328</cdr:y>
    </cdr:to>
    <cdr:sp macro="" textlink="">
      <cdr:nvSpPr>
        <cdr:cNvPr id="14" name="Стрелка вниз 13"/>
        <cdr:cNvSpPr/>
      </cdr:nvSpPr>
      <cdr:spPr>
        <a:xfrm xmlns:a="http://schemas.openxmlformats.org/drawingml/2006/main">
          <a:off x="4248472" y="3672408"/>
          <a:ext cx="1060766" cy="44343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5400000" vertOverflow="clip" vert="vert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0.64078</cdr:x>
      <cdr:y>0.64103</cdr:y>
    </cdr:from>
    <cdr:to>
      <cdr:x>0.76664</cdr:x>
      <cdr:y>0.71998</cdr:y>
    </cdr:to>
    <cdr:sp macro="" textlink="">
      <cdr:nvSpPr>
        <cdr:cNvPr id="16" name="Стрелка вниз 15"/>
        <cdr:cNvSpPr/>
      </cdr:nvSpPr>
      <cdr:spPr>
        <a:xfrm xmlns:a="http://schemas.openxmlformats.org/drawingml/2006/main" rot="10800000">
          <a:off x="6031595" y="4396184"/>
          <a:ext cx="1184708" cy="54143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vertOverflow="clip" vert="horz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0.10052</cdr:x>
      <cdr:y>0.2375</cdr:y>
    </cdr:from>
    <cdr:to>
      <cdr:x>0.19733</cdr:x>
      <cdr:y>0.30329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946156" y="1628800"/>
          <a:ext cx="911262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-0,5 %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0.25031</cdr:x>
      <cdr:y>0.6785</cdr:y>
    </cdr:from>
    <cdr:to>
      <cdr:x>0.34713</cdr:x>
      <cdr:y>0.74429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356112" y="4653136"/>
          <a:ext cx="911357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+3,8 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0.38801</cdr:x>
      <cdr:y>0.668</cdr:y>
    </cdr:from>
    <cdr:to>
      <cdr:x>0.48482</cdr:x>
      <cdr:y>0.73379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652256" y="4581128"/>
          <a:ext cx="911263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-2,9 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0.541</cdr:x>
      <cdr:y>0.668</cdr:y>
    </cdr:from>
    <cdr:to>
      <cdr:x>0.63782</cdr:x>
      <cdr:y>0.73379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092416" y="4581128"/>
          <a:ext cx="911357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-5,5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0.67105</cdr:x>
      <cdr:y>0.668</cdr:y>
    </cdr:from>
    <cdr:to>
      <cdr:x>0.76786</cdr:x>
      <cdr:y>0.73379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6316552" y="4581128"/>
          <a:ext cx="911263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+32,5</a:t>
          </a:r>
          <a:r>
            <a:rPr lang="ru-RU" sz="1100" b="1" dirty="0" smtClean="0">
              <a:solidFill>
                <a:schemeClr val="bg1"/>
              </a:solidFill>
            </a:rPr>
            <a:t>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0.7888</cdr:x>
      <cdr:y>0.6575</cdr:y>
    </cdr:from>
    <cdr:to>
      <cdr:x>0.91466</cdr:x>
      <cdr:y>0.73645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7424939" y="4509120"/>
          <a:ext cx="1184707" cy="54143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2">
            <a:lumMod val="5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5400000" vertOverflow="clip" vert="vert"/>
        <a:lstStyle xmlns:a="http://schemas.openxmlformats.org/drawingml/2006/main"/>
        <a:p xmlns:a="http://schemas.openxmlformats.org/drawingml/2006/main"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0.81768</cdr:x>
      <cdr:y>0.6785</cdr:y>
    </cdr:from>
    <cdr:to>
      <cdr:x>0.91449</cdr:x>
      <cdr:y>0.74429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696713" y="4653136"/>
          <a:ext cx="911263" cy="45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+12,7 %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0.80311</cdr:x>
      <cdr:y>0.85897</cdr:y>
    </cdr:from>
    <cdr:to>
      <cdr:x>0.91954</cdr:x>
      <cdr:y>0.92611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6768752" y="4824536"/>
          <a:ext cx="981288" cy="377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Акцизы</a:t>
          </a:r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0.54087</cdr:x>
      <cdr:y>0.15812</cdr:y>
    </cdr:from>
    <cdr:to>
      <cdr:x>0.69758</cdr:x>
      <cdr:y>0.27476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306318">
          <a:off x="4519611" y="842564"/>
          <a:ext cx="1309491" cy="621546"/>
        </a:xfrm>
        <a:prstGeom xmlns:a="http://schemas.openxmlformats.org/drawingml/2006/main" prst="rightArrow">
          <a:avLst>
            <a:gd name="adj1" fmla="val 50000"/>
            <a:gd name="adj2" fmla="val 13091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+ 53%</a:t>
          </a:r>
          <a:endParaRPr lang="ru-RU" dirty="0"/>
        </a:p>
      </cdr:txBody>
    </cdr:sp>
  </cdr:relSizeAnchor>
  <cdr:relSizeAnchor xmlns:cdr="http://schemas.openxmlformats.org/drawingml/2006/chartDrawing">
    <cdr:from>
      <cdr:x>0.22348</cdr:x>
      <cdr:y>0.17303</cdr:y>
    </cdr:from>
    <cdr:to>
      <cdr:x>0.38019</cdr:x>
      <cdr:y>0.28712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175188">
          <a:off x="1867438" y="921980"/>
          <a:ext cx="1309491" cy="607982"/>
        </a:xfrm>
        <a:prstGeom xmlns:a="http://schemas.openxmlformats.org/drawingml/2006/main" prst="rightArrow">
          <a:avLst>
            <a:gd name="adj1" fmla="val 50000"/>
            <a:gd name="adj2" fmla="val 13091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- 2,0%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0.11083</cdr:x>
      <cdr:y>0.06849</cdr:y>
    </cdr:from>
    <cdr:to>
      <cdr:x>0.49719</cdr:x>
      <cdr:y>0.12329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1157" y="360040"/>
          <a:ext cx="1224125" cy="288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465 042,3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0.54265</cdr:x>
      <cdr:y>0.06849</cdr:y>
    </cdr:from>
    <cdr:to>
      <cdr:x>0.92901</cdr:x>
      <cdr:y>0.12329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19304" y="360040"/>
          <a:ext cx="1224125" cy="288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465 004,3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0.31818</cdr:x>
      <cdr:y>0.5</cdr:y>
    </cdr:from>
    <cdr:to>
      <cdr:x>0.70455</cdr:x>
      <cdr:y>0.55479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08112" y="262829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0.18411</cdr:x>
      <cdr:y>0.75714</cdr:y>
    </cdr:from>
    <cdr:to>
      <cdr:x>0.4475</cdr:x>
      <cdr:y>0.98571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20180" y="3816424"/>
          <a:ext cx="1602495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75000"/>
                </a:schemeClr>
              </a:solidFill>
            </a:rPr>
            <a:t>Трансферты </a:t>
          </a:r>
          <a:endParaRPr lang="ru-RU" sz="1600" b="1" dirty="0" smtClean="0">
            <a:solidFill>
              <a:schemeClr val="accent5">
                <a:lumMod val="75000"/>
              </a:schemeClr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муниципалитетам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1600" b="1" dirty="0">
              <a:solidFill>
                <a:schemeClr val="accent5">
                  <a:lumMod val="75000"/>
                </a:schemeClr>
              </a:solidFill>
            </a:rPr>
            <a:t>общего </a:t>
          </a:r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характера</a:t>
          </a:r>
        </a:p>
        <a:p xmlns:a="http://schemas.openxmlformats.org/drawingml/2006/main">
          <a:pPr algn="ctr"/>
          <a:r>
            <a:rPr lang="ru-RU" sz="2000" b="1" dirty="0" smtClean="0"/>
            <a:t>9%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0.63386</cdr:x>
      <cdr:y>0.74286</cdr:y>
    </cdr:from>
    <cdr:to>
      <cdr:x>0.94458</cdr:x>
      <cdr:y>0.97143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56484" y="3744416"/>
          <a:ext cx="1890527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Расходы</a:t>
          </a:r>
        </a:p>
        <a:p xmlns:a="http://schemas.openxmlformats.org/drawingml/2006/main">
          <a:pPr algn="ctr"/>
          <a:r>
            <a:rPr lang="ru-RU" sz="1600" b="1" dirty="0" err="1">
              <a:solidFill>
                <a:schemeClr val="accent4">
                  <a:lumMod val="50000"/>
                </a:schemeClr>
              </a:solidFill>
            </a:rPr>
            <a:t>о</a:t>
          </a:r>
          <a:r>
            <a:rPr lang="ru-RU" sz="1600" b="1" dirty="0" err="1" smtClean="0">
              <a:solidFill>
                <a:schemeClr val="accent4">
                  <a:lumMod val="50000"/>
                </a:schemeClr>
              </a:solidFill>
            </a:rPr>
            <a:t>бщегосударствен</a:t>
          </a:r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-</a:t>
          </a:r>
        </a:p>
        <a:p xmlns:a="http://schemas.openxmlformats.org/drawingml/2006/main">
          <a:pPr algn="ctr"/>
          <a:r>
            <a:rPr lang="ru-RU" sz="1600" b="1" dirty="0" err="1" smtClean="0">
              <a:solidFill>
                <a:schemeClr val="accent4">
                  <a:lumMod val="50000"/>
                </a:schemeClr>
              </a:solidFill>
            </a:rPr>
            <a:t>ного</a:t>
          </a:r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 характера</a:t>
          </a:r>
        </a:p>
        <a:p xmlns:a="http://schemas.openxmlformats.org/drawingml/2006/main">
          <a:pPr algn="ctr"/>
          <a:r>
            <a:rPr lang="ru-RU" sz="2000" b="1" dirty="0" smtClean="0"/>
            <a:t>9%</a:t>
          </a:r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0.66054</cdr:x>
      <cdr:y>0.05714</cdr:y>
    </cdr:from>
    <cdr:to>
      <cdr:x>0.97127</cdr:x>
      <cdr:y>0.28571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18819" y="288032"/>
          <a:ext cx="1890527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Расходы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э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кономического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х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арактера</a:t>
          </a:r>
        </a:p>
        <a:p xmlns:a="http://schemas.openxmlformats.org/drawingml/2006/main">
          <a:pPr algn="ctr"/>
          <a:r>
            <a:rPr lang="ru-RU" sz="2000" b="1" dirty="0" smtClean="0"/>
            <a:t>5%</a:t>
          </a:r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0.05714</cdr:y>
    </cdr:from>
    <cdr:to>
      <cdr:x>0.31073</cdr:x>
      <cdr:y>0.28571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-31948" y="288032"/>
          <a:ext cx="1890527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Расходы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социального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2">
                  <a:lumMod val="60000"/>
                  <a:lumOff val="40000"/>
                </a:schemeClr>
              </a:solidFill>
            </a:rPr>
            <a:t>х</a:t>
          </a:r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арактера</a:t>
          </a:r>
        </a:p>
        <a:p xmlns:a="http://schemas.openxmlformats.org/drawingml/2006/main">
          <a:pPr algn="ctr"/>
          <a:r>
            <a:rPr lang="ru-RU" sz="2000" b="1" dirty="0" smtClean="0"/>
            <a:t>77%</a:t>
          </a:r>
        </a:p>
        <a:p xmlns:a="http://schemas.openxmlformats.org/drawingml/2006/main">
          <a:pPr algn="ctr"/>
          <a:endParaRPr lang="ru-RU" sz="1600" b="1" dirty="0" smtClean="0"/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0.42082</cdr:x>
      <cdr:y>0.67143</cdr:y>
    </cdr:from>
    <cdr:to>
      <cdr:x>0.49183</cdr:x>
      <cdr:y>0.78571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2560340" y="3384376"/>
          <a:ext cx="432048" cy="57606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0.6812</cdr:x>
      <cdr:y>0.65714</cdr:y>
    </cdr:from>
    <cdr:to>
      <cdr:x>0.72854</cdr:x>
      <cdr:y>0.74286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4144516" y="3312368"/>
          <a:ext cx="288032" cy="43204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0.82322</cdr:x>
      <cdr:y>0.24286</cdr:y>
    </cdr:from>
    <cdr:to>
      <cdr:x>0.8824</cdr:x>
      <cdr:y>0.45714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5008612" y="1224136"/>
          <a:ext cx="360040" cy="108012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0.21962</cdr:x>
      <cdr:y>0.22857</cdr:y>
    </cdr:from>
    <cdr:to>
      <cdr:x>0.2788</cdr:x>
      <cdr:y>0.35714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1336204" y="1152128"/>
          <a:ext cx="360040" cy="64807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0.17614</cdr:x>
      <cdr:y>0.39134</cdr:y>
    </cdr:from>
    <cdr:to>
      <cdr:x>0.27015</cdr:x>
      <cdr:y>0.45155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84131" y="1872208"/>
          <a:ext cx="792107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91,4%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0.23596</cdr:x>
      <cdr:y>0.64722</cdr:y>
    </cdr:from>
    <cdr:to>
      <cdr:x>0.32998</cdr:x>
      <cdr:y>0.70743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8187" y="3096344"/>
          <a:ext cx="79210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8,6%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0.34707</cdr:x>
      <cdr:y>0.39134</cdr:y>
    </cdr:from>
    <cdr:to>
      <cdr:x>0.44107</cdr:x>
      <cdr:y>0.45155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4291" y="1872208"/>
          <a:ext cx="792022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90,1%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0.41543</cdr:x>
      <cdr:y>0.66227</cdr:y>
    </cdr:from>
    <cdr:to>
      <cdr:x>0.50944</cdr:x>
      <cdr:y>0.72248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00355" y="3168352"/>
          <a:ext cx="792107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9,9%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0.52653</cdr:x>
      <cdr:y>0.39134</cdr:y>
    </cdr:from>
    <cdr:to>
      <cdr:x>0.62053</cdr:x>
      <cdr:y>0.45155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36459" y="1872208"/>
          <a:ext cx="792023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90,2%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0.5949</cdr:x>
      <cdr:y>0.66227</cdr:y>
    </cdr:from>
    <cdr:to>
      <cdr:x>0.68891</cdr:x>
      <cdr:y>0.72248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12523" y="3168352"/>
          <a:ext cx="79210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9,8%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0.80001</cdr:x>
      <cdr:y>0.66227</cdr:y>
    </cdr:from>
    <cdr:to>
      <cdr:x>0.89402</cdr:x>
      <cdr:y>0.72248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740715" y="3168352"/>
          <a:ext cx="79210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11,4%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0.7231</cdr:x>
      <cdr:y>0.39134</cdr:y>
    </cdr:from>
    <cdr:to>
      <cdr:x>0.8171</cdr:x>
      <cdr:y>0.45155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92643" y="1872208"/>
          <a:ext cx="792023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88,6%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0.21504</cdr:x>
      <cdr:y>0.02711</cdr:y>
    </cdr:from>
    <cdr:to>
      <cdr:x>0.30983</cdr:x>
      <cdr:y>0.13522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559808">
          <a:off x="1796878" y="144449"/>
          <a:ext cx="792079" cy="5760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19,3%</a:t>
          </a:r>
          <a:endParaRPr lang="ru-RU" dirty="0"/>
        </a:p>
      </cdr:txBody>
    </cdr:sp>
  </cdr:relSizeAnchor>
  <cdr:relSizeAnchor xmlns:cdr="http://schemas.openxmlformats.org/drawingml/2006/chartDrawing">
    <cdr:from>
      <cdr:x>0.34496</cdr:x>
      <cdr:y>0.03051</cdr:y>
    </cdr:from>
    <cdr:to>
      <cdr:x>0.43975</cdr:x>
      <cdr:y>0.13862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745058">
          <a:off x="2882536" y="162553"/>
          <a:ext cx="792079" cy="57607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25,3%</a:t>
          </a:r>
          <a:endParaRPr lang="ru-RU" dirty="0"/>
        </a:p>
      </cdr:txBody>
    </cdr:sp>
  </cdr:relSizeAnchor>
  <cdr:relSizeAnchor xmlns:cdr="http://schemas.openxmlformats.org/drawingml/2006/chartDrawing">
    <cdr:from>
      <cdr:x>0.55111</cdr:x>
      <cdr:y>0.02711</cdr:y>
    </cdr:from>
    <cdr:to>
      <cdr:x>0.6459</cdr:x>
      <cdr:y>0.13522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559808">
          <a:off x="4605190" y="144449"/>
          <a:ext cx="792079" cy="5760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9,1%</a:t>
          </a:r>
          <a:endParaRPr lang="ru-RU" dirty="0"/>
        </a:p>
      </cdr:txBody>
    </cdr:sp>
  </cdr:relSizeAnchor>
  <cdr:relSizeAnchor xmlns:cdr="http://schemas.openxmlformats.org/drawingml/2006/chartDrawing">
    <cdr:from>
      <cdr:x>0.72346</cdr:x>
      <cdr:y>0.08116</cdr:y>
    </cdr:from>
    <cdr:to>
      <cdr:x>0.81825</cdr:x>
      <cdr:y>0.18927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 rot="1559808">
          <a:off x="6045350" y="432480"/>
          <a:ext cx="792079" cy="5760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9,1%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93CF-70DB-403C-B741-D3F053856481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3AB2-28D0-4001-A9BE-3C95AC6E4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7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6AB83-AF23-4E15-9A86-BB087DB1BFC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8DE87-36A8-42C5-96DD-45A6C714F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oig_finupr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632848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32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«Бюджет для Граждан» </a:t>
            </a:r>
            <a:br>
              <a:rPr lang="ru-RU" altLang="ru-RU" sz="32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altLang="ru-RU" sz="32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об </a:t>
            </a:r>
            <a: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исполнении бюджета муниципального </a:t>
            </a:r>
            <a:r>
              <a:rPr lang="ru-RU" altLang="ru-RU" sz="32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образования</a:t>
            </a:r>
            <a: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муниципального района </a:t>
            </a:r>
            <a:b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«Койгородский» за </a:t>
            </a:r>
            <a:r>
              <a:rPr lang="ru-RU" altLang="ru-RU" sz="32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2019 </a:t>
            </a:r>
            <a:r>
              <a:rPr lang="ru-RU" altLang="ru-RU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год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17557" cy="622992"/>
          </a:xfrm>
        </p:spPr>
        <p:txBody>
          <a:bodyPr/>
          <a:lstStyle/>
          <a:p>
            <a:pPr algn="ctr">
              <a:buNone/>
            </a:pP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МО МР «Койгородский» в 2019 году.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7839153"/>
              </p:ext>
            </p:extLst>
          </p:nvPr>
        </p:nvGraphicFramePr>
        <p:xfrm>
          <a:off x="251520" y="908720"/>
          <a:ext cx="31683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02546003"/>
              </p:ext>
            </p:extLst>
          </p:nvPr>
        </p:nvGraphicFramePr>
        <p:xfrm>
          <a:off x="2903144" y="1138668"/>
          <a:ext cx="6349375" cy="560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245042" y="895281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руб.</a:t>
            </a:r>
            <a:endParaRPr lang="ru-RU" sz="1200" b="1" i="0" dirty="0"/>
          </a:p>
        </p:txBody>
      </p:sp>
    </p:spTree>
    <p:extLst>
      <p:ext uri="{BB962C8B-B14F-4D97-AF65-F5344CB8AC3E}">
        <p14:creationId xmlns:p14="http://schemas.microsoft.com/office/powerpoint/2010/main" val="1926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3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62682" y="225514"/>
            <a:ext cx="781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основным доходным источникам бюджета МО МР «Койгородский» в 2019 году.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16373882"/>
              </p:ext>
            </p:extLst>
          </p:nvPr>
        </p:nvGraphicFramePr>
        <p:xfrm>
          <a:off x="-134448" y="-99392"/>
          <a:ext cx="94128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32974" y="11577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млн.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83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1" y="206435"/>
            <a:ext cx="8424936" cy="956133"/>
          </a:xfrm>
        </p:spPr>
        <p:txBody>
          <a:bodyPr/>
          <a:lstStyle/>
          <a:p>
            <a:pPr algn="ctr">
              <a:buNone/>
            </a:pP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имущественных и социальных вычетов</a:t>
            </a:r>
            <a:b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НДФЛ за 2017 – 2019 годы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6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0719249"/>
              </p:ext>
            </p:extLst>
          </p:nvPr>
        </p:nvGraphicFramePr>
        <p:xfrm>
          <a:off x="464327" y="1268760"/>
          <a:ext cx="835614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32974" y="11577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3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62682" y="225514"/>
            <a:ext cx="781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 в 2019 году.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4142969"/>
              </p:ext>
            </p:extLst>
          </p:nvPr>
        </p:nvGraphicFramePr>
        <p:xfrm>
          <a:off x="-252536" y="458095"/>
          <a:ext cx="3888432" cy="581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08089"/>
              </p:ext>
            </p:extLst>
          </p:nvPr>
        </p:nvGraphicFramePr>
        <p:xfrm>
          <a:off x="2221050" y="1700808"/>
          <a:ext cx="6096000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4068"/>
                <a:gridCol w="14819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Целевые средства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263 822,8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в том числе: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в образовании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208 881,9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капитальные</a:t>
                      </a:r>
                      <a:r>
                        <a:rPr lang="ru-RU" baseline="0" dirty="0" smtClean="0"/>
                        <a:t> вложения в объекты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8 976,0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выплаты населению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8 056,5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в культуре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27 101,5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8 296,6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2 510,3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19530"/>
              </p:ext>
            </p:extLst>
          </p:nvPr>
        </p:nvGraphicFramePr>
        <p:xfrm>
          <a:off x="2262188" y="544522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068"/>
                <a:gridCol w="14819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Дотации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59 106,1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144145"/>
            <a:ext cx="133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322 928,9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32974" y="11577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413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17557" cy="622992"/>
          </a:xfrm>
        </p:spPr>
        <p:txBody>
          <a:bodyPr/>
          <a:lstStyle/>
          <a:p>
            <a:pPr algn="ctr">
              <a:buNone/>
            </a:pP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МР «Койгородский» в 2019 году.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91555474"/>
              </p:ext>
            </p:extLst>
          </p:nvPr>
        </p:nvGraphicFramePr>
        <p:xfrm>
          <a:off x="251520" y="1412776"/>
          <a:ext cx="31683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093374"/>
              </p:ext>
            </p:extLst>
          </p:nvPr>
        </p:nvGraphicFramePr>
        <p:xfrm>
          <a:off x="3091780" y="1412776"/>
          <a:ext cx="60841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58656" y="884954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руб.</a:t>
            </a:r>
            <a:endParaRPr lang="ru-RU" sz="1200" b="1" i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128340"/>
            <a:ext cx="5365230" cy="428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Направленность расходов в 2019 году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7"/>
            <a:ext cx="8317557" cy="720919"/>
          </a:xfrm>
        </p:spPr>
        <p:txBody>
          <a:bodyPr/>
          <a:lstStyle/>
          <a:p>
            <a:pPr algn="ctr">
              <a:buNone/>
            </a:pP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МР «Койгородский» </a:t>
            </a:r>
            <a:b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характера в 2019 году.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"/>
          <p:cNvSpPr txBox="1"/>
          <p:nvPr/>
        </p:nvSpPr>
        <p:spPr>
          <a:xfrm>
            <a:off x="458656" y="884954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руб.</a:t>
            </a:r>
            <a:endParaRPr lang="ru-RU" sz="1200" b="1" i="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71154548"/>
              </p:ext>
            </p:extLst>
          </p:nvPr>
        </p:nvGraphicFramePr>
        <p:xfrm>
          <a:off x="1331640" y="1412776"/>
          <a:ext cx="62883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39552" y="3501008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Образование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3501008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270 080,8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84482" y="4095828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13 903,1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653136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7 808,1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11915" y="5284551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66 666,1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4386" y="4077072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Социальная политика</a:t>
            </a:r>
            <a:endParaRPr lang="ru-RU" sz="2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8898" y="4653136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Физкультура и спорт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8898" y="5284551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Культура</a:t>
            </a:r>
            <a:endParaRPr lang="ru-RU" sz="2000" b="1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7812360" y="4095828"/>
            <a:ext cx="1008112" cy="432048"/>
          </a:xfrm>
          <a:prstGeom prst="downArrow">
            <a:avLst>
              <a:gd name="adj1" fmla="val 71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-3%</a:t>
            </a:r>
            <a:endParaRPr lang="ru-RU" dirty="0"/>
          </a:p>
        </p:txBody>
      </p:sp>
      <p:sp>
        <p:nvSpPr>
          <p:cNvPr id="32" name="Стрелка вверх 31"/>
          <p:cNvSpPr/>
          <p:nvPr/>
        </p:nvSpPr>
        <p:spPr>
          <a:xfrm>
            <a:off x="7812360" y="4653136"/>
            <a:ext cx="1008112" cy="432048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+5 %</a:t>
            </a:r>
            <a:endParaRPr lang="ru-RU" dirty="0"/>
          </a:p>
        </p:txBody>
      </p:sp>
      <p:sp>
        <p:nvSpPr>
          <p:cNvPr id="33" name="Стрелка вверх 32"/>
          <p:cNvSpPr/>
          <p:nvPr/>
        </p:nvSpPr>
        <p:spPr>
          <a:xfrm>
            <a:off x="7812360" y="5229200"/>
            <a:ext cx="1008112" cy="432048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+5 %</a:t>
            </a:r>
            <a:endParaRPr lang="ru-RU" dirty="0"/>
          </a:p>
        </p:txBody>
      </p:sp>
      <p:sp>
        <p:nvSpPr>
          <p:cNvPr id="36" name="Стрелка вверх 35"/>
          <p:cNvSpPr/>
          <p:nvPr/>
        </p:nvSpPr>
        <p:spPr>
          <a:xfrm>
            <a:off x="5508104" y="1916832"/>
            <a:ext cx="1008112" cy="720080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+11%</a:t>
            </a:r>
            <a:endParaRPr lang="ru-RU" dirty="0"/>
          </a:p>
        </p:txBody>
      </p:sp>
      <p:sp>
        <p:nvSpPr>
          <p:cNvPr id="37" name="Стрелка вверх 36"/>
          <p:cNvSpPr/>
          <p:nvPr/>
        </p:nvSpPr>
        <p:spPr>
          <a:xfrm>
            <a:off x="7850911" y="3429000"/>
            <a:ext cx="1008112" cy="504056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+14 %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9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7"/>
            <a:ext cx="8317557" cy="720919"/>
          </a:xfrm>
        </p:spPr>
        <p:txBody>
          <a:bodyPr/>
          <a:lstStyle/>
          <a:p>
            <a:pPr algn="ctr">
              <a:buNone/>
            </a:pP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МР «Койгородский» </a:t>
            </a:r>
            <a:b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направленности в 2019 году.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"/>
          <p:cNvSpPr txBox="1"/>
          <p:nvPr/>
        </p:nvSpPr>
        <p:spPr>
          <a:xfrm>
            <a:off x="458656" y="884954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руб.</a:t>
            </a:r>
            <a:endParaRPr lang="ru-RU" sz="1200" b="1" i="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93104959"/>
              </p:ext>
            </p:extLst>
          </p:nvPr>
        </p:nvGraphicFramePr>
        <p:xfrm>
          <a:off x="971600" y="1268760"/>
          <a:ext cx="66484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39552" y="3501008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Дорожное хозяйство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3501008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9 672,7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4077072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4 648,3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4650577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18,0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5229200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9695,0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96136" y="5805264"/>
            <a:ext cx="18362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240,0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8898" y="4077072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Транспорт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8528" y="4650577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Сельское хозяйство</a:t>
            </a:r>
            <a:endParaRPr lang="ru-RU" sz="2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8898" y="5229871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Жилищно-коммунальное хозяйство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5805264"/>
            <a:ext cx="511256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Другие вопросы в области национальной экономики</a:t>
            </a:r>
            <a:endParaRPr lang="ru-RU" b="1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7859801" y="5278857"/>
            <a:ext cx="1008112" cy="432048"/>
          </a:xfrm>
          <a:prstGeom prst="downArrow">
            <a:avLst>
              <a:gd name="adj1" fmla="val 71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-83%</a:t>
            </a:r>
            <a:endParaRPr lang="ru-RU" dirty="0"/>
          </a:p>
        </p:txBody>
      </p:sp>
      <p:sp>
        <p:nvSpPr>
          <p:cNvPr id="37" name="Стрелка вверх 36"/>
          <p:cNvSpPr/>
          <p:nvPr/>
        </p:nvSpPr>
        <p:spPr>
          <a:xfrm>
            <a:off x="7854132" y="4092434"/>
            <a:ext cx="1008112" cy="432048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+95%</a:t>
            </a:r>
            <a:endParaRPr lang="ru-RU" sz="1600" dirty="0"/>
          </a:p>
        </p:txBody>
      </p:sp>
      <p:sp>
        <p:nvSpPr>
          <p:cNvPr id="38" name="Стрелка вверх 37"/>
          <p:cNvSpPr/>
          <p:nvPr/>
        </p:nvSpPr>
        <p:spPr>
          <a:xfrm>
            <a:off x="7810755" y="3501008"/>
            <a:ext cx="1008112" cy="432048"/>
          </a:xfrm>
          <a:prstGeom prst="upArrow">
            <a:avLst>
              <a:gd name="adj1" fmla="val 74421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+3%</a:t>
            </a:r>
            <a:endParaRPr lang="ru-RU" sz="16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5661466" y="1772816"/>
            <a:ext cx="1008112" cy="432048"/>
          </a:xfrm>
          <a:prstGeom prst="downArrow">
            <a:avLst>
              <a:gd name="adj1" fmla="val 71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-67%</a:t>
            </a:r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7854132" y="4725144"/>
            <a:ext cx="1008112" cy="432048"/>
          </a:xfrm>
          <a:prstGeom prst="downArrow">
            <a:avLst>
              <a:gd name="adj1" fmla="val 71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-99%</a:t>
            </a:r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7854132" y="5865812"/>
            <a:ext cx="1008112" cy="432048"/>
          </a:xfrm>
          <a:prstGeom prst="downArrow">
            <a:avLst>
              <a:gd name="adj1" fmla="val 71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-91%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17828"/>
            <a:ext cx="7572375" cy="1143000"/>
          </a:xfrm>
        </p:spPr>
        <p:txBody>
          <a:bodyPr/>
          <a:lstStyle/>
          <a:p>
            <a:pPr algn="ctr">
              <a:buNone/>
            </a:pPr>
            <a:r>
              <a:rPr lang="ru-RU" altLang="ru-RU" sz="20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20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 МО МР «Койгородский» </a:t>
            </a:r>
            <a:r>
              <a:rPr lang="ru-RU" altLang="ru-RU" sz="20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направлениям </a:t>
            </a:r>
            <a:r>
              <a:rPr lang="ru-RU" altLang="ru-RU" sz="20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(сравнение 2019 </a:t>
            </a:r>
            <a:r>
              <a:rPr lang="ru-RU" altLang="ru-RU" sz="20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 годом)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6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6706131"/>
              </p:ext>
            </p:extLst>
          </p:nvPr>
        </p:nvGraphicFramePr>
        <p:xfrm>
          <a:off x="251520" y="731838"/>
          <a:ext cx="8749606" cy="593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7631832" y="917054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млн. руб.</a:t>
            </a:r>
            <a:endParaRPr lang="ru-RU" sz="1200" b="1" i="0" dirty="0"/>
          </a:p>
        </p:txBody>
      </p:sp>
    </p:spTree>
    <p:extLst>
      <p:ext uri="{BB962C8B-B14F-4D97-AF65-F5344CB8AC3E}">
        <p14:creationId xmlns:p14="http://schemas.microsoft.com/office/powerpoint/2010/main" val="23677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7"/>
            <a:ext cx="8317557" cy="720919"/>
          </a:xfrm>
        </p:spPr>
        <p:txBody>
          <a:bodyPr/>
          <a:lstStyle/>
          <a:p>
            <a:pPr algn="ctr">
              <a:buNone/>
            </a:pP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межбюджетных трансфертов </a:t>
            </a:r>
            <a:b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годах.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"/>
          <p:cNvSpPr txBox="1"/>
          <p:nvPr/>
        </p:nvSpPr>
        <p:spPr>
          <a:xfrm>
            <a:off x="458656" y="884954"/>
            <a:ext cx="1512168" cy="2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руб.</a:t>
            </a:r>
            <a:endParaRPr lang="ru-RU" sz="1200" b="1" i="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6407008"/>
              </p:ext>
            </p:extLst>
          </p:nvPr>
        </p:nvGraphicFramePr>
        <p:xfrm>
          <a:off x="15776" y="1268760"/>
          <a:ext cx="44122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59225621"/>
              </p:ext>
            </p:extLst>
          </p:nvPr>
        </p:nvGraphicFramePr>
        <p:xfrm>
          <a:off x="4823519" y="1340768"/>
          <a:ext cx="43204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5085184"/>
            <a:ext cx="2952328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</a:t>
            </a:r>
            <a:r>
              <a:rPr lang="ru-RU" dirty="0"/>
              <a:t>объём </a:t>
            </a:r>
            <a:r>
              <a:rPr lang="ru-RU" dirty="0" smtClean="0"/>
              <a:t>МБТ</a:t>
            </a:r>
          </a:p>
          <a:p>
            <a:pPr algn="ctr"/>
            <a:r>
              <a:rPr lang="ru-RU" dirty="0" smtClean="0"/>
              <a:t> 34 675,2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5085184"/>
            <a:ext cx="2952328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Общий объём МБТ</a:t>
            </a:r>
          </a:p>
          <a:p>
            <a:pPr algn="ctr"/>
            <a:r>
              <a:rPr lang="ru-RU" dirty="0" smtClean="0"/>
              <a:t>40 809,9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5373216"/>
            <a:ext cx="1368152" cy="9361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+ 17,7%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42852"/>
            <a:ext cx="7962652" cy="1198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муниципального образования муниципального района «Койгородский» в 2019 году по муниципальным программам</a:t>
            </a: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44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22270"/>
              </p:ext>
            </p:extLst>
          </p:nvPr>
        </p:nvGraphicFramePr>
        <p:xfrm>
          <a:off x="142844" y="1124744"/>
          <a:ext cx="8029556" cy="5383523"/>
        </p:xfrm>
        <a:graphic>
          <a:graphicData uri="http://schemas.openxmlformats.org/drawingml/2006/table">
            <a:tbl>
              <a:tblPr/>
              <a:tblGrid>
                <a:gridCol w="597464"/>
                <a:gridCol w="3399644"/>
                <a:gridCol w="1297760"/>
                <a:gridCol w="1510552"/>
                <a:gridCol w="1224136"/>
              </a:tblGrid>
              <a:tr h="13412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Arial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MS Sans Serif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latin typeface="Arial"/>
                      </a:endParaRP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MS Sans Serif"/>
                        </a:rPr>
                        <a:t>тыс. руб.</a:t>
                      </a:r>
                    </a:p>
                  </a:txBody>
                  <a:tcPr marL="6298" marR="6298" marT="6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№ МП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Наименование муниципальной программы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Предусмотрено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Кассовое исполнение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% Исполнения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 "Муниципальное управление МО МР «</a:t>
                      </a:r>
                      <a:r>
                        <a:rPr lang="ru-RU" sz="1400" b="1" i="0" u="none" strike="noStrike" dirty="0" err="1">
                          <a:latin typeface="Arial Cyr"/>
                        </a:rPr>
                        <a:t>Койгородский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40 885,3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39 174,1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95,8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 "Развитие экономики в МО МР "</a:t>
                      </a:r>
                      <a:r>
                        <a:rPr lang="ru-RU" sz="1400" b="1" i="0" u="none" strike="noStrike" dirty="0" err="1">
                          <a:latin typeface="Arial Cyr"/>
                        </a:rPr>
                        <a:t>Койгородский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258,0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258,0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100,0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"Развитие транспортной системы в МО МР "</a:t>
                      </a:r>
                      <a:r>
                        <a:rPr lang="ru-RU" sz="1400" b="1" i="0" u="none" strike="noStrike" dirty="0" err="1">
                          <a:latin typeface="Arial Cyr"/>
                        </a:rPr>
                        <a:t>Койгородский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18 619,1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14 365,0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77,2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 "Строительство, обеспечение жильем и услугами жилищно-коммунального хозяйства в МО МР «Койгородский"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27 347,9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14 386,2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52,6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Cyr"/>
                        </a:rPr>
                        <a:t> "Развитие образования на территории МО МР «Койгородский"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226 846,3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265 842,3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99,6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6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Cyr"/>
                        </a:rPr>
                        <a:t> "Развитие и сохранение культуры в МО МР «Койгородский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70 680,8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70 293,2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99,5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Cyr"/>
                        </a:rPr>
                        <a:t> "Развитие физической культуры и спорта в МО МР «Койгородский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7 851,6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7 808,1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99,4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8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Cyr"/>
                        </a:rPr>
                        <a:t> "Безопасность жизнедеятельности населения МО МР «Койгородский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72,0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42,4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58,9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Итого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432 561,0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412 169,3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 Cyr"/>
                        </a:rPr>
                        <a:t>95,3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428728" y="333061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словарь используемых терминов и понятий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88158" y="1196752"/>
            <a:ext cx="8712968" cy="5472608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Республики Коми включает в себя республиканский бюджет Республики Коми и бюджеты муниципальных образований Республики Коми.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от населения, организаций, учреждений в бюджет денежные средства в виде: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неналоговых поступлений (пошлины, доходы от продажи имущества, штрафы и т.п.);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безвозмездных поступлений;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привлекаемые в бюджет для покрытия дефицита (кредиты банков, кредиты от других уровней бюджетов, ценные бумаги, иные источники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 бюджету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3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428728" y="500042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муниципального образования муниципального района «Койгородский» </a:t>
            </a:r>
          </a:p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2016- 2019 годы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7085600"/>
              </p:ext>
            </p:extLst>
          </p:nvPr>
        </p:nvGraphicFramePr>
        <p:xfrm>
          <a:off x="495581" y="1772816"/>
          <a:ext cx="8425771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15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3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4282" y="5996226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 cyr"/>
              </a:rPr>
              <a:t>Экономический эффект от осуществления закупок товаров, работ, услуг конкурентными способами в 2019 году – 1,4 млн. руб. (2018 г. – 0,7 млн. руб.)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2682" y="225514"/>
            <a:ext cx="781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размещения заказа для муниципальных нужд МО МР "Койгородский"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– 2019 годы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74483002"/>
              </p:ext>
            </p:extLst>
          </p:nvPr>
        </p:nvGraphicFramePr>
        <p:xfrm>
          <a:off x="251520" y="836004"/>
          <a:ext cx="4104456" cy="480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49293169"/>
              </p:ext>
            </p:extLst>
          </p:nvPr>
        </p:nvGraphicFramePr>
        <p:xfrm>
          <a:off x="4757054" y="781050"/>
          <a:ext cx="4104456" cy="480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1" y="206435"/>
            <a:ext cx="8424936" cy="956133"/>
          </a:xfrm>
        </p:spPr>
        <p:txBody>
          <a:bodyPr/>
          <a:lstStyle/>
          <a:p>
            <a:pPr algn="ctr">
              <a:buNone/>
            </a:pP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бюджета </a:t>
            </a:r>
            <a:r>
              <a:rPr lang="ru-RU" altLang="ru-RU" sz="2400" i="1" kern="0" dirty="0" smtClean="0">
                <a:solidFill>
                  <a:srgbClr val="F14124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 </a:t>
            </a:r>
            <a:r>
              <a:rPr lang="ru-RU" altLang="ru-RU" sz="2400" i="1" kern="0" dirty="0">
                <a:solidFill>
                  <a:srgbClr val="F14124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6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955632"/>
              </p:ext>
            </p:extLst>
          </p:nvPr>
        </p:nvGraphicFramePr>
        <p:xfrm>
          <a:off x="485039" y="1268760"/>
          <a:ext cx="835614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9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57356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Реализация народных проектов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9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0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39660377"/>
              </p:ext>
            </p:extLst>
          </p:nvPr>
        </p:nvGraphicFramePr>
        <p:xfrm>
          <a:off x="323528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79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85813" y="214313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значимых проектов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48580" y="791265"/>
            <a:ext cx="1015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Переселение граждан </a:t>
            </a:r>
            <a:r>
              <a:rPr lang="ru-RU" sz="1600" dirty="0" smtClean="0"/>
              <a:t>из аварийного жилищного фонда </a:t>
            </a:r>
            <a:endParaRPr lang="ru-RU" sz="1600" dirty="0"/>
          </a:p>
        </p:txBody>
      </p:sp>
      <p:pic>
        <p:nvPicPr>
          <p:cNvPr id="10" name="Picture 3" descr="F:\к докладу\20180724_0814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b="5378"/>
          <a:stretch/>
        </p:blipFill>
        <p:spPr bwMode="auto">
          <a:xfrm>
            <a:off x="822465" y="1376040"/>
            <a:ext cx="7090006" cy="45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504564" y="5928681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Расселено 6 граждан, количество кв. метров расселенного жилищного фонда – 252.</a:t>
            </a:r>
          </a:p>
          <a:p>
            <a:pPr algn="ctr"/>
            <a:r>
              <a:rPr lang="ru-RU" sz="1600" dirty="0" smtClean="0"/>
              <a:t>Финансирование в рамках программы переселения в 2019 г. составило 9 066,7 тыс. руб.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4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85813" y="214313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значимых проектов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48580" y="791265"/>
            <a:ext cx="1015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Приобретение двух автобусов в муниципальную собственность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504564" y="5928681"/>
            <a:ext cx="1015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Финансирование в 2019 г. составило 3 495,8 тыс. руб. </a:t>
            </a:r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04473F9-F265-490B-A7FE-E49141EF54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0847" y="-56234"/>
            <a:ext cx="4016520" cy="738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85813" y="214313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значимых проектов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48580" y="791265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Клубный дворик, </a:t>
            </a:r>
            <a:endParaRPr lang="ru-RU" sz="1600" dirty="0" smtClean="0"/>
          </a:p>
          <a:p>
            <a:pPr algn="ctr"/>
            <a:r>
              <a:rPr lang="ru-RU" sz="1600" dirty="0" smtClean="0"/>
              <a:t>обустройство </a:t>
            </a:r>
            <a:r>
              <a:rPr lang="ru-RU" sz="1600" dirty="0"/>
              <a:t>постоянно действующей площадки возле Центра культуры </a:t>
            </a:r>
            <a:r>
              <a:rPr lang="ru-RU" sz="1600" dirty="0" err="1"/>
              <a:t>с.Койгородок</a:t>
            </a:r>
            <a:r>
              <a:rPr lang="ru-RU" sz="16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04564" y="5928681"/>
            <a:ext cx="1015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Финансирование в 2018-2019 гг. составило 2 600,0 тыс. руб.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7" y="1376040"/>
            <a:ext cx="4262063" cy="4213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376040"/>
            <a:ext cx="4201272" cy="4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1" y="206435"/>
            <a:ext cx="8424936" cy="956133"/>
          </a:xfrm>
        </p:spPr>
        <p:txBody>
          <a:bodyPr/>
          <a:lstStyle/>
          <a:p>
            <a:pPr algn="ctr">
              <a:buNone/>
            </a:pP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 </a:t>
            </a:r>
            <a:r>
              <a:rPr lang="ru-RU" altLang="ru-RU" sz="2400" i="1" kern="0" dirty="0" smtClean="0">
                <a:solidFill>
                  <a:srgbClr val="F14124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altLang="ru-RU" sz="2400" i="1" kern="0" dirty="0">
                <a:solidFill>
                  <a:srgbClr val="F14124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24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 в 2019 </a:t>
            </a: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6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9800767"/>
              </p:ext>
            </p:extLst>
          </p:nvPr>
        </p:nvGraphicFramePr>
        <p:xfrm>
          <a:off x="539552" y="1916832"/>
          <a:ext cx="252028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83530465"/>
              </p:ext>
            </p:extLst>
          </p:nvPr>
        </p:nvGraphicFramePr>
        <p:xfrm>
          <a:off x="3563888" y="908720"/>
          <a:ext cx="5184576" cy="552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511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420888"/>
            <a:ext cx="6546601" cy="3631763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rgbClr val="0066FF">
                <a:alpha val="1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Мелехина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Олеговна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Койгородок, ул. Мира, д. 7, 168170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8(82132)9-19-32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8(82132)9-16-59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koig_finupr@mail.ru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с 8-45 до 17-00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13-00 до 14-00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дни, часы: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Понедельник с 15.00 до 17.00 ,пятница — с 15.00 до 17.00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Адрес, место приема: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Кабинет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5" y="1263938"/>
            <a:ext cx="6546601" cy="738664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0066FF">
                <a:alpha val="15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бюджета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муниципального района «Койгородский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управление администрации МР «Койгородский»</a:t>
            </a:r>
          </a:p>
        </p:txBody>
      </p:sp>
    </p:spTree>
    <p:extLst>
      <p:ext uri="{BB962C8B-B14F-4D97-AF65-F5344CB8AC3E}">
        <p14:creationId xmlns:p14="http://schemas.microsoft.com/office/powerpoint/2010/main" val="15513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4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428081" y="333061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словарь используемых терминов и понятий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88158" y="1340768"/>
            <a:ext cx="8712968" cy="4785926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содержащий требования к составу, качеству, объему, условиям, порядку и результатам оказания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(выполнения работ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администратор источников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иная организация, имеющий(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своем ведении администраторов источников финансирования дефицита бюджета.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93" y="374280"/>
            <a:ext cx="8140121" cy="1022251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МО МР «Койгородский» за 2019 год осуществлялось в соответствии с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документами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Объект 2"/>
          <p:cNvSpPr txBox="1">
            <a:spLocks/>
          </p:cNvSpPr>
          <p:nvPr/>
        </p:nvSpPr>
        <p:spPr bwMode="auto">
          <a:xfrm>
            <a:off x="388023" y="1484784"/>
            <a:ext cx="84249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«О бюджетном процессе  в   МР «Койгородский»;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Решением Совета МР «Койгородский» от 05.12.2018 г.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-32/211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муниципального района «Койгородский»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 (с учетом  изменений)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сводной бюджетной росписью с учетом изменений;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утвержденными лимитами бюджетных обязательств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74280"/>
            <a:ext cx="7418975" cy="1143000"/>
          </a:xfrm>
        </p:spPr>
        <p:txBody>
          <a:bodyPr/>
          <a:lstStyle/>
          <a:p>
            <a:pPr algn="ctr">
              <a:buNone/>
            </a:pPr>
            <a:r>
              <a:rPr lang="ru-RU" altLang="ru-RU" sz="24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 бюджета муниципального образования муниципального района «Койгородский» в </a:t>
            </a:r>
            <a:r>
              <a:rPr lang="ru-RU" altLang="ru-RU" sz="2400" i="1" kern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2400" i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75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4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66853"/>
              </p:ext>
            </p:extLst>
          </p:nvPr>
        </p:nvGraphicFramePr>
        <p:xfrm>
          <a:off x="250825" y="1628800"/>
          <a:ext cx="864235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name="Лист" r:id="rId6" imgW="6991311" imgH="3267000" progId="Excel.Sheet.12">
                  <p:embed/>
                </p:oleObj>
              </mc:Choice>
              <mc:Fallback>
                <p:oleObj name="Лист" r:id="rId6" imgW="6991311" imgH="3267000" progId="Excel.Sheet.12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800"/>
                        <a:ext cx="8642350" cy="4511675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7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5186"/>
            <a:ext cx="8786844" cy="873572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невыполнения планов по доходам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44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/>
          <p:nvPr/>
        </p:nvSpPr>
        <p:spPr>
          <a:xfrm>
            <a:off x="390783" y="826170"/>
            <a:ext cx="8572853" cy="600164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отклонение составляет 10 % и более: 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Доходы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оказания платных услуг (работ) и компенсации затрат государства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(исполнение составило 82,9%) -снижение поступлений связано с неполным объемом поступлений по договорам на возмещение расходов за коммунальные услуги и содержание техперсонала за 4 квартал 2019 года, а также погашение задолженности в 2018 году по данным платежам.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Субсидия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муниципальных образований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- Фонда содействия реформированию жилищно-коммунального хозяйства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46,6%).  Уведомление об уменьшении лимитов за счет средств федерального и республиканского бюджета от Министерства Финансов РК поступили 26 декабря 2019 года и плановые назначения за счет средств местного бюджета не были уменьшены.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Субсидия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муниципальных образований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46,6%). Уведомление об уменьшении лимитов за счет средств федерального и республиканского бюджета от Министерства Финансов РК поступили 26 декабря 2019 года и плановые назначения за счет средств местного бюджета не были уменьшены.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Субсидия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25%). Субвенция поступила не в полном объеме из республиканского бюджета Республики Коми в связи с отсутствием фактической потребности (расходы профинансированы в соответствии с заключенными договорами на оказания услуг).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Субсидия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расходов по твердым коммунальным отходам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52,8%).  Субсидия поступила не в полном объеме  в связи с отсутствием фактической  потребности  (расходы профинансированы в соответствии с заключенными договорами на оплату расходов по твердым коммунальным отходам).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Субвенция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 муниципальных районов на строительство, приобретение, реконструкцию, ремонт жилых помещений для обеспечения  детей-сирот и детей, оставшихся без попечения родителей, лиц их числа детей-сирот и детей, оставшихся без попечения родителей, жилыми помещениями муниципального  специализированного жилищного фонда, предоставляемыми  по договорам  найма специализированных жилых помещений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80,1%). Субвенция поступила не в полном объеме, в связи с отсутствием потребности. Так, как расходы по строительству, приобретению, ремонту жилых помещений для обеспечения детей-сирот и детей, оставшихся без попечения родителей, профинансированы по заключенным контрактам (экономия образовалась в результате проведения конкурсных процедур).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5186"/>
            <a:ext cx="8786844" cy="873572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невыполнения планов по доходам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44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/>
          <p:nvPr/>
        </p:nvSpPr>
        <p:spPr>
          <a:xfrm>
            <a:off x="390783" y="908720"/>
            <a:ext cx="8572853" cy="3416320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Субвенция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 муниципальных районов на осуществление государственных полномочий Республики Коми по отлову и содержанию безнадзорных животных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 составило 25,3%).Субвенция поступила не в полном объеме из республиканского бюджета Республики Коми в связи с тем, что  муниципальный контракт на отлов безнадзорных животных был  расторгнут администрацией муниципального района «Койгородский» в одностороннем порядке в  связи с невыполнением работ.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Субвенция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переданных государственных  полномочий Республики Коми, предусмотренных пунктами 11 12 статьи 1 Закона РК "О наделении органов местного самоуправления в Республике Коми отдельными государственными полномочиями»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83,6%). Субвенция поступила не в полном объеме, в связи с отсутствием фактической потребности.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Субвенция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государственного полномочия Республики Коми по выплате ежемесячной денежной компенсации на оплату жилого помещения и коммунальных услуг, компенсации стоимости твердого топлива педагогическим работникам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85,3%).Субвенция поступила не в полном объеме в связи с отсутствием фактической потребности. Расходы по предоставлению мер социальной поддержки в форме выплаты денежной компенсации педагогическим работникам профинансированы по предъявленным спискам.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Субвенция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муниципальных районов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составило 68,5%).  Субвенция поступила не в полном объеме в связи с отсутствием фактической потребности. </a:t>
            </a:r>
          </a:p>
        </p:txBody>
      </p:sp>
    </p:spTree>
    <p:extLst>
      <p:ext uri="{BB962C8B-B14F-4D97-AF65-F5344CB8AC3E}">
        <p14:creationId xmlns:p14="http://schemas.microsoft.com/office/powerpoint/2010/main" val="27422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5186"/>
            <a:ext cx="8786844" cy="873572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невыполнения планов по расходам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44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/>
          <p:nvPr/>
        </p:nvSpPr>
        <p:spPr>
          <a:xfrm>
            <a:off x="142844" y="781050"/>
            <a:ext cx="8858251" cy="5109091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отклонение составляет 10 % и более: 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Подраздел 0113»Другие общегосударственные вопросы» - исполнен на 64,8%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Не </a:t>
            </a:r>
            <a:r>
              <a:rPr lang="ru-RU" sz="1200" dirty="0">
                <a:solidFill>
                  <a:schemeClr val="tx1"/>
                </a:solidFill>
              </a:rPr>
              <a:t>освоены средства гранта по результатам оценки эффективности деятельности органов местного самоуправления муниципальных образований и глав (руководителей) администраций муниципальных образований в сумме 2 500 000 рублей, в связи с тем, что уведомление по расчетам между бюджетами Министерством Финансов РК  доведено 25.12.2019 года, денежные средства поступили на счет 27.12.2019 года;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Расходы на 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за счет средств субсидии, поступившей из   республиканского бюджета  профинансированы  в сумме 203,4 тыс. руб. при плане 809,4 тыс. руб. или 25,1 % от исполнения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Подраздел 0309 «Защита населения и территории от чрезвычайных ситуаций природного и техногенного характера, гражданская оборона» -исполнен на  58,9%.</a:t>
            </a:r>
          </a:p>
          <a:p>
            <a:r>
              <a:rPr lang="ru-RU" sz="1200" dirty="0">
                <a:solidFill>
                  <a:schemeClr val="tx1"/>
                </a:solidFill>
              </a:rPr>
              <a:t> По данному подразделу отражены расходы по размещению и инженерно-техническому обеспечению оборудования в сумме 42,4   тыс. руб. (58,9 % от плана).  Так же были предусмотрены  расходы на материальное стимулирование народных дружинников, по которым выплаты  были произведены в 2020 году, и    образовалась экономия средств по финансированию АПК "Безопасный город</a:t>
            </a:r>
            <a:r>
              <a:rPr lang="ru-RU" sz="1200" dirty="0" smtClean="0">
                <a:solidFill>
                  <a:schemeClr val="tx1"/>
                </a:solidFill>
              </a:rPr>
              <a:t>".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Подраздел 0409 «Дорожное хозяйство» - исполнен на 69,8%.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Не в полном объеме освоены ассигнования по ремонту и содержанию дорог за счет средств муниципального дорожного фонда, расходы запланированы в 2020 году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Подраздел 0412 «Другие вопросы в области национальной экономики»-исполнен на 70,6%.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Не был заключен договор на оказание услуг по проведению мастер-класса. Расходы запланированы на 2020 год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	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75186"/>
            <a:ext cx="8786844" cy="873572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невыполнения планов по расходам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142844" y="0"/>
            <a:ext cx="8858250" cy="781050"/>
            <a:chOff x="142844" y="0"/>
            <a:chExt cx="8858312" cy="781530"/>
          </a:xfrm>
        </p:grpSpPr>
        <p:pic>
          <p:nvPicPr>
            <p:cNvPr id="5" name="Picture 3" descr="C:\Documents and Settings\User\Рабочий стол\фотки для слайдов\515px-coat_of_arms_of_the_komi_republic.svg_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0"/>
              <a:ext cx="642909" cy="74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5787" y="0"/>
              <a:ext cx="7572428" cy="21444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1" descr="C:\Documents and Settings\User\Рабочий стол\фотки для слайдов\герб койгородского район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214" y="0"/>
              <a:ext cx="642942" cy="78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/>
          <p:nvPr/>
        </p:nvSpPr>
        <p:spPr>
          <a:xfrm>
            <a:off x="142844" y="781050"/>
            <a:ext cx="8858251" cy="363176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отклонение составляет 10 % и более: 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Подраздел 0501 «Жилищное хозяйство» - исполнен на 89,8%.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Уведомление </a:t>
            </a:r>
            <a:r>
              <a:rPr lang="ru-RU" sz="1200" dirty="0">
                <a:solidFill>
                  <a:schemeClr val="tx1"/>
                </a:solidFill>
              </a:rPr>
              <a:t>об уменьшении лимитов за счет средств федерального и республиканского бюджета от Министерства Финансов РК поступили 26 декабря 2019 года и плановые назначения за счет средств местного бюджета не были уменьшены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Подраздел 0502 «Коммунальное хозяйство» - исполнен на 90%.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Муниципальный  контракт на оказание услуг по разработке схем водоснабжения и водоотведения СП "Койгородок" не исполнен в полном объеме. Завершение работ запланировано на 2020 год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Подраздел 1003 «Социальное обеспечение населения» - исполнен  на 77,2%.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Расходы по предоставлению мер социальной поддержки в форме выплаты денежной компенсации педагогическим работникам за счет средств республиканского бюджета профинансированы по фактическим предъявленным спискам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 Подраздел 1004 «Охрана семьи и детства» - исполнен на 81,1</a:t>
            </a:r>
            <a:r>
              <a:rPr lang="ru-RU" sz="1200" b="1" dirty="0" smtClean="0">
                <a:solidFill>
                  <a:schemeClr val="tx1"/>
                </a:solidFill>
              </a:rPr>
              <a:t>%</a:t>
            </a:r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Расходы по строительству, приобретению, ремонту жилых помещений для обеспечения детей-сирот и детей, оставшихся без попечения родителей жилыми помещениями </a:t>
            </a:r>
            <a:r>
              <a:rPr lang="ru-RU" sz="1200" dirty="0" smtClean="0">
                <a:solidFill>
                  <a:schemeClr val="tx1"/>
                </a:solidFill>
              </a:rPr>
              <a:t>профинансированы </a:t>
            </a:r>
            <a:r>
              <a:rPr lang="ru-RU" sz="1200" dirty="0">
                <a:solidFill>
                  <a:schemeClr val="tx1"/>
                </a:solidFill>
              </a:rPr>
              <a:t>по заключенным контрактам в сумме 1699,7 тыс</a:t>
            </a:r>
            <a:r>
              <a:rPr lang="ru-RU" sz="1200" dirty="0" smtClean="0">
                <a:solidFill>
                  <a:schemeClr val="tx1"/>
                </a:solidFill>
              </a:rPr>
              <a:t>. руб</a:t>
            </a:r>
            <a:r>
              <a:rPr lang="ru-RU" sz="1200" dirty="0">
                <a:solidFill>
                  <a:schemeClr val="tx1"/>
                </a:solidFill>
              </a:rPr>
              <a:t>.(экономия в сумме 421,9 тыс. руб. образовалась в результате проведения конкурсных процедур 	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4384</TotalTime>
  <Words>2971</Words>
  <Application>Microsoft Office PowerPoint</Application>
  <PresentationFormat>Экран (4:3)</PresentationFormat>
  <Paragraphs>370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Воздушный поток</vt:lpstr>
      <vt:lpstr>Лист</vt:lpstr>
      <vt:lpstr>«Бюджет для Граждан»  об исполнении бюджета муниципального образования муниципального района  «Койгородский» за 2019 год</vt:lpstr>
      <vt:lpstr>Презентация PowerPoint</vt:lpstr>
      <vt:lpstr>Презентация PowerPoint</vt:lpstr>
      <vt:lpstr>Исполнение бюджета МО МР «Койгородский» за 2019 год осуществлялось в соответствии с основными документами</vt:lpstr>
      <vt:lpstr>Основные показатели исполнения  бюджета муниципального образования муниципального района «Койгородский» в 2019 году</vt:lpstr>
      <vt:lpstr>Причины невыполнения планов по доходам</vt:lpstr>
      <vt:lpstr>Причины невыполнения планов по доходам</vt:lpstr>
      <vt:lpstr>Причины невыполнения планов по расходам</vt:lpstr>
      <vt:lpstr>Причины невыполнения планов по расходам</vt:lpstr>
      <vt:lpstr>Доходы бюджета МО МР «Койгородский» в 2019 году.</vt:lpstr>
      <vt:lpstr>Презентация PowerPoint</vt:lpstr>
      <vt:lpstr>Объем имущественных и социальных вычетов  по НДФЛ за 2017 – 2019 годы</vt:lpstr>
      <vt:lpstr>Презентация PowerPoint</vt:lpstr>
      <vt:lpstr>Расходы бюджета МО МР «Койгородский» в 2019 году.</vt:lpstr>
      <vt:lpstr>Расходы бюджета МО МР «Койгородский»  социального характера в 2019 году.</vt:lpstr>
      <vt:lpstr>Расходы бюджета МО МР «Койгородский»  экономической направленности в 2019 году.</vt:lpstr>
      <vt:lpstr>Расходы  бюджета  МО МР «Койгородский» по основным направлениям (сравнение 2019 с 2018 годом)</vt:lpstr>
      <vt:lpstr>Структура межбюджетных трансфертов  в 2018-2019 годах.</vt:lpstr>
      <vt:lpstr>Презентация PowerPoint</vt:lpstr>
      <vt:lpstr>Презентация PowerPoint</vt:lpstr>
      <vt:lpstr>Презентация PowerPoint</vt:lpstr>
      <vt:lpstr>Муниципальный долг бюджета муниципального образования  муниципального района Койгородский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 на территории муниципального района Койгородский в 2019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образования муниципального района  «Койгородский» за 2015 год</dc:title>
  <dc:creator>Ксения</dc:creator>
  <cp:lastModifiedBy>Владимир</cp:lastModifiedBy>
  <cp:revision>365</cp:revision>
  <cp:lastPrinted>2020-06-02T11:47:53Z</cp:lastPrinted>
  <dcterms:created xsi:type="dcterms:W3CDTF">2016-03-15T06:31:20Z</dcterms:created>
  <dcterms:modified xsi:type="dcterms:W3CDTF">2020-07-17T09:31:22Z</dcterms:modified>
</cp:coreProperties>
</file>