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3"/>
  </p:notesMasterIdLst>
  <p:handoutMasterIdLst>
    <p:handoutMasterId r:id="rId24"/>
  </p:handoutMasterIdLst>
  <p:sldIdLst>
    <p:sldId id="290" r:id="rId2"/>
    <p:sldId id="323" r:id="rId3"/>
    <p:sldId id="331" r:id="rId4"/>
    <p:sldId id="332" r:id="rId5"/>
    <p:sldId id="333" r:id="rId6"/>
    <p:sldId id="326" r:id="rId7"/>
    <p:sldId id="283" r:id="rId8"/>
    <p:sldId id="285" r:id="rId9"/>
    <p:sldId id="309" r:id="rId10"/>
    <p:sldId id="319" r:id="rId11"/>
    <p:sldId id="314" r:id="rId12"/>
    <p:sldId id="325" r:id="rId13"/>
    <p:sldId id="316" r:id="rId14"/>
    <p:sldId id="317" r:id="rId15"/>
    <p:sldId id="318" r:id="rId16"/>
    <p:sldId id="321" r:id="rId17"/>
    <p:sldId id="288" r:id="rId18"/>
    <p:sldId id="322" r:id="rId19"/>
    <p:sldId id="307" r:id="rId20"/>
    <p:sldId id="324" r:id="rId21"/>
    <p:sldId id="328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26.05.2020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26.05.2020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26.05.2020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Relationship Id="rId9" Type="http://schemas.openxmlformats.org/officeDocument/2006/relationships/image" Target="../media/image5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901098"/>
            <a:ext cx="1234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от 8,5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736302"/>
              </p:ext>
            </p:extLst>
          </p:nvPr>
        </p:nvGraphicFramePr>
        <p:xfrm>
          <a:off x="122720" y="894224"/>
          <a:ext cx="8841768" cy="152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111"/>
                <a:gridCol w="2863408"/>
                <a:gridCol w="3010249"/>
              </a:tblGrid>
              <a:tr h="53255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94107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Дальневосточный федеральный округ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Моногорода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Мама – предприниматель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495218"/>
            <a:ext cx="80174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На 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5085" y="5203717"/>
            <a:ext cx="886650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-149160" y="6063099"/>
            <a:ext cx="1215441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 algn="ctr"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СТАВКА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30" y="4569116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20" y="5476652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43" y="3637638"/>
            <a:ext cx="639863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24544" y="4226751"/>
            <a:ext cx="151509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smtClean="0"/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9880" y="3789040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4653136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661432" y="5613561"/>
            <a:ext cx="23497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8,5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0986" y="3023039"/>
            <a:ext cx="658914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84796" y="2495245"/>
            <a:ext cx="504056" cy="504056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542711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478815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21140" y="5442928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309320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5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78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1" y="3341244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0" y="2780928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2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3338466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2" y="2807700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27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700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3015205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ниш*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ru-RU" sz="1200" b="1" u="sng" dirty="0">
                <a:latin typeface="Arial" charset="0"/>
                <a:ea typeface="Arial" charset="0"/>
                <a:cs typeface="Arial" charset="0"/>
              </a:rPr>
              <a:t>процентная ставка –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7,75%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r>
              <a:rPr lang="ru-RU" sz="1200" b="1" u="sng" dirty="0" smtClean="0">
                <a:solidFill>
                  <a:srgbClr val="ED1B34"/>
                </a:solidFill>
                <a:latin typeface="Arial" charset="0"/>
                <a:ea typeface="Arial" charset="0"/>
                <a:cs typeface="Arial" charset="0"/>
              </a:rPr>
              <a:t>,5%**</a:t>
            </a:r>
            <a:r>
              <a:rPr lang="ru-RU" sz="1200" b="1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ru-RU" sz="12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93543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7416" y="2331534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7,75-8,5%**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7,75-8,5%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7,75</a:t>
            </a:r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 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- 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8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.5%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2080" y="3164637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0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18" y="3172308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02" y="3172308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652120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560237" y="6034855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08" name="Заголовок 1"/>
          <p:cNvSpPr txBox="1">
            <a:spLocks/>
          </p:cNvSpPr>
          <p:nvPr/>
        </p:nvSpPr>
        <p:spPr bwMode="auto">
          <a:xfrm>
            <a:off x="118583" y="6381328"/>
            <a:ext cx="8574490" cy="432048"/>
          </a:xfrm>
          <a:prstGeom prst="rect">
            <a:avLst/>
          </a:prstGeom>
          <a:ln w="12700"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80805" tIns="40403" rIns="80805" bIns="40403" rtlCol="0" anchor="ctr">
            <a:noAutofit/>
          </a:bodyPr>
          <a:lstStyle>
            <a:lvl1pPr algn="ctr" defTabSz="10726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ru-RU" sz="800" dirty="0" smtClean="0">
                <a:latin typeface="Arial" pitchFamily="34" charset="0"/>
                <a:cs typeface="Arial" pitchFamily="34" charset="0"/>
              </a:rPr>
              <a:t>* –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соответствие целевым сегментам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определяется </a:t>
            </a:r>
            <a:r>
              <a:rPr lang="ru-RU" sz="800" dirty="0">
                <a:latin typeface="Arial" pitchFamily="34" charset="0"/>
                <a:cs typeface="Arial" pitchFamily="34" charset="0"/>
              </a:rPr>
              <a:t>на основании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чек-листа</a:t>
            </a:r>
          </a:p>
          <a:p>
            <a:pPr algn="l"/>
            <a:r>
              <a:rPr lang="ru-RU" sz="800" dirty="0">
                <a:latin typeface="Arial" pitchFamily="34" charset="0"/>
                <a:cs typeface="Arial" pitchFamily="34" charset="0"/>
              </a:rPr>
              <a:t>** – 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для приоритетных и неприоритетных отраслей в рамках Программы стимулирования кредитования субъектов МСП</a:t>
            </a:r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2822137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3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906035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765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3162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79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8" y="3394445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214-ФЗ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4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740352" y="198884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3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0" y="316927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4241805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269997" y="455473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7884368" y="5589240"/>
            <a:ext cx="884645" cy="49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0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3413306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29" y="374343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Молодежь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424" y="3164637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2287144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621925" y="2538221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97416" y="3535496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297416" y="4591233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97416" y="6103401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7,75%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-8,5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701638"/>
            <a:ext cx="486140" cy="45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79296"/>
              </p:ext>
            </p:extLst>
          </p:nvPr>
        </p:nvGraphicFramePr>
        <p:xfrm>
          <a:off x="185051" y="908720"/>
          <a:ext cx="8773898" cy="5607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9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9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90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90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28141"/>
              </p:ext>
            </p:extLst>
          </p:nvPr>
        </p:nvGraphicFramePr>
        <p:xfrm>
          <a:off x="185051" y="873204"/>
          <a:ext cx="8773898" cy="543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90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900" b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90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реализующие проекты в области создания и развития объектов спортивной инфраструктуры, в </a:t>
                      </a:r>
                      <a:r>
                        <a:rPr lang="ru-RU" sz="90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90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в сфере физической культуры и спорта, либо в рамках исполнения контрактов в соответствии с Федеральными законами 223-ФЗ и 44-ФЗ цели поставки спорттоваров, поставки или ремонта спортивного оборудования, а также на цели финансирования инвестиций в области создания и развития объектов спортивной инфраструктуры.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90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88699"/>
              </p:ext>
            </p:extLst>
          </p:nvPr>
        </p:nvGraphicFramePr>
        <p:xfrm>
          <a:off x="185051" y="764704"/>
          <a:ext cx="8773898" cy="610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90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90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90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90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2662847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>
                <a:latin typeface="Arial" pitchFamily="34" charset="0"/>
                <a:cs typeface="Arial" pitchFamily="34" charset="0"/>
              </a:rPr>
              <a:t>%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400000">
            <a:off x="-1494926" y="-3896767"/>
            <a:ext cx="6480721" cy="11340757"/>
          </a:xfrm>
          <a:prstGeom prst="arc">
            <a:avLst>
              <a:gd name="adj1" fmla="val 16191711"/>
              <a:gd name="adj2" fmla="val 0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742790" y="4959973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344320" y="19896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912272" y="299774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6048176" y="3789837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968056" y="436590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3275856" y="48339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655676" y="513824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501397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449017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39338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297800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88324" y="1897884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4346737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4079610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3501805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2886832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80459" y="2320060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32040" y="1743996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2924200" y="1493168"/>
            <a:ext cx="4464496" cy="47525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Поддержка и сохранение занятости работников </a:t>
            </a: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субъектов МСП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692696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 апреля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начал выдачу беспроцентных кредитов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субъектам МСП на выплату заработной платы сотрудникам в рамках мер государственной поддержки бизнеса, пострадавшего от распространения коронавируса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COVID-19.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Кредитный продукт выдается на неотложные нужды для поддержки и сохранения занятости – на расходы, связанные с выплатой заработной платы и обязательными начислениями на нее. Расчёт размера кредита производится на базе минимального размера оплаты труда и количества сотрудников, состоящих в штате.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5805264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8995" y="6021288"/>
            <a:ext cx="33729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 smtClean="0">
                <a:latin typeface="Arial" pitchFamily="34" charset="0"/>
                <a:cs typeface="Arial" pitchFamily="34" charset="0"/>
              </a:rPr>
              <a:t>Рассчитывается по формуле индивидуально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6" y="5805264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69396" y="6021288"/>
            <a:ext cx="128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месяцев</a:t>
            </a:r>
            <a:endParaRPr lang="ru-RU" sz="10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767616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009" y="5823758"/>
            <a:ext cx="603089" cy="58837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5085184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3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0% </a:t>
            </a: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годовых</a:t>
            </a:r>
            <a:r>
              <a:rPr lang="en-US" sz="3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*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16015" y="683170"/>
            <a:ext cx="3643833" cy="36956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Совместно с Правительством РФ, </a:t>
            </a:r>
            <a:endParaRPr lang="en-US" sz="11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Банком России и ВЭБ.РФ</a:t>
            </a:r>
            <a:endParaRPr lang="ru-RU" sz="11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2530544"/>
            <a:ext cx="45365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Заемщик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дату заключения кредитного договора осуществляет деятельность не менее 1 года в одной или нескольких отраслях или видах деятельности по перечню, утвержденному Правительственной комиссией по повышению устойчивости развития российской экономики.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дату подачи заявки в АО «МСП Банк» Заемщик не получал финансирование в АО «МСП Банк» и в других кредитных организациях на расходы, связанные с выплатой заработной платы и обязательными начислениями на нее в рамках Постановления Правительства Российской Федерации от 02.04.2020 № 422 «Об утверждении Правил предоставления субсидий из федерального бюджета российским  кредитным организациям на возмещение недополученных ими доходов по кредитам, выданным в 2020 году субъектам малого и среднего предпринимательства на неотложные нужды для поддержки и сохранения занятости»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2314972"/>
            <a:ext cx="21130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615" y="1060723"/>
            <a:ext cx="3636234" cy="41281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06441" y="5191100"/>
            <a:ext cx="3653407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4471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период с даты заключения договора на срок не более 6 месяцев и заканчивающийся не позднее 30 ноября  2020 года, а на оставшийся период действия кредитного договора устанавливается ставка на уровне ставки Центрального Банка Российской Федерации по программе льготного рефинансирования </a:t>
            </a:r>
            <a:endParaRPr lang="ru-RU" sz="800" i="1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- 3,5 </a:t>
            </a:r>
            <a:r>
              <a:rPr lang="ru-RU" sz="800" i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800" i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i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06750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25</a:t>
            </a:r>
            <a:r>
              <a:rPr lang="en-US" dirty="0"/>
              <a:t> </a:t>
            </a:r>
            <a:r>
              <a:rPr lang="ru-RU" dirty="0"/>
              <a:t>до 500</a:t>
            </a:r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21688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</a:t>
            </a:r>
          </a:p>
          <a:p>
            <a:r>
              <a:rPr lang="ru-RU" dirty="0"/>
              <a:t>120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8,5%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процентов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-Инвест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восстановление/пополнение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50 до 1000</a:t>
            </a:r>
            <a:endParaRPr lang="ru-RU" dirty="0"/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72094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36 месяцев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7798" y="4766955"/>
            <a:ext cx="1059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8,5% 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648072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-Оборотный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процентной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2735491"/>
            <a:ext cx="43204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 кредитам в сумме до 50 млн. рублей – 8,5% годовых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По кредитам в сумме от 50 млн. рублей (</a:t>
            </a:r>
            <a:r>
              <a:rPr lang="ru-RU" sz="1000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вкл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оборотные цели: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малого предпринимательства - 8,25% годовых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для субъектов среднего предпринимательства – 8,0%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000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для субъектов МСП – 8,0% годовых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2**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Банка </a:t>
            </a:r>
            <a:r>
              <a:rPr lang="en-US" sz="850" i="1" dirty="0">
                <a:latin typeface="Arial" pitchFamily="34" charset="0"/>
                <a:cs typeface="Arial" pitchFamily="34" charset="0"/>
              </a:rPr>
              <a:t>https://mspbank.ru/credit/prioritetnye-nishi/</a:t>
            </a:r>
            <a:endParaRPr lang="en-US" sz="85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  <a:endParaRPr lang="ru-RU" sz="8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077072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7,75%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предпринимателей, 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16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470811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8,5 %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6021288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8,5 %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7943" y="5126995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8,5 %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0" y="4941168"/>
            <a:ext cx="10342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 smtClean="0">
                <a:latin typeface="Arial" pitchFamily="34" charset="0"/>
                <a:cs typeface="Arial" pitchFamily="34" charset="0"/>
              </a:rPr>
              <a:t>8,5 % 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</TotalTime>
  <Words>3071</Words>
  <Application>Microsoft Office PowerPoint</Application>
  <PresentationFormat>Экран (4:3)</PresentationFormat>
  <Paragraphs>386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Войнова Ольга Александровна</cp:lastModifiedBy>
  <cp:revision>337</cp:revision>
  <cp:lastPrinted>2017-11-27T08:27:26Z</cp:lastPrinted>
  <dcterms:created xsi:type="dcterms:W3CDTF">2017-08-03T13:00:25Z</dcterms:created>
  <dcterms:modified xsi:type="dcterms:W3CDTF">2020-05-26T09:13:33Z</dcterms:modified>
</cp:coreProperties>
</file>