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884" autoAdjust="0"/>
  </p:normalViewPr>
  <p:slideViewPr>
    <p:cSldViewPr>
      <p:cViewPr>
        <p:scale>
          <a:sx n="110" d="100"/>
          <a:sy n="110" d="100"/>
        </p:scale>
        <p:origin x="-16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BFAD4-2164-4C0B-8B4B-DD50D0A6A1B6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D5DC6-0A4F-4C0D-94D1-98266E87FE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34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5DC6-0A4F-4C0D-94D1-98266E87FE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7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5DC6-0A4F-4C0D-94D1-98266E87FE7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99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1"/>
            </a:gs>
            <a:gs pos="69584">
              <a:schemeClr val="bg1"/>
            </a:gs>
            <a:gs pos="26356">
              <a:schemeClr val="accent1">
                <a:lumMod val="40000"/>
                <a:lumOff val="60000"/>
              </a:schemeClr>
            </a:gs>
            <a:gs pos="32426">
              <a:schemeClr val="accent1">
                <a:lumMod val="20000"/>
                <a:lumOff val="80000"/>
              </a:schemeClr>
            </a:gs>
            <a:gs pos="4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6" name="Группа 1045"/>
          <p:cNvGrpSpPr/>
          <p:nvPr/>
        </p:nvGrpSpPr>
        <p:grpSpPr>
          <a:xfrm>
            <a:off x="26340" y="185737"/>
            <a:ext cx="8938148" cy="6385079"/>
            <a:chOff x="26340" y="185737"/>
            <a:chExt cx="8938148" cy="6385079"/>
          </a:xfrm>
        </p:grpSpPr>
        <p:grpSp>
          <p:nvGrpSpPr>
            <p:cNvPr id="1044" name="Группа 1043"/>
            <p:cNvGrpSpPr/>
            <p:nvPr/>
          </p:nvGrpSpPr>
          <p:grpSpPr>
            <a:xfrm>
              <a:off x="26340" y="185737"/>
              <a:ext cx="4442797" cy="6375266"/>
              <a:chOff x="26340" y="185737"/>
              <a:chExt cx="4442797" cy="6375266"/>
            </a:xfrm>
          </p:grpSpPr>
          <p:grpSp>
            <p:nvGrpSpPr>
              <p:cNvPr id="1039" name="Группа 1038"/>
              <p:cNvGrpSpPr/>
              <p:nvPr/>
            </p:nvGrpSpPr>
            <p:grpSpPr>
              <a:xfrm>
                <a:off x="26340" y="185737"/>
                <a:ext cx="2303211" cy="6375266"/>
                <a:chOff x="15122" y="295275"/>
                <a:chExt cx="2303211" cy="6375266"/>
              </a:xfrm>
            </p:grpSpPr>
            <p:grpSp>
              <p:nvGrpSpPr>
                <p:cNvPr id="65" name="Группа 64"/>
                <p:cNvGrpSpPr/>
                <p:nvPr/>
              </p:nvGrpSpPr>
              <p:grpSpPr>
                <a:xfrm>
                  <a:off x="188579" y="350397"/>
                  <a:ext cx="2129754" cy="6320144"/>
                  <a:chOff x="98466" y="64079"/>
                  <a:chExt cx="3056483" cy="7030584"/>
                </a:xfrm>
              </p:grpSpPr>
              <p:sp>
                <p:nvSpPr>
                  <p:cNvPr id="69" name="Выноска со стрелкой вниз 68"/>
                  <p:cNvSpPr/>
                  <p:nvPr/>
                </p:nvSpPr>
                <p:spPr>
                  <a:xfrm>
                    <a:off x="184145" y="64079"/>
                    <a:ext cx="2970804" cy="2024572"/>
                  </a:xfrm>
                  <a:prstGeom prst="downArrowCallout">
                    <a:avLst>
                      <a:gd name="adj1" fmla="val 23775"/>
                      <a:gd name="adj2" fmla="val 39948"/>
                      <a:gd name="adj3" fmla="val 7675"/>
                      <a:gd name="adj4" fmla="val 88953"/>
                    </a:avLst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just"/>
                    <a:r>
                      <a:rPr lang="ru-RU" sz="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       </a:t>
                    </a:r>
                    <a:r>
                      <a:rPr lang="ru-RU" sz="7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Федеральным </a:t>
                    </a:r>
                    <a:r>
                      <a:rPr lang="ru-RU" sz="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законом от 26.07.2019 г. № 228-ФЗ внесены изменения в Федеральный закон от 06.10.2003 г.  № 131-ФЗ «Об общих принципах организации местного самоуправления в Российской </a:t>
                    </a:r>
                    <a:r>
                      <a:rPr lang="ru-RU" sz="7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Федерации», </a:t>
                    </a:r>
                    <a:r>
                      <a:rPr lang="ru-RU" sz="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вступившие в силу 06.08.2019 г</a:t>
                    </a:r>
                    <a:r>
                      <a:rPr lang="ru-RU" sz="7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., </a:t>
                    </a:r>
                    <a:r>
                      <a:rPr lang="ru-RU" sz="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согласно которым введены альтернативные меры ответственности муниципальных депутатов, членов выборного органа местного самоуправления, выборного должностного лица местного самоуправления за предоставление </a:t>
                    </a:r>
                    <a:r>
                      <a:rPr lang="ru-RU" sz="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(далее — выборное должностное </a:t>
                    </a:r>
                    <a:r>
                      <a:rPr lang="ru-RU" sz="7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лицо) неполных </a:t>
                    </a:r>
                    <a:r>
                      <a:rPr lang="ru-RU" sz="7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или недостоверных сведений о доходах, расходах, имуществе.</a:t>
                    </a:r>
                    <a:endParaRPr lang="ru-RU" sz="70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98466" y="2078893"/>
                    <a:ext cx="2988755" cy="501577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indent="92075" algn="just"/>
                    <a:r>
                      <a:rPr lang="ru-RU" sz="7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 </a:t>
                    </a:r>
                    <a:r>
                      <a:rPr lang="ru-RU" sz="7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выборному </a:t>
                    </a:r>
                    <a:r>
                      <a:rPr lang="ru-RU" sz="7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должностному лицу местного самоуправления, представившим недостоверные или неполные сведения о доходах в отношении себя и членов семьи, если искажение этих сведений является несущественным, могут быть применены </a:t>
                    </a:r>
                    <a:r>
                      <a:rPr lang="ru-RU" sz="700" b="1" i="1" u="sng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следующие меры ответственности</a:t>
                    </a:r>
                    <a:r>
                      <a:rPr lang="ru-RU" sz="7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предупреждение;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освобождение от должности в представительном органе муниципального образования, выборном органе местного самоуправления с лишением права занимать должность в представительном органе муниципального образования, выборном органе местного самоуправления до прекращения срока полномочий;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освобождение от осуществления полномочий на постоянной основе с лишением права осуществлять полномочия на постоянной основе до прекращения срока его полномочий;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запрет занимать должности в представительном органе муниципального образования, выборном органе местного самоуправления до прекращения срока его полномочий;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 запрет исполнять полномочия на постоянной основе до прекращения срока его полномочий.</a:t>
                    </a:r>
                  </a:p>
                  <a:p>
                    <a:pPr indent="92075" algn="just"/>
                    <a:r>
                      <a:rPr lang="ru-RU" sz="7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Порядок принятия решения о применении </a:t>
                    </a:r>
                    <a:r>
                      <a:rPr lang="ru-RU" sz="7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выборному </a:t>
                    </a:r>
                    <a:r>
                      <a:rPr lang="ru-RU" sz="70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должностному лицу местного самоуправления мер ответственности, указанных выше, определяется муниципальным правовым актом в соответствии с законом субъекта Российской </a:t>
                    </a:r>
                    <a:r>
                      <a:rPr lang="ru-RU" sz="700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Федерации.</a:t>
                    </a:r>
                  </a:p>
                  <a:p>
                    <a:pPr indent="92075" algn="just"/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</a:t>
                    </a:r>
                    <a:r>
                      <a:rPr lang="ru-RU" sz="700" b="1" i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месте </a:t>
                    </a:r>
                    <a:r>
                      <a:rPr lang="ru-RU" sz="700" b="1" i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 тем, в случае серьезных нарушений требований антикоррупционного законодательства возможность применения меры ответственности, как досрочное прекращение полномочий депутата сохраняется.</a:t>
                    </a:r>
                  </a:p>
                </p:txBody>
              </p:sp>
            </p:grpSp>
            <p:pic>
              <p:nvPicPr>
                <p:cNvPr id="67" name="Picture 19" descr="Картинки по запросу &quot;стрелка&quot;&quot;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1103306" y="2890466"/>
                  <a:ext cx="180000" cy="9207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0" name="Picture 17" descr="Картинки по запросу &quot;восклицательный знак&quot;&quot;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9106" y="295275"/>
                  <a:ext cx="233158" cy="152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1" name="Picture 17" descr="Картинки по запросу &quot;восклицательный знак&quot;&quot;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122" y="6147791"/>
                  <a:ext cx="233158" cy="152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1040" name="Группа 1039"/>
              <p:cNvGrpSpPr/>
              <p:nvPr/>
            </p:nvGrpSpPr>
            <p:grpSpPr>
              <a:xfrm>
                <a:off x="2314854" y="197996"/>
                <a:ext cx="2154283" cy="4554127"/>
                <a:chOff x="2340000" y="295275"/>
                <a:chExt cx="2154283" cy="4554128"/>
              </a:xfrm>
            </p:grpSpPr>
            <p:sp>
              <p:nvSpPr>
                <p:cNvPr id="77" name="Выноска со стрелкой вниз 76"/>
                <p:cNvSpPr/>
                <p:nvPr/>
              </p:nvSpPr>
              <p:spPr>
                <a:xfrm>
                  <a:off x="2448479" y="338137"/>
                  <a:ext cx="2045804" cy="1417253"/>
                </a:xfrm>
                <a:prstGeom prst="downArrowCallout">
                  <a:avLst>
                    <a:gd name="adj1" fmla="val 25000"/>
                    <a:gd name="adj2" fmla="val 39948"/>
                    <a:gd name="adj3" fmla="val 8554"/>
                    <a:gd name="adj4" fmla="val 87691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just"/>
                  <a:r>
                    <a:rPr lang="ru-RU" sz="8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        </a:t>
                  </a:r>
                  <a:r>
                    <a:rPr lang="ru-RU" sz="7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Федеральным законом от 26.07.2019 г. № 251-ФЗ внесены изменения в статью 12.1 Федерального закона от 25.12.2008 г. № 273-ФЗ «О противодействии коррупции», вступившие в силу 06.08.2019 г., согласно которым упрощен порядок декларирования доходов депутатами представительных органов сельских поселений, осуществляющими свои ПОЛНОМОЧИЯ НА НЕПОСТОЯННОЙ ОСНОВЕ.</a:t>
                  </a:r>
                  <a:endParaRPr lang="ru-RU" sz="7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8" name="Прямоугольник 77"/>
                <p:cNvSpPr/>
                <p:nvPr/>
              </p:nvSpPr>
              <p:spPr>
                <a:xfrm>
                  <a:off x="2390344" y="1817805"/>
                  <a:ext cx="2103939" cy="30315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indent="92075" algn="just">
                    <a:spcAft>
                      <a:spcPts val="0"/>
                    </a:spcAft>
                  </a:pPr>
                  <a:r>
                    <a:rPr lang="ru-RU" sz="7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Лицо</a:t>
                  </a:r>
                  <a:r>
                    <a:rPr lang="ru-RU" sz="7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замещающее муниципальную должность депутата представительного органа сельского поселения и осуществляющее свои полномочия на непостоянной основе, </a:t>
                  </a:r>
                  <a:r>
                    <a:rPr lang="ru-RU" sz="7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представляет сведений о доходах, расходах, об имуществе и обязательствах имущественного характера (далее – сведения о доходах) </a:t>
                  </a:r>
                  <a:r>
                    <a:rPr lang="ru-RU" sz="7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В ТЕЧЕНИЕ ЧЕТЫРЕХ МЕСЯЦЕВ со </a:t>
                  </a:r>
                  <a:r>
                    <a:rPr lang="ru-RU" sz="7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дня избрания депутатом, передачи ему вакантного депутатского мандата или прекращения осуществления им полномочий на постоянной основе.</a:t>
                  </a:r>
                  <a:endParaRPr lang="ru-RU" sz="7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indent="92075" algn="just"/>
                  <a:r>
                    <a:rPr lang="ru-RU" sz="7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Сведения о доходах также представляются за каждый год, предшествующий году представления сведений (отчетный период), в случае совершения в течение отчетного периода сделок на сумму, превышающую общий доход депутата и его супруги (супруга) за три последних года, предшествующих отчетному периоду</a:t>
                  </a:r>
                  <a:r>
                    <a:rPr lang="ru-RU" sz="7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</a:p>
                <a:p>
                  <a:pPr indent="92075" algn="just"/>
                  <a:endParaRPr lang="ru-RU" sz="7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indent="92075" algn="just"/>
                  <a:r>
                    <a:rPr lang="ru-RU" sz="7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ru-RU" sz="700" b="1" i="1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В случае, если в течение отчетного периода такие сделки не совершались, указанное лицо сообщает об этом высшему должностному лицу субъекта Российской Федерации в порядке, установленном законом субъекта Российской Федерации.</a:t>
                  </a:r>
                  <a:r>
                    <a:rPr lang="ru-RU" sz="700" b="1" i="1" dirty="0"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endParaRPr lang="ru-RU" sz="700" b="1" i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  <a:p>
                  <a:pPr indent="92075" algn="just"/>
                  <a:endParaRPr lang="ru-RU" sz="9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pic>
              <p:nvPicPr>
                <p:cNvPr id="79" name="Picture 17" descr="Картинки по запросу &quot;восклицательный знак&quot;&quot;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28594" y="295275"/>
                  <a:ext cx="233158" cy="152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2" name="Picture 17" descr="Картинки по запросу &quot;восклицательный знак&quot;&quot;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40000" y="3960000"/>
                  <a:ext cx="233158" cy="1524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83" name="Picture 19" descr="Картинки по запросу &quot;стрелка&quot;&quot;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2736000" y="3924000"/>
                  <a:ext cx="180000" cy="9207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042" name="Группа 1041"/>
            <p:cNvGrpSpPr/>
            <p:nvPr/>
          </p:nvGrpSpPr>
          <p:grpSpPr>
            <a:xfrm>
              <a:off x="4716016" y="244056"/>
              <a:ext cx="4248472" cy="6326760"/>
              <a:chOff x="4716016" y="244056"/>
              <a:chExt cx="4248472" cy="6326760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5134634" y="371475"/>
                <a:ext cx="3757846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chemeClr val="bg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АДМИНИСТРАЦИЯ ГЛАВЫ РЕСПУБЛИКИ КОМИ</a:t>
                </a:r>
                <a:endParaRPr lang="ru-RU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4716016" y="1180110"/>
                <a:ext cx="4248472" cy="53907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 </a:t>
                </a:r>
                <a:r>
                  <a:rPr lang="ru-RU" sz="28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НОВЕЛЛЫ </a:t>
                </a:r>
                <a:br>
                  <a:rPr lang="ru-RU" sz="28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ru-RU" sz="24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АНТИКОРРУПЦИОННОГО ЗАКОНОДАТЕЛЬСТВА</a:t>
                </a:r>
                <a:endParaRPr lang="ru-RU" sz="2400" dirty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 </a:t>
                </a:r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ru-RU" sz="1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ru-RU" sz="1400" b="1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ru-RU" sz="1400" b="1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2019 </a:t>
                </a:r>
                <a:r>
                  <a:rPr lang="ru-RU" sz="1400" b="1" dirty="0">
                    <a:solidFill>
                      <a:schemeClr val="bg2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год</a:t>
                </a:r>
                <a:endParaRPr lang="ru-RU" sz="1400" dirty="0">
                  <a:solidFill>
                    <a:schemeClr val="bg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6" name="Рисунок 1" descr="https://gov.rkomi.ru/themes/best/img/gerb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0937" y="244056"/>
                <a:ext cx="818665" cy="967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26" name="Picture 2" descr="C:\Users\pgg001\Desktop\Картинки\613f8e039e8fe210ecd14002b83bd92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116" y="3077468"/>
            <a:ext cx="3713989" cy="2785492"/>
          </a:xfrm>
          <a:prstGeom prst="rect">
            <a:avLst/>
          </a:prstGeom>
          <a:noFill/>
          <a:ln w="12700"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035" y="4752123"/>
            <a:ext cx="2200709" cy="1467139"/>
          </a:xfrm>
          <a:prstGeom prst="rect">
            <a:avLst/>
          </a:prstGeom>
          <a:ln w="1270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5659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1"/>
            </a:gs>
            <a:gs pos="69584">
              <a:schemeClr val="bg1"/>
            </a:gs>
            <a:gs pos="26356">
              <a:schemeClr val="accent1">
                <a:lumMod val="40000"/>
                <a:lumOff val="60000"/>
              </a:schemeClr>
            </a:gs>
            <a:gs pos="32426">
              <a:schemeClr val="accent1">
                <a:lumMod val="20000"/>
                <a:lumOff val="80000"/>
              </a:schemeClr>
            </a:gs>
            <a:gs pos="44000">
              <a:schemeClr val="accent1">
                <a:lumMod val="40000"/>
                <a:lumOff val="6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107504" y="68450"/>
            <a:ext cx="8926286" cy="6812824"/>
            <a:chOff x="107504" y="68450"/>
            <a:chExt cx="8926286" cy="6812824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107504" y="137462"/>
              <a:ext cx="4248076" cy="6520113"/>
              <a:chOff x="-55257" y="131057"/>
              <a:chExt cx="4248076" cy="6520113"/>
            </a:xfrm>
          </p:grpSpPr>
          <p:sp>
            <p:nvSpPr>
              <p:cNvPr id="1048" name="Прямоугольник 1047"/>
              <p:cNvSpPr/>
              <p:nvPr/>
            </p:nvSpPr>
            <p:spPr>
              <a:xfrm>
                <a:off x="138684" y="131057"/>
                <a:ext cx="3921402" cy="2769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1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НОВЫЕ </a:t>
                </a:r>
                <a:r>
                  <a:rPr lang="ru-RU" sz="1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МЕРЫ ОТВЕТСТВЕННОСТИ</a:t>
                </a:r>
                <a:endParaRPr lang="ru-RU" sz="12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47" name="Группа 1046"/>
              <p:cNvGrpSpPr/>
              <p:nvPr/>
            </p:nvGrpSpPr>
            <p:grpSpPr>
              <a:xfrm>
                <a:off x="-55257" y="428975"/>
                <a:ext cx="4248076" cy="6222195"/>
                <a:chOff x="-58848" y="201323"/>
                <a:chExt cx="4381797" cy="6448027"/>
              </a:xfrm>
            </p:grpSpPr>
            <p:sp>
              <p:nvSpPr>
                <p:cNvPr id="1031" name="Прямоугольник 1030"/>
                <p:cNvSpPr/>
                <p:nvPr/>
              </p:nvSpPr>
              <p:spPr>
                <a:xfrm>
                  <a:off x="2270318" y="5915772"/>
                  <a:ext cx="2052631" cy="73357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ru-RU" sz="800" b="1" i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* Порядок </a:t>
                  </a:r>
                  <a:r>
                    <a:rPr lang="ru-RU" sz="800" b="1" i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принятия решения о применении мер ответственности определяется муниципальным правовым актом в соответствии с законом субъекта </a:t>
                  </a:r>
                  <a:r>
                    <a:rPr lang="ru-RU" sz="800" b="1" i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РФ</a:t>
                  </a:r>
                  <a:endParaRPr lang="ru-RU" sz="800" b="1" i="1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43" name="Группа 1042"/>
                <p:cNvGrpSpPr/>
                <p:nvPr/>
              </p:nvGrpSpPr>
              <p:grpSpPr>
                <a:xfrm>
                  <a:off x="-58848" y="201323"/>
                  <a:ext cx="4252991" cy="4893187"/>
                  <a:chOff x="9919" y="353755"/>
                  <a:chExt cx="4252991" cy="4893187"/>
                </a:xfrm>
              </p:grpSpPr>
              <p:sp>
                <p:nvSpPr>
                  <p:cNvPr id="4" name="Скругленный прямоугольник 3"/>
                  <p:cNvSpPr/>
                  <p:nvPr/>
                </p:nvSpPr>
                <p:spPr>
                  <a:xfrm>
                    <a:off x="218071" y="353755"/>
                    <a:ext cx="4044838" cy="1130282"/>
                  </a:xfrm>
                  <a:prstGeom prst="round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 депутату, члену выборного органа местного самоуправления, выборному должностному лицу местного самоуправления, представившим 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недостоверные или неполные сведения о своих доходах, расходах, об имуществе и обязательствах имущественного </a:t>
                    </a:r>
                    <a:r>
                      <a: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характера, могут быть применены следующие меры ответственности </a:t>
                    </a:r>
                    <a:r>
                      <a: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 случае*:</a:t>
                    </a:r>
                    <a:endParaRPr lang="ru-RU" sz="10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7" name="Прямая соединительная линия 6"/>
                  <p:cNvCxnSpPr/>
                  <p:nvPr/>
                </p:nvCxnSpPr>
                <p:spPr>
                  <a:xfrm>
                    <a:off x="1514325" y="1580181"/>
                    <a:ext cx="1411062" cy="0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Прямая со стрелкой 8"/>
                  <p:cNvCxnSpPr/>
                  <p:nvPr/>
                </p:nvCxnSpPr>
                <p:spPr>
                  <a:xfrm>
                    <a:off x="2906820" y="1579566"/>
                    <a:ext cx="0" cy="149226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 стрелкой 23"/>
                  <p:cNvCxnSpPr/>
                  <p:nvPr/>
                </p:nvCxnSpPr>
                <p:spPr>
                  <a:xfrm>
                    <a:off x="1532892" y="1586645"/>
                    <a:ext cx="0" cy="149226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Прямая соединительная линия 30"/>
                  <p:cNvCxnSpPr>
                    <a:stCxn id="4" idx="2"/>
                  </p:cNvCxnSpPr>
                  <p:nvPr/>
                </p:nvCxnSpPr>
                <p:spPr>
                  <a:xfrm flipH="1">
                    <a:off x="2232384" y="1484037"/>
                    <a:ext cx="8105" cy="106519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9" name="Скругленный прямоугольник 38"/>
                  <p:cNvSpPr/>
                  <p:nvPr/>
                </p:nvSpPr>
                <p:spPr>
                  <a:xfrm>
                    <a:off x="9919" y="1731954"/>
                    <a:ext cx="2230571" cy="3514988"/>
                  </a:xfrm>
                  <a:prstGeom prst="roundRect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r>
                      <a: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НЕСУЩЕСТВЕННЫХ ИСКАЖЕНИЙ:</a:t>
                    </a:r>
                  </a:p>
                  <a:p>
                    <a:pPr algn="ctr"/>
                    <a:endPara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ПРЕДУПРЕЖДЕНИЕ;</a:t>
                    </a:r>
                    <a:endParaRPr lang="ru-RU" sz="8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2)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ОСВОБОЖДЕНИЕ </a:t>
                    </a:r>
                    <a:r>
                      <a:rPr lang="ru-RU" sz="800" b="1" u="sng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от должности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в 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представительном органе муниципального образования, выборном органе местного самоуправления с лишением права занимать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эти должности до 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прекращения срока его полномочий;</a:t>
                    </a:r>
                  </a:p>
                  <a:p>
                    <a:pPr algn="just"/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3)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ОСВОБОЖДЕНИЕ </a:t>
                    </a:r>
                    <a:r>
                      <a:rPr lang="ru-RU" sz="800" b="1" u="sng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от осуществления полномочий на постоянной основе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с лишением права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осуществлять эти полномочия до 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прекращения срока его полномочий;</a:t>
                    </a:r>
                  </a:p>
                  <a:p>
                    <a:pPr algn="just"/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4)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ЗАПРЕТ </a:t>
                    </a:r>
                    <a:r>
                      <a:rPr lang="ru-RU" sz="800" b="1" u="sng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занимать должности 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в представительном органе муниципального образования, выборном органе местного самоуправления до прекращения срока его полномочий;</a:t>
                    </a:r>
                  </a:p>
                  <a:p>
                    <a:pPr algn="just"/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5) 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ЗАПРЕТ </a:t>
                    </a:r>
                    <a:r>
                      <a:rPr lang="ru-RU" sz="800" b="1" u="sng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исполнять полномочия </a:t>
                    </a:r>
                    <a:r>
                      <a:rPr lang="ru-RU" sz="800" b="1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 постоянной основе до прекращения срока его полномочий</a:t>
                    </a:r>
                    <a:r>
                      <a:rPr lang="ru-RU" sz="8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.</a:t>
                    </a:r>
                    <a:endPara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0" name="Скругленный прямоугольник 39"/>
                  <p:cNvSpPr/>
                  <p:nvPr/>
                </p:nvSpPr>
                <p:spPr>
                  <a:xfrm>
                    <a:off x="2460983" y="1729276"/>
                    <a:ext cx="1801927" cy="1353643"/>
                  </a:xfrm>
                  <a:prstGeom prst="roundRect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/>
                  <a:p>
                    <a:pPr algn="ctr"/>
                    <a:endParaRPr lang="ru-RU" sz="200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r>
                      <a:rPr lang="ru-RU" sz="12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СУЩЕСТВЕННЫХ ИСКАЖЕНИЙ:</a:t>
                    </a:r>
                  </a:p>
                  <a:p>
                    <a:pPr algn="ctr"/>
                    <a:endParaRPr lang="ru-RU" sz="12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r>
                      <a:rPr lang="ru-RU" sz="1200" b="1" dirty="0" smtClean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ДОСРОЧНОЕ ПРЕКРАЩЕНИЕ ПОЛНОМОЧИЙ</a:t>
                    </a:r>
                  </a:p>
                  <a:p>
                    <a:pPr algn="ctr"/>
                    <a:endPara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11" name="Группа 10"/>
            <p:cNvGrpSpPr/>
            <p:nvPr/>
          </p:nvGrpSpPr>
          <p:grpSpPr>
            <a:xfrm>
              <a:off x="4560665" y="68450"/>
              <a:ext cx="4473125" cy="6812824"/>
              <a:chOff x="4560665" y="68450"/>
              <a:chExt cx="4473125" cy="6812824"/>
            </a:xfrm>
          </p:grpSpPr>
          <p:sp>
            <p:nvSpPr>
              <p:cNvPr id="1051" name="Прямоугольник 1050"/>
              <p:cNvSpPr/>
              <p:nvPr/>
            </p:nvSpPr>
            <p:spPr>
              <a:xfrm>
                <a:off x="4817869" y="68450"/>
                <a:ext cx="421592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УПРОЩЕН ПОРЯДОК ДЕКЛАРИРОВАНИЯ </a:t>
                </a:r>
              </a:p>
              <a:p>
                <a:pPr algn="ctr"/>
                <a:r>
                  <a:rPr lang="ru-RU" sz="12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ДЕПУТАТАМИ СЕЛЬСКИХ ПОСЕЛЕНИЙ СВОИХ ДОХОДОВ</a:t>
                </a:r>
                <a:endParaRPr lang="ru-RU" sz="1200" dirty="0"/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4832212" y="733245"/>
                <a:ext cx="4139260" cy="5242877"/>
                <a:chOff x="4788024" y="1041891"/>
                <a:chExt cx="4139260" cy="5242877"/>
              </a:xfrm>
            </p:grpSpPr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6065558" y="1687081"/>
                  <a:ext cx="133336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Скругленный прямоугольник 77"/>
                <p:cNvSpPr/>
                <p:nvPr/>
              </p:nvSpPr>
              <p:spPr>
                <a:xfrm>
                  <a:off x="4788024" y="1847436"/>
                  <a:ext cx="1944216" cy="3141187"/>
                </a:xfrm>
                <a:prstGeom prst="round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 случае избрания депутатами, передачи им  </a:t>
                  </a:r>
                  <a:r>
                    <a: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вакантного депутатского мандата или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прекращении </a:t>
                  </a:r>
                  <a:r>
                    <a: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осуществления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ими </a:t>
                  </a:r>
                  <a:r>
                    <a: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полномочий на постоянной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основе 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представляются</a:t>
                  </a:r>
                </a:p>
                <a:p>
                  <a:pPr algn="ctr"/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сведения </a:t>
                  </a:r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 доходах, имуществе, принадлежащем на праве собственности, и обязательствах имущественного 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характера</a:t>
                  </a:r>
                </a:p>
                <a:p>
                  <a:pPr lvl="0" algn="ctr">
                    <a:defRPr/>
                  </a:pPr>
                  <a:r>
                    <a:rPr lang="ru-RU" sz="9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В ТЕЧЕНИЕ ЧЕТЫРЕХ МЕСЯЦЕВ со </a:t>
                  </a:r>
                  <a:r>
                    <a:rPr lang="ru-RU" sz="9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дня </a:t>
                  </a:r>
                  <a:r>
                    <a:rPr lang="ru-RU" sz="9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избрания, </a:t>
                  </a:r>
                  <a:r>
                    <a:rPr lang="ru-RU" sz="9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передачи </a:t>
                  </a:r>
                  <a:r>
                    <a:rPr lang="ru-RU" sz="9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мандата </a:t>
                  </a:r>
                  <a:r>
                    <a:rPr lang="ru-RU" sz="9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или прекращения </a:t>
                  </a:r>
                  <a:r>
                    <a:rPr lang="ru-RU" sz="9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полномочий </a:t>
                  </a:r>
                  <a:r>
                    <a:rPr lang="ru-RU" sz="9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на постоянной </a:t>
                  </a:r>
                  <a:r>
                    <a:rPr lang="ru-RU" sz="9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основе</a:t>
                  </a:r>
                  <a:endParaRPr lang="ru-RU" sz="1000" i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ru-RU" sz="1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ru-RU" sz="1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Скругленный прямоугольник 78"/>
                <p:cNvSpPr/>
                <p:nvPr/>
              </p:nvSpPr>
              <p:spPr>
                <a:xfrm>
                  <a:off x="6876256" y="1861144"/>
                  <a:ext cx="2051028" cy="4423624"/>
                </a:xfrm>
                <a:prstGeom prst="round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При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отсутствии в отчетном периоде сделок по покупке недвижимости и иных 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объектов представляются сведения </a:t>
                  </a:r>
                  <a:endParaRPr lang="ru-RU" sz="1000" b="1" dirty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 </a:t>
                  </a:r>
                  <a:r>
                    <a:rPr lang="ru-RU" sz="1000" b="1" dirty="0" err="1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несовершении</a:t>
                  </a:r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сделок, предусмотренных частью 1 статьи 3 Федерального закона «О контроле за 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соответствием </a:t>
                  </a:r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расходов лиц, замещающих   государственные должности, и иных лиц их доходам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» (по установленной форме).</a:t>
                  </a:r>
                  <a:endParaRPr lang="ru-RU" sz="1000" b="1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ru-RU" sz="800" b="1" dirty="0" smtClean="0">
                    <a:solidFill>
                      <a:schemeClr val="bg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r>
                    <a:rPr lang="ru-RU" sz="1000" b="1" u="sng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 ТО ЖЕ ВРЕМЯ:</a:t>
                  </a:r>
                  <a:endParaRPr lang="ru-RU" sz="1000" b="1" u="sng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ru-RU" sz="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lvl="0" algn="ctr"/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 случае совершения дорогостоящих покупок представляются сведения </a:t>
                  </a:r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о доходах, </a:t>
                  </a:r>
                  <a:r>
                    <a:rPr lang="ru-RU" sz="1000" b="1" u="sng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расходах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имуществе</a:t>
                  </a:r>
                  <a:r>
                    <a:rPr lang="ru-RU" sz="1000" b="1" dirty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принадлежащем на праве собственности, и обязательствах имущественного </a:t>
                  </a:r>
                  <a:r>
                    <a:rPr lang="ru-RU" sz="1000" b="1" dirty="0" smtClean="0">
                      <a:solidFill>
                        <a:schemeClr val="bg2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характер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ежегодно</a:t>
                  </a:r>
                  <a:r>
                    <a:rPr lang="ru-RU" sz="100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, не позднее 1 апреля года, следующего за 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отчетным)</a:t>
                  </a:r>
                  <a:r>
                    <a:rPr lang="ru-RU" sz="1000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**</a:t>
                  </a:r>
                  <a:endParaRPr lang="ru-RU" sz="1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ctr"/>
                  <a:endParaRPr lang="ru-RU" sz="10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Скругленный прямоугольник 80"/>
                <p:cNvSpPr/>
                <p:nvPr/>
              </p:nvSpPr>
              <p:spPr>
                <a:xfrm>
                  <a:off x="4788024" y="1041891"/>
                  <a:ext cx="4139260" cy="535515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lvl="0" algn="ctr">
                    <a:defRPr/>
                  </a:pPr>
                  <a:r>
                    <a:rPr lang="ru-RU" sz="10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ДЕПУТАТЫ СЕЛЬСКОГО ПОСЕЛЕНИЯ, ОСУЩЕСТВЛЯЮЩИЕ СВОИ ПОЛНОМОЧИЯ НА НЕПОСТОЯННОЙ ОСНОВЕ:</a:t>
                  </a:r>
                  <a:endParaRPr lang="ru-RU" sz="10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82" name="Прямая со стрелкой 81"/>
                <p:cNvCxnSpPr/>
                <p:nvPr/>
              </p:nvCxnSpPr>
              <p:spPr>
                <a:xfrm>
                  <a:off x="6084000" y="1704924"/>
                  <a:ext cx="0" cy="14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 стрелкой 82"/>
                <p:cNvCxnSpPr/>
                <p:nvPr/>
              </p:nvCxnSpPr>
              <p:spPr>
                <a:xfrm>
                  <a:off x="7380000" y="1705989"/>
                  <a:ext cx="0" cy="144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>
                  <a:off x="6755026" y="1598016"/>
                  <a:ext cx="0" cy="1080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8" name="Прямоугольник 97"/>
              <p:cNvSpPr/>
              <p:nvPr/>
            </p:nvSpPr>
            <p:spPr>
              <a:xfrm>
                <a:off x="4560665" y="6142610"/>
                <a:ext cx="446449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defRPr/>
                </a:pPr>
                <a:r>
                  <a:rPr lang="ru-RU" sz="700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** </a:t>
                </a:r>
                <a:r>
                  <a:rPr lang="ru-RU" sz="7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Сведения представляются в случае, если общая сумма сделок по приобретению земельного участка, другого объекта недвижимости, транспортного средства, ценных бумаг, акций (долей участия, паев в уставных (складочных) капиталах организаций), совершенных депутатом, его супругой (супругом) и (или) несовершеннолетними детьми в течение календарного года, предшествующего году представления сведений, превышает общий доход данного лица и его супруги (супруга) за три последних года, предшествующих отчетному периоду.</a:t>
                </a:r>
              </a:p>
            </p:txBody>
          </p:sp>
        </p:grpSp>
      </p:grpSp>
      <p:pic>
        <p:nvPicPr>
          <p:cNvPr id="2050" name="Picture 2" descr="C:\Users\pgg001\Desktop\Картинки\v-gorode-klincy-bryanskoy-oblasti-15-chinovnikov-nakazali-za-sokrytie-dohodov-5268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30" y="4761969"/>
            <a:ext cx="1998579" cy="133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gg001\Desktop\Картинки\slide-3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0" t="33872" r="9231"/>
          <a:stretch/>
        </p:blipFill>
        <p:spPr bwMode="auto">
          <a:xfrm>
            <a:off x="2365590" y="3192864"/>
            <a:ext cx="198999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gg001\Desktop\Картинки\otvetstvennost-deputatov-predstavivshim-nedostovernye-ili-nepolnye-svedeniya-o-svoih-dohodah_156537812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50333"/>
            <a:ext cx="2142496" cy="1530354"/>
          </a:xfrm>
          <a:prstGeom prst="rect">
            <a:avLst/>
          </a:prstGeom>
          <a:noFill/>
          <a:ln w="12700">
            <a:solidFill>
              <a:schemeClr val="bg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rgbClr val="F5E4A9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723</TotalTime>
  <Words>855</Words>
  <Application>Microsoft Office PowerPoint</Application>
  <PresentationFormat>Экран (4:3)</PresentationFormat>
  <Paragraphs>62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Яркая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Наталья Васильевна</dc:creator>
  <cp:lastModifiedBy>Пунегова Галина Германовна</cp:lastModifiedBy>
  <cp:revision>70</cp:revision>
  <dcterms:created xsi:type="dcterms:W3CDTF">2019-11-08T06:41:44Z</dcterms:created>
  <dcterms:modified xsi:type="dcterms:W3CDTF">2019-11-12T07:10:08Z</dcterms:modified>
</cp:coreProperties>
</file>