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06E2F-B9C3-4D06-8E65-2070A9F51123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033A-AB73-4107-9DB7-84C6BAFD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33A-AB73-4107-9DB7-84C6BAFDF0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033A-AB73-4107-9DB7-84C6BAFDF0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40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Имущественная поддержка субъектов МСП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2714644" cy="5643602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400" dirty="0"/>
              <a:t>   </a:t>
            </a:r>
          </a:p>
          <a:p>
            <a:pPr>
              <a:buNone/>
            </a:pPr>
            <a:r>
              <a:rPr lang="ru-RU" sz="1400" dirty="0"/>
              <a:t>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начала ведения бизнеса, и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его развития субъектам МСП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необходимо различное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имущество, как движимое 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(оборудование, машины,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механизмы, транспорт и т.п.), так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 недвижимое (помещения под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офисы и производство,   здания,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строения,  сооружения и т.п.)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Законодательством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предпринимателям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предоставлена  возможность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приобретения в пользование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государственного и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муниципального имущества – 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dirty="0" err="1">
                <a:latin typeface="Arial" pitchFamily="34" charset="0"/>
                <a:cs typeface="Arial" pitchFamily="34" charset="0"/>
              </a:rPr>
              <a:t>часть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4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статьи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18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Федерального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dirty="0" err="1">
                <a:latin typeface="Arial" pitchFamily="34" charset="0"/>
                <a:cs typeface="Arial" pitchFamily="34" charset="0"/>
              </a:rPr>
              <a:t>закона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24 июля 2007 г.                 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№ 209-ФЗ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«О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развитии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малого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и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реднего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редпринимательства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в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dirty="0" err="1">
                <a:latin typeface="Arial" pitchFamily="34" charset="0"/>
                <a:cs typeface="Arial" pitchFamily="34" charset="0"/>
              </a:rPr>
              <a:t>Российской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Федерации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7" name="Содержимое 4"/>
          <p:cNvSpPr>
            <a:spLocks noGrp="1"/>
          </p:cNvSpPr>
          <p:nvPr>
            <p:ph sz="half" idx="1"/>
          </p:nvPr>
        </p:nvSpPr>
        <p:spPr>
          <a:xfrm>
            <a:off x="3143240" y="1643050"/>
            <a:ext cx="2828916" cy="4929222"/>
          </a:xfrm>
          <a:ln w="3175">
            <a:solidFill>
              <a:schemeClr val="tx1"/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на официальном сайте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органа местного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самоуправления в разделе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«Имущественная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поддержка МСП»</a:t>
            </a: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 сайте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минимущества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области в разделе «Субъекты малого 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(имущественная поддержка)»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там же можно найти: </a:t>
            </a:r>
          </a:p>
          <a:p>
            <a:pPr algn="just">
              <a:spcBef>
                <a:spcPts val="0"/>
              </a:spcBef>
              <a:buNone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Перечень объектов, для предоставления  субъектам МСП</a:t>
            </a:r>
          </a:p>
          <a:p>
            <a:pPr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Нормативные правовые 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акты регулирующие         имущественную поддержку  МСП   </a:t>
            </a:r>
          </a:p>
          <a:p>
            <a:pPr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    Информацию об объектах       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    выставленных на торги</a:t>
            </a:r>
          </a:p>
          <a:p>
            <a:pPr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   ссылки на общедоступные </a:t>
            </a:r>
          </a:p>
          <a:p>
            <a:pPr>
              <a:spcBef>
                <a:spcPts val="0"/>
              </a:spcBef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           ресурсы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 t="14765" r="1378" b="4027"/>
          <a:stretch>
            <a:fillRect/>
          </a:stretch>
        </p:blipFill>
        <p:spPr bwMode="auto">
          <a:xfrm flipH="1">
            <a:off x="3214678" y="2428868"/>
            <a:ext cx="562987" cy="39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4"/>
          <p:cNvSpPr>
            <a:spLocks noGrp="1"/>
          </p:cNvSpPr>
          <p:nvPr>
            <p:ph sz="half" idx="1"/>
          </p:nvPr>
        </p:nvSpPr>
        <p:spPr>
          <a:xfrm>
            <a:off x="6286512" y="1643050"/>
            <a:ext cx="2643206" cy="4929222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/>
              <a:t> 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 t="14765" r="1378" b="4027"/>
          <a:stretch>
            <a:fillRect/>
          </a:stretch>
        </p:blipFill>
        <p:spPr bwMode="auto">
          <a:xfrm>
            <a:off x="1928794" y="3429000"/>
            <a:ext cx="642942" cy="39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3071802" y="857232"/>
            <a:ext cx="5929354" cy="642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Информацию  об имущественной поддержке и имуществе, предоставляемом  субъектам МСП можно найти :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 l="21843" t="18792" r="22077" b="13423"/>
          <a:stretch>
            <a:fillRect/>
          </a:stretch>
        </p:blipFill>
        <p:spPr bwMode="auto">
          <a:xfrm>
            <a:off x="3214678" y="3929066"/>
            <a:ext cx="285752" cy="3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 l="23118" t="9620" r="22669" b="6040"/>
          <a:stretch>
            <a:fillRect/>
          </a:stretch>
        </p:blipFill>
        <p:spPr bwMode="auto">
          <a:xfrm>
            <a:off x="3214678" y="442913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 l="13098" t="16107" r="12650" b="12437"/>
          <a:stretch>
            <a:fillRect/>
          </a:stretch>
        </p:blipFill>
        <p:spPr bwMode="auto">
          <a:xfrm>
            <a:off x="3214678" y="5000636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 l="12204" t="11633" r="40497" b="19239"/>
          <a:stretch>
            <a:fillRect/>
          </a:stretch>
        </p:blipFill>
        <p:spPr bwMode="auto">
          <a:xfrm>
            <a:off x="214282" y="1000108"/>
            <a:ext cx="317831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9" cstate="print"/>
          <a:srcRect l="27162" t="27069" r="26658" b="21663"/>
          <a:stretch>
            <a:fillRect/>
          </a:stretch>
        </p:blipFill>
        <p:spPr bwMode="auto">
          <a:xfrm>
            <a:off x="642910" y="1000108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0" cstate="print"/>
          <a:srcRect l="13993" t="27517" r="13970" b="22744"/>
          <a:stretch>
            <a:fillRect/>
          </a:stretch>
        </p:blipFill>
        <p:spPr bwMode="auto">
          <a:xfrm>
            <a:off x="1285852" y="1071546"/>
            <a:ext cx="81467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1" cstate="print"/>
          <a:srcRect l="5047" t="23714" r="36212" b="24766"/>
          <a:stretch>
            <a:fillRect/>
          </a:stretch>
        </p:blipFill>
        <p:spPr bwMode="auto">
          <a:xfrm>
            <a:off x="2214546" y="1000108"/>
            <a:ext cx="561088" cy="4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2"/>
          <a:srcRect l="9878" t="20805" r="62362" b="64129"/>
          <a:stretch>
            <a:fillRect/>
          </a:stretch>
        </p:blipFill>
        <p:spPr bwMode="auto">
          <a:xfrm>
            <a:off x="7572396" y="2000240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786578" y="1714488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corpmsp.ru</a:t>
            </a:r>
            <a:endParaRPr lang="ru-RU" sz="1200" b="1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86578" y="2571744"/>
            <a:ext cx="887413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357950" y="2571744"/>
            <a:ext cx="100013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smb.gov.ru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13"/>
          <a:srcRect l="930" t="11409" r="62926" b="79642"/>
          <a:stretch>
            <a:fillRect/>
          </a:stretch>
        </p:blipFill>
        <p:spPr bwMode="auto">
          <a:xfrm>
            <a:off x="6786578" y="2857496"/>
            <a:ext cx="2147452" cy="42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429388" y="350043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business.amurobl.ru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14"/>
          <a:srcRect l="8625" t="44519" r="55519" b="44689"/>
          <a:stretch>
            <a:fillRect/>
          </a:stretch>
        </p:blipFill>
        <p:spPr bwMode="auto">
          <a:xfrm>
            <a:off x="6858016" y="3786190"/>
            <a:ext cx="1993058" cy="3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6429388" y="4429132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torgi.gov.ru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15" cstate="print"/>
          <a:srcRect l="12919" t="15213" r="21344" b="74193"/>
          <a:stretch>
            <a:fillRect/>
          </a:stretch>
        </p:blipFill>
        <p:spPr bwMode="auto">
          <a:xfrm>
            <a:off x="6500826" y="4786322"/>
            <a:ext cx="2388826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429388" y="5429264"/>
            <a:ext cx="1236663" cy="249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mio.amurobl.ru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16"/>
          <a:srcRect l="2542" t="17226" r="75035" b="75317"/>
          <a:stretch>
            <a:fillRect/>
          </a:stretch>
        </p:blipFill>
        <p:spPr bwMode="auto">
          <a:xfrm>
            <a:off x="6786578" y="5643578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7" cstate="print"/>
          <a:srcRect l="30096" t="29530" r="29917" b="20940"/>
          <a:stretch>
            <a:fillRect/>
          </a:stretch>
        </p:blipFill>
        <p:spPr bwMode="auto">
          <a:xfrm>
            <a:off x="3214678" y="5572140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Предоставление государственного или муниципального имущества, включенного в Перечни для субъектов МСП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14678" y="1285860"/>
            <a:ext cx="2714644" cy="5357850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Государственное 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муниципальное имущество из Перечня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предоставляется по результатам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проведения торгов, за исключением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случаев, предусмотренных статьей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17.1 Федерального закона от 26.07.2006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№ 135-ФЗ «О защите конкуренции»</a:t>
            </a: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Организатором торгов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государственного или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муниципального имущества,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свободного от прав третьих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лиц, являются: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собственник, от имени которого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действует исполнительной орган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либо уполномоченный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собственником правообладатель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либо привлеченная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специализированная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организация </a:t>
            </a: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10" name="Содержимое 4"/>
          <p:cNvSpPr>
            <a:spLocks noGrp="1"/>
          </p:cNvSpPr>
          <p:nvPr>
            <p:ph sz="half" idx="1"/>
          </p:nvPr>
        </p:nvSpPr>
        <p:spPr>
          <a:xfrm>
            <a:off x="6215074" y="1714488"/>
            <a:ext cx="2714644" cy="4572032"/>
          </a:xfr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Информация о проведении торгов 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документация (конкурсная, аукционная) в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обязательном порядке размещаются 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официальном сайте Российской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Федерации в сети «Интернет» по адресу: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http://torgi.gov.ru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(официальный сайт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торгов)</a:t>
            </a:r>
          </a:p>
          <a:p>
            <a:pPr algn="ctr"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Имущество, включенное в Перечни,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используется в целях предоставления его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в  пользование на долгосрочной основе (в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том числе по льготным ставкам арендной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платы) субъектам МСП. Имущество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может быть отчуждено на возмездной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основе в собственность субъектов МСП в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соответствии с Федеральным законом от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22 июля 2008 года № 159-ФЗ «Об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особенностях отчуждения недвижимого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имущества, находящегося в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государственной или в муниципальной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собственности и арендуемого субъектами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малого и среднего предпринимательства,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и о внесении изменений в отдельные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законодательные акты Российской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Федерации», и в случаях, указанных в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в подпунктах 6,8 и 9 пункта 2 статьи 39.3 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Земельного кодекса Российской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Федерации.</a:t>
            </a:r>
          </a:p>
          <a:p>
            <a:pPr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8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2686040" cy="5357850"/>
          </a:xfrm>
          <a:ln w="6350">
            <a:solidFill>
              <a:schemeClr val="tx1"/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Получателем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имущественной поддержки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может быть любой субъект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МСП, независимо от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организационно-правовой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формы, места нахождения, а также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индивидуальный предприниматель,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включенные в единый реестр субъектов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малого и среднего предпринимательства,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размещенный на официальном сайте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Федеральной налоговой службы</a:t>
            </a:r>
          </a:p>
          <a:p>
            <a:pPr algn="ctr">
              <a:spcBef>
                <a:spcPts val="0"/>
              </a:spcBef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Чтобы получить имущественную поддержку нужно:</a:t>
            </a:r>
          </a:p>
          <a:p>
            <a:pPr algn="ctr">
              <a:spcBef>
                <a:spcPts val="0"/>
              </a:spcBef>
              <a:buAutoNum type="arabicParenR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AutoNum type="arabicParenR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зайти на сайт минимущества области, органа местного самоуправления , распоряжающегося муниципальным имуществом,</a:t>
            </a:r>
          </a:p>
          <a:p>
            <a:pPr>
              <a:spcBef>
                <a:spcPts val="0"/>
              </a:spcBef>
              <a:buAutoNum type="arabicParenR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AutoNum type="arabicParenR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найти  раздел, освещающий имущественную поддержку МСП, </a:t>
            </a:r>
          </a:p>
          <a:p>
            <a:pPr>
              <a:spcBef>
                <a:spcPts val="0"/>
              </a:spcBef>
              <a:buAutoNum type="arabicParenR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AutoNum type="arabicParenR" startAt="3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ознакомиться с Перечнем имущества для субъектов МСП,</a:t>
            </a:r>
          </a:p>
          <a:p>
            <a:pPr>
              <a:spcBef>
                <a:spcPts val="0"/>
              </a:spcBef>
              <a:buAutoNum type="arabicParenR" startAt="3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AutoNum type="arabicParenR" startAt="4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ознакомиться с Порядком предоставления объектов имущества из Перечня</a:t>
            </a:r>
          </a:p>
          <a:p>
            <a:pPr>
              <a:spcBef>
                <a:spcPts val="0"/>
              </a:spcBef>
              <a:buAutoNum type="arabicParenR" startAt="4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5)       обратиться с письменным заявлением о предоставлении в аренду имущества, включенного в Перечень в уполномоченный на распоряжение 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          государственным или муниципальным имуществом орган, приложив к заявлению  документы, указанные в Порядке  предоставления имущества из Перечня</a:t>
            </a:r>
          </a:p>
          <a:p>
            <a:pPr algn="ctr">
              <a:spcBef>
                <a:spcPts val="0"/>
              </a:spcBef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6369" t="33413" r="51884" b="38682"/>
          <a:stretch>
            <a:fillRect/>
          </a:stretch>
        </p:blipFill>
        <p:spPr bwMode="auto">
          <a:xfrm>
            <a:off x="1714480" y="5786454"/>
            <a:ext cx="1000132" cy="8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0019" t="21700" r="40180" b="26809"/>
          <a:stretch>
            <a:fillRect/>
          </a:stretch>
        </p:blipFill>
        <p:spPr bwMode="auto">
          <a:xfrm>
            <a:off x="571472" y="5857892"/>
            <a:ext cx="842188" cy="6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17750" t="29530" r="17331" b="19656"/>
          <a:stretch>
            <a:fillRect/>
          </a:stretch>
        </p:blipFill>
        <p:spPr bwMode="auto">
          <a:xfrm>
            <a:off x="4000496" y="2428868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l="16140" t="11633" r="16706" b="8025"/>
          <a:stretch>
            <a:fillRect/>
          </a:stretch>
        </p:blipFill>
        <p:spPr bwMode="auto">
          <a:xfrm>
            <a:off x="4000496" y="5429264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544</Words>
  <Application>Microsoft Office PowerPoint</Application>
  <PresentationFormat>Экран (4:3)</PresentationFormat>
  <Paragraphs>160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Имущественная поддержка субъектов МСП</vt:lpstr>
      <vt:lpstr>Предоставление государственного или муниципального имущества, включенного в Перечни для субъектов МСП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Имущественная поддержка МСП</dc:title>
  <dc:creator>user</dc:creator>
  <cp:lastModifiedBy>Фаина Тонких</cp:lastModifiedBy>
  <cp:revision>71</cp:revision>
  <dcterms:modified xsi:type="dcterms:W3CDTF">2020-08-04T12:32:25Z</dcterms:modified>
</cp:coreProperties>
</file>