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82" r:id="rId1"/>
  </p:sldMasterIdLst>
  <p:notesMasterIdLst>
    <p:notesMasterId r:id="rId43"/>
  </p:notesMasterIdLst>
  <p:sldIdLst>
    <p:sldId id="256" r:id="rId2"/>
    <p:sldId id="276" r:id="rId3"/>
    <p:sldId id="260" r:id="rId4"/>
    <p:sldId id="274" r:id="rId5"/>
    <p:sldId id="263" r:id="rId6"/>
    <p:sldId id="265" r:id="rId7"/>
    <p:sldId id="284" r:id="rId8"/>
    <p:sldId id="269" r:id="rId9"/>
    <p:sldId id="267" r:id="rId10"/>
    <p:sldId id="275" r:id="rId11"/>
    <p:sldId id="280" r:id="rId12"/>
    <p:sldId id="286" r:id="rId13"/>
    <p:sldId id="288" r:id="rId14"/>
    <p:sldId id="289" r:id="rId15"/>
    <p:sldId id="290" r:id="rId16"/>
    <p:sldId id="292" r:id="rId17"/>
    <p:sldId id="320" r:id="rId18"/>
    <p:sldId id="323" r:id="rId19"/>
    <p:sldId id="324" r:id="rId20"/>
    <p:sldId id="325" r:id="rId21"/>
    <p:sldId id="293" r:id="rId22"/>
    <p:sldId id="294" r:id="rId23"/>
    <p:sldId id="297" r:id="rId24"/>
    <p:sldId id="295" r:id="rId25"/>
    <p:sldId id="298" r:id="rId26"/>
    <p:sldId id="299" r:id="rId27"/>
    <p:sldId id="300" r:id="rId28"/>
    <p:sldId id="304" r:id="rId29"/>
    <p:sldId id="302" r:id="rId30"/>
    <p:sldId id="305" r:id="rId31"/>
    <p:sldId id="316" r:id="rId32"/>
    <p:sldId id="306" r:id="rId33"/>
    <p:sldId id="321" r:id="rId34"/>
    <p:sldId id="314" r:id="rId35"/>
    <p:sldId id="307" r:id="rId36"/>
    <p:sldId id="315" r:id="rId37"/>
    <p:sldId id="308" r:id="rId38"/>
    <p:sldId id="312" r:id="rId39"/>
    <p:sldId id="313" r:id="rId40"/>
    <p:sldId id="310" r:id="rId41"/>
    <p:sldId id="311"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84E0F6"/>
  </p:clrMru>
</p:presentationPr>
</file>

<file path=ppt/tableStyles.xml><?xml version="1.0" encoding="utf-8"?>
<a:tblStyleLst xmlns:a="http://schemas.openxmlformats.org/drawingml/2006/main" def="{5C22544A-7EE6-4342-B048-85BDC9FD1C3A}">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56" autoAdjust="0"/>
    <p:restoredTop sz="94763" autoAdjust="0"/>
  </p:normalViewPr>
  <p:slideViewPr>
    <p:cSldViewPr>
      <p:cViewPr varScale="1">
        <p:scale>
          <a:sx n="85" d="100"/>
          <a:sy n="85" d="100"/>
        </p:scale>
        <p:origin x="-82" y="-235"/>
      </p:cViewPr>
      <p:guideLst>
        <p:guide orient="horz" pos="2160"/>
        <p:guide pos="2880"/>
      </p:guideLst>
    </p:cSldViewPr>
  </p:slideViewPr>
  <p:outlineViewPr>
    <p:cViewPr>
      <p:scale>
        <a:sx n="33" d="100"/>
        <a:sy n="33" d="100"/>
      </p:scale>
      <p:origin x="0" y="629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Office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Office_Excel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Office_Excel7.xlsx"/></Relationships>
</file>

<file path=ppt/charts/_rels/chart8.xml.rels><?xml version="1.0" encoding="UTF-8" standalone="yes"?>
<Relationships xmlns="http://schemas.openxmlformats.org/package/2006/relationships"><Relationship Id="rId2" Type="http://schemas.openxmlformats.org/officeDocument/2006/relationships/package" Target="../embeddings/_____Microsoft_Office_Excel8.xlsx"/><Relationship Id="rId1" Type="http://schemas.openxmlformats.org/officeDocument/2006/relationships/image" Target="../media/image26.jpeg"/></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_____Microsoft_Office_Excel9.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view3D>
      <c:depthPercent val="100"/>
      <c:rAngAx val="1"/>
    </c:view3D>
    <c:floor>
      <c:spPr>
        <a:solidFill>
          <a:schemeClr val="bg1">
            <a:lumMod val="85000"/>
          </a:schemeClr>
        </a:solidFill>
      </c:spPr>
    </c:floor>
    <c:plotArea>
      <c:layout/>
      <c:bar3DChart>
        <c:barDir val="col"/>
        <c:grouping val="standard"/>
        <c:gapWidth val="70"/>
        <c:gapDepth val="70"/>
        <c:shape val="box"/>
        <c:axId val="108689664"/>
        <c:axId val="76500992"/>
        <c:axId val="106276160"/>
      </c:bar3DChart>
      <c:catAx>
        <c:axId val="108689664"/>
        <c:scaling>
          <c:orientation val="minMax"/>
        </c:scaling>
        <c:delete val="1"/>
        <c:axPos val="b"/>
        <c:tickLblPos val="none"/>
        <c:crossAx val="76500992"/>
        <c:crosses val="autoZero"/>
        <c:auto val="1"/>
        <c:lblAlgn val="ctr"/>
        <c:lblOffset val="100"/>
      </c:catAx>
      <c:valAx>
        <c:axId val="76500992"/>
        <c:scaling>
          <c:orientation val="minMax"/>
        </c:scaling>
        <c:axPos val="l"/>
        <c:majorGridlines/>
        <c:tickLblPos val="nextTo"/>
        <c:txPr>
          <a:bodyPr/>
          <a:lstStyle/>
          <a:p>
            <a:pPr>
              <a:defRPr sz="1446"/>
            </a:pPr>
            <a:endParaRPr lang="ru-RU"/>
          </a:p>
        </c:txPr>
        <c:crossAx val="108689664"/>
        <c:crosses val="autoZero"/>
        <c:crossBetween val="between"/>
      </c:valAx>
      <c:serAx>
        <c:axId val="106276160"/>
        <c:scaling>
          <c:orientation val="minMax"/>
        </c:scaling>
        <c:delete val="1"/>
        <c:axPos val="b"/>
        <c:tickLblPos val="none"/>
        <c:crossAx val="76500992"/>
        <c:crosses val="autoZero"/>
      </c:serAx>
      <c:spPr>
        <a:noFill/>
        <a:ln w="26464">
          <a:noFill/>
        </a:ln>
      </c:spPr>
    </c:plotArea>
    <c:plotVisOnly val="1"/>
    <c:dispBlanksAs val="gap"/>
  </c:chart>
  <c:spPr>
    <a:noFill/>
    <a:ln>
      <a:noFill/>
    </a:ln>
  </c:spPr>
  <c:txPr>
    <a:bodyPr/>
    <a:lstStyle/>
    <a:p>
      <a:pPr>
        <a:defRPr sz="2591"/>
      </a:pPr>
      <a:endParaRPr lang="ru-RU"/>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ru-RU"/>
  <c:chart>
    <c:autoTitleDeleted val="1"/>
    <c:view3D>
      <c:rotX val="33"/>
      <c:hPercent val="44"/>
      <c:rotY val="44"/>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bar3DChart>
        <c:barDir val="col"/>
        <c:grouping val="clustered"/>
        <c:ser>
          <c:idx val="0"/>
          <c:order val="0"/>
          <c:tx>
            <c:strRef>
              <c:f>Sheet1!$A$2</c:f>
              <c:strCache>
                <c:ptCount val="1"/>
                <c:pt idx="0">
                  <c:v>Кредиты от кредитных организаций</c:v>
                </c:pt>
              </c:strCache>
            </c:strRef>
          </c:tx>
          <c:spPr>
            <a:solidFill>
              <a:schemeClr val="accent1"/>
            </a:solidFill>
            <a:ln w="12626">
              <a:solidFill>
                <a:schemeClr val="tx1"/>
              </a:solidFill>
              <a:prstDash val="solid"/>
            </a:ln>
          </c:spPr>
          <c:dLbls>
            <c:dLbl>
              <c:idx val="0"/>
              <c:layout>
                <c:manualLayout>
                  <c:x val="1.8373427753349013E-2"/>
                  <c:y val="-5.4988371486676763E-2"/>
                </c:manualLayout>
              </c:layout>
              <c:showVal val="1"/>
            </c:dLbl>
            <c:dLbl>
              <c:idx val="1"/>
              <c:layout>
                <c:manualLayout>
                  <c:x val="1.2096840167706339E-2"/>
                  <c:y val="-6.0316420712311643E-2"/>
                </c:manualLayout>
              </c:layout>
              <c:showVal val="1"/>
            </c:dLbl>
            <c:dLbl>
              <c:idx val="2"/>
              <c:layout>
                <c:manualLayout>
                  <c:x val="2.5289139993864406E-2"/>
                  <c:y val="-5.9554674870939163E-2"/>
                </c:manualLayout>
              </c:layout>
              <c:showVal val="1"/>
            </c:dLbl>
            <c:dLbl>
              <c:idx val="3"/>
              <c:layout>
                <c:manualLayout>
                  <c:x val="2.7129435525104821E-2"/>
                  <c:y val="-6.3523595974344274E-2"/>
                </c:manualLayout>
              </c:layout>
              <c:showVal val="1"/>
            </c:dLbl>
            <c:dLbl>
              <c:idx val="4"/>
              <c:layout>
                <c:manualLayout>
                  <c:x val="1.2747771367663486E-2"/>
                  <c:y val="-0.17483928181143196"/>
                </c:manualLayout>
              </c:layout>
              <c:showVal val="1"/>
            </c:dLbl>
            <c:dLbl>
              <c:idx val="5"/>
              <c:layout>
                <c:manualLayout>
                  <c:x val="1.90475422282569E-2"/>
                  <c:y val="-0.17878405498697425"/>
                </c:manualLayout>
              </c:layout>
              <c:showVal val="1"/>
            </c:dLbl>
            <c:spPr>
              <a:noFill/>
              <a:ln w="25253">
                <a:noFill/>
              </a:ln>
            </c:spPr>
            <c:txPr>
              <a:bodyPr rot="-5400000" vert="horz"/>
              <a:lstStyle/>
              <a:p>
                <a:pPr algn="ctr">
                  <a:defRPr sz="1491" b="0" i="0" u="none" strike="noStrike" baseline="0">
                    <a:solidFill>
                      <a:schemeClr val="tx1"/>
                    </a:solidFill>
                    <a:latin typeface="Tahoma"/>
                    <a:ea typeface="Tahoma"/>
                    <a:cs typeface="Tahoma"/>
                  </a:defRPr>
                </a:pPr>
                <a:endParaRPr lang="ru-RU"/>
              </a:p>
            </c:txPr>
            <c:showVal val="1"/>
          </c:dLbls>
          <c:cat>
            <c:strRef>
              <c:f>Sheet1!$B$1:$G$1</c:f>
              <c:strCache>
                <c:ptCount val="4"/>
                <c:pt idx="0">
                  <c:v>2014 г.</c:v>
                </c:pt>
                <c:pt idx="1">
                  <c:v>2015 г.</c:v>
                </c:pt>
                <c:pt idx="2">
                  <c:v>2016 г.</c:v>
                </c:pt>
                <c:pt idx="3">
                  <c:v>2017 г.</c:v>
                </c:pt>
              </c:strCache>
            </c:strRef>
          </c:cat>
          <c:val>
            <c:numRef>
              <c:f>Sheet1!$B$2:$G$2</c:f>
              <c:numCache>
                <c:formatCode>0.0</c:formatCode>
                <c:ptCount val="6"/>
                <c:pt idx="0">
                  <c:v>17.7</c:v>
                </c:pt>
                <c:pt idx="1">
                  <c:v>13.7</c:v>
                </c:pt>
                <c:pt idx="2" formatCode="General">
                  <c:v>3.7</c:v>
                </c:pt>
                <c:pt idx="3" formatCode="General">
                  <c:v>0</c:v>
                </c:pt>
              </c:numCache>
            </c:numRef>
          </c:val>
        </c:ser>
        <c:ser>
          <c:idx val="1"/>
          <c:order val="1"/>
          <c:tx>
            <c:strRef>
              <c:f>Sheet1!$A$3</c:f>
              <c:strCache>
                <c:ptCount val="1"/>
                <c:pt idx="0">
                  <c:v>Бюджетные кредиты из областного бюджета Рязанской области</c:v>
                </c:pt>
              </c:strCache>
            </c:strRef>
          </c:tx>
          <c:spPr>
            <a:pattFill prst="lgCheck">
              <a:fgClr>
                <a:srgbClr val="333399"/>
              </a:fgClr>
              <a:bgClr>
                <a:srgbClr val="FFFFFF"/>
              </a:bgClr>
            </a:pattFill>
            <a:ln w="12626">
              <a:solidFill>
                <a:schemeClr val="tx1"/>
              </a:solidFill>
              <a:prstDash val="solid"/>
            </a:ln>
          </c:spPr>
          <c:dLbls>
            <c:dLbl>
              <c:idx val="0"/>
              <c:layout>
                <c:manualLayout>
                  <c:x val="3.7141834543409351E-2"/>
                  <c:y val="-5.9233873911456437E-2"/>
                </c:manualLayout>
              </c:layout>
              <c:showVal val="1"/>
            </c:dLbl>
            <c:dLbl>
              <c:idx val="1"/>
              <c:layout>
                <c:manualLayout>
                  <c:x val="3.8571428571428576E-2"/>
                  <c:y val="-8.288700005214579E-2"/>
                </c:manualLayout>
              </c:layout>
              <c:showVal val="1"/>
            </c:dLbl>
            <c:dLbl>
              <c:idx val="2"/>
              <c:layout>
                <c:manualLayout>
                  <c:x val="3.7172896001636167E-2"/>
                  <c:y val="-4.5441518485685964E-2"/>
                </c:manualLayout>
              </c:layout>
              <c:showVal val="1"/>
            </c:dLbl>
            <c:dLbl>
              <c:idx val="3"/>
              <c:layout>
                <c:manualLayout>
                  <c:x val="3.0900270988853673E-2"/>
                  <c:y val="-4.8437816133910412E-2"/>
                </c:manualLayout>
              </c:layout>
              <c:showVal val="1"/>
            </c:dLbl>
            <c:dLbl>
              <c:idx val="4"/>
              <c:layout>
                <c:manualLayout>
                  <c:x val="2.4627705067888514E-2"/>
                  <c:y val="-0.1425637018539736"/>
                </c:manualLayout>
              </c:layout>
              <c:showVal val="1"/>
            </c:dLbl>
            <c:dLbl>
              <c:idx val="5"/>
              <c:layout>
                <c:manualLayout>
                  <c:x val="1.6328807957565351E-2"/>
                  <c:y val="-0.15081569421949922"/>
                </c:manualLayout>
              </c:layout>
              <c:showVal val="1"/>
            </c:dLbl>
            <c:spPr>
              <a:noFill/>
              <a:ln w="25253">
                <a:noFill/>
              </a:ln>
            </c:spPr>
            <c:txPr>
              <a:bodyPr rot="-5400000" vert="horz"/>
              <a:lstStyle/>
              <a:p>
                <a:pPr algn="ctr">
                  <a:defRPr sz="1491" b="0" i="0" u="none" strike="noStrike" baseline="0">
                    <a:solidFill>
                      <a:schemeClr val="tx1"/>
                    </a:solidFill>
                    <a:latin typeface="Tahoma"/>
                    <a:ea typeface="Tahoma"/>
                    <a:cs typeface="Tahoma"/>
                  </a:defRPr>
                </a:pPr>
                <a:endParaRPr lang="ru-RU"/>
              </a:p>
            </c:txPr>
            <c:showVal val="1"/>
          </c:dLbls>
          <c:cat>
            <c:strRef>
              <c:f>Sheet1!$B$1:$G$1</c:f>
              <c:strCache>
                <c:ptCount val="4"/>
                <c:pt idx="0">
                  <c:v>2014 г.</c:v>
                </c:pt>
                <c:pt idx="1">
                  <c:v>2015 г.</c:v>
                </c:pt>
                <c:pt idx="2">
                  <c:v>2016 г.</c:v>
                </c:pt>
                <c:pt idx="3">
                  <c:v>2017 г.</c:v>
                </c:pt>
              </c:strCache>
            </c:strRef>
          </c:cat>
          <c:val>
            <c:numRef>
              <c:f>Sheet1!$B$3:$G$3</c:f>
              <c:numCache>
                <c:formatCode>0.0</c:formatCode>
                <c:ptCount val="6"/>
                <c:pt idx="0">
                  <c:v>6.5</c:v>
                </c:pt>
                <c:pt idx="1">
                  <c:v>3.2</c:v>
                </c:pt>
                <c:pt idx="2" formatCode="General">
                  <c:v>1.4</c:v>
                </c:pt>
                <c:pt idx="3" formatCode="General">
                  <c:v>0.60000000000000009</c:v>
                </c:pt>
              </c:numCache>
            </c:numRef>
          </c:val>
        </c:ser>
        <c:gapDepth val="0"/>
        <c:shape val="box"/>
        <c:axId val="112017408"/>
        <c:axId val="112018944"/>
        <c:axId val="0"/>
      </c:bar3DChart>
      <c:catAx>
        <c:axId val="112017408"/>
        <c:scaling>
          <c:orientation val="minMax"/>
        </c:scaling>
        <c:axPos val="b"/>
        <c:numFmt formatCode="General" sourceLinked="1"/>
        <c:tickLblPos val="low"/>
        <c:spPr>
          <a:ln w="3157">
            <a:solidFill>
              <a:schemeClr val="tx1"/>
            </a:solidFill>
            <a:prstDash val="solid"/>
          </a:ln>
        </c:spPr>
        <c:txPr>
          <a:bodyPr rot="0" vert="horz"/>
          <a:lstStyle/>
          <a:p>
            <a:pPr>
              <a:defRPr sz="1193" b="1" i="0" u="none" strike="noStrike" baseline="0">
                <a:solidFill>
                  <a:schemeClr val="tx1"/>
                </a:solidFill>
                <a:latin typeface="Tahoma"/>
                <a:ea typeface="Tahoma"/>
                <a:cs typeface="Tahoma"/>
              </a:defRPr>
            </a:pPr>
            <a:endParaRPr lang="ru-RU"/>
          </a:p>
        </c:txPr>
        <c:crossAx val="112018944"/>
        <c:crosses val="autoZero"/>
        <c:auto val="1"/>
        <c:lblAlgn val="ctr"/>
        <c:lblOffset val="100"/>
        <c:tickLblSkip val="1"/>
        <c:tickMarkSkip val="1"/>
      </c:catAx>
      <c:valAx>
        <c:axId val="112018944"/>
        <c:scaling>
          <c:orientation val="minMax"/>
          <c:max val="30"/>
        </c:scaling>
        <c:axPos val="l"/>
        <c:majorGridlines>
          <c:spPr>
            <a:ln w="3157">
              <a:solidFill>
                <a:schemeClr val="tx1"/>
              </a:solidFill>
              <a:prstDash val="solid"/>
            </a:ln>
          </c:spPr>
        </c:majorGridlines>
        <c:numFmt formatCode="0.0" sourceLinked="1"/>
        <c:tickLblPos val="nextTo"/>
        <c:spPr>
          <a:ln w="3157">
            <a:solidFill>
              <a:schemeClr val="tx1"/>
            </a:solidFill>
            <a:prstDash val="solid"/>
          </a:ln>
        </c:spPr>
        <c:txPr>
          <a:bodyPr rot="0" vert="horz"/>
          <a:lstStyle/>
          <a:p>
            <a:pPr>
              <a:defRPr sz="1094" b="1" i="0" u="none" strike="noStrike" baseline="0">
                <a:solidFill>
                  <a:schemeClr val="tx1"/>
                </a:solidFill>
                <a:latin typeface="Tahoma"/>
                <a:ea typeface="Tahoma"/>
                <a:cs typeface="Tahoma"/>
              </a:defRPr>
            </a:pPr>
            <a:endParaRPr lang="ru-RU"/>
          </a:p>
        </c:txPr>
        <c:crossAx val="112017408"/>
        <c:crosses val="autoZero"/>
        <c:crossBetween val="between"/>
        <c:majorUnit val="5"/>
        <c:minorUnit val="0.4"/>
      </c:valAx>
      <c:spPr>
        <a:noFill/>
        <a:ln w="25253">
          <a:noFill/>
        </a:ln>
      </c:spPr>
    </c:plotArea>
    <c:legend>
      <c:legendPos val="b"/>
      <c:layout>
        <c:manualLayout>
          <c:xMode val="edge"/>
          <c:yMode val="edge"/>
          <c:x val="6.7312864301053293E-2"/>
          <c:y val="0.84515847108515418"/>
          <c:w val="0.9233576642335769"/>
          <c:h val="0.12020065703707566"/>
        </c:manualLayout>
      </c:layout>
      <c:spPr>
        <a:noFill/>
        <a:ln w="3157">
          <a:solidFill>
            <a:schemeClr val="tx1"/>
          </a:solidFill>
          <a:prstDash val="solid"/>
        </a:ln>
      </c:spPr>
      <c:txPr>
        <a:bodyPr/>
        <a:lstStyle/>
        <a:p>
          <a:pPr>
            <a:defRPr sz="1278" b="1" i="0" u="none" strike="noStrike" baseline="0">
              <a:solidFill>
                <a:schemeClr val="tx1"/>
              </a:solidFill>
              <a:latin typeface="Tahoma"/>
              <a:ea typeface="Tahoma"/>
              <a:cs typeface="Tahoma"/>
            </a:defRPr>
          </a:pPr>
          <a:endParaRPr lang="ru-RU"/>
        </a:p>
      </c:txPr>
    </c:legend>
    <c:plotVisOnly val="1"/>
    <c:dispBlanksAs val="gap"/>
  </c:chart>
  <c:spPr>
    <a:noFill/>
    <a:ln>
      <a:noFill/>
    </a:ln>
  </c:spPr>
  <c:txPr>
    <a:bodyPr/>
    <a:lstStyle/>
    <a:p>
      <a:pPr>
        <a:defRPr sz="2187" b="1" i="0" u="none" strike="noStrike" baseline="0">
          <a:solidFill>
            <a:schemeClr val="tx1"/>
          </a:solidFill>
          <a:latin typeface="Tahoma"/>
          <a:ea typeface="Tahoma"/>
          <a:cs typeface="Tahoma"/>
        </a:defRPr>
      </a:pPr>
      <a:endParaRPr lang="ru-RU"/>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sz="1400"/>
            </a:pPr>
            <a:r>
              <a:rPr lang="ru-RU" sz="1400" dirty="0" smtClean="0"/>
              <a:t>% </a:t>
            </a:r>
            <a:r>
              <a:rPr lang="ru-RU" sz="1400" dirty="0"/>
              <a:t>расходов на обслуживание </a:t>
            </a:r>
            <a:r>
              <a:rPr lang="ru-RU" sz="1400" dirty="0" smtClean="0"/>
              <a:t>муниципального долга к расходам без учета субвенций</a:t>
            </a:r>
            <a:endParaRPr lang="ru-RU" sz="1400" dirty="0"/>
          </a:p>
        </c:rich>
      </c:tx>
      <c:layout>
        <c:manualLayout>
          <c:xMode val="edge"/>
          <c:yMode val="edge"/>
          <c:x val="0.35797454796689265"/>
          <c:y val="5.105426882393186E-2"/>
        </c:manualLayout>
      </c:layout>
    </c:title>
    <c:plotArea>
      <c:layout/>
      <c:barChart>
        <c:barDir val="col"/>
        <c:grouping val="clustered"/>
        <c:ser>
          <c:idx val="0"/>
          <c:order val="0"/>
          <c:tx>
            <c:strRef>
              <c:f>Лист1!$B$1</c:f>
              <c:strCache>
                <c:ptCount val="1"/>
                <c:pt idx="0">
                  <c:v>Объем расходов на обслуживание муницпального долга</c:v>
                </c:pt>
              </c:strCache>
            </c:strRef>
          </c:tx>
          <c:dLbls>
            <c:txPr>
              <a:bodyPr/>
              <a:lstStyle/>
              <a:p>
                <a:pPr>
                  <a:defRPr sz="1400" baseline="0"/>
                </a:pPr>
                <a:endParaRPr lang="ru-RU"/>
              </a:p>
            </c:txPr>
            <c:showVal val="1"/>
          </c:dLbls>
          <c:cat>
            <c:strRef>
              <c:f>Лист1!$A$2:$A$5</c:f>
              <c:strCache>
                <c:ptCount val="3"/>
                <c:pt idx="0">
                  <c:v>2014 г.</c:v>
                </c:pt>
                <c:pt idx="1">
                  <c:v>2015 г.</c:v>
                </c:pt>
                <c:pt idx="2">
                  <c:v>2016 г.</c:v>
                </c:pt>
              </c:strCache>
            </c:strRef>
          </c:cat>
          <c:val>
            <c:numRef>
              <c:f>Лист1!$B$2:$B$5</c:f>
              <c:numCache>
                <c:formatCode>0.00%</c:formatCode>
                <c:ptCount val="4"/>
                <c:pt idx="0">
                  <c:v>7.000000000000001E-3</c:v>
                </c:pt>
                <c:pt idx="1">
                  <c:v>7.000000000000001E-3</c:v>
                </c:pt>
                <c:pt idx="2">
                  <c:v>4.000000000000001E-3</c:v>
                </c:pt>
              </c:numCache>
            </c:numRef>
          </c:val>
        </c:ser>
        <c:axId val="112623616"/>
        <c:axId val="112625152"/>
      </c:barChart>
      <c:catAx>
        <c:axId val="112623616"/>
        <c:scaling>
          <c:orientation val="minMax"/>
        </c:scaling>
        <c:axPos val="b"/>
        <c:tickLblPos val="nextTo"/>
        <c:txPr>
          <a:bodyPr/>
          <a:lstStyle/>
          <a:p>
            <a:pPr>
              <a:defRPr sz="1400" baseline="0"/>
            </a:pPr>
            <a:endParaRPr lang="ru-RU"/>
          </a:p>
        </c:txPr>
        <c:crossAx val="112625152"/>
        <c:crosses val="autoZero"/>
        <c:auto val="1"/>
        <c:lblAlgn val="ctr"/>
        <c:lblOffset val="100"/>
      </c:catAx>
      <c:valAx>
        <c:axId val="112625152"/>
        <c:scaling>
          <c:orientation val="minMax"/>
        </c:scaling>
        <c:axPos val="l"/>
        <c:majorGridlines/>
        <c:numFmt formatCode="0.0%" sourceLinked="0"/>
        <c:tickLblPos val="nextTo"/>
        <c:txPr>
          <a:bodyPr/>
          <a:lstStyle/>
          <a:p>
            <a:pPr>
              <a:defRPr sz="1400" baseline="0"/>
            </a:pPr>
            <a:endParaRPr lang="ru-RU"/>
          </a:p>
        </c:txPr>
        <c:crossAx val="112623616"/>
        <c:crosses val="autoZero"/>
        <c:crossBetween val="between"/>
      </c:valAx>
    </c:plotArea>
    <c:plotVisOnly val="1"/>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2.3861171366594363E-2"/>
          <c:y val="3.0726256983240208E-2"/>
          <c:w val="0.95661605206073763"/>
          <c:h val="0.94413407821229045"/>
        </c:manualLayout>
      </c:layout>
      <c:barChart>
        <c:barDir val="col"/>
        <c:grouping val="clustered"/>
        <c:axId val="79248384"/>
        <c:axId val="79262464"/>
      </c:barChart>
      <c:catAx>
        <c:axId val="79248384"/>
        <c:scaling>
          <c:orientation val="minMax"/>
        </c:scaling>
        <c:axPos val="b"/>
        <c:majorTickMark val="cross"/>
        <c:tickLblPos val="nextTo"/>
        <c:spPr>
          <a:ln w="3480">
            <a:solidFill>
              <a:schemeClr val="tx1"/>
            </a:solidFill>
            <a:prstDash val="solid"/>
          </a:ln>
        </c:spPr>
        <c:txPr>
          <a:bodyPr rot="0" vert="horz"/>
          <a:lstStyle/>
          <a:p>
            <a:pPr>
              <a:defRPr sz="877" b="1" i="0" u="none" strike="noStrike" baseline="0">
                <a:solidFill>
                  <a:schemeClr val="tx1"/>
                </a:solidFill>
                <a:latin typeface="Arial Cyr"/>
                <a:ea typeface="Arial Cyr"/>
                <a:cs typeface="Arial Cyr"/>
              </a:defRPr>
            </a:pPr>
            <a:endParaRPr lang="ru-RU"/>
          </a:p>
        </c:txPr>
        <c:crossAx val="79262464"/>
        <c:crosses val="autoZero"/>
        <c:auto val="1"/>
        <c:lblAlgn val="ctr"/>
        <c:lblOffset val="100"/>
        <c:tickMarkSkip val="1"/>
      </c:catAx>
      <c:valAx>
        <c:axId val="79262464"/>
        <c:scaling>
          <c:orientation val="minMax"/>
        </c:scaling>
        <c:axPos val="l"/>
        <c:majorTickMark val="cross"/>
        <c:tickLblPos val="nextTo"/>
        <c:spPr>
          <a:ln w="3480">
            <a:solidFill>
              <a:schemeClr val="tx1"/>
            </a:solidFill>
            <a:prstDash val="solid"/>
          </a:ln>
        </c:spPr>
        <c:txPr>
          <a:bodyPr rot="0" vert="horz"/>
          <a:lstStyle/>
          <a:p>
            <a:pPr>
              <a:defRPr sz="877" b="1" i="0" u="none" strike="noStrike" baseline="0">
                <a:solidFill>
                  <a:schemeClr val="tx1"/>
                </a:solidFill>
                <a:latin typeface="Arial Cyr"/>
                <a:ea typeface="Arial Cyr"/>
                <a:cs typeface="Arial Cyr"/>
              </a:defRPr>
            </a:pPr>
            <a:endParaRPr lang="ru-RU"/>
          </a:p>
        </c:txPr>
        <c:crossAx val="79248384"/>
        <c:crosses val="autoZero"/>
        <c:crossBetween val="between"/>
      </c:valAx>
      <c:spPr>
        <a:noFill/>
        <a:ln w="27840">
          <a:noFill/>
        </a:ln>
      </c:spPr>
    </c:plotArea>
    <c:plotVisOnly val="1"/>
    <c:dispBlanksAs val="gap"/>
  </c:chart>
  <c:spPr>
    <a:noFill/>
    <a:ln>
      <a:noFill/>
    </a:ln>
  </c:spPr>
  <c:txPr>
    <a:bodyPr/>
    <a:lstStyle/>
    <a:p>
      <a:pPr>
        <a:defRPr sz="877" b="1" i="0" u="none" strike="noStrike" baseline="0">
          <a:solidFill>
            <a:schemeClr val="tx1"/>
          </a:solidFill>
          <a:latin typeface="Arial Cyr"/>
          <a:ea typeface="Arial Cyr"/>
          <a:cs typeface="Arial Cyr"/>
        </a:defRPr>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6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0.10784313725490199"/>
          <c:y val="2.3376623376623384E-2"/>
          <c:w val="0.87254901960784392"/>
          <c:h val="0.79740259740259745"/>
        </c:manualLayout>
      </c:layout>
      <c:bar3DChart>
        <c:barDir val="col"/>
        <c:grouping val="clustered"/>
        <c:ser>
          <c:idx val="0"/>
          <c:order val="0"/>
          <c:tx>
            <c:strRef>
              <c:f>Sheet1!$A$2</c:f>
              <c:strCache>
                <c:ptCount val="1"/>
                <c:pt idx="0">
                  <c:v>Доходы</c:v>
                </c:pt>
              </c:strCache>
            </c:strRef>
          </c:tx>
          <c:spPr>
            <a:solidFill>
              <a:schemeClr val="accent1"/>
            </a:solidFill>
            <a:ln w="14678">
              <a:solidFill>
                <a:schemeClr val="tx1"/>
              </a:solidFill>
              <a:prstDash val="solid"/>
            </a:ln>
          </c:spPr>
          <c:dLbls>
            <c:dLbl>
              <c:idx val="0"/>
              <c:layout>
                <c:manualLayout>
                  <c:x val="1.5693693368542903E-2"/>
                  <c:y val="0.14518183380933841"/>
                </c:manualLayout>
              </c:layout>
              <c:showVal val="1"/>
            </c:dLbl>
            <c:dLbl>
              <c:idx val="1"/>
              <c:layout>
                <c:manualLayout>
                  <c:x val="7.1694874457827037E-3"/>
                  <c:y val="0.16682288731125733"/>
                </c:manualLayout>
              </c:layout>
              <c:showVal val="1"/>
            </c:dLbl>
            <c:spPr>
              <a:noFill/>
              <a:ln w="29356">
                <a:noFill/>
              </a:ln>
            </c:spPr>
            <c:txPr>
              <a:bodyPr rot="-5400000" vert="horz"/>
              <a:lstStyle/>
              <a:p>
                <a:pPr algn="ctr">
                  <a:defRPr sz="1040" b="1" i="0" u="none" strike="noStrike" baseline="0">
                    <a:solidFill>
                      <a:schemeClr val="tx1"/>
                    </a:solidFill>
                    <a:latin typeface="Tahoma"/>
                    <a:ea typeface="Tahoma"/>
                    <a:cs typeface="Tahoma"/>
                  </a:defRPr>
                </a:pPr>
                <a:endParaRPr lang="ru-RU"/>
              </a:p>
            </c:txPr>
            <c:showVal val="1"/>
          </c:dLbls>
          <c:cat>
            <c:strRef>
              <c:f>Sheet1!$B$1:$C$1</c:f>
              <c:strCache>
                <c:ptCount val="2"/>
                <c:pt idx="0">
                  <c:v>2015 г. </c:v>
                </c:pt>
                <c:pt idx="1">
                  <c:v>2016 г.</c:v>
                </c:pt>
              </c:strCache>
            </c:strRef>
          </c:cat>
          <c:val>
            <c:numRef>
              <c:f>Sheet1!$B$2:$C$2</c:f>
              <c:numCache>
                <c:formatCode>General</c:formatCode>
                <c:ptCount val="2"/>
                <c:pt idx="0" formatCode="0.0">
                  <c:v>651</c:v>
                </c:pt>
                <c:pt idx="1">
                  <c:v>635.20000000000005</c:v>
                </c:pt>
              </c:numCache>
            </c:numRef>
          </c:val>
        </c:ser>
        <c:ser>
          <c:idx val="1"/>
          <c:order val="1"/>
          <c:tx>
            <c:strRef>
              <c:f>Sheet1!$A$3</c:f>
              <c:strCache>
                <c:ptCount val="1"/>
                <c:pt idx="0">
                  <c:v>Расходы</c:v>
                </c:pt>
              </c:strCache>
            </c:strRef>
          </c:tx>
          <c:spPr>
            <a:pattFill prst="solidDmnd">
              <a:fgClr>
                <a:srgbClr val="9999FF"/>
              </a:fgClr>
              <a:bgClr>
                <a:srgbClr val="FFFFFF"/>
              </a:bgClr>
            </a:pattFill>
            <a:ln w="14678">
              <a:solidFill>
                <a:schemeClr val="tx1"/>
              </a:solidFill>
              <a:prstDash val="solid"/>
            </a:ln>
          </c:spPr>
          <c:dLbls>
            <c:dLbl>
              <c:idx val="0"/>
              <c:layout>
                <c:manualLayout>
                  <c:x val="3.995523577455716E-3"/>
                  <c:y val="0.25503720051236073"/>
                </c:manualLayout>
              </c:layout>
              <c:showVal val="1"/>
            </c:dLbl>
            <c:dLbl>
              <c:idx val="1"/>
              <c:layout>
                <c:manualLayout>
                  <c:x val="7.236023537048674E-3"/>
                  <c:y val="0.23736448278362243"/>
                </c:manualLayout>
              </c:layout>
              <c:showVal val="1"/>
            </c:dLbl>
            <c:spPr>
              <a:noFill/>
              <a:ln w="29356">
                <a:noFill/>
              </a:ln>
            </c:spPr>
            <c:txPr>
              <a:bodyPr rot="-5400000" vert="horz"/>
              <a:lstStyle/>
              <a:p>
                <a:pPr algn="ctr">
                  <a:defRPr sz="1040" b="1" i="0" u="none" strike="noStrike" baseline="0">
                    <a:solidFill>
                      <a:schemeClr val="tx1"/>
                    </a:solidFill>
                    <a:latin typeface="Tahoma"/>
                    <a:ea typeface="Tahoma"/>
                    <a:cs typeface="Tahoma"/>
                  </a:defRPr>
                </a:pPr>
                <a:endParaRPr lang="ru-RU"/>
              </a:p>
            </c:txPr>
            <c:showVal val="1"/>
          </c:dLbls>
          <c:cat>
            <c:strRef>
              <c:f>Sheet1!$B$1:$C$1</c:f>
              <c:strCache>
                <c:ptCount val="2"/>
                <c:pt idx="0">
                  <c:v>2015 г. </c:v>
                </c:pt>
                <c:pt idx="1">
                  <c:v>2016 г.</c:v>
                </c:pt>
              </c:strCache>
            </c:strRef>
          </c:cat>
          <c:val>
            <c:numRef>
              <c:f>Sheet1!$B$3:$C$3</c:f>
              <c:numCache>
                <c:formatCode>General</c:formatCode>
                <c:ptCount val="2"/>
                <c:pt idx="0">
                  <c:v>642.1</c:v>
                </c:pt>
                <c:pt idx="1">
                  <c:v>617.6</c:v>
                </c:pt>
              </c:numCache>
            </c:numRef>
          </c:val>
        </c:ser>
        <c:ser>
          <c:idx val="2"/>
          <c:order val="2"/>
          <c:tx>
            <c:strRef>
              <c:f>Sheet1!$A$4</c:f>
              <c:strCache>
                <c:ptCount val="1"/>
                <c:pt idx="0">
                  <c:v>Дефицит (-); профицит (+)</c:v>
                </c:pt>
              </c:strCache>
            </c:strRef>
          </c:tx>
          <c:spPr>
            <a:solidFill>
              <a:schemeClr val="hlink"/>
            </a:solidFill>
            <a:ln w="14678">
              <a:solidFill>
                <a:schemeClr val="tx1"/>
              </a:solidFill>
              <a:prstDash val="solid"/>
            </a:ln>
          </c:spPr>
          <c:dLbls>
            <c:spPr>
              <a:solidFill>
                <a:srgbClr val="FFFFFF"/>
              </a:solidFill>
              <a:ln w="29356">
                <a:noFill/>
              </a:ln>
            </c:spPr>
            <c:txPr>
              <a:bodyPr rot="-60000" vert="horz"/>
              <a:lstStyle/>
              <a:p>
                <a:pPr algn="ctr">
                  <a:defRPr sz="1040" b="1" i="0" u="none" strike="noStrike" baseline="0">
                    <a:solidFill>
                      <a:schemeClr val="tx1"/>
                    </a:solidFill>
                    <a:latin typeface="Tahoma"/>
                    <a:ea typeface="Tahoma"/>
                    <a:cs typeface="Tahoma"/>
                  </a:defRPr>
                </a:pPr>
                <a:endParaRPr lang="ru-RU"/>
              </a:p>
            </c:txPr>
            <c:showVal val="1"/>
          </c:dLbls>
          <c:cat>
            <c:strRef>
              <c:f>Sheet1!$B$1:$C$1</c:f>
              <c:strCache>
                <c:ptCount val="2"/>
                <c:pt idx="0">
                  <c:v>2015 г. </c:v>
                </c:pt>
                <c:pt idx="1">
                  <c:v>2016 г.</c:v>
                </c:pt>
              </c:strCache>
            </c:strRef>
          </c:cat>
          <c:val>
            <c:numRef>
              <c:f>Sheet1!$B$4:$C$4</c:f>
              <c:numCache>
                <c:formatCode>General</c:formatCode>
                <c:ptCount val="2"/>
                <c:pt idx="0">
                  <c:v>8.9</c:v>
                </c:pt>
                <c:pt idx="1">
                  <c:v>17.600000000000001</c:v>
                </c:pt>
              </c:numCache>
            </c:numRef>
          </c:val>
        </c:ser>
        <c:gapDepth val="0"/>
        <c:shape val="box"/>
        <c:axId val="80362496"/>
        <c:axId val="106296064"/>
        <c:axId val="0"/>
      </c:bar3DChart>
      <c:catAx>
        <c:axId val="80362496"/>
        <c:scaling>
          <c:orientation val="minMax"/>
        </c:scaling>
        <c:axPos val="b"/>
        <c:numFmt formatCode="General" sourceLinked="1"/>
        <c:tickLblPos val="low"/>
        <c:spPr>
          <a:ln w="3669">
            <a:solidFill>
              <a:schemeClr val="tx1"/>
            </a:solidFill>
            <a:prstDash val="solid"/>
          </a:ln>
        </c:spPr>
        <c:txPr>
          <a:bodyPr rot="0" vert="horz"/>
          <a:lstStyle/>
          <a:p>
            <a:pPr>
              <a:defRPr sz="1271" b="1" i="0" u="none" strike="noStrike" baseline="0">
                <a:solidFill>
                  <a:schemeClr val="tx1"/>
                </a:solidFill>
                <a:latin typeface="Tahoma"/>
                <a:ea typeface="Tahoma"/>
                <a:cs typeface="Tahoma"/>
              </a:defRPr>
            </a:pPr>
            <a:endParaRPr lang="ru-RU"/>
          </a:p>
        </c:txPr>
        <c:crossAx val="106296064"/>
        <c:crossesAt val="0"/>
        <c:auto val="1"/>
        <c:lblAlgn val="ctr"/>
        <c:lblOffset val="100"/>
        <c:tickLblSkip val="1"/>
        <c:tickMarkSkip val="1"/>
      </c:catAx>
      <c:valAx>
        <c:axId val="106296064"/>
        <c:scaling>
          <c:orientation val="minMax"/>
          <c:max val="700"/>
        </c:scaling>
        <c:axPos val="l"/>
        <c:majorGridlines>
          <c:spPr>
            <a:ln w="3669">
              <a:solidFill>
                <a:schemeClr val="tx1"/>
              </a:solidFill>
              <a:prstDash val="solid"/>
            </a:ln>
          </c:spPr>
        </c:majorGridlines>
        <c:numFmt formatCode="0.0" sourceLinked="1"/>
        <c:tickLblPos val="nextTo"/>
        <c:spPr>
          <a:ln w="3669">
            <a:solidFill>
              <a:schemeClr val="tx1"/>
            </a:solidFill>
            <a:prstDash val="solid"/>
          </a:ln>
        </c:spPr>
        <c:txPr>
          <a:bodyPr rot="0" vert="horz"/>
          <a:lstStyle/>
          <a:p>
            <a:pPr>
              <a:defRPr sz="1271" b="1" i="0" u="none" strike="noStrike" baseline="0">
                <a:solidFill>
                  <a:schemeClr val="tx1"/>
                </a:solidFill>
                <a:latin typeface="Tahoma"/>
                <a:ea typeface="Tahoma"/>
                <a:cs typeface="Tahoma"/>
              </a:defRPr>
            </a:pPr>
            <a:endParaRPr lang="ru-RU"/>
          </a:p>
        </c:txPr>
        <c:crossAx val="80362496"/>
        <c:crosses val="autoZero"/>
        <c:crossBetween val="between"/>
        <c:majorUnit val="100"/>
        <c:minorUnit val="1.5145999999999988"/>
      </c:valAx>
      <c:spPr>
        <a:noFill/>
        <a:ln w="29356">
          <a:noFill/>
        </a:ln>
      </c:spPr>
    </c:plotArea>
    <c:legend>
      <c:legendPos val="b"/>
      <c:layout>
        <c:manualLayout>
          <c:xMode val="edge"/>
          <c:yMode val="edge"/>
          <c:x val="9.4117647058823528E-2"/>
          <c:y val="0.8608667581646916"/>
          <c:w val="0.81176470588235217"/>
          <c:h val="7.5508479756690117E-2"/>
        </c:manualLayout>
      </c:layout>
      <c:spPr>
        <a:noFill/>
        <a:ln w="3669">
          <a:solidFill>
            <a:schemeClr val="tx1"/>
          </a:solidFill>
          <a:prstDash val="solid"/>
        </a:ln>
      </c:spPr>
      <c:txPr>
        <a:bodyPr/>
        <a:lstStyle/>
        <a:p>
          <a:pPr>
            <a:defRPr sz="1167" b="1" i="0" u="none" strike="noStrike" baseline="0">
              <a:solidFill>
                <a:schemeClr val="tx1"/>
              </a:solidFill>
              <a:latin typeface="Tahoma"/>
              <a:ea typeface="Tahoma"/>
              <a:cs typeface="Tahoma"/>
            </a:defRPr>
          </a:pPr>
          <a:endParaRPr lang="ru-RU"/>
        </a:p>
      </c:txPr>
    </c:legend>
    <c:plotVisOnly val="1"/>
    <c:dispBlanksAs val="gap"/>
  </c:chart>
  <c:spPr>
    <a:noFill/>
    <a:ln>
      <a:noFill/>
    </a:ln>
  </c:spPr>
  <c:txPr>
    <a:bodyPr/>
    <a:lstStyle/>
    <a:p>
      <a:pPr>
        <a:defRPr sz="1676" b="1" i="0" u="none" strike="noStrike" baseline="0">
          <a:solidFill>
            <a:schemeClr val="tx1"/>
          </a:solidFill>
          <a:latin typeface="Tahoma"/>
          <a:ea typeface="Tahoma"/>
          <a:cs typeface="Tahoma"/>
        </a:defRPr>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1.7460317460317461E-2"/>
          <c:y val="2.6442307692307716E-2"/>
          <c:w val="0.96825396825396826"/>
          <c:h val="0.95192307692307798"/>
        </c:manualLayout>
      </c:layout>
      <c:barChart>
        <c:barDir val="col"/>
        <c:grouping val="clustered"/>
        <c:axId val="107060224"/>
        <c:axId val="79274752"/>
      </c:barChart>
      <c:catAx>
        <c:axId val="107060224"/>
        <c:scaling>
          <c:orientation val="minMax"/>
        </c:scaling>
        <c:axPos val="b"/>
        <c:majorTickMark val="cross"/>
        <c:tickLblPos val="nextTo"/>
        <c:spPr>
          <a:ln w="1500">
            <a:solidFill>
              <a:schemeClr val="tx1"/>
            </a:solidFill>
            <a:prstDash val="solid"/>
          </a:ln>
        </c:spPr>
        <c:txPr>
          <a:bodyPr rot="0" vert="horz"/>
          <a:lstStyle/>
          <a:p>
            <a:pPr>
              <a:defRPr sz="378" b="1" i="0" u="none" strike="noStrike" baseline="0">
                <a:solidFill>
                  <a:schemeClr val="tx1"/>
                </a:solidFill>
                <a:latin typeface="Arial Cyr"/>
                <a:ea typeface="Arial Cyr"/>
                <a:cs typeface="Arial Cyr"/>
              </a:defRPr>
            </a:pPr>
            <a:endParaRPr lang="ru-RU"/>
          </a:p>
        </c:txPr>
        <c:crossAx val="79274752"/>
        <c:crosses val="autoZero"/>
        <c:auto val="1"/>
        <c:lblAlgn val="ctr"/>
        <c:lblOffset val="100"/>
        <c:tickMarkSkip val="1"/>
      </c:catAx>
      <c:valAx>
        <c:axId val="79274752"/>
        <c:scaling>
          <c:orientation val="minMax"/>
        </c:scaling>
        <c:axPos val="l"/>
        <c:majorTickMark val="cross"/>
        <c:tickLblPos val="nextTo"/>
        <c:spPr>
          <a:ln w="1500">
            <a:solidFill>
              <a:schemeClr val="tx1"/>
            </a:solidFill>
            <a:prstDash val="solid"/>
          </a:ln>
        </c:spPr>
        <c:txPr>
          <a:bodyPr rot="0" vert="horz"/>
          <a:lstStyle/>
          <a:p>
            <a:pPr>
              <a:defRPr sz="378" b="1" i="0" u="none" strike="noStrike" baseline="0">
                <a:solidFill>
                  <a:schemeClr val="tx1"/>
                </a:solidFill>
                <a:latin typeface="Arial Cyr"/>
                <a:ea typeface="Arial Cyr"/>
                <a:cs typeface="Arial Cyr"/>
              </a:defRPr>
            </a:pPr>
            <a:endParaRPr lang="ru-RU"/>
          </a:p>
        </c:txPr>
        <c:crossAx val="107060224"/>
        <c:crosses val="autoZero"/>
        <c:crossBetween val="between"/>
      </c:valAx>
      <c:spPr>
        <a:noFill/>
        <a:ln w="11999">
          <a:noFill/>
        </a:ln>
      </c:spPr>
    </c:plotArea>
    <c:plotVisOnly val="1"/>
    <c:dispBlanksAs val="gap"/>
  </c:chart>
  <c:spPr>
    <a:noFill/>
    <a:ln>
      <a:noFill/>
    </a:ln>
  </c:spPr>
  <c:txPr>
    <a:bodyPr/>
    <a:lstStyle/>
    <a:p>
      <a:pPr>
        <a:defRPr sz="378" b="1" i="0" u="none" strike="noStrike" baseline="0">
          <a:solidFill>
            <a:schemeClr val="tx1"/>
          </a:solidFill>
          <a:latin typeface="Arial Cyr"/>
          <a:ea typeface="Arial Cyr"/>
          <a:cs typeface="Arial Cyr"/>
        </a:defRPr>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ru-RU"/>
  <c:chart>
    <c:autoTitleDeleted val="1"/>
    <c:view3D>
      <c:hPercent val="83"/>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0.43073047858942082"/>
          <c:y val="3.6423841059602655E-2"/>
          <c:w val="0.54408060453400564"/>
          <c:h val="0.59602649006622466"/>
        </c:manualLayout>
      </c:layout>
      <c:bar3DChart>
        <c:barDir val="col"/>
        <c:grouping val="clustered"/>
        <c:ser>
          <c:idx val="0"/>
          <c:order val="0"/>
          <c:tx>
            <c:strRef>
              <c:f>Sheet1!$A$2</c:f>
              <c:strCache>
                <c:ptCount val="1"/>
                <c:pt idx="0">
                  <c:v>Доходы</c:v>
                </c:pt>
              </c:strCache>
            </c:strRef>
          </c:tx>
          <c:spPr>
            <a:solidFill>
              <a:schemeClr val="accent1"/>
            </a:solidFill>
            <a:ln w="21391">
              <a:solidFill>
                <a:schemeClr val="tx1"/>
              </a:solidFill>
              <a:prstDash val="solid"/>
            </a:ln>
          </c:spPr>
          <c:dLbls>
            <c:dLbl>
              <c:idx val="0"/>
              <c:layout>
                <c:manualLayout>
                  <c:x val="1.5641266196760645E-3"/>
                  <c:y val="0.23246645908560076"/>
                </c:manualLayout>
              </c:layout>
              <c:spPr>
                <a:noFill/>
                <a:ln w="42782">
                  <a:noFill/>
                </a:ln>
              </c:spPr>
              <c:txPr>
                <a:bodyPr rot="-5400000" vert="horz"/>
                <a:lstStyle/>
                <a:p>
                  <a:pPr algn="ctr">
                    <a:defRPr sz="1347" b="0" i="0" u="none" strike="noStrike" baseline="0">
                      <a:solidFill>
                        <a:schemeClr val="bg2">
                          <a:lumMod val="75000"/>
                        </a:schemeClr>
                      </a:solidFill>
                      <a:latin typeface="Tahoma"/>
                      <a:ea typeface="Tahoma"/>
                      <a:cs typeface="Tahoma"/>
                    </a:defRPr>
                  </a:pPr>
                  <a:endParaRPr lang="ru-RU"/>
                </a:p>
              </c:txPr>
              <c:showVal val="1"/>
            </c:dLbl>
            <c:dLbl>
              <c:idx val="1"/>
              <c:layout>
                <c:manualLayout>
                  <c:x val="1.941913861422807E-3"/>
                  <c:y val="0.23867247904527664"/>
                </c:manualLayout>
              </c:layout>
              <c:spPr>
                <a:noFill/>
                <a:ln w="42782">
                  <a:noFill/>
                </a:ln>
              </c:spPr>
              <c:txPr>
                <a:bodyPr rot="-5400000" vert="horz"/>
                <a:lstStyle/>
                <a:p>
                  <a:pPr algn="ctr">
                    <a:defRPr sz="1347" b="0" i="0" u="none" strike="noStrike" baseline="0">
                      <a:solidFill>
                        <a:schemeClr val="bg2">
                          <a:lumMod val="90000"/>
                        </a:schemeClr>
                      </a:solidFill>
                      <a:latin typeface="Tahoma"/>
                      <a:ea typeface="Tahoma"/>
                      <a:cs typeface="Tahoma"/>
                    </a:defRPr>
                  </a:pPr>
                  <a:endParaRPr lang="ru-RU"/>
                </a:p>
              </c:txPr>
              <c:showVal val="1"/>
            </c:dLbl>
            <c:spPr>
              <a:noFill/>
              <a:ln w="42782">
                <a:noFill/>
              </a:ln>
            </c:spPr>
            <c:txPr>
              <a:bodyPr rot="-5400000" vert="horz"/>
              <a:lstStyle/>
              <a:p>
                <a:pPr algn="ctr">
                  <a:defRPr sz="1347" b="0" i="0" u="none" strike="noStrike" baseline="0">
                    <a:solidFill>
                      <a:schemeClr val="tx1"/>
                    </a:solidFill>
                    <a:latin typeface="Tahoma"/>
                    <a:ea typeface="Tahoma"/>
                    <a:cs typeface="Tahoma"/>
                  </a:defRPr>
                </a:pPr>
                <a:endParaRPr lang="ru-RU"/>
              </a:p>
            </c:txPr>
            <c:showVal val="1"/>
          </c:dLbls>
          <c:cat>
            <c:strRef>
              <c:f>Sheet1!$B$1:$C$1</c:f>
              <c:strCache>
                <c:ptCount val="2"/>
                <c:pt idx="0">
                  <c:v>2015 г. </c:v>
                </c:pt>
                <c:pt idx="1">
                  <c:v>2016 г. </c:v>
                </c:pt>
              </c:strCache>
            </c:strRef>
          </c:cat>
          <c:val>
            <c:numRef>
              <c:f>Sheet1!$B$2:$C$2</c:f>
              <c:numCache>
                <c:formatCode>General</c:formatCode>
                <c:ptCount val="2"/>
                <c:pt idx="0">
                  <c:v>530.20000000000005</c:v>
                </c:pt>
                <c:pt idx="1">
                  <c:v>534.79999999999995</c:v>
                </c:pt>
              </c:numCache>
            </c:numRef>
          </c:val>
        </c:ser>
        <c:ser>
          <c:idx val="1"/>
          <c:order val="1"/>
          <c:tx>
            <c:strRef>
              <c:f>Sheet1!$A$3</c:f>
              <c:strCache>
                <c:ptCount val="1"/>
                <c:pt idx="0">
                  <c:v>Расходы</c:v>
                </c:pt>
              </c:strCache>
            </c:strRef>
          </c:tx>
          <c:spPr>
            <a:pattFill prst="dkVert">
              <a:fgClr>
                <a:srgbClr val="9999FF"/>
              </a:fgClr>
              <a:bgClr>
                <a:srgbClr val="FFFFFF"/>
              </a:bgClr>
            </a:pattFill>
            <a:ln w="21391">
              <a:solidFill>
                <a:schemeClr val="tx1"/>
              </a:solidFill>
              <a:prstDash val="solid"/>
            </a:ln>
          </c:spPr>
          <c:dLbls>
            <c:dLbl>
              <c:idx val="0"/>
              <c:layout>
                <c:manualLayout>
                  <c:x val="6.271165343768397E-4"/>
                  <c:y val="0.24444495652033851"/>
                </c:manualLayout>
              </c:layout>
              <c:showVal val="1"/>
            </c:dLbl>
            <c:dLbl>
              <c:idx val="1"/>
              <c:layout>
                <c:manualLayout>
                  <c:x val="2.5743024437613956E-4"/>
                  <c:y val="0.25172606395832448"/>
                </c:manualLayout>
              </c:layout>
              <c:showVal val="1"/>
            </c:dLbl>
            <c:spPr>
              <a:noFill/>
              <a:ln w="42782">
                <a:noFill/>
              </a:ln>
            </c:spPr>
            <c:txPr>
              <a:bodyPr rot="-5400000" vert="horz"/>
              <a:lstStyle/>
              <a:p>
                <a:pPr algn="ctr">
                  <a:defRPr sz="1347" b="0" i="0" u="none" strike="noStrike" baseline="0">
                    <a:solidFill>
                      <a:schemeClr val="tx1"/>
                    </a:solidFill>
                    <a:latin typeface="Tahoma"/>
                    <a:ea typeface="Tahoma"/>
                    <a:cs typeface="Tahoma"/>
                  </a:defRPr>
                </a:pPr>
                <a:endParaRPr lang="ru-RU"/>
              </a:p>
            </c:txPr>
            <c:showVal val="1"/>
          </c:dLbls>
          <c:cat>
            <c:strRef>
              <c:f>Sheet1!$B$1:$C$1</c:f>
              <c:strCache>
                <c:ptCount val="2"/>
                <c:pt idx="0">
                  <c:v>2015 г. </c:v>
                </c:pt>
                <c:pt idx="1">
                  <c:v>2016 г. </c:v>
                </c:pt>
              </c:strCache>
            </c:strRef>
          </c:cat>
          <c:val>
            <c:numRef>
              <c:f>Sheet1!$B$3:$C$3</c:f>
              <c:numCache>
                <c:formatCode>0.0</c:formatCode>
                <c:ptCount val="2"/>
                <c:pt idx="0" formatCode="General">
                  <c:v>527.6</c:v>
                </c:pt>
                <c:pt idx="1">
                  <c:v>515</c:v>
                </c:pt>
              </c:numCache>
            </c:numRef>
          </c:val>
        </c:ser>
        <c:ser>
          <c:idx val="2"/>
          <c:order val="2"/>
          <c:tx>
            <c:strRef>
              <c:f>Sheet1!$A$4</c:f>
              <c:strCache>
                <c:ptCount val="1"/>
                <c:pt idx="0">
                  <c:v>Профицит</c:v>
                </c:pt>
              </c:strCache>
            </c:strRef>
          </c:tx>
          <c:spPr>
            <a:solidFill>
              <a:schemeClr val="hlink"/>
            </a:solidFill>
            <a:ln w="21391">
              <a:solidFill>
                <a:schemeClr val="tx1"/>
              </a:solidFill>
              <a:prstDash val="solid"/>
            </a:ln>
          </c:spPr>
          <c:dLbls>
            <c:dLbl>
              <c:idx val="0"/>
              <c:layout>
                <c:manualLayout>
                  <c:x val="2.4595132433844806E-2"/>
                  <c:y val="-2.4625253910906E-2"/>
                </c:manualLayout>
              </c:layout>
              <c:showVal val="1"/>
            </c:dLbl>
            <c:dLbl>
              <c:idx val="1"/>
              <c:layout>
                <c:manualLayout>
                  <c:x val="4.7886040329262927E-2"/>
                  <c:y val="-3.7223900522228737E-2"/>
                </c:manualLayout>
              </c:layout>
              <c:showVal val="1"/>
            </c:dLbl>
            <c:spPr>
              <a:solidFill>
                <a:srgbClr val="FFFFFF"/>
              </a:solidFill>
              <a:ln w="42782">
                <a:noFill/>
              </a:ln>
            </c:spPr>
            <c:txPr>
              <a:bodyPr/>
              <a:lstStyle/>
              <a:p>
                <a:pPr>
                  <a:defRPr sz="1347" b="0" i="0" u="none" strike="noStrike" baseline="0">
                    <a:solidFill>
                      <a:schemeClr val="tx1"/>
                    </a:solidFill>
                    <a:latin typeface="Tahoma"/>
                    <a:ea typeface="Tahoma"/>
                    <a:cs typeface="Tahoma"/>
                  </a:defRPr>
                </a:pPr>
                <a:endParaRPr lang="ru-RU"/>
              </a:p>
            </c:txPr>
            <c:showVal val="1"/>
          </c:dLbls>
          <c:cat>
            <c:strRef>
              <c:f>Sheet1!$B$1:$C$1</c:f>
              <c:strCache>
                <c:ptCount val="2"/>
                <c:pt idx="0">
                  <c:v>2015 г. </c:v>
                </c:pt>
                <c:pt idx="1">
                  <c:v>2016 г. </c:v>
                </c:pt>
              </c:strCache>
            </c:strRef>
          </c:cat>
          <c:val>
            <c:numRef>
              <c:f>Sheet1!$B$4:$C$4</c:f>
              <c:numCache>
                <c:formatCode>General</c:formatCode>
                <c:ptCount val="2"/>
                <c:pt idx="0">
                  <c:v>2.6</c:v>
                </c:pt>
                <c:pt idx="1">
                  <c:v>19.8</c:v>
                </c:pt>
              </c:numCache>
            </c:numRef>
          </c:val>
        </c:ser>
        <c:gapDepth val="0"/>
        <c:shape val="box"/>
        <c:axId val="107902080"/>
        <c:axId val="107903616"/>
        <c:axId val="0"/>
      </c:bar3DChart>
      <c:catAx>
        <c:axId val="107902080"/>
        <c:scaling>
          <c:orientation val="minMax"/>
        </c:scaling>
        <c:axPos val="b"/>
        <c:numFmt formatCode="General" sourceLinked="1"/>
        <c:tickLblPos val="low"/>
        <c:spPr>
          <a:ln w="5348">
            <a:solidFill>
              <a:schemeClr val="tx1"/>
            </a:solidFill>
            <a:prstDash val="solid"/>
          </a:ln>
        </c:spPr>
        <c:txPr>
          <a:bodyPr rot="0" vert="horz"/>
          <a:lstStyle/>
          <a:p>
            <a:pPr>
              <a:defRPr sz="1347" b="0" i="1" u="none" strike="noStrike" baseline="0">
                <a:solidFill>
                  <a:schemeClr val="tx1"/>
                </a:solidFill>
                <a:latin typeface="Tahoma"/>
                <a:ea typeface="Tahoma"/>
                <a:cs typeface="Tahoma"/>
              </a:defRPr>
            </a:pPr>
            <a:endParaRPr lang="ru-RU"/>
          </a:p>
        </c:txPr>
        <c:crossAx val="107903616"/>
        <c:crossesAt val="0"/>
        <c:auto val="1"/>
        <c:lblAlgn val="ctr"/>
        <c:lblOffset val="100"/>
        <c:tickLblSkip val="1"/>
        <c:tickMarkSkip val="1"/>
      </c:catAx>
      <c:valAx>
        <c:axId val="107903616"/>
        <c:scaling>
          <c:orientation val="minMax"/>
        </c:scaling>
        <c:axPos val="l"/>
        <c:majorGridlines>
          <c:spPr>
            <a:ln w="5348">
              <a:solidFill>
                <a:schemeClr val="tx1"/>
              </a:solidFill>
              <a:prstDash val="solid"/>
            </a:ln>
          </c:spPr>
        </c:majorGridlines>
        <c:numFmt formatCode="General" sourceLinked="1"/>
        <c:tickLblPos val="nextTo"/>
        <c:spPr>
          <a:ln w="5348">
            <a:solidFill>
              <a:schemeClr val="tx1"/>
            </a:solidFill>
            <a:prstDash val="solid"/>
          </a:ln>
        </c:spPr>
        <c:txPr>
          <a:bodyPr rot="0" vert="horz"/>
          <a:lstStyle/>
          <a:p>
            <a:pPr>
              <a:defRPr sz="1347" b="0" i="0" u="none" strike="noStrike" baseline="0">
                <a:solidFill>
                  <a:schemeClr val="tx1"/>
                </a:solidFill>
                <a:latin typeface="Tahoma"/>
                <a:ea typeface="Tahoma"/>
                <a:cs typeface="Tahoma"/>
              </a:defRPr>
            </a:pPr>
            <a:endParaRPr lang="ru-RU"/>
          </a:p>
        </c:txPr>
        <c:crossAx val="107902080"/>
        <c:crosses val="autoZero"/>
        <c:crossBetween val="between"/>
        <c:minorUnit val="20"/>
      </c:valAx>
      <c:spPr>
        <a:noFill/>
        <a:ln w="42782">
          <a:noFill/>
        </a:ln>
      </c:spPr>
    </c:plotArea>
    <c:legend>
      <c:legendPos val="b"/>
      <c:layout>
        <c:manualLayout>
          <c:xMode val="edge"/>
          <c:yMode val="edge"/>
          <c:x val="0.41217629743484208"/>
          <c:y val="0.74989655953653822"/>
          <c:w val="0.5878237025651587"/>
          <c:h val="7.1404814279249898E-2"/>
        </c:manualLayout>
      </c:layout>
      <c:spPr>
        <a:noFill/>
        <a:ln w="5348">
          <a:solidFill>
            <a:schemeClr val="tx1"/>
          </a:solidFill>
          <a:prstDash val="solid"/>
        </a:ln>
      </c:spPr>
      <c:txPr>
        <a:bodyPr/>
        <a:lstStyle/>
        <a:p>
          <a:pPr>
            <a:defRPr sz="1390" b="0" i="0" u="none" strike="noStrike" baseline="0">
              <a:solidFill>
                <a:schemeClr val="tx1"/>
              </a:solidFill>
              <a:latin typeface="Tahoma"/>
              <a:ea typeface="Tahoma"/>
              <a:cs typeface="Tahoma"/>
            </a:defRPr>
          </a:pPr>
          <a:endParaRPr lang="ru-RU"/>
        </a:p>
      </c:txPr>
    </c:legend>
    <c:plotVisOnly val="1"/>
    <c:dispBlanksAs val="gap"/>
  </c:chart>
  <c:spPr>
    <a:noFill/>
    <a:ln>
      <a:noFill/>
    </a:ln>
  </c:spPr>
  <c:txPr>
    <a:bodyPr/>
    <a:lstStyle/>
    <a:p>
      <a:pPr>
        <a:defRPr sz="1937" b="1" i="0" u="none" strike="noStrike" baseline="0">
          <a:solidFill>
            <a:schemeClr val="tx1"/>
          </a:solidFill>
          <a:latin typeface="Tahoma"/>
          <a:ea typeface="Tahoma"/>
          <a:cs typeface="Tahoma"/>
        </a:defRPr>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perspective val="0"/>
    </c:view3D>
    <c:plotArea>
      <c:layout>
        <c:manualLayout>
          <c:layoutTarget val="inner"/>
          <c:xMode val="edge"/>
          <c:yMode val="edge"/>
          <c:x val="0.19672778809855085"/>
          <c:y val="0.24127396356157241"/>
          <c:w val="0.65050732807215328"/>
          <c:h val="0.51002227171492143"/>
        </c:manualLayout>
      </c:layout>
      <c:pie3DChart>
        <c:varyColors val="1"/>
        <c:ser>
          <c:idx val="0"/>
          <c:order val="0"/>
          <c:tx>
            <c:strRef>
              <c:f>Sheet1!$A$2</c:f>
              <c:strCache>
                <c:ptCount val="1"/>
              </c:strCache>
            </c:strRef>
          </c:tx>
          <c:spPr>
            <a:solidFill>
              <a:schemeClr val="accent1"/>
            </a:solidFill>
            <a:ln w="14489">
              <a:solidFill>
                <a:schemeClr val="tx1"/>
              </a:solidFill>
              <a:prstDash val="solid"/>
            </a:ln>
          </c:spPr>
          <c:explosion val="36"/>
          <c:dPt>
            <c:idx val="1"/>
            <c:spPr>
              <a:solidFill>
                <a:schemeClr val="accent2"/>
              </a:solidFill>
              <a:ln w="14489">
                <a:solidFill>
                  <a:schemeClr val="tx1"/>
                </a:solidFill>
                <a:prstDash val="solid"/>
              </a:ln>
            </c:spPr>
          </c:dPt>
          <c:dPt>
            <c:idx val="2"/>
            <c:spPr>
              <a:solidFill>
                <a:schemeClr val="hlink"/>
              </a:solidFill>
              <a:ln w="14489">
                <a:solidFill>
                  <a:schemeClr val="tx1"/>
                </a:solidFill>
                <a:prstDash val="solid"/>
              </a:ln>
            </c:spPr>
          </c:dPt>
          <c:dPt>
            <c:idx val="3"/>
            <c:spPr>
              <a:solidFill>
                <a:schemeClr val="folHlink"/>
              </a:solidFill>
              <a:ln w="14489">
                <a:solidFill>
                  <a:schemeClr val="tx1"/>
                </a:solidFill>
                <a:prstDash val="solid"/>
              </a:ln>
            </c:spPr>
          </c:dPt>
          <c:dPt>
            <c:idx val="4"/>
            <c:spPr>
              <a:solidFill>
                <a:schemeClr val="bg2"/>
              </a:solidFill>
              <a:ln w="14489">
                <a:solidFill>
                  <a:schemeClr val="tx1"/>
                </a:solidFill>
                <a:prstDash val="solid"/>
              </a:ln>
            </c:spPr>
          </c:dPt>
          <c:dLbls>
            <c:dLbl>
              <c:idx val="0"/>
              <c:layout>
                <c:manualLayout>
                  <c:x val="-7.8045629397117497E-2"/>
                  <c:y val="-0.28681805708005392"/>
                </c:manualLayout>
              </c:layout>
              <c:tx>
                <c:rich>
                  <a:bodyPr/>
                  <a:lstStyle/>
                  <a:p>
                    <a:pPr>
                      <a:defRPr sz="1312" b="1" i="0" u="none" strike="noStrike" baseline="0">
                        <a:solidFill>
                          <a:schemeClr val="tx1"/>
                        </a:solidFill>
                        <a:latin typeface="Tahoma"/>
                        <a:ea typeface="Tahoma"/>
                        <a:cs typeface="Tahoma"/>
                      </a:defRPr>
                    </a:pPr>
                    <a:r>
                      <a:rPr lang="ru-RU" dirty="0"/>
                      <a:t>Налог на доходы физических лиц </a:t>
                    </a:r>
                    <a:r>
                      <a:rPr lang="ru-RU" dirty="0" smtClean="0"/>
                      <a:t>90,7%</a:t>
                    </a:r>
                    <a:endParaRPr lang="ru-RU" dirty="0"/>
                  </a:p>
                </c:rich>
              </c:tx>
              <c:spPr>
                <a:noFill/>
                <a:ln w="28978">
                  <a:noFill/>
                </a:ln>
              </c:spPr>
              <c:dLblPos val="bestFit"/>
            </c:dLbl>
            <c:dLbl>
              <c:idx val="1"/>
              <c:layout>
                <c:manualLayout>
                  <c:x val="-4.6049026694960256E-2"/>
                  <c:y val="0.14955288483676402"/>
                </c:manualLayout>
              </c:layout>
              <c:tx>
                <c:rich>
                  <a:bodyPr/>
                  <a:lstStyle/>
                  <a:p>
                    <a:pPr>
                      <a:defRPr sz="1312" b="1" i="0" u="none" strike="noStrike" baseline="0">
                        <a:solidFill>
                          <a:schemeClr val="tx1"/>
                        </a:solidFill>
                        <a:latin typeface="Tahoma"/>
                        <a:ea typeface="Tahoma"/>
                        <a:cs typeface="Tahoma"/>
                      </a:defRPr>
                    </a:pPr>
                    <a:r>
                      <a:rPr lang="ru-RU" dirty="0"/>
                      <a:t>Доходы от использования </a:t>
                    </a:r>
                    <a:r>
                      <a:rPr lang="ru-RU" dirty="0" smtClean="0"/>
                      <a:t>имущества 2,5%</a:t>
                    </a:r>
                    <a:endParaRPr lang="ru-RU" dirty="0"/>
                  </a:p>
                </c:rich>
              </c:tx>
              <c:spPr>
                <a:noFill/>
                <a:ln w="28978">
                  <a:noFill/>
                </a:ln>
              </c:spPr>
              <c:dLblPos val="bestFit"/>
            </c:dLbl>
            <c:dLbl>
              <c:idx val="2"/>
              <c:layout>
                <c:manualLayout>
                  <c:x val="-8.1946405429303926E-2"/>
                  <c:y val="-7.1818506894559597E-2"/>
                </c:manualLayout>
              </c:layout>
              <c:tx>
                <c:rich>
                  <a:bodyPr/>
                  <a:lstStyle/>
                  <a:p>
                    <a:pPr>
                      <a:defRPr sz="1312" b="1" i="0" u="none" strike="noStrike" baseline="0">
                        <a:solidFill>
                          <a:schemeClr val="tx1"/>
                        </a:solidFill>
                        <a:latin typeface="Tahoma"/>
                        <a:ea typeface="Tahoma"/>
                        <a:cs typeface="Tahoma"/>
                      </a:defRPr>
                    </a:pPr>
                    <a:r>
                      <a:rPr lang="ru-RU" dirty="0"/>
                      <a:t>Акцизы </a:t>
                    </a:r>
                    <a:r>
                      <a:rPr lang="ru-RU" dirty="0" smtClean="0"/>
                      <a:t>3,3%</a:t>
                    </a:r>
                    <a:endParaRPr lang="ru-RU" dirty="0"/>
                  </a:p>
                </c:rich>
              </c:tx>
              <c:spPr>
                <a:noFill/>
                <a:ln w="28978">
                  <a:noFill/>
                </a:ln>
              </c:spPr>
              <c:dLblPos val="bestFit"/>
            </c:dLbl>
            <c:dLbl>
              <c:idx val="3"/>
              <c:layout/>
              <c:tx>
                <c:rich>
                  <a:bodyPr/>
                  <a:lstStyle/>
                  <a:p>
                    <a:pPr>
                      <a:defRPr sz="1312" b="1" i="0" u="none" strike="noStrike" baseline="0">
                        <a:solidFill>
                          <a:schemeClr val="tx1"/>
                        </a:solidFill>
                        <a:latin typeface="Tahoma"/>
                        <a:ea typeface="Tahoma"/>
                        <a:cs typeface="Tahoma"/>
                      </a:defRPr>
                    </a:pPr>
                    <a:r>
                      <a:rPr lang="ru-RU" dirty="0"/>
                      <a:t>Налоги на совокупный доход  </a:t>
                    </a:r>
                    <a:r>
                      <a:rPr lang="ru-RU" dirty="0" smtClean="0"/>
                      <a:t>2,0%</a:t>
                    </a:r>
                    <a:endParaRPr lang="ru-RU" dirty="0"/>
                  </a:p>
                </c:rich>
              </c:tx>
              <c:spPr>
                <a:noFill/>
                <a:ln w="28978">
                  <a:noFill/>
                </a:ln>
              </c:spPr>
              <c:dLblPos val="bestFit"/>
            </c:dLbl>
            <c:dLbl>
              <c:idx val="4"/>
              <c:layout>
                <c:manualLayout>
                  <c:x val="0.20627896934988743"/>
                  <c:y val="-0.10509642194125325"/>
                </c:manualLayout>
              </c:layout>
              <c:tx>
                <c:rich>
                  <a:bodyPr/>
                  <a:lstStyle/>
                  <a:p>
                    <a:pPr>
                      <a:defRPr sz="1312" b="1" i="0" u="none" strike="noStrike" baseline="0">
                        <a:solidFill>
                          <a:schemeClr val="tx1"/>
                        </a:solidFill>
                        <a:latin typeface="Tahoma"/>
                        <a:ea typeface="Tahoma"/>
                        <a:cs typeface="Tahoma"/>
                      </a:defRPr>
                    </a:pPr>
                    <a:r>
                      <a:rPr lang="ru-RU" dirty="0"/>
                      <a:t>Прочие </a:t>
                    </a:r>
                    <a:r>
                      <a:rPr lang="ru-RU" dirty="0" smtClean="0"/>
                      <a:t>налоговые </a:t>
                    </a:r>
                    <a:r>
                      <a:rPr lang="ru-RU" dirty="0"/>
                      <a:t>и неналоговые доходы </a:t>
                    </a:r>
                    <a:r>
                      <a:rPr lang="ru-RU" dirty="0" smtClean="0"/>
                      <a:t>1,5%</a:t>
                    </a:r>
                    <a:endParaRPr lang="ru-RU" dirty="0"/>
                  </a:p>
                </c:rich>
              </c:tx>
              <c:spPr>
                <a:noFill/>
                <a:ln w="28978">
                  <a:noFill/>
                </a:ln>
              </c:spPr>
              <c:dLblPos val="bestFit"/>
            </c:dLbl>
            <c:numFmt formatCode="0.0%" sourceLinked="0"/>
            <c:spPr>
              <a:noFill/>
              <a:ln w="28978">
                <a:noFill/>
              </a:ln>
            </c:spPr>
            <c:txPr>
              <a:bodyPr/>
              <a:lstStyle/>
              <a:p>
                <a:pPr>
                  <a:defRPr sz="1312" b="1" i="0" u="none" strike="noStrike" baseline="0">
                    <a:solidFill>
                      <a:schemeClr val="tx1"/>
                    </a:solidFill>
                    <a:latin typeface="Tahoma"/>
                    <a:ea typeface="Tahoma"/>
                    <a:cs typeface="Tahoma"/>
                  </a:defRPr>
                </a:pPr>
                <a:endParaRPr lang="ru-RU"/>
              </a:p>
            </c:txPr>
            <c:showVal val="1"/>
            <c:showCatName val="1"/>
            <c:showLeaderLines val="1"/>
          </c:dLbls>
          <c:cat>
            <c:strRef>
              <c:f>Sheet1!$B$1:$F$1</c:f>
              <c:strCache>
                <c:ptCount val="5"/>
                <c:pt idx="0">
                  <c:v>Налог на доходы физических лиц</c:v>
                </c:pt>
                <c:pt idx="1">
                  <c:v>Доходы от использования имущества</c:v>
                </c:pt>
                <c:pt idx="2">
                  <c:v>Акцизы</c:v>
                </c:pt>
                <c:pt idx="3">
                  <c:v>Налоги на совокупный доход</c:v>
                </c:pt>
                <c:pt idx="4">
                  <c:v>Прочие налогвые и неналоговые доходы</c:v>
                </c:pt>
              </c:strCache>
            </c:strRef>
          </c:cat>
          <c:val>
            <c:numRef>
              <c:f>Sheet1!$B$2:$F$2</c:f>
              <c:numCache>
                <c:formatCode>0.0%</c:formatCode>
                <c:ptCount val="5"/>
                <c:pt idx="0">
                  <c:v>0.90700000000000003</c:v>
                </c:pt>
                <c:pt idx="1">
                  <c:v>2.5000000000000001E-2</c:v>
                </c:pt>
                <c:pt idx="2">
                  <c:v>3.3000000000000002E-2</c:v>
                </c:pt>
                <c:pt idx="3">
                  <c:v>2.0000000000000011E-2</c:v>
                </c:pt>
                <c:pt idx="4">
                  <c:v>1.4999999999999998E-2</c:v>
                </c:pt>
              </c:numCache>
            </c:numRef>
          </c:val>
        </c:ser>
      </c:pie3DChart>
      <c:spPr>
        <a:noFill/>
        <a:ln w="28978">
          <a:noFill/>
        </a:ln>
      </c:spPr>
    </c:plotArea>
    <c:legend>
      <c:legendPos val="b"/>
      <c:layout>
        <c:manualLayout>
          <c:xMode val="edge"/>
          <c:yMode val="edge"/>
          <c:x val="1.6910935738444193E-2"/>
          <c:y val="0.76169265033407707"/>
          <c:w val="0.84216459977452052"/>
          <c:h val="0.16926503340757254"/>
        </c:manualLayout>
      </c:layout>
      <c:spPr>
        <a:noFill/>
        <a:ln w="28978">
          <a:noFill/>
        </a:ln>
      </c:spPr>
      <c:txPr>
        <a:bodyPr/>
        <a:lstStyle/>
        <a:p>
          <a:pPr>
            <a:defRPr sz="1255" b="1" i="0" u="none" strike="noStrike" baseline="0">
              <a:solidFill>
                <a:schemeClr val="tx1"/>
              </a:solidFill>
              <a:latin typeface="Tahoma"/>
              <a:ea typeface="Tahoma"/>
              <a:cs typeface="Tahoma"/>
            </a:defRPr>
          </a:pPr>
          <a:endParaRPr lang="ru-RU"/>
        </a:p>
      </c:txPr>
    </c:legend>
    <c:plotVisOnly val="1"/>
    <c:dispBlanksAs val="zero"/>
  </c:chart>
  <c:spPr>
    <a:noFill/>
    <a:ln>
      <a:noFill/>
    </a:ln>
  </c:spPr>
  <c:txPr>
    <a:bodyPr/>
    <a:lstStyle/>
    <a:p>
      <a:pPr>
        <a:defRPr sz="2225" b="1" i="0" u="none" strike="noStrike" baseline="0">
          <a:solidFill>
            <a:schemeClr val="tx1"/>
          </a:solidFill>
          <a:latin typeface="Tahoma"/>
          <a:ea typeface="Tahoma"/>
          <a:cs typeface="Tahoma"/>
        </a:defRPr>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ru-RU"/>
  <c:chart>
    <c:autoTitleDeleted val="1"/>
    <c:view3D>
      <c:perspective val="0"/>
    </c:view3D>
    <c:plotArea>
      <c:layout>
        <c:manualLayout>
          <c:layoutTarget val="inner"/>
          <c:xMode val="edge"/>
          <c:yMode val="edge"/>
          <c:x val="0.21692307692307689"/>
          <c:y val="0.29629629629629628"/>
          <c:w val="0.55076923076923079"/>
          <c:h val="0.32870370370370383"/>
        </c:manualLayout>
      </c:layout>
      <c:pie3DChart>
        <c:varyColors val="1"/>
        <c:ser>
          <c:idx val="0"/>
          <c:order val="0"/>
          <c:tx>
            <c:strRef>
              <c:f>Sheet1!$A$2</c:f>
              <c:strCache>
                <c:ptCount val="1"/>
              </c:strCache>
            </c:strRef>
          </c:tx>
          <c:spPr>
            <a:solidFill>
              <a:schemeClr val="accent1"/>
            </a:solidFill>
            <a:ln w="15676">
              <a:solidFill>
                <a:schemeClr val="tx1"/>
              </a:solidFill>
              <a:prstDash val="solid"/>
            </a:ln>
          </c:spPr>
          <c:explosion val="15"/>
          <c:dPt>
            <c:idx val="1"/>
            <c:spPr>
              <a:solidFill>
                <a:schemeClr val="accent2"/>
              </a:solidFill>
              <a:ln w="15676">
                <a:solidFill>
                  <a:schemeClr val="tx1"/>
                </a:solidFill>
                <a:prstDash val="solid"/>
              </a:ln>
            </c:spPr>
          </c:dPt>
          <c:dPt>
            <c:idx val="2"/>
            <c:spPr>
              <a:solidFill>
                <a:schemeClr val="hlink"/>
              </a:solidFill>
              <a:ln w="15676">
                <a:solidFill>
                  <a:schemeClr val="tx1"/>
                </a:solidFill>
                <a:prstDash val="solid"/>
              </a:ln>
            </c:spPr>
          </c:dPt>
          <c:dPt>
            <c:idx val="3"/>
            <c:spPr>
              <a:solidFill>
                <a:schemeClr val="folHlink"/>
              </a:solidFill>
              <a:ln w="15676">
                <a:solidFill>
                  <a:schemeClr val="tx1"/>
                </a:solidFill>
                <a:prstDash val="solid"/>
              </a:ln>
            </c:spPr>
          </c:dPt>
          <c:dPt>
            <c:idx val="4"/>
            <c:spPr>
              <a:solidFill>
                <a:schemeClr val="bg2"/>
              </a:solidFill>
              <a:ln w="15676">
                <a:solidFill>
                  <a:schemeClr val="tx1"/>
                </a:solidFill>
                <a:prstDash val="solid"/>
              </a:ln>
            </c:spPr>
          </c:dPt>
          <c:dPt>
            <c:idx val="5"/>
            <c:spPr>
              <a:solidFill>
                <a:schemeClr val="tx2"/>
              </a:solidFill>
              <a:ln w="15676">
                <a:solidFill>
                  <a:schemeClr val="tx1"/>
                </a:solidFill>
                <a:prstDash val="solid"/>
              </a:ln>
            </c:spPr>
          </c:dPt>
          <c:dPt>
            <c:idx val="6"/>
            <c:spPr>
              <a:solidFill>
                <a:srgbClr val="0066CC"/>
              </a:solidFill>
              <a:ln w="15676">
                <a:solidFill>
                  <a:schemeClr val="tx1"/>
                </a:solidFill>
                <a:prstDash val="solid"/>
              </a:ln>
            </c:spPr>
          </c:dPt>
          <c:dLbls>
            <c:dLbl>
              <c:idx val="0"/>
              <c:layout>
                <c:manualLayout>
                  <c:x val="7.6151907532798407E-2"/>
                  <c:y val="2.9348814666733211E-2"/>
                </c:manualLayout>
              </c:layout>
              <c:tx>
                <c:rich>
                  <a:bodyPr/>
                  <a:lstStyle/>
                  <a:p>
                    <a:r>
                      <a:rPr lang="ru-RU" dirty="0"/>
                      <a:t>Образование
</a:t>
                    </a:r>
                    <a:r>
                      <a:rPr lang="ru-RU" dirty="0" smtClean="0"/>
                      <a:t>63%</a:t>
                    </a:r>
                    <a:endParaRPr lang="ru-RU" dirty="0"/>
                  </a:p>
                </c:rich>
              </c:tx>
              <c:dLblPos val="bestFit"/>
              <c:showCatName val="1"/>
              <c:showPercent val="1"/>
            </c:dLbl>
            <c:dLbl>
              <c:idx val="1"/>
              <c:layout>
                <c:manualLayout>
                  <c:x val="-6.3609531586967236E-2"/>
                  <c:y val="0.1195399646719464"/>
                </c:manualLayout>
              </c:layout>
              <c:tx>
                <c:rich>
                  <a:bodyPr/>
                  <a:lstStyle/>
                  <a:p>
                    <a:r>
                      <a:rPr lang="ru-RU" dirty="0"/>
                      <a:t>Культура
</a:t>
                    </a:r>
                    <a:r>
                      <a:rPr lang="ru-RU" dirty="0" smtClean="0"/>
                      <a:t>12%</a:t>
                    </a:r>
                    <a:endParaRPr lang="ru-RU" dirty="0"/>
                  </a:p>
                </c:rich>
              </c:tx>
              <c:dLblPos val="bestFit"/>
              <c:showCatName val="1"/>
              <c:showPercent val="1"/>
            </c:dLbl>
            <c:dLbl>
              <c:idx val="2"/>
              <c:layout>
                <c:manualLayout>
                  <c:x val="-3.9485773233569693E-2"/>
                  <c:y val="3.3111664150789438E-3"/>
                </c:manualLayout>
              </c:layout>
              <c:tx>
                <c:rich>
                  <a:bodyPr/>
                  <a:lstStyle/>
                  <a:p>
                    <a:r>
                      <a:rPr lang="ru-RU" dirty="0" err="1" smtClean="0"/>
                      <a:t>Общегосударст-венные</a:t>
                    </a:r>
                    <a:r>
                      <a:rPr lang="ru-RU" dirty="0" smtClean="0"/>
                      <a:t> </a:t>
                    </a:r>
                    <a:r>
                      <a:rPr lang="ru-RU" dirty="0"/>
                      <a:t>вопросы
10%</a:t>
                    </a:r>
                  </a:p>
                </c:rich>
              </c:tx>
              <c:dLblPos val="bestFit"/>
              <c:showCatName val="1"/>
              <c:showPercent val="1"/>
            </c:dLbl>
            <c:dLbl>
              <c:idx val="3"/>
              <c:layout>
                <c:manualLayout>
                  <c:x val="-0.18390122876431494"/>
                  <c:y val="-0.22603829044253754"/>
                </c:manualLayout>
              </c:layout>
              <c:tx>
                <c:rich>
                  <a:bodyPr/>
                  <a:lstStyle/>
                  <a:p>
                    <a:r>
                      <a:rPr lang="ru-RU" dirty="0" smtClean="0"/>
                      <a:t>Социальная </a:t>
                    </a:r>
                    <a:r>
                      <a:rPr lang="ru-RU" dirty="0"/>
                      <a:t>польтика
</a:t>
                    </a:r>
                    <a:r>
                      <a:rPr lang="ru-RU" dirty="0" smtClean="0"/>
                      <a:t>7%</a:t>
                    </a:r>
                    <a:endParaRPr lang="ru-RU" dirty="0"/>
                  </a:p>
                </c:rich>
              </c:tx>
              <c:dLblPos val="bestFit"/>
              <c:showCatName val="1"/>
              <c:showPercent val="1"/>
            </c:dLbl>
            <c:dLbl>
              <c:idx val="4"/>
              <c:layout>
                <c:manualLayout>
                  <c:x val="9.5810710228385623E-2"/>
                  <c:y val="-8.341941713244394E-2"/>
                </c:manualLayout>
              </c:layout>
              <c:dLblPos val="bestFit"/>
              <c:showCatName val="1"/>
              <c:showPercent val="1"/>
            </c:dLbl>
            <c:dLbl>
              <c:idx val="5"/>
              <c:layout>
                <c:manualLayout>
                  <c:x val="0.21711888769357324"/>
                  <c:y val="-0.2025530223014006"/>
                </c:manualLayout>
              </c:layout>
              <c:dLblPos val="bestFit"/>
              <c:showCatName val="1"/>
              <c:showPercent val="1"/>
            </c:dLbl>
            <c:dLbl>
              <c:idx val="6"/>
              <c:layout>
                <c:manualLayout>
                  <c:x val="0.40235457077624226"/>
                  <c:y val="-0.15605593935904816"/>
                </c:manualLayout>
              </c:layout>
              <c:tx>
                <c:rich>
                  <a:bodyPr/>
                  <a:lstStyle/>
                  <a:p>
                    <a:r>
                      <a:rPr lang="ru-RU" dirty="0" smtClean="0"/>
                      <a:t>Прочие </a:t>
                    </a:r>
                    <a:r>
                      <a:rPr lang="ru-RU" dirty="0"/>
                      <a:t>расходы
</a:t>
                    </a:r>
                    <a:r>
                      <a:rPr lang="ru-RU" dirty="0" smtClean="0"/>
                      <a:t>1%</a:t>
                    </a:r>
                    <a:endParaRPr lang="ru-RU" dirty="0"/>
                  </a:p>
                </c:rich>
              </c:tx>
              <c:dLblPos val="bestFit"/>
              <c:showCatName val="1"/>
              <c:showPercent val="1"/>
            </c:dLbl>
            <c:numFmt formatCode="0%" sourceLinked="0"/>
            <c:spPr>
              <a:noFill/>
              <a:ln w="31353">
                <a:noFill/>
              </a:ln>
            </c:spPr>
            <c:txPr>
              <a:bodyPr/>
              <a:lstStyle/>
              <a:p>
                <a:pPr>
                  <a:defRPr sz="1358" b="0" i="0" u="none" strike="noStrike" baseline="0">
                    <a:solidFill>
                      <a:schemeClr val="tx1"/>
                    </a:solidFill>
                    <a:latin typeface="Tahoma"/>
                    <a:ea typeface="Tahoma"/>
                    <a:cs typeface="Tahoma"/>
                  </a:defRPr>
                </a:pPr>
                <a:endParaRPr lang="ru-RU"/>
              </a:p>
            </c:txPr>
            <c:showCatName val="1"/>
            <c:showPercent val="1"/>
            <c:showLeaderLines val="1"/>
          </c:dLbls>
          <c:cat>
            <c:strRef>
              <c:f>Sheet1!$B$1:$H$1</c:f>
              <c:strCache>
                <c:ptCount val="7"/>
                <c:pt idx="0">
                  <c:v>Образование</c:v>
                </c:pt>
                <c:pt idx="1">
                  <c:v>Культура</c:v>
                </c:pt>
                <c:pt idx="2">
                  <c:v>Общегосударственные вопросы</c:v>
                </c:pt>
                <c:pt idx="3">
                  <c:v>Социальная польтика</c:v>
                </c:pt>
                <c:pt idx="4">
                  <c:v>Межбюджетные трансферты поселениям</c:v>
                </c:pt>
                <c:pt idx="5">
                  <c:v>Национальная экономика</c:v>
                </c:pt>
                <c:pt idx="6">
                  <c:v>Прочие расходы</c:v>
                </c:pt>
              </c:strCache>
            </c:strRef>
          </c:cat>
          <c:val>
            <c:numRef>
              <c:f>Sheet1!$B$2:$H$2</c:f>
              <c:numCache>
                <c:formatCode>0.0%</c:formatCode>
                <c:ptCount val="7"/>
                <c:pt idx="0">
                  <c:v>0.65800000000000025</c:v>
                </c:pt>
                <c:pt idx="1">
                  <c:v>0.11</c:v>
                </c:pt>
                <c:pt idx="2">
                  <c:v>9.8000000000000032E-2</c:v>
                </c:pt>
                <c:pt idx="3">
                  <c:v>5.5000000000000014E-2</c:v>
                </c:pt>
                <c:pt idx="4">
                  <c:v>4.7000000000000014E-2</c:v>
                </c:pt>
                <c:pt idx="5">
                  <c:v>1.7000000000000001E-2</c:v>
                </c:pt>
                <c:pt idx="6">
                  <c:v>1.4999999999999998E-2</c:v>
                </c:pt>
              </c:numCache>
            </c:numRef>
          </c:val>
        </c:ser>
      </c:pie3DChart>
      <c:spPr>
        <a:noFill/>
        <a:ln w="15676">
          <a:solidFill>
            <a:schemeClr val="tx1"/>
          </a:solidFill>
          <a:prstDash val="solid"/>
        </a:ln>
      </c:spPr>
    </c:plotArea>
    <c:legend>
      <c:legendPos val="b"/>
      <c:layout>
        <c:manualLayout>
          <c:xMode val="edge"/>
          <c:yMode val="edge"/>
          <c:x val="1.846153846153847E-2"/>
          <c:y val="0.78472222222222221"/>
          <c:w val="0.96461538461538465"/>
          <c:h val="0.2175925925925927"/>
        </c:manualLayout>
      </c:layout>
      <c:spPr>
        <a:noFill/>
        <a:ln w="3919">
          <a:solidFill>
            <a:schemeClr val="tx1"/>
          </a:solidFill>
          <a:prstDash val="solid"/>
        </a:ln>
      </c:spPr>
      <c:txPr>
        <a:bodyPr/>
        <a:lstStyle/>
        <a:p>
          <a:pPr>
            <a:defRPr sz="1278" b="0" i="0" u="none" strike="noStrike" baseline="0">
              <a:solidFill>
                <a:schemeClr val="tx1"/>
              </a:solidFill>
              <a:latin typeface="Tahoma"/>
              <a:ea typeface="Tahoma"/>
              <a:cs typeface="Tahoma"/>
            </a:defRPr>
          </a:pPr>
          <a:endParaRPr lang="ru-RU"/>
        </a:p>
      </c:txPr>
    </c:legend>
    <c:plotVisOnly val="1"/>
    <c:dispBlanksAs val="zero"/>
  </c:chart>
  <c:spPr>
    <a:noFill/>
    <a:ln>
      <a:noFill/>
    </a:ln>
  </c:spPr>
  <c:txPr>
    <a:bodyPr/>
    <a:lstStyle/>
    <a:p>
      <a:pPr>
        <a:defRPr sz="2314" b="1" i="0" u="none" strike="noStrike" baseline="0">
          <a:solidFill>
            <a:schemeClr val="tx1"/>
          </a:solidFill>
          <a:latin typeface="Tahoma"/>
          <a:ea typeface="Tahoma"/>
          <a:cs typeface="Tahoma"/>
        </a:defRPr>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ru-RU"/>
  <c:style val="18"/>
  <c:chart>
    <c:title>
      <c:tx>
        <c:rich>
          <a:bodyPr/>
          <a:lstStyle/>
          <a:p>
            <a:pPr>
              <a:defRPr/>
            </a:pPr>
            <a:r>
              <a:rPr lang="ru-RU" sz="1800" dirty="0"/>
              <a:t>Расходы районного бюджета за 2016 год – </a:t>
            </a:r>
            <a:r>
              <a:rPr lang="ru-RU" sz="1800" dirty="0" smtClean="0"/>
              <a:t>515,0 </a:t>
            </a:r>
            <a:r>
              <a:rPr lang="ru-RU" sz="1800" dirty="0"/>
              <a:t>млн. руб.</a:t>
            </a:r>
          </a:p>
        </c:rich>
      </c:tx>
      <c:layout>
        <c:manualLayout>
          <c:xMode val="edge"/>
          <c:yMode val="edge"/>
          <c:x val="1.0309818083143171E-2"/>
          <c:y val="0"/>
        </c:manualLayout>
      </c:layout>
    </c:title>
    <c:plotArea>
      <c:layout/>
      <c:pieChart>
        <c:varyColors val="1"/>
        <c:ser>
          <c:idx val="0"/>
          <c:order val="0"/>
          <c:tx>
            <c:strRef>
              <c:f>Лист1!$B$1</c:f>
              <c:strCache>
                <c:ptCount val="1"/>
                <c:pt idx="0">
                  <c:v>Столбец1</c:v>
                </c:pt>
              </c:strCache>
            </c:strRef>
          </c:tx>
          <c:explosion val="9"/>
          <c:dPt>
            <c:idx val="1"/>
            <c:spPr>
              <a:blipFill>
                <a:blip xmlns:r="http://schemas.openxmlformats.org/officeDocument/2006/relationships" r:embed="rId1"/>
                <a:tile tx="0" ty="0" sx="100000" sy="100000" flip="none" algn="tl"/>
              </a:blipFill>
            </c:spPr>
          </c:dPt>
          <c:dLbls>
            <c:dLbl>
              <c:idx val="0"/>
              <c:layout/>
              <c:tx>
                <c:rich>
                  <a:bodyPr/>
                  <a:lstStyle/>
                  <a:p>
                    <a:r>
                      <a:rPr lang="en-US" smtClean="0"/>
                      <a:t>393,7</a:t>
                    </a:r>
                    <a:r>
                      <a:rPr lang="ru-RU" smtClean="0"/>
                      <a:t> млн. руб. </a:t>
                    </a:r>
                    <a:endParaRPr lang="en-US"/>
                  </a:p>
                </c:rich>
              </c:tx>
              <c:showVal val="1"/>
            </c:dLbl>
            <c:dLbl>
              <c:idx val="1"/>
              <c:layout/>
              <c:tx>
                <c:rich>
                  <a:bodyPr/>
                  <a:lstStyle/>
                  <a:p>
                    <a:r>
                      <a:rPr lang="en-US" dirty="0" smtClean="0"/>
                      <a:t>121,</a:t>
                    </a:r>
                    <a:r>
                      <a:rPr lang="ru-RU" dirty="0" smtClean="0"/>
                      <a:t>3 млн. руб.</a:t>
                    </a:r>
                    <a:endParaRPr lang="en-US" dirty="0"/>
                  </a:p>
                </c:rich>
              </c:tx>
              <c:showVal val="1"/>
            </c:dLbl>
            <c:showVal val="1"/>
            <c:showLeaderLines val="1"/>
          </c:dLbls>
          <c:cat>
            <c:strRef>
              <c:f>Лист1!$A$2:$A$3</c:f>
              <c:strCache>
                <c:ptCount val="2"/>
                <c:pt idx="0">
                  <c:v>Исполнено в рамках муниципальных программ </c:v>
                </c:pt>
                <c:pt idx="1">
                  <c:v>Непрограммные расходы</c:v>
                </c:pt>
              </c:strCache>
            </c:strRef>
          </c:cat>
          <c:val>
            <c:numRef>
              <c:f>Лист1!$B$2:$B$3</c:f>
              <c:numCache>
                <c:formatCode>General</c:formatCode>
                <c:ptCount val="2"/>
                <c:pt idx="0">
                  <c:v>393.7</c:v>
                </c:pt>
                <c:pt idx="1">
                  <c:v>121.4</c:v>
                </c:pt>
              </c:numCache>
            </c:numRef>
          </c:val>
        </c:ser>
        <c:firstSliceAng val="0"/>
      </c:pieChart>
    </c:plotArea>
    <c:legend>
      <c:legendPos val="r"/>
      <c:layout/>
    </c:legend>
    <c:plotVisOnly val="1"/>
  </c:chart>
  <c:txPr>
    <a:bodyPr/>
    <a:lstStyle/>
    <a:p>
      <a:pPr>
        <a:defRPr sz="1800"/>
      </a:pPr>
      <a:endParaRPr lang="ru-RU"/>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Лист1!$B$1</c:f>
              <c:strCache>
                <c:ptCount val="1"/>
                <c:pt idx="0">
                  <c:v>Столбец1</c:v>
                </c:pt>
              </c:strCache>
            </c:strRef>
          </c:tx>
          <c:spPr>
            <a:solidFill>
              <a:srgbClr val="FF0000"/>
            </a:solidFill>
            <a:scene3d>
              <a:camera prst="orthographicFront"/>
              <a:lightRig rig="threePt" dir="t"/>
            </a:scene3d>
            <a:sp3d>
              <a:bevelT/>
            </a:sp3d>
          </c:spPr>
          <c:dLbls>
            <c:dLbl>
              <c:idx val="0"/>
              <c:layout>
                <c:manualLayout>
                  <c:x val="1.5336460200074441E-3"/>
                  <c:y val="0.23742020117423343"/>
                </c:manualLayout>
              </c:layout>
              <c:tx>
                <c:rich>
                  <a:bodyPr/>
                  <a:lstStyle/>
                  <a:p>
                    <a:pPr>
                      <a:defRPr b="1"/>
                    </a:pPr>
                    <a:r>
                      <a:rPr lang="en-US" b="1" smtClean="0"/>
                      <a:t>43,1</a:t>
                    </a:r>
                    <a:r>
                      <a:rPr lang="ru-RU" b="1" smtClean="0"/>
                      <a:t>%</a:t>
                    </a:r>
                    <a:endParaRPr lang="en-US" b="1"/>
                  </a:p>
                </c:rich>
              </c:tx>
              <c:spPr>
                <a:solidFill>
                  <a:schemeClr val="bg1"/>
                </a:solidFill>
              </c:spPr>
              <c:dLblPos val="outEnd"/>
            </c:dLbl>
            <c:dLbl>
              <c:idx val="1"/>
              <c:layout>
                <c:manualLayout>
                  <c:x val="-3.0672920400150478E-3"/>
                  <c:y val="0.30525454436686938"/>
                </c:manualLayout>
              </c:layout>
              <c:tx>
                <c:rich>
                  <a:bodyPr/>
                  <a:lstStyle/>
                  <a:p>
                    <a:pPr>
                      <a:defRPr b="1"/>
                    </a:pPr>
                    <a:r>
                      <a:rPr lang="en-US" b="1" smtClean="0"/>
                      <a:t>59,1</a:t>
                    </a:r>
                    <a:r>
                      <a:rPr lang="ru-RU" b="1" smtClean="0"/>
                      <a:t>%</a:t>
                    </a:r>
                    <a:endParaRPr lang="en-US" b="1"/>
                  </a:p>
                </c:rich>
              </c:tx>
              <c:spPr>
                <a:solidFill>
                  <a:schemeClr val="bg1"/>
                </a:solidFill>
              </c:spPr>
              <c:dLblPos val="outEnd"/>
            </c:dLbl>
            <c:dLbl>
              <c:idx val="2"/>
              <c:layout>
                <c:manualLayout>
                  <c:x val="-1.5336460200075605E-3"/>
                  <c:y val="0.38665575619802928"/>
                </c:manualLayout>
              </c:layout>
              <c:tx>
                <c:rich>
                  <a:bodyPr/>
                  <a:lstStyle/>
                  <a:p>
                    <a:pPr>
                      <a:defRPr b="1"/>
                    </a:pPr>
                    <a:r>
                      <a:rPr lang="en-US" b="1" dirty="0" smtClean="0"/>
                      <a:t>8</a:t>
                    </a:r>
                    <a:r>
                      <a:rPr lang="ru-RU" b="1" dirty="0" smtClean="0"/>
                      <a:t>3</a:t>
                    </a:r>
                    <a:r>
                      <a:rPr lang="en-US" b="1" dirty="0" smtClean="0"/>
                      <a:t>,</a:t>
                    </a:r>
                    <a:r>
                      <a:rPr lang="ru-RU" b="1" dirty="0" smtClean="0"/>
                      <a:t>8%</a:t>
                    </a:r>
                    <a:endParaRPr lang="en-US" b="1" dirty="0"/>
                  </a:p>
                </c:rich>
              </c:tx>
              <c:spPr>
                <a:solidFill>
                  <a:schemeClr val="bg1"/>
                </a:solidFill>
              </c:spPr>
              <c:dLblPos val="outEnd"/>
            </c:dLbl>
            <c:dLbl>
              <c:idx val="3"/>
              <c:layout>
                <c:manualLayout>
                  <c:x val="3.0674846625768685E-3"/>
                  <c:y val="0.35273368606701933"/>
                </c:manualLayout>
              </c:layout>
              <c:tx>
                <c:rich>
                  <a:bodyPr/>
                  <a:lstStyle/>
                  <a:p>
                    <a:pPr>
                      <a:defRPr b="1"/>
                    </a:pPr>
                    <a:r>
                      <a:rPr lang="en-US" b="1" dirty="0" smtClean="0"/>
                      <a:t>86,</a:t>
                    </a:r>
                    <a:r>
                      <a:rPr lang="ru-RU" b="1" dirty="0" smtClean="0"/>
                      <a:t>5%</a:t>
                    </a:r>
                    <a:endParaRPr lang="en-US" b="1" dirty="0"/>
                  </a:p>
                </c:rich>
              </c:tx>
              <c:spPr>
                <a:solidFill>
                  <a:schemeClr val="bg1"/>
                </a:solidFill>
              </c:spPr>
              <c:showVal val="1"/>
            </c:dLbl>
            <c:showVal val="1"/>
          </c:dLbls>
          <c:cat>
            <c:strRef>
              <c:f>Лист1!$A$2:$A$5</c:f>
              <c:strCache>
                <c:ptCount val="4"/>
                <c:pt idx="0">
                  <c:v>2014 год</c:v>
                </c:pt>
                <c:pt idx="1">
                  <c:v>2015 год</c:v>
                </c:pt>
                <c:pt idx="2">
                  <c:v>2016 год</c:v>
                </c:pt>
                <c:pt idx="3">
                  <c:v>2017 год</c:v>
                </c:pt>
              </c:strCache>
            </c:strRef>
          </c:cat>
          <c:val>
            <c:numRef>
              <c:f>Лист1!$B$2:$B$5</c:f>
              <c:numCache>
                <c:formatCode>General</c:formatCode>
                <c:ptCount val="4"/>
                <c:pt idx="0">
                  <c:v>43.1</c:v>
                </c:pt>
                <c:pt idx="1">
                  <c:v>59.1</c:v>
                </c:pt>
                <c:pt idx="2">
                  <c:v>83.8</c:v>
                </c:pt>
                <c:pt idx="3">
                  <c:v>86.5</c:v>
                </c:pt>
              </c:numCache>
            </c:numRef>
          </c:val>
        </c:ser>
        <c:axId val="9252224"/>
        <c:axId val="9258496"/>
      </c:barChart>
      <c:catAx>
        <c:axId val="9252224"/>
        <c:scaling>
          <c:orientation val="minMax"/>
        </c:scaling>
        <c:axPos val="b"/>
        <c:numFmt formatCode="General" sourceLinked="1"/>
        <c:tickLblPos val="nextTo"/>
        <c:txPr>
          <a:bodyPr/>
          <a:lstStyle/>
          <a:p>
            <a:pPr>
              <a:defRPr sz="1400" b="1"/>
            </a:pPr>
            <a:endParaRPr lang="ru-RU"/>
          </a:p>
        </c:txPr>
        <c:crossAx val="9258496"/>
        <c:crosses val="autoZero"/>
        <c:auto val="1"/>
        <c:lblAlgn val="ctr"/>
        <c:lblOffset val="100"/>
      </c:catAx>
      <c:valAx>
        <c:axId val="9258496"/>
        <c:scaling>
          <c:orientation val="minMax"/>
        </c:scaling>
        <c:axPos val="l"/>
        <c:majorGridlines/>
        <c:numFmt formatCode="General" sourceLinked="1"/>
        <c:tickLblPos val="nextTo"/>
        <c:crossAx val="9252224"/>
        <c:crosses val="autoZero"/>
        <c:crossBetween val="between"/>
      </c:valAx>
      <c:spPr>
        <a:noFill/>
        <a:ln w="25396">
          <a:noFill/>
        </a:ln>
      </c:spPr>
    </c:plotArea>
    <c:plotVisOnly val="1"/>
    <c:dispBlanksAs val="gap"/>
  </c:chart>
  <c:txPr>
    <a:bodyPr/>
    <a:lstStyle/>
    <a:p>
      <a:pPr>
        <a:defRPr sz="1800"/>
      </a:pPr>
      <a:endParaRPr lang="ru-RU"/>
    </a:p>
  </c:txPr>
  <c:externalData r:id="rId2"/>
  <c:userShapes r:id="rId3"/>
</c:chartSpac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02BB46-0FB4-41FF-A554-41F7F9491673}" type="doc">
      <dgm:prSet loTypeId="urn:microsoft.com/office/officeart/2005/8/layout/chevron2" loCatId="list" qsTypeId="urn:microsoft.com/office/officeart/2005/8/quickstyle/3d2" qsCatId="3D" csTypeId="urn:microsoft.com/office/officeart/2005/8/colors/accent3_2" csCatId="accent3" phldr="1"/>
      <dgm:spPr/>
      <dgm:t>
        <a:bodyPr/>
        <a:lstStyle/>
        <a:p>
          <a:endParaRPr lang="ru-RU"/>
        </a:p>
      </dgm:t>
    </dgm:pt>
    <dgm:pt modelId="{363E184C-BD84-4321-AD49-E1AB15A5B101}">
      <dgm:prSet phldrT="[Текст]" custT="1"/>
      <dgm:spPr/>
      <dgm:t>
        <a:bodyPr/>
        <a:lstStyle/>
        <a:p>
          <a:r>
            <a:rPr lang="ru-RU" sz="2400" b="1" dirty="0" smtClean="0">
              <a:solidFill>
                <a:schemeClr val="tx1"/>
              </a:solidFill>
              <a:latin typeface="Times New Roman" pitchFamily="18" charset="0"/>
              <a:cs typeface="Times New Roman" pitchFamily="18" charset="0"/>
            </a:rPr>
            <a:t>1</a:t>
          </a:r>
          <a:endParaRPr lang="ru-RU" sz="2400" b="1" dirty="0">
            <a:solidFill>
              <a:schemeClr val="tx1"/>
            </a:solidFill>
            <a:latin typeface="Times New Roman" pitchFamily="18" charset="0"/>
            <a:cs typeface="Times New Roman" pitchFamily="18" charset="0"/>
          </a:endParaRPr>
        </a:p>
      </dgm:t>
    </dgm:pt>
    <dgm:pt modelId="{59C0A612-09C1-4F4C-B752-E41DF840DCBD}" type="parTrans" cxnId="{EB517CCA-A0B4-4DF5-BB94-46202F28CD2F}">
      <dgm:prSet/>
      <dgm:spPr/>
      <dgm:t>
        <a:bodyPr/>
        <a:lstStyle/>
        <a:p>
          <a:endParaRPr lang="ru-RU" sz="1400">
            <a:latin typeface="Times New Roman" pitchFamily="18" charset="0"/>
            <a:cs typeface="Times New Roman" pitchFamily="18" charset="0"/>
          </a:endParaRPr>
        </a:p>
      </dgm:t>
    </dgm:pt>
    <dgm:pt modelId="{229E3839-1392-4B00-8B09-01469FA2C1D3}" type="sibTrans" cxnId="{EB517CCA-A0B4-4DF5-BB94-46202F28CD2F}">
      <dgm:prSet/>
      <dgm:spPr/>
      <dgm:t>
        <a:bodyPr/>
        <a:lstStyle/>
        <a:p>
          <a:endParaRPr lang="ru-RU" sz="1400">
            <a:latin typeface="Times New Roman" pitchFamily="18" charset="0"/>
            <a:cs typeface="Times New Roman" pitchFamily="18" charset="0"/>
          </a:endParaRPr>
        </a:p>
      </dgm:t>
    </dgm:pt>
    <dgm:pt modelId="{4248BCC0-F8E9-4310-ABCF-D1CC6FDCAA77}">
      <dgm:prSet phldrT="[Текст]" custT="1">
        <dgm:style>
          <a:lnRef idx="1">
            <a:schemeClr val="accent3"/>
          </a:lnRef>
          <a:fillRef idx="2">
            <a:schemeClr val="accent3"/>
          </a:fillRef>
          <a:effectRef idx="1">
            <a:schemeClr val="accent3"/>
          </a:effectRef>
          <a:fontRef idx="minor">
            <a:schemeClr val="dk1"/>
          </a:fontRef>
        </dgm:style>
      </dgm:prSet>
      <dgm:spPr/>
      <dgm:t>
        <a:bodyPr/>
        <a:lstStyle/>
        <a:p>
          <a:r>
            <a:rPr lang="ru-RU" sz="1400" dirty="0" smtClean="0">
              <a:latin typeface="Times New Roman" pitchFamily="18" charset="0"/>
              <a:cs typeface="Times New Roman" pitchFamily="18" charset="0"/>
            </a:rPr>
            <a:t>Обсуждения муниципальных программ Касимовского района (размещаются на официальном сайте)</a:t>
          </a:r>
          <a:endParaRPr lang="ru-RU" sz="1400" dirty="0">
            <a:latin typeface="Times New Roman" pitchFamily="18" charset="0"/>
            <a:cs typeface="Times New Roman" pitchFamily="18" charset="0"/>
          </a:endParaRPr>
        </a:p>
      </dgm:t>
    </dgm:pt>
    <dgm:pt modelId="{6D1CCD39-0919-4C60-B5A1-33A95D4AD492}" type="parTrans" cxnId="{50044A22-AF92-4E3B-91B5-68E50027DCB7}">
      <dgm:prSet/>
      <dgm:spPr/>
      <dgm:t>
        <a:bodyPr/>
        <a:lstStyle/>
        <a:p>
          <a:endParaRPr lang="ru-RU" sz="1400">
            <a:latin typeface="Times New Roman" pitchFamily="18" charset="0"/>
            <a:cs typeface="Times New Roman" pitchFamily="18" charset="0"/>
          </a:endParaRPr>
        </a:p>
      </dgm:t>
    </dgm:pt>
    <dgm:pt modelId="{5EAD554B-7D5E-40BE-A452-5A44552B58CD}" type="sibTrans" cxnId="{50044A22-AF92-4E3B-91B5-68E50027DCB7}">
      <dgm:prSet/>
      <dgm:spPr/>
      <dgm:t>
        <a:bodyPr/>
        <a:lstStyle/>
        <a:p>
          <a:endParaRPr lang="ru-RU" sz="1400">
            <a:latin typeface="Times New Roman" pitchFamily="18" charset="0"/>
            <a:cs typeface="Times New Roman" pitchFamily="18" charset="0"/>
          </a:endParaRPr>
        </a:p>
      </dgm:t>
    </dgm:pt>
    <dgm:pt modelId="{26F9F519-2109-45B1-AADF-8232A86EFCE0}">
      <dgm:prSet phldrT="[Текст]" custT="1"/>
      <dgm:spPr/>
      <dgm:t>
        <a:bodyPr/>
        <a:lstStyle/>
        <a:p>
          <a:r>
            <a:rPr lang="ru-RU" sz="2400" b="1" dirty="0" smtClean="0">
              <a:solidFill>
                <a:schemeClr val="tx1"/>
              </a:solidFill>
              <a:latin typeface="Times New Roman" pitchFamily="18" charset="0"/>
              <a:cs typeface="Times New Roman" pitchFamily="18" charset="0"/>
            </a:rPr>
            <a:t>3</a:t>
          </a:r>
          <a:endParaRPr lang="ru-RU" sz="2400" b="1" dirty="0">
            <a:solidFill>
              <a:schemeClr val="tx1"/>
            </a:solidFill>
            <a:latin typeface="Times New Roman" pitchFamily="18" charset="0"/>
            <a:cs typeface="Times New Roman" pitchFamily="18" charset="0"/>
          </a:endParaRPr>
        </a:p>
      </dgm:t>
    </dgm:pt>
    <dgm:pt modelId="{44B8D75A-DE34-41C8-8994-E8B8ED9302A2}" type="parTrans" cxnId="{A8BE85A2-D702-4868-B584-EF8A53EAA783}">
      <dgm:prSet/>
      <dgm:spPr/>
      <dgm:t>
        <a:bodyPr/>
        <a:lstStyle/>
        <a:p>
          <a:endParaRPr lang="ru-RU" sz="1400">
            <a:latin typeface="Times New Roman" pitchFamily="18" charset="0"/>
            <a:cs typeface="Times New Roman" pitchFamily="18" charset="0"/>
          </a:endParaRPr>
        </a:p>
      </dgm:t>
    </dgm:pt>
    <dgm:pt modelId="{8A5CB6F2-2857-4187-B144-6BC2933496DE}" type="sibTrans" cxnId="{A8BE85A2-D702-4868-B584-EF8A53EAA783}">
      <dgm:prSet/>
      <dgm:spPr/>
      <dgm:t>
        <a:bodyPr/>
        <a:lstStyle/>
        <a:p>
          <a:endParaRPr lang="ru-RU" sz="1400">
            <a:latin typeface="Times New Roman" pitchFamily="18" charset="0"/>
            <a:cs typeface="Times New Roman" pitchFamily="18" charset="0"/>
          </a:endParaRPr>
        </a:p>
      </dgm:t>
    </dgm:pt>
    <dgm:pt modelId="{3F1F7356-A40A-4664-8F09-DCB32AA86C7F}">
      <dgm:prSet phldrT="[Текст]" custT="1">
        <dgm:style>
          <a:lnRef idx="1">
            <a:schemeClr val="accent3"/>
          </a:lnRef>
          <a:fillRef idx="2">
            <a:schemeClr val="accent3"/>
          </a:fillRef>
          <a:effectRef idx="1">
            <a:schemeClr val="accent3"/>
          </a:effectRef>
          <a:fontRef idx="minor">
            <a:schemeClr val="dk1"/>
          </a:fontRef>
        </dgm:style>
      </dgm:prSet>
      <dgm:spPr/>
      <dgm:t>
        <a:bodyPr/>
        <a:lstStyle/>
        <a:p>
          <a:r>
            <a:rPr lang="ru-RU" sz="1400" dirty="0" smtClean="0">
              <a:latin typeface="Times New Roman" pitchFamily="18" charset="0"/>
              <a:cs typeface="Times New Roman" pitchFamily="18" charset="0"/>
            </a:rPr>
            <a:t>Публичные слушания проекта решения о бюджете Касимовского района на очередной финансовый год и плановый период (проходят ежегодно в  ноябре -декабре)</a:t>
          </a:r>
          <a:endParaRPr lang="ru-RU" sz="1400" dirty="0">
            <a:latin typeface="Times New Roman" pitchFamily="18" charset="0"/>
            <a:cs typeface="Times New Roman" pitchFamily="18" charset="0"/>
          </a:endParaRPr>
        </a:p>
      </dgm:t>
    </dgm:pt>
    <dgm:pt modelId="{4E4F48D2-2D46-4F25-9CDB-CD1C3C1F266F}" type="parTrans" cxnId="{D65DA16B-1DBA-4C33-92F5-5C4D71D935CA}">
      <dgm:prSet/>
      <dgm:spPr/>
      <dgm:t>
        <a:bodyPr/>
        <a:lstStyle/>
        <a:p>
          <a:endParaRPr lang="ru-RU" sz="1400">
            <a:latin typeface="Times New Roman" pitchFamily="18" charset="0"/>
            <a:cs typeface="Times New Roman" pitchFamily="18" charset="0"/>
          </a:endParaRPr>
        </a:p>
      </dgm:t>
    </dgm:pt>
    <dgm:pt modelId="{B5DD2DC9-C5FD-4CC2-9709-5480443B26ED}" type="sibTrans" cxnId="{D65DA16B-1DBA-4C33-92F5-5C4D71D935CA}">
      <dgm:prSet/>
      <dgm:spPr/>
      <dgm:t>
        <a:bodyPr/>
        <a:lstStyle/>
        <a:p>
          <a:endParaRPr lang="ru-RU" sz="1400">
            <a:latin typeface="Times New Roman" pitchFamily="18" charset="0"/>
            <a:cs typeface="Times New Roman" pitchFamily="18" charset="0"/>
          </a:endParaRPr>
        </a:p>
      </dgm:t>
    </dgm:pt>
    <dgm:pt modelId="{3FE85BF6-BCDC-4017-91BF-02BCB4EE81CF}">
      <dgm:prSet phldrT="[Текст]" custT="1"/>
      <dgm:spPr/>
      <dgm:t>
        <a:bodyPr/>
        <a:lstStyle/>
        <a:p>
          <a:r>
            <a:rPr lang="ru-RU" sz="2400" b="1" dirty="0" smtClean="0">
              <a:solidFill>
                <a:schemeClr val="tx1"/>
              </a:solidFill>
              <a:latin typeface="Times New Roman" pitchFamily="18" charset="0"/>
              <a:cs typeface="Times New Roman" pitchFamily="18" charset="0"/>
            </a:rPr>
            <a:t>4</a:t>
          </a:r>
          <a:endParaRPr lang="ru-RU" sz="2400" b="1" dirty="0">
            <a:solidFill>
              <a:schemeClr val="tx1"/>
            </a:solidFill>
            <a:latin typeface="Times New Roman" pitchFamily="18" charset="0"/>
            <a:cs typeface="Times New Roman" pitchFamily="18" charset="0"/>
          </a:endParaRPr>
        </a:p>
      </dgm:t>
    </dgm:pt>
    <dgm:pt modelId="{08531EDF-CF65-4978-A90B-ADA0C57EBE5E}" type="parTrans" cxnId="{69C51293-7CB3-4F2F-B8A0-0CA79F605E19}">
      <dgm:prSet/>
      <dgm:spPr/>
      <dgm:t>
        <a:bodyPr/>
        <a:lstStyle/>
        <a:p>
          <a:endParaRPr lang="ru-RU" sz="1400">
            <a:latin typeface="Times New Roman" pitchFamily="18" charset="0"/>
            <a:cs typeface="Times New Roman" pitchFamily="18" charset="0"/>
          </a:endParaRPr>
        </a:p>
      </dgm:t>
    </dgm:pt>
    <dgm:pt modelId="{7DD77760-C8F4-49E6-9E8F-334432BBD4D2}" type="sibTrans" cxnId="{69C51293-7CB3-4F2F-B8A0-0CA79F605E19}">
      <dgm:prSet/>
      <dgm:spPr/>
      <dgm:t>
        <a:bodyPr/>
        <a:lstStyle/>
        <a:p>
          <a:endParaRPr lang="ru-RU" sz="1400">
            <a:latin typeface="Times New Roman" pitchFamily="18" charset="0"/>
            <a:cs typeface="Times New Roman" pitchFamily="18" charset="0"/>
          </a:endParaRPr>
        </a:p>
      </dgm:t>
    </dgm:pt>
    <dgm:pt modelId="{7F41895E-98A7-46FB-B28A-C84206F4DB13}">
      <dgm:prSet phldrT="[Текст]" custT="1">
        <dgm:style>
          <a:lnRef idx="1">
            <a:schemeClr val="accent3"/>
          </a:lnRef>
          <a:fillRef idx="2">
            <a:schemeClr val="accent3"/>
          </a:fillRef>
          <a:effectRef idx="1">
            <a:schemeClr val="accent3"/>
          </a:effectRef>
          <a:fontRef idx="minor">
            <a:schemeClr val="dk1"/>
          </a:fontRef>
        </dgm:style>
      </dgm:prSet>
      <dgm:spPr/>
      <dgm:t>
        <a:bodyPr/>
        <a:lstStyle/>
        <a:p>
          <a:r>
            <a:rPr lang="ru-RU" sz="1400" dirty="0" smtClean="0">
              <a:latin typeface="Times New Roman" pitchFamily="18" charset="0"/>
              <a:cs typeface="Times New Roman" pitchFamily="18" charset="0"/>
            </a:rPr>
            <a:t>Публичные слушания по проекту решения об исполнении районного бюджета (проходят ежегодно в апреле - мае)</a:t>
          </a:r>
          <a:endParaRPr lang="ru-RU" sz="1400" dirty="0">
            <a:latin typeface="Times New Roman" pitchFamily="18" charset="0"/>
            <a:cs typeface="Times New Roman" pitchFamily="18" charset="0"/>
          </a:endParaRPr>
        </a:p>
      </dgm:t>
    </dgm:pt>
    <dgm:pt modelId="{07FD36B4-A98C-4372-B275-371A0CE077B3}" type="parTrans" cxnId="{B1477436-73BC-42F2-ADF9-4FCF338354E1}">
      <dgm:prSet/>
      <dgm:spPr/>
      <dgm:t>
        <a:bodyPr/>
        <a:lstStyle/>
        <a:p>
          <a:endParaRPr lang="ru-RU" sz="1400">
            <a:latin typeface="Times New Roman" pitchFamily="18" charset="0"/>
            <a:cs typeface="Times New Roman" pitchFamily="18" charset="0"/>
          </a:endParaRPr>
        </a:p>
      </dgm:t>
    </dgm:pt>
    <dgm:pt modelId="{3B147BD8-30FF-44D8-A408-D8D3DEC01679}" type="sibTrans" cxnId="{B1477436-73BC-42F2-ADF9-4FCF338354E1}">
      <dgm:prSet/>
      <dgm:spPr/>
      <dgm:t>
        <a:bodyPr/>
        <a:lstStyle/>
        <a:p>
          <a:endParaRPr lang="ru-RU" sz="1400">
            <a:latin typeface="Times New Roman" pitchFamily="18" charset="0"/>
            <a:cs typeface="Times New Roman" pitchFamily="18" charset="0"/>
          </a:endParaRPr>
        </a:p>
      </dgm:t>
    </dgm:pt>
    <dgm:pt modelId="{A078A731-E554-4FB9-AA78-6257C0B78310}">
      <dgm:prSet custT="1"/>
      <dgm:spPr/>
      <dgm:t>
        <a:bodyPr/>
        <a:lstStyle/>
        <a:p>
          <a:r>
            <a:rPr lang="ru-RU" sz="2400" b="1" dirty="0" smtClean="0">
              <a:solidFill>
                <a:schemeClr val="tx1"/>
              </a:solidFill>
              <a:latin typeface="Times New Roman" pitchFamily="18" charset="0"/>
              <a:cs typeface="Times New Roman" pitchFamily="18" charset="0"/>
            </a:rPr>
            <a:t>2</a:t>
          </a:r>
          <a:endParaRPr lang="ru-RU" sz="2400" b="1" dirty="0">
            <a:solidFill>
              <a:schemeClr val="tx1"/>
            </a:solidFill>
            <a:latin typeface="Times New Roman" pitchFamily="18" charset="0"/>
            <a:cs typeface="Times New Roman" pitchFamily="18" charset="0"/>
          </a:endParaRPr>
        </a:p>
      </dgm:t>
    </dgm:pt>
    <dgm:pt modelId="{AAC83F08-7649-4066-8FED-8D0C3B44D316}" type="parTrans" cxnId="{AC33BC91-2ED8-46EA-9494-D203857DD508}">
      <dgm:prSet/>
      <dgm:spPr/>
      <dgm:t>
        <a:bodyPr/>
        <a:lstStyle/>
        <a:p>
          <a:endParaRPr lang="ru-RU"/>
        </a:p>
      </dgm:t>
    </dgm:pt>
    <dgm:pt modelId="{2A5C7F5D-7A07-4B50-89E9-5E5BE1E92C34}" type="sibTrans" cxnId="{AC33BC91-2ED8-46EA-9494-D203857DD508}">
      <dgm:prSet/>
      <dgm:spPr/>
      <dgm:t>
        <a:bodyPr/>
        <a:lstStyle/>
        <a:p>
          <a:endParaRPr lang="ru-RU"/>
        </a:p>
      </dgm:t>
    </dgm:pt>
    <dgm:pt modelId="{A6EB957A-A4E1-478E-ADCD-7EDEA0203F6B}">
      <dgm:prSet custT="1"/>
      <dgm:spPr>
        <a:gradFill rotWithShape="0">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dgm:spPr>
      <dgm:t>
        <a:bodyPr/>
        <a:lstStyle/>
        <a:p>
          <a:r>
            <a:rPr lang="ru-RU" sz="1400" dirty="0" smtClean="0">
              <a:latin typeface="Times New Roman" pitchFamily="18" charset="0"/>
              <a:cs typeface="Times New Roman" pitchFamily="18" charset="0"/>
            </a:rPr>
            <a:t>Оценка качества предоставления государственных (муниципальных) услуг (размещаются на сайтах органов власти, социологический опрос в МФЦ)</a:t>
          </a:r>
          <a:endParaRPr lang="ru-RU" sz="1400" dirty="0">
            <a:latin typeface="Times New Roman" pitchFamily="18" charset="0"/>
            <a:cs typeface="Times New Roman" pitchFamily="18" charset="0"/>
          </a:endParaRPr>
        </a:p>
      </dgm:t>
    </dgm:pt>
    <dgm:pt modelId="{C88BBE77-2251-4D3C-8629-F32F86DC02B6}" type="parTrans" cxnId="{F42B76BE-86C6-4522-BE85-F52890E68188}">
      <dgm:prSet/>
      <dgm:spPr/>
      <dgm:t>
        <a:bodyPr/>
        <a:lstStyle/>
        <a:p>
          <a:endParaRPr lang="ru-RU"/>
        </a:p>
      </dgm:t>
    </dgm:pt>
    <dgm:pt modelId="{D474901E-F7E4-4345-84A8-6CAC47463D48}" type="sibTrans" cxnId="{F42B76BE-86C6-4522-BE85-F52890E68188}">
      <dgm:prSet/>
      <dgm:spPr/>
      <dgm:t>
        <a:bodyPr/>
        <a:lstStyle/>
        <a:p>
          <a:endParaRPr lang="ru-RU"/>
        </a:p>
      </dgm:t>
    </dgm:pt>
    <dgm:pt modelId="{BFAC00B3-85EF-491E-B75E-B3D9B61E3604}" type="pres">
      <dgm:prSet presAssocID="{2302BB46-0FB4-41FF-A554-41F7F9491673}" presName="linearFlow" presStyleCnt="0">
        <dgm:presLayoutVars>
          <dgm:dir/>
          <dgm:animLvl val="lvl"/>
          <dgm:resizeHandles val="exact"/>
        </dgm:presLayoutVars>
      </dgm:prSet>
      <dgm:spPr/>
      <dgm:t>
        <a:bodyPr/>
        <a:lstStyle/>
        <a:p>
          <a:endParaRPr lang="ru-RU"/>
        </a:p>
      </dgm:t>
    </dgm:pt>
    <dgm:pt modelId="{94C7FF45-E053-4935-B126-B5EDB1581E0A}" type="pres">
      <dgm:prSet presAssocID="{363E184C-BD84-4321-AD49-E1AB15A5B101}" presName="composite" presStyleCnt="0"/>
      <dgm:spPr/>
    </dgm:pt>
    <dgm:pt modelId="{6F87879D-0DC0-475B-B716-D9AEE7791887}" type="pres">
      <dgm:prSet presAssocID="{363E184C-BD84-4321-AD49-E1AB15A5B101}" presName="parentText" presStyleLbl="alignNode1" presStyleIdx="0" presStyleCnt="4">
        <dgm:presLayoutVars>
          <dgm:chMax val="1"/>
          <dgm:bulletEnabled val="1"/>
        </dgm:presLayoutVars>
      </dgm:prSet>
      <dgm:spPr/>
      <dgm:t>
        <a:bodyPr/>
        <a:lstStyle/>
        <a:p>
          <a:endParaRPr lang="ru-RU"/>
        </a:p>
      </dgm:t>
    </dgm:pt>
    <dgm:pt modelId="{44B1B9E5-39DD-460D-9B2C-6167918A3745}" type="pres">
      <dgm:prSet presAssocID="{363E184C-BD84-4321-AD49-E1AB15A5B101}" presName="descendantText" presStyleLbl="alignAcc1" presStyleIdx="0" presStyleCnt="4">
        <dgm:presLayoutVars>
          <dgm:bulletEnabled val="1"/>
        </dgm:presLayoutVars>
      </dgm:prSet>
      <dgm:spPr/>
      <dgm:t>
        <a:bodyPr/>
        <a:lstStyle/>
        <a:p>
          <a:endParaRPr lang="ru-RU"/>
        </a:p>
      </dgm:t>
    </dgm:pt>
    <dgm:pt modelId="{671BC449-E049-4713-A8B2-82C8ED999F9B}" type="pres">
      <dgm:prSet presAssocID="{229E3839-1392-4B00-8B09-01469FA2C1D3}" presName="sp" presStyleCnt="0"/>
      <dgm:spPr/>
    </dgm:pt>
    <dgm:pt modelId="{87458316-A539-4ACD-8859-BA7C50FA77BB}" type="pres">
      <dgm:prSet presAssocID="{A078A731-E554-4FB9-AA78-6257C0B78310}" presName="composite" presStyleCnt="0"/>
      <dgm:spPr/>
    </dgm:pt>
    <dgm:pt modelId="{542DC0D7-31C2-42EA-BB4C-DEF180C2638D}" type="pres">
      <dgm:prSet presAssocID="{A078A731-E554-4FB9-AA78-6257C0B78310}" presName="parentText" presStyleLbl="alignNode1" presStyleIdx="1" presStyleCnt="4">
        <dgm:presLayoutVars>
          <dgm:chMax val="1"/>
          <dgm:bulletEnabled val="1"/>
        </dgm:presLayoutVars>
      </dgm:prSet>
      <dgm:spPr/>
      <dgm:t>
        <a:bodyPr/>
        <a:lstStyle/>
        <a:p>
          <a:endParaRPr lang="ru-RU"/>
        </a:p>
      </dgm:t>
    </dgm:pt>
    <dgm:pt modelId="{3CE3794C-583D-49EB-B0F4-0FF5349DB8CB}" type="pres">
      <dgm:prSet presAssocID="{A078A731-E554-4FB9-AA78-6257C0B78310}" presName="descendantText" presStyleLbl="alignAcc1" presStyleIdx="1" presStyleCnt="4">
        <dgm:presLayoutVars>
          <dgm:bulletEnabled val="1"/>
        </dgm:presLayoutVars>
      </dgm:prSet>
      <dgm:spPr/>
      <dgm:t>
        <a:bodyPr/>
        <a:lstStyle/>
        <a:p>
          <a:endParaRPr lang="ru-RU"/>
        </a:p>
      </dgm:t>
    </dgm:pt>
    <dgm:pt modelId="{2A77F1C5-BA8B-4CB1-86EB-C1FD393F68A6}" type="pres">
      <dgm:prSet presAssocID="{2A5C7F5D-7A07-4B50-89E9-5E5BE1E92C34}" presName="sp" presStyleCnt="0"/>
      <dgm:spPr/>
    </dgm:pt>
    <dgm:pt modelId="{D2D8E201-3C5F-4601-B964-CAACF9ED1D1A}" type="pres">
      <dgm:prSet presAssocID="{26F9F519-2109-45B1-AADF-8232A86EFCE0}" presName="composite" presStyleCnt="0"/>
      <dgm:spPr/>
    </dgm:pt>
    <dgm:pt modelId="{50440816-1297-4B11-998C-952D8F66690F}" type="pres">
      <dgm:prSet presAssocID="{26F9F519-2109-45B1-AADF-8232A86EFCE0}" presName="parentText" presStyleLbl="alignNode1" presStyleIdx="2" presStyleCnt="4">
        <dgm:presLayoutVars>
          <dgm:chMax val="1"/>
          <dgm:bulletEnabled val="1"/>
        </dgm:presLayoutVars>
      </dgm:prSet>
      <dgm:spPr/>
      <dgm:t>
        <a:bodyPr/>
        <a:lstStyle/>
        <a:p>
          <a:endParaRPr lang="ru-RU"/>
        </a:p>
      </dgm:t>
    </dgm:pt>
    <dgm:pt modelId="{5944F2BA-1CEC-49B4-BFA1-637D5130134C}" type="pres">
      <dgm:prSet presAssocID="{26F9F519-2109-45B1-AADF-8232A86EFCE0}" presName="descendantText" presStyleLbl="alignAcc1" presStyleIdx="2" presStyleCnt="4" custScaleY="137518">
        <dgm:presLayoutVars>
          <dgm:bulletEnabled val="1"/>
        </dgm:presLayoutVars>
      </dgm:prSet>
      <dgm:spPr/>
      <dgm:t>
        <a:bodyPr/>
        <a:lstStyle/>
        <a:p>
          <a:endParaRPr lang="ru-RU"/>
        </a:p>
      </dgm:t>
    </dgm:pt>
    <dgm:pt modelId="{065AE0AF-0121-46F3-B31F-0D04F3238C1A}" type="pres">
      <dgm:prSet presAssocID="{8A5CB6F2-2857-4187-B144-6BC2933496DE}" presName="sp" presStyleCnt="0"/>
      <dgm:spPr/>
    </dgm:pt>
    <dgm:pt modelId="{148AF554-88A1-4A44-84B7-CC3507492EE1}" type="pres">
      <dgm:prSet presAssocID="{3FE85BF6-BCDC-4017-91BF-02BCB4EE81CF}" presName="composite" presStyleCnt="0"/>
      <dgm:spPr/>
    </dgm:pt>
    <dgm:pt modelId="{5E92A6C3-3BB5-4A4C-9D7B-8A92A09812C5}" type="pres">
      <dgm:prSet presAssocID="{3FE85BF6-BCDC-4017-91BF-02BCB4EE81CF}" presName="parentText" presStyleLbl="alignNode1" presStyleIdx="3" presStyleCnt="4">
        <dgm:presLayoutVars>
          <dgm:chMax val="1"/>
          <dgm:bulletEnabled val="1"/>
        </dgm:presLayoutVars>
      </dgm:prSet>
      <dgm:spPr/>
      <dgm:t>
        <a:bodyPr/>
        <a:lstStyle/>
        <a:p>
          <a:endParaRPr lang="ru-RU"/>
        </a:p>
      </dgm:t>
    </dgm:pt>
    <dgm:pt modelId="{5F940DFC-CC3C-446E-82E7-038E697B21A6}" type="pres">
      <dgm:prSet presAssocID="{3FE85BF6-BCDC-4017-91BF-02BCB4EE81CF}" presName="descendantText" presStyleLbl="alignAcc1" presStyleIdx="3" presStyleCnt="4">
        <dgm:presLayoutVars>
          <dgm:bulletEnabled val="1"/>
        </dgm:presLayoutVars>
      </dgm:prSet>
      <dgm:spPr/>
      <dgm:t>
        <a:bodyPr/>
        <a:lstStyle/>
        <a:p>
          <a:endParaRPr lang="ru-RU"/>
        </a:p>
      </dgm:t>
    </dgm:pt>
  </dgm:ptLst>
  <dgm:cxnLst>
    <dgm:cxn modelId="{88E44B6C-B790-430C-8AAE-6879E486CECB}" type="presOf" srcId="{3FE85BF6-BCDC-4017-91BF-02BCB4EE81CF}" destId="{5E92A6C3-3BB5-4A4C-9D7B-8A92A09812C5}" srcOrd="0" destOrd="0" presId="urn:microsoft.com/office/officeart/2005/8/layout/chevron2"/>
    <dgm:cxn modelId="{0235B431-DDD0-4803-8227-844086227DF3}" type="presOf" srcId="{A078A731-E554-4FB9-AA78-6257C0B78310}" destId="{542DC0D7-31C2-42EA-BB4C-DEF180C2638D}" srcOrd="0" destOrd="0" presId="urn:microsoft.com/office/officeart/2005/8/layout/chevron2"/>
    <dgm:cxn modelId="{4AD5EC33-66D8-420E-9880-18EE85A7B094}" type="presOf" srcId="{26F9F519-2109-45B1-AADF-8232A86EFCE0}" destId="{50440816-1297-4B11-998C-952D8F66690F}" srcOrd="0" destOrd="0" presId="urn:microsoft.com/office/officeart/2005/8/layout/chevron2"/>
    <dgm:cxn modelId="{D65DA16B-1DBA-4C33-92F5-5C4D71D935CA}" srcId="{26F9F519-2109-45B1-AADF-8232A86EFCE0}" destId="{3F1F7356-A40A-4664-8F09-DCB32AA86C7F}" srcOrd="0" destOrd="0" parTransId="{4E4F48D2-2D46-4F25-9CDB-CD1C3C1F266F}" sibTransId="{B5DD2DC9-C5FD-4CC2-9709-5480443B26ED}"/>
    <dgm:cxn modelId="{A8BE85A2-D702-4868-B584-EF8A53EAA783}" srcId="{2302BB46-0FB4-41FF-A554-41F7F9491673}" destId="{26F9F519-2109-45B1-AADF-8232A86EFCE0}" srcOrd="2" destOrd="0" parTransId="{44B8D75A-DE34-41C8-8994-E8B8ED9302A2}" sibTransId="{8A5CB6F2-2857-4187-B144-6BC2933496DE}"/>
    <dgm:cxn modelId="{A74B3D8D-DE2B-46D0-9700-05196D357806}" type="presOf" srcId="{363E184C-BD84-4321-AD49-E1AB15A5B101}" destId="{6F87879D-0DC0-475B-B716-D9AEE7791887}" srcOrd="0" destOrd="0" presId="urn:microsoft.com/office/officeart/2005/8/layout/chevron2"/>
    <dgm:cxn modelId="{69C51293-7CB3-4F2F-B8A0-0CA79F605E19}" srcId="{2302BB46-0FB4-41FF-A554-41F7F9491673}" destId="{3FE85BF6-BCDC-4017-91BF-02BCB4EE81CF}" srcOrd="3" destOrd="0" parTransId="{08531EDF-CF65-4978-A90B-ADA0C57EBE5E}" sibTransId="{7DD77760-C8F4-49E6-9E8F-334432BBD4D2}"/>
    <dgm:cxn modelId="{EB517CCA-A0B4-4DF5-BB94-46202F28CD2F}" srcId="{2302BB46-0FB4-41FF-A554-41F7F9491673}" destId="{363E184C-BD84-4321-AD49-E1AB15A5B101}" srcOrd="0" destOrd="0" parTransId="{59C0A612-09C1-4F4C-B752-E41DF840DCBD}" sibTransId="{229E3839-1392-4B00-8B09-01469FA2C1D3}"/>
    <dgm:cxn modelId="{1F59FA0D-0FC6-4E4B-B79B-FD55E26E5118}" type="presOf" srcId="{7F41895E-98A7-46FB-B28A-C84206F4DB13}" destId="{5F940DFC-CC3C-446E-82E7-038E697B21A6}" srcOrd="0" destOrd="0" presId="urn:microsoft.com/office/officeart/2005/8/layout/chevron2"/>
    <dgm:cxn modelId="{F42B76BE-86C6-4522-BE85-F52890E68188}" srcId="{A078A731-E554-4FB9-AA78-6257C0B78310}" destId="{A6EB957A-A4E1-478E-ADCD-7EDEA0203F6B}" srcOrd="0" destOrd="0" parTransId="{C88BBE77-2251-4D3C-8629-F32F86DC02B6}" sibTransId="{D474901E-F7E4-4345-84A8-6CAC47463D48}"/>
    <dgm:cxn modelId="{AD9A5B37-5ECF-41A9-8183-7D4329BAD01A}" type="presOf" srcId="{4248BCC0-F8E9-4310-ABCF-D1CC6FDCAA77}" destId="{44B1B9E5-39DD-460D-9B2C-6167918A3745}" srcOrd="0" destOrd="0" presId="urn:microsoft.com/office/officeart/2005/8/layout/chevron2"/>
    <dgm:cxn modelId="{B75A9F52-105E-4809-925D-BB93AF19B4AF}" type="presOf" srcId="{A6EB957A-A4E1-478E-ADCD-7EDEA0203F6B}" destId="{3CE3794C-583D-49EB-B0F4-0FF5349DB8CB}" srcOrd="0" destOrd="0" presId="urn:microsoft.com/office/officeart/2005/8/layout/chevron2"/>
    <dgm:cxn modelId="{555094DC-62A9-47B6-AD21-B3B5FF165FA9}" type="presOf" srcId="{3F1F7356-A40A-4664-8F09-DCB32AA86C7F}" destId="{5944F2BA-1CEC-49B4-BFA1-637D5130134C}" srcOrd="0" destOrd="0" presId="urn:microsoft.com/office/officeart/2005/8/layout/chevron2"/>
    <dgm:cxn modelId="{B1477436-73BC-42F2-ADF9-4FCF338354E1}" srcId="{3FE85BF6-BCDC-4017-91BF-02BCB4EE81CF}" destId="{7F41895E-98A7-46FB-B28A-C84206F4DB13}" srcOrd="0" destOrd="0" parTransId="{07FD36B4-A98C-4372-B275-371A0CE077B3}" sibTransId="{3B147BD8-30FF-44D8-A408-D8D3DEC01679}"/>
    <dgm:cxn modelId="{50044A22-AF92-4E3B-91B5-68E50027DCB7}" srcId="{363E184C-BD84-4321-AD49-E1AB15A5B101}" destId="{4248BCC0-F8E9-4310-ABCF-D1CC6FDCAA77}" srcOrd="0" destOrd="0" parTransId="{6D1CCD39-0919-4C60-B5A1-33A95D4AD492}" sibTransId="{5EAD554B-7D5E-40BE-A452-5A44552B58CD}"/>
    <dgm:cxn modelId="{2F097E4D-238E-4AD3-995D-76937AA1F2F7}" type="presOf" srcId="{2302BB46-0FB4-41FF-A554-41F7F9491673}" destId="{BFAC00B3-85EF-491E-B75E-B3D9B61E3604}" srcOrd="0" destOrd="0" presId="urn:microsoft.com/office/officeart/2005/8/layout/chevron2"/>
    <dgm:cxn modelId="{AC33BC91-2ED8-46EA-9494-D203857DD508}" srcId="{2302BB46-0FB4-41FF-A554-41F7F9491673}" destId="{A078A731-E554-4FB9-AA78-6257C0B78310}" srcOrd="1" destOrd="0" parTransId="{AAC83F08-7649-4066-8FED-8D0C3B44D316}" sibTransId="{2A5C7F5D-7A07-4B50-89E9-5E5BE1E92C34}"/>
    <dgm:cxn modelId="{98051BDE-A594-4973-B936-D8F7D0A2D0EF}" type="presParOf" srcId="{BFAC00B3-85EF-491E-B75E-B3D9B61E3604}" destId="{94C7FF45-E053-4935-B126-B5EDB1581E0A}" srcOrd="0" destOrd="0" presId="urn:microsoft.com/office/officeart/2005/8/layout/chevron2"/>
    <dgm:cxn modelId="{BD6F2D28-C33C-4DBD-B183-32A67BC23A21}" type="presParOf" srcId="{94C7FF45-E053-4935-B126-B5EDB1581E0A}" destId="{6F87879D-0DC0-475B-B716-D9AEE7791887}" srcOrd="0" destOrd="0" presId="urn:microsoft.com/office/officeart/2005/8/layout/chevron2"/>
    <dgm:cxn modelId="{3F22FA28-FA71-45EE-B518-6AD1271ED7D1}" type="presParOf" srcId="{94C7FF45-E053-4935-B126-B5EDB1581E0A}" destId="{44B1B9E5-39DD-460D-9B2C-6167918A3745}" srcOrd="1" destOrd="0" presId="urn:microsoft.com/office/officeart/2005/8/layout/chevron2"/>
    <dgm:cxn modelId="{E629E52A-6273-49F7-9DE5-3143A0E3B36A}" type="presParOf" srcId="{BFAC00B3-85EF-491E-B75E-B3D9B61E3604}" destId="{671BC449-E049-4713-A8B2-82C8ED999F9B}" srcOrd="1" destOrd="0" presId="urn:microsoft.com/office/officeart/2005/8/layout/chevron2"/>
    <dgm:cxn modelId="{29374D6A-984A-4FBF-BBD0-B0CEAABEF935}" type="presParOf" srcId="{BFAC00B3-85EF-491E-B75E-B3D9B61E3604}" destId="{87458316-A539-4ACD-8859-BA7C50FA77BB}" srcOrd="2" destOrd="0" presId="urn:microsoft.com/office/officeart/2005/8/layout/chevron2"/>
    <dgm:cxn modelId="{915182C5-B042-48A7-9EB5-8F2FECA85300}" type="presParOf" srcId="{87458316-A539-4ACD-8859-BA7C50FA77BB}" destId="{542DC0D7-31C2-42EA-BB4C-DEF180C2638D}" srcOrd="0" destOrd="0" presId="urn:microsoft.com/office/officeart/2005/8/layout/chevron2"/>
    <dgm:cxn modelId="{F2FEE8B5-8535-472D-B997-72249D1280CF}" type="presParOf" srcId="{87458316-A539-4ACD-8859-BA7C50FA77BB}" destId="{3CE3794C-583D-49EB-B0F4-0FF5349DB8CB}" srcOrd="1" destOrd="0" presId="urn:microsoft.com/office/officeart/2005/8/layout/chevron2"/>
    <dgm:cxn modelId="{793BB247-2372-46BB-9624-05A5D96FB19C}" type="presParOf" srcId="{BFAC00B3-85EF-491E-B75E-B3D9B61E3604}" destId="{2A77F1C5-BA8B-4CB1-86EB-C1FD393F68A6}" srcOrd="3" destOrd="0" presId="urn:microsoft.com/office/officeart/2005/8/layout/chevron2"/>
    <dgm:cxn modelId="{53CBFA54-A13F-4A61-97B3-0E4CBE67FCCD}" type="presParOf" srcId="{BFAC00B3-85EF-491E-B75E-B3D9B61E3604}" destId="{D2D8E201-3C5F-4601-B964-CAACF9ED1D1A}" srcOrd="4" destOrd="0" presId="urn:microsoft.com/office/officeart/2005/8/layout/chevron2"/>
    <dgm:cxn modelId="{F4806C10-221C-447B-A286-2802EC8A1DB1}" type="presParOf" srcId="{D2D8E201-3C5F-4601-B964-CAACF9ED1D1A}" destId="{50440816-1297-4B11-998C-952D8F66690F}" srcOrd="0" destOrd="0" presId="urn:microsoft.com/office/officeart/2005/8/layout/chevron2"/>
    <dgm:cxn modelId="{D8B7197D-6CE8-4E72-9EEB-159BAD94D18D}" type="presParOf" srcId="{D2D8E201-3C5F-4601-B964-CAACF9ED1D1A}" destId="{5944F2BA-1CEC-49B4-BFA1-637D5130134C}" srcOrd="1" destOrd="0" presId="urn:microsoft.com/office/officeart/2005/8/layout/chevron2"/>
    <dgm:cxn modelId="{DE94BC95-EA3D-4680-A0B0-FA861F13C3AA}" type="presParOf" srcId="{BFAC00B3-85EF-491E-B75E-B3D9B61E3604}" destId="{065AE0AF-0121-46F3-B31F-0D04F3238C1A}" srcOrd="5" destOrd="0" presId="urn:microsoft.com/office/officeart/2005/8/layout/chevron2"/>
    <dgm:cxn modelId="{0802C7FB-1DDE-403F-AA68-45CFB0C5DBF6}" type="presParOf" srcId="{BFAC00B3-85EF-491E-B75E-B3D9B61E3604}" destId="{148AF554-88A1-4A44-84B7-CC3507492EE1}" srcOrd="6" destOrd="0" presId="urn:microsoft.com/office/officeart/2005/8/layout/chevron2"/>
    <dgm:cxn modelId="{4CE7A787-9487-42E9-9F21-958B62C7F301}" type="presParOf" srcId="{148AF554-88A1-4A44-84B7-CC3507492EE1}" destId="{5E92A6C3-3BB5-4A4C-9D7B-8A92A09812C5}" srcOrd="0" destOrd="0" presId="urn:microsoft.com/office/officeart/2005/8/layout/chevron2"/>
    <dgm:cxn modelId="{A3644CEC-8A94-4CD7-BBE8-7D7E4CDD0029}" type="presParOf" srcId="{148AF554-88A1-4A44-84B7-CC3507492EE1}" destId="{5F940DFC-CC3C-446E-82E7-038E697B21A6}" srcOrd="1" destOrd="0" presId="urn:microsoft.com/office/officeart/2005/8/layout/chevr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BA3D46-9367-48F9-8A73-9B1E70E22609}" type="doc">
      <dgm:prSet loTypeId="urn:microsoft.com/office/officeart/2005/8/layout/process2" loCatId="process" qsTypeId="urn:microsoft.com/office/officeart/2005/8/quickstyle/3d1" qsCatId="3D" csTypeId="urn:microsoft.com/office/officeart/2005/8/colors/colorful5" csCatId="colorful" phldr="1"/>
      <dgm:spPr/>
    </dgm:pt>
    <dgm:pt modelId="{9264C8D3-FF88-4F44-8CD5-65BF86E37697}">
      <dgm:prSet phldrT="[Текст]" custT="1"/>
      <dgm:spPr/>
      <dgm:t>
        <a:bodyPr/>
        <a:lstStyle/>
        <a:p>
          <a:r>
            <a:rPr lang="ru-RU" sz="1600" dirty="0" smtClean="0">
              <a:solidFill>
                <a:schemeClr val="tx1"/>
              </a:solidFill>
              <a:latin typeface="Times New Roman" pitchFamily="18" charset="0"/>
              <a:cs typeface="Times New Roman" pitchFamily="18" charset="0"/>
            </a:rPr>
            <a:t>Помогает формировать доходную часть бюджета (налог на доходы физических лиц и др.)</a:t>
          </a:r>
          <a:endParaRPr lang="ru-RU" sz="1600" dirty="0">
            <a:solidFill>
              <a:schemeClr val="tx1"/>
            </a:solidFill>
            <a:latin typeface="Times New Roman" pitchFamily="18" charset="0"/>
            <a:cs typeface="Times New Roman" pitchFamily="18" charset="0"/>
          </a:endParaRPr>
        </a:p>
      </dgm:t>
    </dgm:pt>
    <dgm:pt modelId="{3A566EB3-24E3-4475-BE59-0119EAF4A623}" type="parTrans" cxnId="{34C1C798-39AC-4158-9551-730BC7725383}">
      <dgm:prSet/>
      <dgm:spPr/>
      <dgm:t>
        <a:bodyPr/>
        <a:lstStyle/>
        <a:p>
          <a:endParaRPr lang="ru-RU" sz="1600">
            <a:latin typeface="Times New Roman" pitchFamily="18" charset="0"/>
            <a:cs typeface="Times New Roman" pitchFamily="18" charset="0"/>
          </a:endParaRPr>
        </a:p>
      </dgm:t>
    </dgm:pt>
    <dgm:pt modelId="{0E734A16-C293-4748-8517-0A9EA181CCAB}" type="sibTrans" cxnId="{34C1C798-39AC-4158-9551-730BC7725383}">
      <dgm:prSet custT="1"/>
      <dgm:spPr/>
      <dgm:t>
        <a:bodyPr/>
        <a:lstStyle/>
        <a:p>
          <a:endParaRPr lang="ru-RU" sz="1600">
            <a:latin typeface="Times New Roman" pitchFamily="18" charset="0"/>
            <a:cs typeface="Times New Roman" pitchFamily="18" charset="0"/>
          </a:endParaRPr>
        </a:p>
      </dgm:t>
    </dgm:pt>
    <dgm:pt modelId="{7FD8A143-B7AB-454B-9B1F-A84AC45C10A7}">
      <dgm:prSet phldrT="[Текст]" custT="1"/>
      <dgm:spPr/>
      <dgm:t>
        <a:bodyPr/>
        <a:lstStyle/>
        <a:p>
          <a:r>
            <a:rPr lang="ru-RU" sz="2400" b="1" dirty="0" smtClean="0">
              <a:solidFill>
                <a:srgbClr val="FF0000"/>
              </a:solidFill>
              <a:latin typeface="Times New Roman" pitchFamily="18" charset="0"/>
              <a:cs typeface="Times New Roman" pitchFamily="18" charset="0"/>
            </a:rPr>
            <a:t>БЮДЖЕТ</a:t>
          </a:r>
          <a:endParaRPr lang="ru-RU" sz="2400" b="1" dirty="0">
            <a:solidFill>
              <a:srgbClr val="FF0000"/>
            </a:solidFill>
            <a:latin typeface="Times New Roman" pitchFamily="18" charset="0"/>
            <a:cs typeface="Times New Roman" pitchFamily="18" charset="0"/>
          </a:endParaRPr>
        </a:p>
      </dgm:t>
    </dgm:pt>
    <dgm:pt modelId="{3F93330A-7F3A-484F-ABB7-C28FCD2FA831}" type="parTrans" cxnId="{11CF050E-2081-4148-AE17-8E1BA90EEB8F}">
      <dgm:prSet/>
      <dgm:spPr/>
      <dgm:t>
        <a:bodyPr/>
        <a:lstStyle/>
        <a:p>
          <a:endParaRPr lang="ru-RU" sz="1600">
            <a:latin typeface="Times New Roman" pitchFamily="18" charset="0"/>
            <a:cs typeface="Times New Roman" pitchFamily="18" charset="0"/>
          </a:endParaRPr>
        </a:p>
      </dgm:t>
    </dgm:pt>
    <dgm:pt modelId="{A15CC1F5-6249-4E92-A9B6-9668F50D1F63}" type="sibTrans" cxnId="{11CF050E-2081-4148-AE17-8E1BA90EEB8F}">
      <dgm:prSet custT="1"/>
      <dgm:spPr/>
      <dgm:t>
        <a:bodyPr/>
        <a:lstStyle/>
        <a:p>
          <a:endParaRPr lang="ru-RU" sz="1600">
            <a:latin typeface="Times New Roman" pitchFamily="18" charset="0"/>
            <a:cs typeface="Times New Roman" pitchFamily="18" charset="0"/>
          </a:endParaRPr>
        </a:p>
      </dgm:t>
    </dgm:pt>
    <dgm:pt modelId="{6B1509B8-0522-4DEA-AE49-07F59ADD9E7E}">
      <dgm:prSet phldrT="[Текст]" custT="1"/>
      <dgm:spPr/>
      <dgm:t>
        <a:bodyPr/>
        <a:lstStyle/>
        <a:p>
          <a:r>
            <a:rPr lang="ru-RU" sz="1600" dirty="0" smtClean="0">
              <a:solidFill>
                <a:schemeClr val="tx1"/>
              </a:solidFill>
              <a:latin typeface="Times New Roman" pitchFamily="18" charset="0"/>
              <a:cs typeface="Times New Roman" pitchFamily="18" charset="0"/>
            </a:rPr>
            <a:t>Получает социальные гарантии – расходная часть бюджета (образование, социальные выплаты и др.)</a:t>
          </a:r>
          <a:endParaRPr lang="ru-RU" sz="1600" dirty="0">
            <a:solidFill>
              <a:schemeClr val="tx1"/>
            </a:solidFill>
            <a:latin typeface="Times New Roman" pitchFamily="18" charset="0"/>
            <a:cs typeface="Times New Roman" pitchFamily="18" charset="0"/>
          </a:endParaRPr>
        </a:p>
      </dgm:t>
    </dgm:pt>
    <dgm:pt modelId="{0443A813-0A8E-4A6C-B973-7018DD130B25}" type="parTrans" cxnId="{E19445E2-79CB-4232-9D39-A0BCAB92084D}">
      <dgm:prSet/>
      <dgm:spPr/>
      <dgm:t>
        <a:bodyPr/>
        <a:lstStyle/>
        <a:p>
          <a:endParaRPr lang="ru-RU" sz="1600">
            <a:latin typeface="Times New Roman" pitchFamily="18" charset="0"/>
            <a:cs typeface="Times New Roman" pitchFamily="18" charset="0"/>
          </a:endParaRPr>
        </a:p>
      </dgm:t>
    </dgm:pt>
    <dgm:pt modelId="{D55BB6B0-2557-444C-8E07-D6FCC2D7726B}" type="sibTrans" cxnId="{E19445E2-79CB-4232-9D39-A0BCAB92084D}">
      <dgm:prSet/>
      <dgm:spPr/>
      <dgm:t>
        <a:bodyPr/>
        <a:lstStyle/>
        <a:p>
          <a:endParaRPr lang="ru-RU" sz="1600">
            <a:latin typeface="Times New Roman" pitchFamily="18" charset="0"/>
            <a:cs typeface="Times New Roman" pitchFamily="18" charset="0"/>
          </a:endParaRPr>
        </a:p>
      </dgm:t>
    </dgm:pt>
    <dgm:pt modelId="{E9D8259D-6FD4-4641-93C5-306C6905A890}" type="pres">
      <dgm:prSet presAssocID="{11BA3D46-9367-48F9-8A73-9B1E70E22609}" presName="linearFlow" presStyleCnt="0">
        <dgm:presLayoutVars>
          <dgm:resizeHandles val="exact"/>
        </dgm:presLayoutVars>
      </dgm:prSet>
      <dgm:spPr/>
    </dgm:pt>
    <dgm:pt modelId="{296EA484-5669-4013-85EB-DA3C299C36A9}" type="pres">
      <dgm:prSet presAssocID="{9264C8D3-FF88-4F44-8CD5-65BF86E37697}" presName="node" presStyleLbl="node1" presStyleIdx="0" presStyleCnt="3">
        <dgm:presLayoutVars>
          <dgm:bulletEnabled val="1"/>
        </dgm:presLayoutVars>
      </dgm:prSet>
      <dgm:spPr/>
      <dgm:t>
        <a:bodyPr/>
        <a:lstStyle/>
        <a:p>
          <a:endParaRPr lang="ru-RU"/>
        </a:p>
      </dgm:t>
    </dgm:pt>
    <dgm:pt modelId="{BC2BCF26-80B2-4903-ABF9-72785541179D}" type="pres">
      <dgm:prSet presAssocID="{0E734A16-C293-4748-8517-0A9EA181CCAB}" presName="sibTrans" presStyleLbl="sibTrans2D1" presStyleIdx="0" presStyleCnt="2" custScaleY="567901"/>
      <dgm:spPr/>
      <dgm:t>
        <a:bodyPr/>
        <a:lstStyle/>
        <a:p>
          <a:endParaRPr lang="ru-RU"/>
        </a:p>
      </dgm:t>
    </dgm:pt>
    <dgm:pt modelId="{1184689C-7E49-442C-ABFD-11FDB0F64E61}" type="pres">
      <dgm:prSet presAssocID="{0E734A16-C293-4748-8517-0A9EA181CCAB}" presName="connectorText" presStyleLbl="sibTrans2D1" presStyleIdx="0" presStyleCnt="2"/>
      <dgm:spPr/>
      <dgm:t>
        <a:bodyPr/>
        <a:lstStyle/>
        <a:p>
          <a:endParaRPr lang="ru-RU"/>
        </a:p>
      </dgm:t>
    </dgm:pt>
    <dgm:pt modelId="{6200D8D2-3854-4D25-BF56-60B5B8D7FAFF}" type="pres">
      <dgm:prSet presAssocID="{7FD8A143-B7AB-454B-9B1F-A84AC45C10A7}" presName="node" presStyleLbl="node1" presStyleIdx="1" presStyleCnt="3">
        <dgm:presLayoutVars>
          <dgm:bulletEnabled val="1"/>
        </dgm:presLayoutVars>
      </dgm:prSet>
      <dgm:spPr>
        <a:prstGeom prst="ellipse">
          <a:avLst/>
        </a:prstGeom>
      </dgm:spPr>
      <dgm:t>
        <a:bodyPr/>
        <a:lstStyle/>
        <a:p>
          <a:endParaRPr lang="ru-RU"/>
        </a:p>
      </dgm:t>
    </dgm:pt>
    <dgm:pt modelId="{55650287-F1CB-4840-B39A-F3D26DDAEFE4}" type="pres">
      <dgm:prSet presAssocID="{A15CC1F5-6249-4E92-A9B6-9668F50D1F63}" presName="sibTrans" presStyleLbl="sibTrans2D1" presStyleIdx="1" presStyleCnt="2" custScaleY="580247"/>
      <dgm:spPr/>
      <dgm:t>
        <a:bodyPr/>
        <a:lstStyle/>
        <a:p>
          <a:endParaRPr lang="ru-RU"/>
        </a:p>
      </dgm:t>
    </dgm:pt>
    <dgm:pt modelId="{A09464EA-902C-46D5-B88A-1386DB67FEEB}" type="pres">
      <dgm:prSet presAssocID="{A15CC1F5-6249-4E92-A9B6-9668F50D1F63}" presName="connectorText" presStyleLbl="sibTrans2D1" presStyleIdx="1" presStyleCnt="2"/>
      <dgm:spPr/>
      <dgm:t>
        <a:bodyPr/>
        <a:lstStyle/>
        <a:p>
          <a:endParaRPr lang="ru-RU"/>
        </a:p>
      </dgm:t>
    </dgm:pt>
    <dgm:pt modelId="{E8840CDC-23DD-43C5-A607-58D8C1DE46CB}" type="pres">
      <dgm:prSet presAssocID="{6B1509B8-0522-4DEA-AE49-07F59ADD9E7E}" presName="node" presStyleLbl="node1" presStyleIdx="2" presStyleCnt="3">
        <dgm:presLayoutVars>
          <dgm:bulletEnabled val="1"/>
        </dgm:presLayoutVars>
      </dgm:prSet>
      <dgm:spPr/>
      <dgm:t>
        <a:bodyPr/>
        <a:lstStyle/>
        <a:p>
          <a:endParaRPr lang="ru-RU"/>
        </a:p>
      </dgm:t>
    </dgm:pt>
  </dgm:ptLst>
  <dgm:cxnLst>
    <dgm:cxn modelId="{432E5534-D37A-4AFF-96B9-2C26F3C297B4}" type="presOf" srcId="{0E734A16-C293-4748-8517-0A9EA181CCAB}" destId="{1184689C-7E49-442C-ABFD-11FDB0F64E61}" srcOrd="1" destOrd="0" presId="urn:microsoft.com/office/officeart/2005/8/layout/process2"/>
    <dgm:cxn modelId="{34C1C798-39AC-4158-9551-730BC7725383}" srcId="{11BA3D46-9367-48F9-8A73-9B1E70E22609}" destId="{9264C8D3-FF88-4F44-8CD5-65BF86E37697}" srcOrd="0" destOrd="0" parTransId="{3A566EB3-24E3-4475-BE59-0119EAF4A623}" sibTransId="{0E734A16-C293-4748-8517-0A9EA181CCAB}"/>
    <dgm:cxn modelId="{11CF050E-2081-4148-AE17-8E1BA90EEB8F}" srcId="{11BA3D46-9367-48F9-8A73-9B1E70E22609}" destId="{7FD8A143-B7AB-454B-9B1F-A84AC45C10A7}" srcOrd="1" destOrd="0" parTransId="{3F93330A-7F3A-484F-ABB7-C28FCD2FA831}" sibTransId="{A15CC1F5-6249-4E92-A9B6-9668F50D1F63}"/>
    <dgm:cxn modelId="{AFC1AE11-7AA7-453A-A027-3981FB35B012}" type="presOf" srcId="{11BA3D46-9367-48F9-8A73-9B1E70E22609}" destId="{E9D8259D-6FD4-4641-93C5-306C6905A890}" srcOrd="0" destOrd="0" presId="urn:microsoft.com/office/officeart/2005/8/layout/process2"/>
    <dgm:cxn modelId="{B1DBD393-ABD6-4563-8DE4-DFC06BB77B3C}" type="presOf" srcId="{0E734A16-C293-4748-8517-0A9EA181CCAB}" destId="{BC2BCF26-80B2-4903-ABF9-72785541179D}" srcOrd="0" destOrd="0" presId="urn:microsoft.com/office/officeart/2005/8/layout/process2"/>
    <dgm:cxn modelId="{BB2F4875-E23E-4A92-82D6-6419046EA52D}" type="presOf" srcId="{A15CC1F5-6249-4E92-A9B6-9668F50D1F63}" destId="{A09464EA-902C-46D5-B88A-1386DB67FEEB}" srcOrd="1" destOrd="0" presId="urn:microsoft.com/office/officeart/2005/8/layout/process2"/>
    <dgm:cxn modelId="{408E5A45-056B-4BC7-84A6-5B2579FE354B}" type="presOf" srcId="{A15CC1F5-6249-4E92-A9B6-9668F50D1F63}" destId="{55650287-F1CB-4840-B39A-F3D26DDAEFE4}" srcOrd="0" destOrd="0" presId="urn:microsoft.com/office/officeart/2005/8/layout/process2"/>
    <dgm:cxn modelId="{EAB7B175-F2AD-4F3F-B3F1-0CD52A88B304}" type="presOf" srcId="{6B1509B8-0522-4DEA-AE49-07F59ADD9E7E}" destId="{E8840CDC-23DD-43C5-A607-58D8C1DE46CB}" srcOrd="0" destOrd="0" presId="urn:microsoft.com/office/officeart/2005/8/layout/process2"/>
    <dgm:cxn modelId="{F5A55551-18BB-4214-ACE5-B95BD71D8318}" type="presOf" srcId="{7FD8A143-B7AB-454B-9B1F-A84AC45C10A7}" destId="{6200D8D2-3854-4D25-BF56-60B5B8D7FAFF}" srcOrd="0" destOrd="0" presId="urn:microsoft.com/office/officeart/2005/8/layout/process2"/>
    <dgm:cxn modelId="{9F38D7EB-A7C7-44B5-8593-DE7145BFA70F}" type="presOf" srcId="{9264C8D3-FF88-4F44-8CD5-65BF86E37697}" destId="{296EA484-5669-4013-85EB-DA3C299C36A9}" srcOrd="0" destOrd="0" presId="urn:microsoft.com/office/officeart/2005/8/layout/process2"/>
    <dgm:cxn modelId="{E19445E2-79CB-4232-9D39-A0BCAB92084D}" srcId="{11BA3D46-9367-48F9-8A73-9B1E70E22609}" destId="{6B1509B8-0522-4DEA-AE49-07F59ADD9E7E}" srcOrd="2" destOrd="0" parTransId="{0443A813-0A8E-4A6C-B973-7018DD130B25}" sibTransId="{D55BB6B0-2557-444C-8E07-D6FCC2D7726B}"/>
    <dgm:cxn modelId="{863707BA-F986-42EA-8ED7-23B5C94FA247}" type="presParOf" srcId="{E9D8259D-6FD4-4641-93C5-306C6905A890}" destId="{296EA484-5669-4013-85EB-DA3C299C36A9}" srcOrd="0" destOrd="0" presId="urn:microsoft.com/office/officeart/2005/8/layout/process2"/>
    <dgm:cxn modelId="{2182C43F-491B-4FAF-B73A-278DC5152791}" type="presParOf" srcId="{E9D8259D-6FD4-4641-93C5-306C6905A890}" destId="{BC2BCF26-80B2-4903-ABF9-72785541179D}" srcOrd="1" destOrd="0" presId="urn:microsoft.com/office/officeart/2005/8/layout/process2"/>
    <dgm:cxn modelId="{5D5BCFE1-4FC2-4DCB-9648-8F89CCA57562}" type="presParOf" srcId="{BC2BCF26-80B2-4903-ABF9-72785541179D}" destId="{1184689C-7E49-442C-ABFD-11FDB0F64E61}" srcOrd="0" destOrd="0" presId="urn:microsoft.com/office/officeart/2005/8/layout/process2"/>
    <dgm:cxn modelId="{BBBFB695-DACC-4677-89A8-2BD4032AC6B9}" type="presParOf" srcId="{E9D8259D-6FD4-4641-93C5-306C6905A890}" destId="{6200D8D2-3854-4D25-BF56-60B5B8D7FAFF}" srcOrd="2" destOrd="0" presId="urn:microsoft.com/office/officeart/2005/8/layout/process2"/>
    <dgm:cxn modelId="{924D955B-A57E-43A7-9BA4-73929BCD1461}" type="presParOf" srcId="{E9D8259D-6FD4-4641-93C5-306C6905A890}" destId="{55650287-F1CB-4840-B39A-F3D26DDAEFE4}" srcOrd="3" destOrd="0" presId="urn:microsoft.com/office/officeart/2005/8/layout/process2"/>
    <dgm:cxn modelId="{52A42DA1-3225-4446-BB76-5C37946BC1AC}" type="presParOf" srcId="{55650287-F1CB-4840-B39A-F3D26DDAEFE4}" destId="{A09464EA-902C-46D5-B88A-1386DB67FEEB}" srcOrd="0" destOrd="0" presId="urn:microsoft.com/office/officeart/2005/8/layout/process2"/>
    <dgm:cxn modelId="{BEE7517A-BCA3-4ADE-88C0-3E61BD52E0D2}" type="presParOf" srcId="{E9D8259D-6FD4-4641-93C5-306C6905A890}" destId="{E8840CDC-23DD-43C5-A607-58D8C1DE46CB}" srcOrd="4" destOrd="0" presId="urn:microsoft.com/office/officeart/2005/8/layout/process2"/>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drawing1.xml><?xml version="1.0" encoding="utf-8"?>
<c:userShapes xmlns:c="http://schemas.openxmlformats.org/drawingml/2006/chart">
  <cdr:relSizeAnchor xmlns:cdr="http://schemas.openxmlformats.org/drawingml/2006/chartDrawing">
    <cdr:from>
      <cdr:x>0.68698</cdr:x>
      <cdr:y>0.2396</cdr:y>
    </cdr:from>
    <cdr:to>
      <cdr:x>0.82608</cdr:x>
      <cdr:y>0.39959</cdr:y>
    </cdr:to>
    <cdr:cxnSp macro="">
      <cdr:nvCxnSpPr>
        <cdr:cNvPr id="2" name="Прямая со стрелкой 1"/>
        <cdr:cNvCxnSpPr/>
      </cdr:nvCxnSpPr>
      <cdr:spPr>
        <a:xfrm xmlns:a="http://schemas.openxmlformats.org/drawingml/2006/main" flipV="1">
          <a:off x="5688434" y="431328"/>
          <a:ext cx="1151831" cy="288032"/>
        </a:xfrm>
        <a:prstGeom xmlns:a="http://schemas.openxmlformats.org/drawingml/2006/main" prst="straightConnector1">
          <a:avLst/>
        </a:prstGeom>
        <a:noFill xmlns:a="http://schemas.openxmlformats.org/drawingml/2006/main"/>
        <a:ln xmlns:a="http://schemas.openxmlformats.org/drawingml/2006/main" w="41275" cap="flat" cmpd="sng" algn="ctr">
          <a:solidFill>
            <a:srgbClr val="FF0000"/>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A0ADE5-7705-4D59-BB4C-76AE4F251CCB}" type="datetimeFigureOut">
              <a:rPr lang="ru-RU" smtClean="0"/>
              <a:pPr/>
              <a:t>19.06.2017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1106FE-64F5-4018-902D-917499C457D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1106FE-64F5-4018-902D-917499C457D9}" type="slidenum">
              <a:rPr lang="ru-RU" smtClean="0"/>
              <a:pPr/>
              <a:t>7</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1106FE-64F5-4018-902D-917499C457D9}" type="slidenum">
              <a:rPr lang="ru-RU" smtClean="0"/>
              <a:pPr/>
              <a:t>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01106FE-64F5-4018-902D-917499C457D9}" type="slidenum">
              <a:rPr lang="ru-RU" smtClean="0"/>
              <a:pPr/>
              <a:t>24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C66251E2-2BFD-4397-9A0B-717096613076}" type="datetimeFigureOut">
              <a:rPr lang="ru-RU" smtClean="0"/>
              <a:pPr/>
              <a:t>19.06.2017</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35F78E22-0AC2-4A98-9019-CB1AA1A33BC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66251E2-2BFD-4397-9A0B-717096613076}" type="datetimeFigureOut">
              <a:rPr lang="ru-RU" smtClean="0"/>
              <a:pPr/>
              <a:t>19.06.2017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F78E22-0AC2-4A98-9019-CB1AA1A33BC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66251E2-2BFD-4397-9A0B-717096613076}" type="datetimeFigureOut">
              <a:rPr lang="ru-RU" smtClean="0"/>
              <a:pPr/>
              <a:t>19.06.2017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F78E22-0AC2-4A98-9019-CB1AA1A33BC0}"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8400"/>
            <a:ext cx="2133600" cy="45720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8400"/>
            <a:ext cx="2133600" cy="457200"/>
          </a:xfrm>
        </p:spPr>
        <p:txBody>
          <a:bodyPr/>
          <a:lstStyle>
            <a:lvl1pPr>
              <a:defRPr/>
            </a:lvl1pPr>
          </a:lstStyle>
          <a:p>
            <a:fld id="{0F11F1F8-E75F-4075-8FBB-8905B4202BD8}" type="slidenum">
              <a:rPr lang="ru-RU"/>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495800"/>
          </a:xfrm>
        </p:spPr>
        <p:txBody>
          <a:bodyPr/>
          <a:lstStyle/>
          <a:p>
            <a:endParaRPr lang="ru-RU"/>
          </a:p>
        </p:txBody>
      </p:sp>
      <p:sp>
        <p:nvSpPr>
          <p:cNvPr id="4" name="Дата 3"/>
          <p:cNvSpPr>
            <a:spLocks noGrp="1"/>
          </p:cNvSpPr>
          <p:nvPr>
            <p:ph type="dt" sz="half" idx="10"/>
          </p:nvPr>
        </p:nvSpPr>
        <p:spPr>
          <a:xfrm>
            <a:off x="457200" y="6248400"/>
            <a:ext cx="2133600" cy="457200"/>
          </a:xfrm>
        </p:spPr>
        <p:txBody>
          <a:bodyPr/>
          <a:lstStyle>
            <a:lvl1pPr>
              <a:defRPr/>
            </a:lvl1pPr>
          </a:lstStyle>
          <a:p>
            <a:endParaRPr lang="ru-RU"/>
          </a:p>
        </p:txBody>
      </p:sp>
      <p:sp>
        <p:nvSpPr>
          <p:cNvPr id="5" name="Нижний колонтитул 4"/>
          <p:cNvSpPr>
            <a:spLocks noGrp="1"/>
          </p:cNvSpPr>
          <p:nvPr>
            <p:ph type="ftr" sz="quarter" idx="11"/>
          </p:nvPr>
        </p:nvSpPr>
        <p:spPr>
          <a:xfrm>
            <a:off x="3124200" y="6248400"/>
            <a:ext cx="2895600" cy="457200"/>
          </a:xfrm>
        </p:spPr>
        <p:txBody>
          <a:bodyPr/>
          <a:lstStyle>
            <a:lvl1pPr>
              <a:defRPr/>
            </a:lvl1pPr>
          </a:lstStyle>
          <a:p>
            <a:endParaRPr lang="ru-RU"/>
          </a:p>
        </p:txBody>
      </p:sp>
      <p:sp>
        <p:nvSpPr>
          <p:cNvPr id="6" name="Номер слайда 5"/>
          <p:cNvSpPr>
            <a:spLocks noGrp="1"/>
          </p:cNvSpPr>
          <p:nvPr>
            <p:ph type="sldNum" sz="quarter" idx="12"/>
          </p:nvPr>
        </p:nvSpPr>
        <p:spPr>
          <a:xfrm>
            <a:off x="6553200" y="6248400"/>
            <a:ext cx="2133600" cy="457200"/>
          </a:xfrm>
        </p:spPr>
        <p:txBody>
          <a:bodyPr/>
          <a:lstStyle>
            <a:lvl1pPr>
              <a:defRPr/>
            </a:lvl1pPr>
          </a:lstStyle>
          <a:p>
            <a:fld id="{3B54D75B-4E0D-4589-9C6D-7C3B9121C5B2}" type="slidenum">
              <a:rPr lang="ru-RU"/>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4A9F40D4-C87D-4CED-85ED-01C763B8829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66251E2-2BFD-4397-9A0B-717096613076}" type="datetimeFigureOut">
              <a:rPr lang="ru-RU" smtClean="0"/>
              <a:pPr/>
              <a:t>19.06.2017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F78E22-0AC2-4A98-9019-CB1AA1A33BC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C66251E2-2BFD-4397-9A0B-717096613076}" type="datetimeFigureOut">
              <a:rPr lang="ru-RU" smtClean="0"/>
              <a:pPr/>
              <a:t>19.06.2017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5F78E22-0AC2-4A98-9019-CB1AA1A33BC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66251E2-2BFD-4397-9A0B-717096613076}" type="datetimeFigureOut">
              <a:rPr lang="ru-RU" smtClean="0"/>
              <a:pPr/>
              <a:t>19.06.2017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5F78E22-0AC2-4A98-9019-CB1AA1A33BC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C66251E2-2BFD-4397-9A0B-717096613076}" type="datetimeFigureOut">
              <a:rPr lang="ru-RU" smtClean="0"/>
              <a:pPr/>
              <a:t>19.06.2017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5F78E22-0AC2-4A98-9019-CB1AA1A33BC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C66251E2-2BFD-4397-9A0B-717096613076}" type="datetimeFigureOut">
              <a:rPr lang="ru-RU" smtClean="0"/>
              <a:pPr/>
              <a:t>19.06.2017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5F78E22-0AC2-4A98-9019-CB1AA1A33BC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66251E2-2BFD-4397-9A0B-717096613076}" type="datetimeFigureOut">
              <a:rPr lang="ru-RU" smtClean="0"/>
              <a:pPr/>
              <a:t>19.06.2017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5F78E22-0AC2-4A98-9019-CB1AA1A33BC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66251E2-2BFD-4397-9A0B-717096613076}" type="datetimeFigureOut">
              <a:rPr lang="ru-RU" smtClean="0"/>
              <a:pPr/>
              <a:t>19.06.2017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5F78E22-0AC2-4A98-9019-CB1AA1A33BC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C66251E2-2BFD-4397-9A0B-717096613076}" type="datetimeFigureOut">
              <a:rPr lang="ru-RU" smtClean="0"/>
              <a:pPr/>
              <a:t>19.06.2017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35F78E22-0AC2-4A98-9019-CB1AA1A33BC0}"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66251E2-2BFD-4397-9A0B-717096613076}" type="datetimeFigureOut">
              <a:rPr lang="ru-RU" smtClean="0"/>
              <a:pPr/>
              <a:t>19.06.2017</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5F78E22-0AC2-4A98-9019-CB1AA1A33BC0}"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diagramData" Target="../diagrams/data2.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_____Microsoft_Office_Excel_97-20031.xl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_____Microsoft_Office_Excel_97-20032.xls"/><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_____Microsoft_Office_Excel_97-20033.xls"/><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chart" Target="../charts/char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_____Microsoft_Office_Excel_97-20034.xls"/><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29.png"/><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hyperlink" Target="mailto:kasraifo@yandex.ru"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4400" dirty="0" smtClean="0">
                <a:solidFill>
                  <a:schemeClr val="hlink"/>
                </a:solidFill>
                <a:latin typeface="Arial" pitchFamily="34" charset="0"/>
              </a:rPr>
              <a:t>      </a:t>
            </a:r>
            <a:endParaRPr lang="ru-RU" sz="4200" dirty="0"/>
          </a:p>
        </p:txBody>
      </p:sp>
      <p:sp>
        <p:nvSpPr>
          <p:cNvPr id="5" name="Содержимое 4"/>
          <p:cNvSpPr>
            <a:spLocks noGrp="1"/>
          </p:cNvSpPr>
          <p:nvPr>
            <p:ph idx="1"/>
          </p:nvPr>
        </p:nvSpPr>
        <p:spPr/>
        <p:txBody>
          <a:bodyPr>
            <a:normAutofit fontScale="92500"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buNone/>
            </a:pPr>
            <a:r>
              <a:rPr lang="ru-RU" sz="4700" b="1" dirty="0" smtClean="0">
                <a:ln w="10541" cmpd="sng">
                  <a:solidFill>
                    <a:schemeClr val="accent1">
                      <a:shade val="88000"/>
                      <a:satMod val="110000"/>
                    </a:schemeClr>
                  </a:solidFill>
                  <a:prstDash val="solid"/>
                </a:ln>
                <a:solidFill>
                  <a:srgbClr val="0000FF"/>
                </a:solidFill>
                <a:latin typeface="Arial" pitchFamily="34" charset="0"/>
              </a:rPr>
              <a:t>БРОШЮРА</a:t>
            </a:r>
          </a:p>
          <a:p>
            <a:pPr algn="ctr">
              <a:buNone/>
            </a:pPr>
            <a:r>
              <a:rPr lang="ru-RU" sz="4700" b="1" dirty="0" smtClean="0">
                <a:ln w="10541" cmpd="sng">
                  <a:solidFill>
                    <a:schemeClr val="accent1">
                      <a:shade val="88000"/>
                      <a:satMod val="110000"/>
                    </a:schemeClr>
                  </a:solidFill>
                  <a:prstDash val="solid"/>
                </a:ln>
                <a:solidFill>
                  <a:srgbClr val="0000FF"/>
                </a:solidFill>
                <a:latin typeface="Arial" pitchFamily="34" charset="0"/>
              </a:rPr>
              <a:t>«БЮДЖЕТ ДЛЯ ГРАЖДАН»</a:t>
            </a:r>
            <a:endParaRPr lang="ru-RU" sz="4700" b="1" dirty="0" smtClean="0">
              <a:ln w="10541" cmpd="sng">
                <a:solidFill>
                  <a:schemeClr val="accent1">
                    <a:shade val="88000"/>
                    <a:satMod val="110000"/>
                  </a:schemeClr>
                </a:solidFill>
                <a:prstDash val="solid"/>
              </a:ln>
              <a:solidFill>
                <a:srgbClr val="0000FF"/>
              </a:solidFill>
            </a:endParaRPr>
          </a:p>
          <a:p>
            <a:pPr algn="ctr">
              <a:buNone/>
            </a:pPr>
            <a:endParaRPr lang="ru-RU" sz="900" b="1" dirty="0" smtClean="0">
              <a:ln w="10541" cmpd="sng">
                <a:solidFill>
                  <a:schemeClr val="accent1">
                    <a:shade val="88000"/>
                    <a:satMod val="110000"/>
                  </a:schemeClr>
                </a:solidFill>
                <a:prstDash val="solid"/>
              </a:ln>
              <a:solidFill>
                <a:srgbClr val="0000FF"/>
              </a:solidFill>
            </a:endParaRPr>
          </a:p>
          <a:p>
            <a:pPr algn="ctr">
              <a:buNone/>
            </a:pPr>
            <a:r>
              <a:rPr lang="ru-RU" sz="2400" b="1" dirty="0" smtClean="0">
                <a:ln w="10541" cmpd="sng">
                  <a:solidFill>
                    <a:schemeClr val="accent1">
                      <a:shade val="88000"/>
                      <a:satMod val="110000"/>
                    </a:schemeClr>
                  </a:solidFill>
                  <a:prstDash val="solid"/>
                </a:ln>
                <a:solidFill>
                  <a:srgbClr val="0000FF"/>
                </a:solidFill>
              </a:rPr>
              <a:t>к решению Думы Касимовского</a:t>
            </a:r>
            <a:r>
              <a:rPr lang="ru-RU" sz="2400" b="1" dirty="0">
                <a:ln w="10541" cmpd="sng">
                  <a:solidFill>
                    <a:schemeClr val="accent1">
                      <a:shade val="88000"/>
                      <a:satMod val="110000"/>
                    </a:schemeClr>
                  </a:solidFill>
                  <a:prstDash val="solid"/>
                </a:ln>
                <a:solidFill>
                  <a:srgbClr val="0000FF"/>
                </a:solidFill>
              </a:rPr>
              <a:t> </a:t>
            </a:r>
            <a:r>
              <a:rPr lang="ru-RU" sz="2400" b="1" dirty="0" smtClean="0">
                <a:ln w="10541" cmpd="sng">
                  <a:solidFill>
                    <a:schemeClr val="accent1">
                      <a:shade val="88000"/>
                      <a:satMod val="110000"/>
                    </a:schemeClr>
                  </a:solidFill>
                  <a:prstDash val="solid"/>
                </a:ln>
                <a:solidFill>
                  <a:srgbClr val="0000FF"/>
                </a:solidFill>
              </a:rPr>
              <a:t>района</a:t>
            </a:r>
          </a:p>
          <a:p>
            <a:pPr algn="ctr">
              <a:buNone/>
            </a:pPr>
            <a:r>
              <a:rPr lang="ru-RU" sz="2400" b="1" dirty="0" smtClean="0">
                <a:ln w="10541" cmpd="sng">
                  <a:solidFill>
                    <a:schemeClr val="accent1">
                      <a:shade val="88000"/>
                      <a:satMod val="110000"/>
                    </a:schemeClr>
                  </a:solidFill>
                  <a:prstDash val="solid"/>
                </a:ln>
                <a:solidFill>
                  <a:srgbClr val="0000FF"/>
                </a:solidFill>
              </a:rPr>
              <a:t>«Об исполнении бюджета Касимовского </a:t>
            </a:r>
          </a:p>
          <a:p>
            <a:pPr algn="ctr">
              <a:buNone/>
            </a:pPr>
            <a:r>
              <a:rPr lang="ru-RU" sz="2400" b="1" dirty="0" smtClean="0">
                <a:ln w="10541" cmpd="sng">
                  <a:solidFill>
                    <a:schemeClr val="accent1">
                      <a:shade val="88000"/>
                      <a:satMod val="110000"/>
                    </a:schemeClr>
                  </a:solidFill>
                  <a:prstDash val="solid"/>
                </a:ln>
                <a:solidFill>
                  <a:srgbClr val="0000FF"/>
                </a:solidFill>
              </a:rPr>
              <a:t>муниципального района за 2016 год»</a:t>
            </a:r>
            <a:endParaRPr lang="en-US" sz="2400" b="1" dirty="0" smtClean="0">
              <a:ln w="10541" cmpd="sng">
                <a:solidFill>
                  <a:schemeClr val="accent1">
                    <a:shade val="88000"/>
                    <a:satMod val="110000"/>
                  </a:schemeClr>
                </a:solidFill>
                <a:prstDash val="solid"/>
              </a:ln>
              <a:solidFill>
                <a:srgbClr val="0000FF"/>
              </a:solidFill>
            </a:endParaRPr>
          </a:p>
          <a:p>
            <a:pPr>
              <a:buNone/>
            </a:pPr>
            <a:endParaRPr lang="ru-RU" b="1" dirty="0" smtClean="0">
              <a:ln w="10541" cmpd="sng">
                <a:solidFill>
                  <a:schemeClr val="accent1">
                    <a:shade val="88000"/>
                    <a:satMod val="110000"/>
                  </a:schemeClr>
                </a:solidFill>
                <a:prstDash val="solid"/>
              </a:ln>
              <a:solidFill>
                <a:srgbClr val="0000FF"/>
              </a:solidFill>
            </a:endParaRPr>
          </a:p>
          <a:p>
            <a:pPr>
              <a:buNone/>
            </a:pPr>
            <a:endParaRPr lang="ru-RU" b="1" dirty="0" smtClean="0">
              <a:ln w="10541" cmpd="sng">
                <a:solidFill>
                  <a:schemeClr val="accent1">
                    <a:shade val="88000"/>
                    <a:satMod val="110000"/>
                  </a:schemeClr>
                </a:solidFill>
                <a:prstDash val="solid"/>
              </a:ln>
              <a:solidFill>
                <a:srgbClr val="0000FF"/>
              </a:solidFill>
            </a:endParaRPr>
          </a:p>
          <a:p>
            <a:pPr>
              <a:buNone/>
            </a:pPr>
            <a:r>
              <a:rPr lang="ru-RU" sz="2200" b="1" dirty="0" smtClean="0">
                <a:ln w="10541" cmpd="sng">
                  <a:solidFill>
                    <a:schemeClr val="accent1">
                      <a:shade val="88000"/>
                      <a:satMod val="110000"/>
                    </a:schemeClr>
                  </a:solidFill>
                  <a:prstDash val="solid"/>
                </a:ln>
                <a:solidFill>
                  <a:srgbClr val="0000FF"/>
                </a:solidFill>
              </a:rPr>
              <a:t>                                    </a:t>
            </a:r>
          </a:p>
          <a:p>
            <a:pPr>
              <a:buNone/>
            </a:pPr>
            <a:r>
              <a:rPr lang="ru-RU" sz="2200" b="1" dirty="0">
                <a:ln w="10541" cmpd="sng">
                  <a:solidFill>
                    <a:schemeClr val="accent1">
                      <a:shade val="88000"/>
                      <a:satMod val="110000"/>
                    </a:schemeClr>
                  </a:solidFill>
                  <a:prstDash val="solid"/>
                </a:ln>
                <a:solidFill>
                  <a:srgbClr val="0000FF"/>
                </a:solidFill>
              </a:rPr>
              <a:t> </a:t>
            </a:r>
            <a:r>
              <a:rPr lang="ru-RU" sz="2200" b="1" dirty="0" smtClean="0">
                <a:ln w="10541" cmpd="sng">
                  <a:solidFill>
                    <a:schemeClr val="accent1">
                      <a:shade val="88000"/>
                      <a:satMod val="110000"/>
                    </a:schemeClr>
                  </a:solidFill>
                  <a:prstDash val="solid"/>
                </a:ln>
                <a:solidFill>
                  <a:srgbClr val="0000FF"/>
                </a:solidFill>
              </a:rPr>
              <a:t>                                      </a:t>
            </a:r>
            <a:r>
              <a:rPr lang="ru-RU" sz="2200" b="1" dirty="0" smtClean="0">
                <a:ln w="10541" cmpd="sng">
                  <a:solidFill>
                    <a:schemeClr val="accent1">
                      <a:shade val="88000"/>
                      <a:satMod val="110000"/>
                    </a:schemeClr>
                  </a:solidFill>
                  <a:prstDash val="solid"/>
                </a:ln>
                <a:solidFill>
                  <a:schemeClr val="tx2">
                    <a:lumMod val="75000"/>
                  </a:schemeClr>
                </a:solidFill>
              </a:rPr>
              <a:t>Касимовский район  2017 год</a:t>
            </a:r>
          </a:p>
          <a:p>
            <a:endPar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endParaRPr lang="ru-RU"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endParaRPr lang="ru-R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8" name="Рисунок 7" descr="http://lib.exdat.com/tw_files2/urls_128/182/d-181777/181777_html_m30195abd.png"/>
          <p:cNvPicPr/>
          <p:nvPr/>
        </p:nvPicPr>
        <p:blipFill>
          <a:blip r:embed="rId2" cstate="print"/>
          <a:srcRect/>
          <a:stretch>
            <a:fillRect/>
          </a:stretch>
        </p:blipFill>
        <p:spPr bwMode="auto">
          <a:xfrm>
            <a:off x="467544" y="260648"/>
            <a:ext cx="1008111" cy="111407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332656"/>
            <a:ext cx="8229600" cy="720080"/>
          </a:xfrm>
        </p:spPr>
        <p:txBody>
          <a:bodyPr>
            <a:noAutofit/>
          </a:bodyPr>
          <a:lstStyle/>
          <a:p>
            <a:r>
              <a:rPr lang="ru-RU" sz="2400" b="1" dirty="0" smtClean="0">
                <a:solidFill>
                  <a:srgbClr val="0000FF"/>
                </a:solidFill>
              </a:rPr>
              <a:t>Публично-правовые образования – особые субъекты </a:t>
            </a:r>
            <a:br>
              <a:rPr lang="ru-RU" sz="2400" b="1" dirty="0" smtClean="0">
                <a:solidFill>
                  <a:srgbClr val="0000FF"/>
                </a:solidFill>
              </a:rPr>
            </a:br>
            <a:r>
              <a:rPr lang="ru-RU" sz="2400" b="1" dirty="0" smtClean="0">
                <a:solidFill>
                  <a:srgbClr val="0000FF"/>
                </a:solidFill>
              </a:rPr>
              <a:t>с правами  наряду с юридическими и физическими лицами</a:t>
            </a:r>
            <a:endParaRPr lang="ru-RU" sz="2400" b="1" dirty="0">
              <a:solidFill>
                <a:srgbClr val="0000FF"/>
              </a:solidFill>
            </a:endParaRPr>
          </a:p>
        </p:txBody>
      </p:sp>
      <p:sp>
        <p:nvSpPr>
          <p:cNvPr id="5" name="Содержимое 4"/>
          <p:cNvSpPr>
            <a:spLocks noGrp="1"/>
          </p:cNvSpPr>
          <p:nvPr>
            <p:ph idx="1"/>
          </p:nvPr>
        </p:nvSpPr>
        <p:spPr>
          <a:xfrm>
            <a:off x="457200" y="1052736"/>
            <a:ext cx="8229600" cy="5616624"/>
          </a:xfrm>
        </p:spPr>
        <p:txBody>
          <a:bodyPr/>
          <a:lstStyle/>
          <a:p>
            <a:pPr>
              <a:buNone/>
            </a:pPr>
            <a:endParaRPr lang="ru-RU" dirty="0"/>
          </a:p>
        </p:txBody>
      </p:sp>
      <p:sp>
        <p:nvSpPr>
          <p:cNvPr id="19" name="Line 6"/>
          <p:cNvSpPr>
            <a:spLocks noChangeShapeType="1"/>
          </p:cNvSpPr>
          <p:nvPr/>
        </p:nvSpPr>
        <p:spPr bwMode="auto">
          <a:xfrm>
            <a:off x="2484438" y="2420938"/>
            <a:ext cx="1587" cy="360362"/>
          </a:xfrm>
          <a:prstGeom prst="line">
            <a:avLst/>
          </a:prstGeom>
          <a:noFill/>
          <a:ln w="19080" cap="sq">
            <a:solidFill>
              <a:srgbClr val="8A8882"/>
            </a:solidFill>
            <a:miter lim="800000"/>
            <a:headEnd/>
            <a:tailEnd/>
          </a:ln>
          <a:effectLst/>
        </p:spPr>
        <p:txBody>
          <a:bodyPr/>
          <a:lstStyle/>
          <a:p>
            <a:endParaRPr lang="ru-RU"/>
          </a:p>
        </p:txBody>
      </p:sp>
      <p:sp>
        <p:nvSpPr>
          <p:cNvPr id="20" name="Line 7"/>
          <p:cNvSpPr>
            <a:spLocks noChangeShapeType="1"/>
          </p:cNvSpPr>
          <p:nvPr/>
        </p:nvSpPr>
        <p:spPr bwMode="auto">
          <a:xfrm flipV="1">
            <a:off x="4140200" y="4365625"/>
            <a:ext cx="0" cy="287338"/>
          </a:xfrm>
          <a:prstGeom prst="line">
            <a:avLst/>
          </a:prstGeom>
          <a:noFill/>
          <a:ln w="19080" cap="sq">
            <a:solidFill>
              <a:srgbClr val="8A8882"/>
            </a:solidFill>
            <a:miter lim="800000"/>
            <a:headEnd/>
            <a:tailEnd/>
          </a:ln>
          <a:effectLst/>
        </p:spPr>
        <p:txBody>
          <a:bodyPr/>
          <a:lstStyle/>
          <a:p>
            <a:endParaRPr lang="ru-RU"/>
          </a:p>
        </p:txBody>
      </p:sp>
      <p:sp>
        <p:nvSpPr>
          <p:cNvPr id="21" name="Line 8"/>
          <p:cNvSpPr>
            <a:spLocks noChangeShapeType="1"/>
          </p:cNvSpPr>
          <p:nvPr/>
        </p:nvSpPr>
        <p:spPr bwMode="auto">
          <a:xfrm>
            <a:off x="2484438" y="2349500"/>
            <a:ext cx="3960812" cy="1588"/>
          </a:xfrm>
          <a:prstGeom prst="line">
            <a:avLst/>
          </a:prstGeom>
          <a:noFill/>
          <a:ln w="19080" cap="sq">
            <a:solidFill>
              <a:srgbClr val="8A8882"/>
            </a:solidFill>
            <a:miter lim="800000"/>
            <a:headEnd/>
            <a:tailEnd/>
          </a:ln>
          <a:effectLst/>
        </p:spPr>
        <p:txBody>
          <a:bodyPr/>
          <a:lstStyle/>
          <a:p>
            <a:endParaRPr lang="ru-RU"/>
          </a:p>
        </p:txBody>
      </p:sp>
      <p:sp>
        <p:nvSpPr>
          <p:cNvPr id="22" name="AutoShape 9"/>
          <p:cNvSpPr>
            <a:spLocks noChangeArrowheads="1"/>
          </p:cNvSpPr>
          <p:nvPr/>
        </p:nvSpPr>
        <p:spPr bwMode="auto">
          <a:xfrm>
            <a:off x="467544" y="1052736"/>
            <a:ext cx="8352854" cy="1152128"/>
          </a:xfrm>
          <a:prstGeom prst="roundRect">
            <a:avLst>
              <a:gd name="adj" fmla="val 6301"/>
            </a:avLst>
          </a:prstGeom>
          <a:solidFill>
            <a:srgbClr val="953735"/>
          </a:solidFill>
          <a:ln w="9525">
            <a:noFill/>
            <a:round/>
            <a:headEnd/>
            <a:tailEnd/>
          </a:ln>
          <a:effectLst>
            <a:outerShdw dist="20160" dir="5400000" algn="ctr" rotWithShape="0">
              <a:srgbClr val="000000">
                <a:alpha val="38034"/>
              </a:srgbClr>
            </a:outerShdw>
          </a:effectLst>
        </p:spPr>
        <p:txBody>
          <a:bodyPr lIns="90000" tIns="46800" rIns="90000" bIns="46800" anchor="ct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b="1" dirty="0">
                <a:solidFill>
                  <a:srgbClr val="FFFFFF"/>
                </a:solidFill>
                <a:latin typeface="Times New Roman" pitchFamily="18" charset="0"/>
                <a:cs typeface="Times New Roman" pitchFamily="18" charset="0"/>
              </a:rPr>
              <a:t>Публично-правовые (государственные и муниципальные) образования</a:t>
            </a:r>
          </a:p>
        </p:txBody>
      </p:sp>
      <p:sp>
        <p:nvSpPr>
          <p:cNvPr id="23" name="AutoShape 10"/>
          <p:cNvSpPr>
            <a:spLocks noChangeArrowheads="1"/>
          </p:cNvSpPr>
          <p:nvPr/>
        </p:nvSpPr>
        <p:spPr bwMode="auto">
          <a:xfrm>
            <a:off x="467544" y="2781300"/>
            <a:ext cx="2231206" cy="1584325"/>
          </a:xfrm>
          <a:prstGeom prst="roundRect">
            <a:avLst>
              <a:gd name="adj" fmla="val 0"/>
            </a:avLst>
          </a:prstGeom>
          <a:solidFill>
            <a:srgbClr val="D99694">
              <a:alpha val="50000"/>
            </a:srgbClr>
          </a:solidFill>
          <a:ln w="9525">
            <a:noFill/>
            <a:round/>
            <a:headEnd/>
            <a:tailEnd/>
          </a:ln>
          <a:effectLst/>
        </p:spPr>
        <p:txBody>
          <a:bodyPr lIns="90000" tIns="46800" rIns="90000" bIns="46800" anchor="ct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dirty="0">
                <a:latin typeface="Times New Roman" pitchFamily="18" charset="0"/>
                <a:cs typeface="Times New Roman" pitchFamily="18" charset="0"/>
              </a:rPr>
              <a:t>Российская Федерация (государственное образование) </a:t>
            </a:r>
          </a:p>
        </p:txBody>
      </p:sp>
      <p:sp>
        <p:nvSpPr>
          <p:cNvPr id="24" name="AutoShape 11"/>
          <p:cNvSpPr>
            <a:spLocks noChangeArrowheads="1"/>
          </p:cNvSpPr>
          <p:nvPr/>
        </p:nvSpPr>
        <p:spPr bwMode="auto">
          <a:xfrm>
            <a:off x="2843213" y="2781300"/>
            <a:ext cx="2520950" cy="1584325"/>
          </a:xfrm>
          <a:prstGeom prst="roundRect">
            <a:avLst>
              <a:gd name="adj" fmla="val 0"/>
            </a:avLst>
          </a:prstGeom>
          <a:solidFill>
            <a:srgbClr val="D99694">
              <a:alpha val="50000"/>
            </a:srgbClr>
          </a:solidFill>
          <a:ln w="9525">
            <a:noFill/>
            <a:round/>
            <a:headEnd/>
            <a:tailEnd/>
          </a:ln>
          <a:effectLst/>
        </p:spPr>
        <p:txBody>
          <a:bodyPr lIns="90000" tIns="46800" rIns="90000" bIns="46800" anchor="ct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dirty="0">
                <a:latin typeface="Times New Roman" pitchFamily="18" charset="0"/>
                <a:cs typeface="Times New Roman" pitchFamily="18" charset="0"/>
              </a:rPr>
              <a:t>Субъекты </a:t>
            </a:r>
          </a:p>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dirty="0">
                <a:latin typeface="Times New Roman" pitchFamily="18" charset="0"/>
                <a:cs typeface="Times New Roman" pitchFamily="18" charset="0"/>
              </a:rPr>
              <a:t>Российской Федерации (государственные  образования) </a:t>
            </a:r>
          </a:p>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b="1" dirty="0" smtClean="0">
                <a:latin typeface="Times New Roman" pitchFamily="18" charset="0"/>
                <a:cs typeface="Times New Roman" pitchFamily="18" charset="0"/>
              </a:rPr>
              <a:t>85 субъектов</a:t>
            </a:r>
            <a:endParaRPr lang="ru-RU" b="1" dirty="0">
              <a:latin typeface="Times New Roman" pitchFamily="18" charset="0"/>
              <a:cs typeface="Times New Roman" pitchFamily="18" charset="0"/>
            </a:endParaRPr>
          </a:p>
        </p:txBody>
      </p:sp>
      <p:sp>
        <p:nvSpPr>
          <p:cNvPr id="25" name="AutoShape 12"/>
          <p:cNvSpPr>
            <a:spLocks noChangeArrowheads="1"/>
          </p:cNvSpPr>
          <p:nvPr/>
        </p:nvSpPr>
        <p:spPr bwMode="auto">
          <a:xfrm>
            <a:off x="5508625" y="2781300"/>
            <a:ext cx="3167063" cy="1584325"/>
          </a:xfrm>
          <a:prstGeom prst="roundRect">
            <a:avLst>
              <a:gd name="adj" fmla="val 0"/>
            </a:avLst>
          </a:prstGeom>
          <a:solidFill>
            <a:srgbClr val="D99694">
              <a:alpha val="50000"/>
            </a:srgbClr>
          </a:solidFill>
          <a:ln w="9525">
            <a:noFill/>
            <a:round/>
            <a:headEnd/>
            <a:tailEnd/>
          </a:ln>
          <a:effectLst/>
        </p:spPr>
        <p:txBody>
          <a:bodyPr lIns="90000" tIns="46800" rIns="90000" bIns="46800" anchor="ct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dirty="0">
                <a:latin typeface="Times New Roman" pitchFamily="18" charset="0"/>
                <a:cs typeface="Times New Roman" pitchFamily="18" charset="0"/>
              </a:rPr>
              <a:t>Муниципальные образования (муниципальные районы, городские округа, городские и сельские поселения, внутригородские муниципальные образования)  - </a:t>
            </a:r>
            <a:r>
              <a:rPr lang="ru-RU" sz="1600" b="1" dirty="0" smtClean="0">
                <a:latin typeface="Times New Roman" pitchFamily="18" charset="0"/>
                <a:cs typeface="Times New Roman" pitchFamily="18" charset="0"/>
              </a:rPr>
              <a:t>23304</a:t>
            </a:r>
            <a:endParaRPr lang="ru-RU" sz="1600" b="1" dirty="0">
              <a:latin typeface="Times New Roman" pitchFamily="18" charset="0"/>
              <a:cs typeface="Times New Roman" pitchFamily="18" charset="0"/>
            </a:endParaRPr>
          </a:p>
        </p:txBody>
      </p:sp>
      <p:sp>
        <p:nvSpPr>
          <p:cNvPr id="26" name="Line 14"/>
          <p:cNvSpPr>
            <a:spLocks noChangeShapeType="1"/>
          </p:cNvSpPr>
          <p:nvPr/>
        </p:nvSpPr>
        <p:spPr bwMode="auto">
          <a:xfrm>
            <a:off x="4427538" y="2420938"/>
            <a:ext cx="1587" cy="360362"/>
          </a:xfrm>
          <a:prstGeom prst="line">
            <a:avLst/>
          </a:prstGeom>
          <a:noFill/>
          <a:ln w="19080" cap="sq">
            <a:solidFill>
              <a:srgbClr val="8A8882"/>
            </a:solidFill>
            <a:miter lim="800000"/>
            <a:headEnd/>
            <a:tailEnd/>
          </a:ln>
          <a:effectLst/>
        </p:spPr>
        <p:txBody>
          <a:bodyPr/>
          <a:lstStyle/>
          <a:p>
            <a:endParaRPr lang="ru-RU"/>
          </a:p>
        </p:txBody>
      </p:sp>
      <p:sp>
        <p:nvSpPr>
          <p:cNvPr id="27" name="Line 15"/>
          <p:cNvSpPr>
            <a:spLocks noChangeShapeType="1"/>
          </p:cNvSpPr>
          <p:nvPr/>
        </p:nvSpPr>
        <p:spPr bwMode="auto">
          <a:xfrm>
            <a:off x="6443663" y="2349500"/>
            <a:ext cx="1587" cy="360363"/>
          </a:xfrm>
          <a:prstGeom prst="line">
            <a:avLst/>
          </a:prstGeom>
          <a:noFill/>
          <a:ln w="19080" cap="sq">
            <a:solidFill>
              <a:srgbClr val="8A8882"/>
            </a:solidFill>
            <a:miter lim="800000"/>
            <a:headEnd/>
            <a:tailEnd/>
          </a:ln>
          <a:effectLst/>
        </p:spPr>
        <p:txBody>
          <a:bodyPr/>
          <a:lstStyle/>
          <a:p>
            <a:endParaRPr lang="ru-RU"/>
          </a:p>
        </p:txBody>
      </p:sp>
      <p:sp>
        <p:nvSpPr>
          <p:cNvPr id="28" name="AutoShape 16"/>
          <p:cNvSpPr>
            <a:spLocks noChangeArrowheads="1"/>
          </p:cNvSpPr>
          <p:nvPr/>
        </p:nvSpPr>
        <p:spPr bwMode="auto">
          <a:xfrm>
            <a:off x="5364163" y="4653136"/>
            <a:ext cx="3312293" cy="1800200"/>
          </a:xfrm>
          <a:prstGeom prst="roundRect">
            <a:avLst>
              <a:gd name="adj" fmla="val 0"/>
            </a:avLst>
          </a:prstGeom>
          <a:solidFill>
            <a:srgbClr val="D99694">
              <a:alpha val="50000"/>
            </a:srgbClr>
          </a:solidFill>
          <a:ln w="9525">
            <a:noFill/>
            <a:round/>
            <a:headEnd/>
            <a:tailEnd/>
          </a:ln>
          <a:effectLst/>
        </p:spPr>
        <p:txBody>
          <a:bodyPr lIns="90000" tIns="46800" rIns="90000" bIns="46800" anchor="ct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dirty="0">
                <a:latin typeface="Times New Roman" pitchFamily="18" charset="0"/>
                <a:cs typeface="Times New Roman" pitchFamily="18" charset="0"/>
              </a:rPr>
              <a:t>Муниципальные образования Касимовского </a:t>
            </a:r>
          </a:p>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dirty="0">
                <a:latin typeface="Times New Roman" pitchFamily="18" charset="0"/>
                <a:cs typeface="Times New Roman" pitchFamily="18" charset="0"/>
              </a:rPr>
              <a:t>муниципального района: </a:t>
            </a:r>
          </a:p>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500" b="1" dirty="0">
              <a:latin typeface="Times New Roman" pitchFamily="18" charset="0"/>
              <a:cs typeface="Times New Roman" pitchFamily="18" charset="0"/>
            </a:endParaRPr>
          </a:p>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dirty="0">
                <a:latin typeface="Times New Roman" pitchFamily="18" charset="0"/>
                <a:cs typeface="Times New Roman" pitchFamily="18" charset="0"/>
              </a:rPr>
              <a:t>муниципальные районы - 1, городские </a:t>
            </a:r>
            <a:r>
              <a:rPr lang="ru-RU" sz="1600" dirty="0" smtClean="0">
                <a:latin typeface="Times New Roman" pitchFamily="18" charset="0"/>
                <a:cs typeface="Times New Roman" pitchFamily="18" charset="0"/>
              </a:rPr>
              <a:t>поселения – 3,</a:t>
            </a:r>
          </a:p>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dirty="0" smtClean="0">
                <a:latin typeface="Times New Roman" pitchFamily="18" charset="0"/>
                <a:cs typeface="Times New Roman" pitchFamily="18" charset="0"/>
              </a:rPr>
              <a:t>сельские поселения - 22 </a:t>
            </a:r>
            <a:endParaRPr lang="ru-RU" sz="1600" dirty="0">
              <a:latin typeface="Times New Roman" pitchFamily="18" charset="0"/>
              <a:cs typeface="Times New Roman" pitchFamily="18" charset="0"/>
            </a:endParaRPr>
          </a:p>
        </p:txBody>
      </p:sp>
      <p:sp>
        <p:nvSpPr>
          <p:cNvPr id="29" name="Line 17"/>
          <p:cNvSpPr>
            <a:spLocks noChangeShapeType="1"/>
          </p:cNvSpPr>
          <p:nvPr/>
        </p:nvSpPr>
        <p:spPr bwMode="auto">
          <a:xfrm flipH="1">
            <a:off x="4427538" y="2205038"/>
            <a:ext cx="0" cy="144462"/>
          </a:xfrm>
          <a:prstGeom prst="line">
            <a:avLst/>
          </a:prstGeom>
          <a:noFill/>
          <a:ln w="19080" cap="sq">
            <a:solidFill>
              <a:srgbClr val="8A8882"/>
            </a:solidFill>
            <a:miter lim="800000"/>
            <a:headEnd/>
            <a:tailEnd/>
          </a:ln>
          <a:effectLst/>
        </p:spPr>
        <p:txBody>
          <a:bodyPr/>
          <a:lstStyle/>
          <a:p>
            <a:endParaRPr lang="ru-RU"/>
          </a:p>
        </p:txBody>
      </p:sp>
      <p:sp>
        <p:nvSpPr>
          <p:cNvPr id="30" name="Line 18"/>
          <p:cNvSpPr>
            <a:spLocks noChangeShapeType="1"/>
          </p:cNvSpPr>
          <p:nvPr/>
        </p:nvSpPr>
        <p:spPr bwMode="auto">
          <a:xfrm flipV="1">
            <a:off x="7236295" y="4365624"/>
            <a:ext cx="1117" cy="287511"/>
          </a:xfrm>
          <a:prstGeom prst="line">
            <a:avLst/>
          </a:prstGeom>
          <a:noFill/>
          <a:ln w="19080" cap="sq">
            <a:solidFill>
              <a:srgbClr val="8A8882"/>
            </a:solidFill>
            <a:miter lim="800000"/>
            <a:headEnd/>
            <a:tailEnd/>
          </a:ln>
          <a:effectLst/>
        </p:spPr>
        <p:txBody>
          <a:bodyPr/>
          <a:lstStyle/>
          <a:p>
            <a:endParaRPr lang="ru-RU"/>
          </a:p>
        </p:txBody>
      </p:sp>
      <p:sp>
        <p:nvSpPr>
          <p:cNvPr id="31" name="AutoShape 19"/>
          <p:cNvSpPr>
            <a:spLocks noChangeArrowheads="1"/>
          </p:cNvSpPr>
          <p:nvPr/>
        </p:nvSpPr>
        <p:spPr bwMode="auto">
          <a:xfrm>
            <a:off x="2843808" y="4653136"/>
            <a:ext cx="2448272" cy="1800199"/>
          </a:xfrm>
          <a:prstGeom prst="roundRect">
            <a:avLst>
              <a:gd name="adj" fmla="val 0"/>
            </a:avLst>
          </a:prstGeom>
          <a:solidFill>
            <a:srgbClr val="D99694">
              <a:alpha val="50000"/>
            </a:srgbClr>
          </a:solidFill>
          <a:ln w="9525">
            <a:noFill/>
            <a:round/>
            <a:headEnd/>
            <a:tailEnd/>
          </a:ln>
          <a:effectLst/>
        </p:spPr>
        <p:txBody>
          <a:bodyPr lIns="90000" tIns="46800" rIns="90000" bIns="46800" anchor="ct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b="1">
                <a:latin typeface="Times New Roman" pitchFamily="18" charset="0"/>
                <a:cs typeface="Times New Roman" pitchFamily="18" charset="0"/>
              </a:rPr>
              <a:t>Рязанская область</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6" name="Picture 4"/>
          <p:cNvPicPr>
            <a:picLocks noGrp="1" noChangeAspect="1" noChangeArrowheads="1"/>
          </p:cNvPicPr>
          <p:nvPr>
            <p:ph type="title"/>
          </p:nvPr>
        </p:nvPicPr>
        <p:blipFill>
          <a:blip r:embed="rId2" cstate="print"/>
          <a:srcRect/>
          <a:stretch>
            <a:fillRect/>
          </a:stretch>
        </p:blipFill>
        <p:spPr>
          <a:xfrm>
            <a:off x="467544" y="0"/>
            <a:ext cx="8218487" cy="765175"/>
          </a:xfrm>
          <a:noFill/>
          <a:ln/>
        </p:spPr>
      </p:pic>
      <p:sp>
        <p:nvSpPr>
          <p:cNvPr id="223235" name="Rectangle 3"/>
          <p:cNvSpPr>
            <a:spLocks noGrp="1" noChangeArrowheads="1"/>
          </p:cNvSpPr>
          <p:nvPr>
            <p:ph idx="1"/>
          </p:nvPr>
        </p:nvSpPr>
        <p:spPr>
          <a:xfrm>
            <a:off x="971550" y="1125538"/>
            <a:ext cx="7715250" cy="4970462"/>
          </a:xfrm>
        </p:spPr>
        <p:txBody>
          <a:bodyPr/>
          <a:lstStyle/>
          <a:p>
            <a:endParaRPr lang="ru-RU"/>
          </a:p>
        </p:txBody>
      </p:sp>
      <p:sp>
        <p:nvSpPr>
          <p:cNvPr id="223301" name="AutoShape 69"/>
          <p:cNvSpPr>
            <a:spLocks noChangeArrowheads="1"/>
          </p:cNvSpPr>
          <p:nvPr/>
        </p:nvSpPr>
        <p:spPr bwMode="auto">
          <a:xfrm>
            <a:off x="2627313" y="3500438"/>
            <a:ext cx="4405312" cy="579437"/>
          </a:xfrm>
          <a:prstGeom prst="leftArrow">
            <a:avLst>
              <a:gd name="adj1" fmla="val 50000"/>
              <a:gd name="adj2" fmla="val 56528"/>
            </a:avLst>
          </a:prstGeom>
          <a:gradFill rotWithShape="0">
            <a:gsLst>
              <a:gs pos="0">
                <a:srgbClr val="F5FFE6"/>
              </a:gs>
              <a:gs pos="100000">
                <a:srgbClr val="DAFDA7"/>
              </a:gs>
            </a:gsLst>
            <a:lin ang="5400000" scaled="1"/>
          </a:gradFill>
          <a:ln w="9360" cap="sq">
            <a:solidFill>
              <a:srgbClr val="98B954"/>
            </a:solidFill>
            <a:miter lim="800000"/>
            <a:headEnd/>
            <a:tailEnd/>
          </a:ln>
          <a:effectLst>
            <a:outerShdw dist="20160" dir="5400000" algn="ctr" rotWithShape="0">
              <a:srgbClr val="000000">
                <a:alpha val="38034"/>
              </a:srgbClr>
            </a:outerShdw>
          </a:effectLst>
        </p:spPr>
        <p:txBody>
          <a:bodyPr wrap="none" anchor="ctr"/>
          <a:lstStyle/>
          <a:p>
            <a:endParaRPr lang="ru-RU"/>
          </a:p>
        </p:txBody>
      </p:sp>
      <p:sp>
        <p:nvSpPr>
          <p:cNvPr id="223303" name="AutoShape 71"/>
          <p:cNvSpPr>
            <a:spLocks noChangeArrowheads="1"/>
          </p:cNvSpPr>
          <p:nvPr/>
        </p:nvSpPr>
        <p:spPr bwMode="auto">
          <a:xfrm rot="18360000">
            <a:off x="1504156" y="1961357"/>
            <a:ext cx="3489325" cy="665162"/>
          </a:xfrm>
          <a:prstGeom prst="rightArrow">
            <a:avLst>
              <a:gd name="adj1" fmla="val 50000"/>
              <a:gd name="adj2" fmla="val 43788"/>
            </a:avLst>
          </a:prstGeom>
          <a:gradFill rotWithShape="0">
            <a:gsLst>
              <a:gs pos="0">
                <a:srgbClr val="F0EAF9"/>
              </a:gs>
              <a:gs pos="100000">
                <a:srgbClr val="C9B5E8"/>
              </a:gs>
            </a:gsLst>
            <a:lin ang="2195999" scaled="1"/>
          </a:gradFill>
          <a:ln w="9360" cap="sq">
            <a:solidFill>
              <a:srgbClr val="7D60A0"/>
            </a:solidFill>
            <a:miter lim="800000"/>
            <a:headEnd/>
            <a:tailEnd/>
          </a:ln>
          <a:effectLst>
            <a:outerShdw dist="20160" dir="5400000" algn="ctr" rotWithShape="0">
              <a:srgbClr val="000000">
                <a:alpha val="38034"/>
              </a:srgbClr>
            </a:outerShdw>
          </a:effectLst>
        </p:spPr>
        <p:txBody>
          <a:bodyPr wrap="none" anchor="ctr"/>
          <a:lstStyle/>
          <a:p>
            <a:endParaRPr lang="ru-RU"/>
          </a:p>
        </p:txBody>
      </p:sp>
      <p:pic>
        <p:nvPicPr>
          <p:cNvPr id="223305" name="Picture 73"/>
          <p:cNvPicPr>
            <a:picLocks noChangeAspect="1" noChangeArrowheads="1"/>
          </p:cNvPicPr>
          <p:nvPr/>
        </p:nvPicPr>
        <p:blipFill>
          <a:blip r:embed="rId3" cstate="print"/>
          <a:srcRect/>
          <a:stretch>
            <a:fillRect/>
          </a:stretch>
        </p:blipFill>
        <p:spPr bwMode="auto">
          <a:xfrm>
            <a:off x="2843213" y="2349500"/>
            <a:ext cx="3438525" cy="917575"/>
          </a:xfrm>
          <a:prstGeom prst="rect">
            <a:avLst/>
          </a:prstGeom>
          <a:noFill/>
          <a:ln w="9525">
            <a:noFill/>
            <a:round/>
            <a:headEnd/>
            <a:tailEnd/>
          </a:ln>
          <a:effectLst/>
        </p:spPr>
      </p:pic>
      <p:pic>
        <p:nvPicPr>
          <p:cNvPr id="223306" name="Picture 74"/>
          <p:cNvPicPr>
            <a:picLocks noChangeAspect="1" noChangeArrowheads="1"/>
          </p:cNvPicPr>
          <p:nvPr/>
        </p:nvPicPr>
        <p:blipFill>
          <a:blip r:embed="rId4" cstate="print"/>
          <a:srcRect/>
          <a:stretch>
            <a:fillRect/>
          </a:stretch>
        </p:blipFill>
        <p:spPr bwMode="auto">
          <a:xfrm>
            <a:off x="2268538" y="1125538"/>
            <a:ext cx="1879600" cy="2143125"/>
          </a:xfrm>
          <a:prstGeom prst="rect">
            <a:avLst/>
          </a:prstGeom>
          <a:noFill/>
          <a:ln w="9525">
            <a:noFill/>
            <a:round/>
            <a:headEnd/>
            <a:tailEnd/>
          </a:ln>
          <a:effectLst/>
        </p:spPr>
      </p:pic>
      <p:pic>
        <p:nvPicPr>
          <p:cNvPr id="223307" name="Picture 75"/>
          <p:cNvPicPr>
            <a:picLocks noChangeAspect="1" noChangeArrowheads="1"/>
          </p:cNvPicPr>
          <p:nvPr/>
        </p:nvPicPr>
        <p:blipFill>
          <a:blip r:embed="rId5" cstate="print"/>
          <a:srcRect/>
          <a:stretch>
            <a:fillRect/>
          </a:stretch>
        </p:blipFill>
        <p:spPr bwMode="auto">
          <a:xfrm>
            <a:off x="3779838" y="3429000"/>
            <a:ext cx="1914525" cy="504825"/>
          </a:xfrm>
          <a:prstGeom prst="rect">
            <a:avLst/>
          </a:prstGeom>
          <a:noFill/>
          <a:ln w="9525">
            <a:noFill/>
            <a:round/>
            <a:headEnd/>
            <a:tailEnd/>
          </a:ln>
          <a:effectLst/>
        </p:spPr>
      </p:pic>
      <p:grpSp>
        <p:nvGrpSpPr>
          <p:cNvPr id="2" name="Group 77"/>
          <p:cNvGrpSpPr>
            <a:grpSpLocks/>
          </p:cNvGrpSpPr>
          <p:nvPr/>
        </p:nvGrpSpPr>
        <p:grpSpPr bwMode="auto">
          <a:xfrm>
            <a:off x="0" y="3573463"/>
            <a:ext cx="1908175" cy="431800"/>
            <a:chOff x="90" y="2295"/>
            <a:chExt cx="1085" cy="267"/>
          </a:xfrm>
        </p:grpSpPr>
        <p:sp>
          <p:nvSpPr>
            <p:cNvPr id="223310" name="AutoShape 78"/>
            <p:cNvSpPr>
              <a:spLocks noChangeArrowheads="1"/>
            </p:cNvSpPr>
            <p:nvPr/>
          </p:nvSpPr>
          <p:spPr bwMode="auto">
            <a:xfrm>
              <a:off x="90" y="2295"/>
              <a:ext cx="1085" cy="267"/>
            </a:xfrm>
            <a:prstGeom prst="chevron">
              <a:avLst>
                <a:gd name="adj" fmla="val 39978"/>
              </a:avLst>
            </a:prstGeom>
            <a:solidFill>
              <a:srgbClr val="8064A2"/>
            </a:solidFill>
            <a:ln w="38160" cap="sq">
              <a:solidFill>
                <a:srgbClr val="FFFFFF"/>
              </a:solidFill>
              <a:miter lim="800000"/>
              <a:headEnd/>
              <a:tailEnd/>
            </a:ln>
            <a:effectLst>
              <a:outerShdw dist="20160" dir="5400000" algn="ctr" rotWithShape="0">
                <a:srgbClr val="000000">
                  <a:alpha val="38034"/>
                </a:srgbClr>
              </a:outerShdw>
            </a:effectLst>
          </p:spPr>
          <p:txBody>
            <a:bodyPr wrap="none" anchor="ctr"/>
            <a:lstStyle/>
            <a:p>
              <a:endParaRPr lang="ru-RU"/>
            </a:p>
          </p:txBody>
        </p:sp>
        <p:sp>
          <p:nvSpPr>
            <p:cNvPr id="223311" name="Rectangle 79"/>
            <p:cNvSpPr>
              <a:spLocks noChangeArrowheads="1"/>
            </p:cNvSpPr>
            <p:nvPr/>
          </p:nvSpPr>
          <p:spPr bwMode="auto">
            <a:xfrm>
              <a:off x="197" y="2295"/>
              <a:ext cx="871" cy="267"/>
            </a:xfrm>
            <a:prstGeom prst="rect">
              <a:avLst/>
            </a:prstGeom>
            <a:noFill/>
            <a:ln w="9525">
              <a:noFill/>
              <a:round/>
              <a:headEnd/>
              <a:tailEnd/>
            </a:ln>
            <a:effectLst/>
          </p:spPr>
          <p:txBody>
            <a:bodyPr lIns="15120" tIns="7560" rIns="0" bIns="7560" anchor="ctr"/>
            <a:lstStyle/>
            <a:p>
              <a:pPr algn="ctr" defTabSz="449263">
                <a:lnSpc>
                  <a:spcPct val="90000"/>
                </a:lnSpc>
                <a:spcAft>
                  <a:spcPts val="525"/>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b="1">
                  <a:solidFill>
                    <a:srgbClr val="FFFFFF"/>
                  </a:solidFill>
                  <a:latin typeface="Times New Roman" pitchFamily="18" charset="0"/>
                  <a:cs typeface="Times New Roman" pitchFamily="18" charset="0"/>
                </a:rPr>
                <a:t>Формирование бюджета</a:t>
              </a:r>
            </a:p>
          </p:txBody>
        </p:sp>
      </p:grpSp>
      <p:grpSp>
        <p:nvGrpSpPr>
          <p:cNvPr id="3" name="Group 80"/>
          <p:cNvGrpSpPr>
            <a:grpSpLocks/>
          </p:cNvGrpSpPr>
          <p:nvPr/>
        </p:nvGrpSpPr>
        <p:grpSpPr bwMode="auto">
          <a:xfrm>
            <a:off x="0" y="2997200"/>
            <a:ext cx="2916238" cy="644525"/>
            <a:chOff x="180" y="1845"/>
            <a:chExt cx="1252" cy="493"/>
          </a:xfrm>
        </p:grpSpPr>
        <p:sp>
          <p:nvSpPr>
            <p:cNvPr id="223313" name="AutoShape 81"/>
            <p:cNvSpPr>
              <a:spLocks noChangeArrowheads="1"/>
            </p:cNvSpPr>
            <p:nvPr/>
          </p:nvSpPr>
          <p:spPr bwMode="auto">
            <a:xfrm>
              <a:off x="180" y="1890"/>
              <a:ext cx="1252" cy="358"/>
            </a:xfrm>
            <a:prstGeom prst="chevron">
              <a:avLst>
                <a:gd name="adj" fmla="val 100464"/>
              </a:avLst>
            </a:prstGeom>
            <a:solidFill>
              <a:srgbClr val="8064A2"/>
            </a:solidFill>
            <a:ln w="38160" cap="sq">
              <a:solidFill>
                <a:srgbClr val="FFFFFF"/>
              </a:solidFill>
              <a:miter lim="800000"/>
              <a:headEnd/>
              <a:tailEnd/>
            </a:ln>
            <a:effectLst>
              <a:outerShdw dist="20160" dir="5400000" algn="ctr" rotWithShape="0">
                <a:srgbClr val="000000">
                  <a:alpha val="38034"/>
                </a:srgbClr>
              </a:outerShdw>
            </a:effectLst>
          </p:spPr>
          <p:txBody>
            <a:bodyPr wrap="none" anchor="ctr"/>
            <a:lstStyle/>
            <a:p>
              <a:endParaRPr lang="ru-RU"/>
            </a:p>
          </p:txBody>
        </p:sp>
        <p:sp>
          <p:nvSpPr>
            <p:cNvPr id="223314" name="Rectangle 82"/>
            <p:cNvSpPr>
              <a:spLocks noChangeArrowheads="1"/>
            </p:cNvSpPr>
            <p:nvPr/>
          </p:nvSpPr>
          <p:spPr bwMode="auto">
            <a:xfrm>
              <a:off x="305" y="1845"/>
              <a:ext cx="1002" cy="493"/>
            </a:xfrm>
            <a:prstGeom prst="rect">
              <a:avLst/>
            </a:prstGeom>
            <a:noFill/>
            <a:ln w="9525">
              <a:noFill/>
              <a:round/>
              <a:headEnd/>
              <a:tailEnd/>
            </a:ln>
            <a:effectLst/>
          </p:spPr>
          <p:txBody>
            <a:bodyPr lIns="15120" tIns="7560" rIns="0" bIns="7560" anchor="ctr"/>
            <a:lstStyle/>
            <a:p>
              <a:pPr algn="ctr" defTabSz="449263">
                <a:lnSpc>
                  <a:spcPct val="90000"/>
                </a:lnSpc>
                <a:spcAft>
                  <a:spcPts val="525"/>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b="1">
                  <a:solidFill>
                    <a:srgbClr val="FFFFFF"/>
                  </a:solidFill>
                  <a:latin typeface="Times New Roman" pitchFamily="18" charset="0"/>
                  <a:cs typeface="Times New Roman" pitchFamily="18" charset="0"/>
                </a:rPr>
                <a:t>Одобрение бюджета администрацией  района</a:t>
              </a:r>
            </a:p>
          </p:txBody>
        </p:sp>
      </p:grpSp>
      <p:grpSp>
        <p:nvGrpSpPr>
          <p:cNvPr id="4" name="Group 83"/>
          <p:cNvGrpSpPr>
            <a:grpSpLocks/>
          </p:cNvGrpSpPr>
          <p:nvPr/>
        </p:nvGrpSpPr>
        <p:grpSpPr bwMode="auto">
          <a:xfrm>
            <a:off x="0" y="2420938"/>
            <a:ext cx="2559050" cy="519112"/>
            <a:chOff x="360" y="1530"/>
            <a:chExt cx="1252" cy="316"/>
          </a:xfrm>
        </p:grpSpPr>
        <p:sp>
          <p:nvSpPr>
            <p:cNvPr id="223316" name="AutoShape 84"/>
            <p:cNvSpPr>
              <a:spLocks noChangeArrowheads="1"/>
            </p:cNvSpPr>
            <p:nvPr/>
          </p:nvSpPr>
          <p:spPr bwMode="auto">
            <a:xfrm>
              <a:off x="360" y="1530"/>
              <a:ext cx="1252" cy="316"/>
            </a:xfrm>
            <a:prstGeom prst="chevron">
              <a:avLst>
                <a:gd name="adj" fmla="val 50222"/>
              </a:avLst>
            </a:prstGeom>
            <a:solidFill>
              <a:srgbClr val="8064A2"/>
            </a:solidFill>
            <a:ln w="38160" cap="sq">
              <a:solidFill>
                <a:srgbClr val="FFFFFF"/>
              </a:solidFill>
              <a:miter lim="800000"/>
              <a:headEnd/>
              <a:tailEnd/>
            </a:ln>
            <a:effectLst>
              <a:outerShdw dist="20160" dir="5400000" algn="ctr" rotWithShape="0">
                <a:srgbClr val="000000">
                  <a:alpha val="38034"/>
                </a:srgbClr>
              </a:outerShdw>
            </a:effectLst>
          </p:spPr>
          <p:txBody>
            <a:bodyPr wrap="none" anchor="ctr"/>
            <a:lstStyle/>
            <a:p>
              <a:endParaRPr lang="ru-RU"/>
            </a:p>
          </p:txBody>
        </p:sp>
        <p:sp>
          <p:nvSpPr>
            <p:cNvPr id="223317" name="Rectangle 85"/>
            <p:cNvSpPr>
              <a:spLocks noChangeArrowheads="1"/>
            </p:cNvSpPr>
            <p:nvPr/>
          </p:nvSpPr>
          <p:spPr bwMode="auto">
            <a:xfrm>
              <a:off x="485" y="1530"/>
              <a:ext cx="1002" cy="316"/>
            </a:xfrm>
            <a:prstGeom prst="rect">
              <a:avLst/>
            </a:prstGeom>
            <a:noFill/>
            <a:ln w="9525">
              <a:noFill/>
              <a:round/>
              <a:headEnd/>
              <a:tailEnd/>
            </a:ln>
            <a:effectLst/>
          </p:spPr>
          <p:txBody>
            <a:bodyPr lIns="15120" tIns="7560" rIns="0" bIns="7560" anchor="ctr"/>
            <a:lstStyle/>
            <a:p>
              <a:pPr algn="ctr" defTabSz="449263">
                <a:lnSpc>
                  <a:spcPct val="90000"/>
                </a:lnSpc>
                <a:spcAft>
                  <a:spcPts val="525"/>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b="1" dirty="0">
                  <a:solidFill>
                    <a:srgbClr val="FFFFFF"/>
                  </a:solidFill>
                  <a:latin typeface="Times New Roman" pitchFamily="18" charset="0"/>
                  <a:cs typeface="Times New Roman" pitchFamily="18" charset="0"/>
                </a:rPr>
                <a:t>Внесение бюджета Главой администрации  в Думу</a:t>
              </a:r>
            </a:p>
          </p:txBody>
        </p:sp>
      </p:grpSp>
      <p:grpSp>
        <p:nvGrpSpPr>
          <p:cNvPr id="5" name="Group 86"/>
          <p:cNvGrpSpPr>
            <a:grpSpLocks/>
          </p:cNvGrpSpPr>
          <p:nvPr/>
        </p:nvGrpSpPr>
        <p:grpSpPr bwMode="auto">
          <a:xfrm>
            <a:off x="179388" y="1844675"/>
            <a:ext cx="2903537" cy="431800"/>
            <a:chOff x="540" y="1215"/>
            <a:chExt cx="1389" cy="270"/>
          </a:xfrm>
        </p:grpSpPr>
        <p:sp>
          <p:nvSpPr>
            <p:cNvPr id="223319" name="AutoShape 87"/>
            <p:cNvSpPr>
              <a:spLocks noChangeArrowheads="1"/>
            </p:cNvSpPr>
            <p:nvPr/>
          </p:nvSpPr>
          <p:spPr bwMode="auto">
            <a:xfrm>
              <a:off x="540" y="1215"/>
              <a:ext cx="1389" cy="270"/>
            </a:xfrm>
            <a:prstGeom prst="chevron">
              <a:avLst>
                <a:gd name="adj" fmla="val 51302"/>
              </a:avLst>
            </a:prstGeom>
            <a:solidFill>
              <a:srgbClr val="8064A2"/>
            </a:solidFill>
            <a:ln w="38160" cap="sq">
              <a:solidFill>
                <a:srgbClr val="FFFFFF"/>
              </a:solidFill>
              <a:miter lim="800000"/>
              <a:headEnd/>
              <a:tailEnd/>
            </a:ln>
            <a:effectLst>
              <a:outerShdw dist="20160" dir="5400000" algn="ctr" rotWithShape="0">
                <a:srgbClr val="000000">
                  <a:alpha val="38034"/>
                </a:srgbClr>
              </a:outerShdw>
            </a:effectLst>
          </p:spPr>
          <p:txBody>
            <a:bodyPr wrap="none" anchor="ctr"/>
            <a:lstStyle/>
            <a:p>
              <a:endParaRPr lang="ru-RU"/>
            </a:p>
          </p:txBody>
        </p:sp>
        <p:sp>
          <p:nvSpPr>
            <p:cNvPr id="223320" name="Rectangle 88"/>
            <p:cNvSpPr>
              <a:spLocks noChangeArrowheads="1"/>
            </p:cNvSpPr>
            <p:nvPr/>
          </p:nvSpPr>
          <p:spPr bwMode="auto">
            <a:xfrm>
              <a:off x="679" y="1215"/>
              <a:ext cx="1111" cy="270"/>
            </a:xfrm>
            <a:prstGeom prst="rect">
              <a:avLst/>
            </a:prstGeom>
            <a:noFill/>
            <a:ln w="9525">
              <a:noFill/>
              <a:round/>
              <a:headEnd/>
              <a:tailEnd/>
            </a:ln>
            <a:effectLst/>
          </p:spPr>
          <p:txBody>
            <a:bodyPr lIns="15120" tIns="7560" rIns="0" bIns="7560" anchor="ctr"/>
            <a:lstStyle/>
            <a:p>
              <a:pPr algn="ctr" defTabSz="449263">
                <a:lnSpc>
                  <a:spcPct val="90000"/>
                </a:lnSpc>
                <a:spcAft>
                  <a:spcPts val="525"/>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b="1">
                  <a:solidFill>
                    <a:srgbClr val="FFFFFF"/>
                  </a:solidFill>
                  <a:latin typeface="Times New Roman" pitchFamily="18" charset="0"/>
                  <a:cs typeface="Times New Roman" pitchFamily="18" charset="0"/>
                </a:rPr>
                <a:t>Рассмотрение бюджета Думой</a:t>
              </a:r>
            </a:p>
          </p:txBody>
        </p:sp>
      </p:grpSp>
      <p:grpSp>
        <p:nvGrpSpPr>
          <p:cNvPr id="6" name="Group 89"/>
          <p:cNvGrpSpPr>
            <a:grpSpLocks/>
          </p:cNvGrpSpPr>
          <p:nvPr/>
        </p:nvGrpSpPr>
        <p:grpSpPr bwMode="auto">
          <a:xfrm>
            <a:off x="755650" y="765175"/>
            <a:ext cx="3190875" cy="312738"/>
            <a:chOff x="1170" y="495"/>
            <a:chExt cx="1334" cy="269"/>
          </a:xfrm>
        </p:grpSpPr>
        <p:sp>
          <p:nvSpPr>
            <p:cNvPr id="223322" name="AutoShape 90"/>
            <p:cNvSpPr>
              <a:spLocks noChangeArrowheads="1"/>
            </p:cNvSpPr>
            <p:nvPr/>
          </p:nvSpPr>
          <p:spPr bwMode="auto">
            <a:xfrm>
              <a:off x="1170" y="495"/>
              <a:ext cx="1334" cy="269"/>
            </a:xfrm>
            <a:prstGeom prst="chevron">
              <a:avLst>
                <a:gd name="adj" fmla="val 48788"/>
              </a:avLst>
            </a:prstGeom>
            <a:solidFill>
              <a:srgbClr val="8064A2"/>
            </a:solidFill>
            <a:ln w="38160" cap="sq">
              <a:solidFill>
                <a:srgbClr val="FFFFFF"/>
              </a:solidFill>
              <a:miter lim="800000"/>
              <a:headEnd/>
              <a:tailEnd/>
            </a:ln>
            <a:effectLst>
              <a:outerShdw dist="20160" dir="5400000" algn="ctr" rotWithShape="0">
                <a:srgbClr val="000000">
                  <a:alpha val="38034"/>
                </a:srgbClr>
              </a:outerShdw>
            </a:effectLst>
          </p:spPr>
          <p:txBody>
            <a:bodyPr wrap="none" anchor="ctr"/>
            <a:lstStyle/>
            <a:p>
              <a:endParaRPr lang="ru-RU"/>
            </a:p>
          </p:txBody>
        </p:sp>
        <p:sp>
          <p:nvSpPr>
            <p:cNvPr id="223323" name="Rectangle 91"/>
            <p:cNvSpPr>
              <a:spLocks noChangeArrowheads="1"/>
            </p:cNvSpPr>
            <p:nvPr/>
          </p:nvSpPr>
          <p:spPr bwMode="auto">
            <a:xfrm>
              <a:off x="1302" y="495"/>
              <a:ext cx="1070" cy="269"/>
            </a:xfrm>
            <a:prstGeom prst="rect">
              <a:avLst/>
            </a:prstGeom>
            <a:noFill/>
            <a:ln w="9525">
              <a:noFill/>
              <a:round/>
              <a:headEnd/>
              <a:tailEnd/>
            </a:ln>
            <a:effectLst/>
          </p:spPr>
          <p:txBody>
            <a:bodyPr lIns="15120" tIns="7560" rIns="0" bIns="7560" anchor="ctr"/>
            <a:lstStyle/>
            <a:p>
              <a:pPr algn="ctr" defTabSz="449263">
                <a:lnSpc>
                  <a:spcPct val="90000"/>
                </a:lnSpc>
                <a:spcAft>
                  <a:spcPts val="525"/>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b="1">
                  <a:solidFill>
                    <a:srgbClr val="FFFFFF"/>
                  </a:solidFill>
                  <a:latin typeface="Times New Roman" pitchFamily="18" charset="0"/>
                  <a:cs typeface="Times New Roman" pitchFamily="18" charset="0"/>
                </a:rPr>
                <a:t>Принятие бюджета Думой</a:t>
              </a:r>
            </a:p>
          </p:txBody>
        </p:sp>
      </p:grpSp>
      <p:grpSp>
        <p:nvGrpSpPr>
          <p:cNvPr id="7" name="Group 92"/>
          <p:cNvGrpSpPr>
            <a:grpSpLocks/>
          </p:cNvGrpSpPr>
          <p:nvPr/>
        </p:nvGrpSpPr>
        <p:grpSpPr bwMode="auto">
          <a:xfrm>
            <a:off x="5508625" y="692150"/>
            <a:ext cx="2592388" cy="317500"/>
            <a:chOff x="3424" y="436"/>
            <a:chExt cx="1406" cy="274"/>
          </a:xfrm>
        </p:grpSpPr>
        <p:sp>
          <p:nvSpPr>
            <p:cNvPr id="223325" name="AutoShape 93"/>
            <p:cNvSpPr>
              <a:spLocks noChangeArrowheads="1"/>
            </p:cNvSpPr>
            <p:nvPr/>
          </p:nvSpPr>
          <p:spPr bwMode="auto">
            <a:xfrm rot="10800000">
              <a:off x="3425" y="440"/>
              <a:ext cx="1406" cy="272"/>
            </a:xfrm>
            <a:prstGeom prst="chevron">
              <a:avLst>
                <a:gd name="adj" fmla="val 50854"/>
              </a:avLst>
            </a:prstGeom>
            <a:solidFill>
              <a:srgbClr val="C0504D"/>
            </a:solidFill>
            <a:ln w="38160" cap="sq">
              <a:solidFill>
                <a:srgbClr val="FFFFFF"/>
              </a:solidFill>
              <a:miter lim="800000"/>
              <a:headEnd/>
              <a:tailEnd/>
            </a:ln>
            <a:effectLst>
              <a:outerShdw dist="20160" dir="5400000" algn="ctr" rotWithShape="0">
                <a:srgbClr val="000000">
                  <a:alpha val="38034"/>
                </a:srgbClr>
              </a:outerShdw>
            </a:effectLst>
          </p:spPr>
          <p:txBody>
            <a:bodyPr wrap="none" anchor="ctr"/>
            <a:lstStyle/>
            <a:p>
              <a:endParaRPr lang="ru-RU"/>
            </a:p>
          </p:txBody>
        </p:sp>
        <p:sp>
          <p:nvSpPr>
            <p:cNvPr id="223326" name="Rectangle 94"/>
            <p:cNvSpPr>
              <a:spLocks noChangeArrowheads="1"/>
            </p:cNvSpPr>
            <p:nvPr/>
          </p:nvSpPr>
          <p:spPr bwMode="auto">
            <a:xfrm>
              <a:off x="3562" y="436"/>
              <a:ext cx="1128" cy="272"/>
            </a:xfrm>
            <a:prstGeom prst="rect">
              <a:avLst/>
            </a:prstGeom>
            <a:noFill/>
            <a:ln w="9525">
              <a:noFill/>
              <a:round/>
              <a:headEnd/>
              <a:tailEnd/>
            </a:ln>
            <a:effectLst/>
          </p:spPr>
          <p:txBody>
            <a:bodyPr lIns="0" tIns="7560" rIns="15120" bIns="7560" anchor="ctr"/>
            <a:lstStyle/>
            <a:p>
              <a:pPr algn="ctr" defTabSz="449263">
                <a:lnSpc>
                  <a:spcPct val="90000"/>
                </a:lnSpc>
                <a:spcAft>
                  <a:spcPts val="525"/>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b="1">
                  <a:solidFill>
                    <a:srgbClr val="FFFFFF"/>
                  </a:solidFill>
                  <a:latin typeface="Times New Roman" pitchFamily="18" charset="0"/>
                  <a:cs typeface="Times New Roman" pitchFamily="18" charset="0"/>
                </a:rPr>
                <a:t>Оплата труда</a:t>
              </a:r>
            </a:p>
          </p:txBody>
        </p:sp>
      </p:grpSp>
      <p:grpSp>
        <p:nvGrpSpPr>
          <p:cNvPr id="8" name="Group 95"/>
          <p:cNvGrpSpPr>
            <a:grpSpLocks/>
          </p:cNvGrpSpPr>
          <p:nvPr/>
        </p:nvGrpSpPr>
        <p:grpSpPr bwMode="auto">
          <a:xfrm>
            <a:off x="5795963" y="1125538"/>
            <a:ext cx="3097212" cy="317500"/>
            <a:chOff x="3645" y="765"/>
            <a:chExt cx="1387" cy="274"/>
          </a:xfrm>
        </p:grpSpPr>
        <p:sp>
          <p:nvSpPr>
            <p:cNvPr id="223328" name="AutoShape 96"/>
            <p:cNvSpPr>
              <a:spLocks noChangeArrowheads="1"/>
            </p:cNvSpPr>
            <p:nvPr/>
          </p:nvSpPr>
          <p:spPr bwMode="auto">
            <a:xfrm rot="10800000">
              <a:off x="3645" y="769"/>
              <a:ext cx="1387" cy="271"/>
            </a:xfrm>
            <a:prstGeom prst="chevron">
              <a:avLst>
                <a:gd name="adj" fmla="val 51039"/>
              </a:avLst>
            </a:prstGeom>
            <a:solidFill>
              <a:srgbClr val="C0504D"/>
            </a:solidFill>
            <a:ln w="38160" cap="sq">
              <a:solidFill>
                <a:srgbClr val="FFFFFF"/>
              </a:solidFill>
              <a:miter lim="800000"/>
              <a:headEnd/>
              <a:tailEnd/>
            </a:ln>
            <a:effectLst>
              <a:outerShdw dist="20160" dir="5400000" algn="ctr" rotWithShape="0">
                <a:srgbClr val="000000">
                  <a:alpha val="38034"/>
                </a:srgbClr>
              </a:outerShdw>
            </a:effectLst>
          </p:spPr>
          <p:txBody>
            <a:bodyPr wrap="none" anchor="ctr"/>
            <a:lstStyle/>
            <a:p>
              <a:endParaRPr lang="ru-RU"/>
            </a:p>
          </p:txBody>
        </p:sp>
        <p:sp>
          <p:nvSpPr>
            <p:cNvPr id="223329" name="Rectangle 97"/>
            <p:cNvSpPr>
              <a:spLocks noChangeArrowheads="1"/>
            </p:cNvSpPr>
            <p:nvPr/>
          </p:nvSpPr>
          <p:spPr bwMode="auto">
            <a:xfrm>
              <a:off x="3783" y="765"/>
              <a:ext cx="1109" cy="271"/>
            </a:xfrm>
            <a:prstGeom prst="rect">
              <a:avLst/>
            </a:prstGeom>
            <a:noFill/>
            <a:ln w="9525">
              <a:noFill/>
              <a:round/>
              <a:headEnd/>
              <a:tailEnd/>
            </a:ln>
            <a:effectLst/>
          </p:spPr>
          <p:txBody>
            <a:bodyPr lIns="0" tIns="7560" rIns="15120" bIns="7560" anchor="ctr"/>
            <a:lstStyle/>
            <a:p>
              <a:pPr algn="ctr" defTabSz="449263">
                <a:lnSpc>
                  <a:spcPct val="90000"/>
                </a:lnSpc>
                <a:spcAft>
                  <a:spcPts val="525"/>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b="1">
                  <a:solidFill>
                    <a:srgbClr val="FFFFFF"/>
                  </a:solidFill>
                  <a:latin typeface="Times New Roman" pitchFamily="18" charset="0"/>
                  <a:cs typeface="Times New Roman" pitchFamily="18" charset="0"/>
                </a:rPr>
                <a:t>Социальные выплаты населению</a:t>
              </a:r>
            </a:p>
          </p:txBody>
        </p:sp>
      </p:grpSp>
      <p:grpSp>
        <p:nvGrpSpPr>
          <p:cNvPr id="9" name="Group 98"/>
          <p:cNvGrpSpPr>
            <a:grpSpLocks/>
          </p:cNvGrpSpPr>
          <p:nvPr/>
        </p:nvGrpSpPr>
        <p:grpSpPr bwMode="auto">
          <a:xfrm>
            <a:off x="6588125" y="2286000"/>
            <a:ext cx="2555875" cy="414338"/>
            <a:chOff x="4095" y="1440"/>
            <a:chExt cx="1387" cy="357"/>
          </a:xfrm>
        </p:grpSpPr>
        <p:sp>
          <p:nvSpPr>
            <p:cNvPr id="223331" name="AutoShape 99"/>
            <p:cNvSpPr>
              <a:spLocks noChangeArrowheads="1"/>
            </p:cNvSpPr>
            <p:nvPr/>
          </p:nvSpPr>
          <p:spPr bwMode="auto">
            <a:xfrm rot="10800000">
              <a:off x="4095" y="1443"/>
              <a:ext cx="1387" cy="355"/>
            </a:xfrm>
            <a:prstGeom prst="chevron">
              <a:avLst>
                <a:gd name="adj" fmla="val 50466"/>
              </a:avLst>
            </a:prstGeom>
            <a:solidFill>
              <a:srgbClr val="C0504D"/>
            </a:solidFill>
            <a:ln w="38160" cap="sq">
              <a:solidFill>
                <a:srgbClr val="FFFFFF"/>
              </a:solidFill>
              <a:miter lim="800000"/>
              <a:headEnd/>
              <a:tailEnd/>
            </a:ln>
            <a:effectLst>
              <a:outerShdw dist="20160" dir="5400000" algn="ctr" rotWithShape="0">
                <a:srgbClr val="000000">
                  <a:alpha val="38034"/>
                </a:srgbClr>
              </a:outerShdw>
            </a:effectLst>
          </p:spPr>
          <p:txBody>
            <a:bodyPr wrap="none" anchor="ctr"/>
            <a:lstStyle/>
            <a:p>
              <a:endParaRPr lang="ru-RU"/>
            </a:p>
          </p:txBody>
        </p:sp>
        <p:sp>
          <p:nvSpPr>
            <p:cNvPr id="223332" name="Rectangle 100"/>
            <p:cNvSpPr>
              <a:spLocks noChangeArrowheads="1"/>
            </p:cNvSpPr>
            <p:nvPr/>
          </p:nvSpPr>
          <p:spPr bwMode="auto">
            <a:xfrm>
              <a:off x="4333" y="1440"/>
              <a:ext cx="1109" cy="355"/>
            </a:xfrm>
            <a:prstGeom prst="rect">
              <a:avLst/>
            </a:prstGeom>
            <a:noFill/>
            <a:ln w="9525">
              <a:noFill/>
              <a:round/>
              <a:headEnd/>
              <a:tailEnd/>
            </a:ln>
            <a:effectLst/>
          </p:spPr>
          <p:txBody>
            <a:bodyPr lIns="0" tIns="7560" rIns="15120" bIns="7560" anchor="ctr"/>
            <a:lstStyle/>
            <a:p>
              <a:pPr defTabSz="449263">
                <a:lnSpc>
                  <a:spcPct val="90000"/>
                </a:lnSpc>
                <a:spcAft>
                  <a:spcPts val="525"/>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b="1">
                  <a:solidFill>
                    <a:srgbClr val="FFFFFF"/>
                  </a:solidFill>
                  <a:latin typeface="Times New Roman" pitchFamily="18" charset="0"/>
                  <a:cs typeface="Times New Roman" pitchFamily="18" charset="0"/>
                </a:rPr>
                <a:t>Финансовое обеспечение</a:t>
              </a:r>
            </a:p>
            <a:p>
              <a:pPr defTabSz="449263">
                <a:lnSpc>
                  <a:spcPct val="90000"/>
                </a:lnSpc>
                <a:spcAft>
                  <a:spcPts val="525"/>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b="1">
                  <a:solidFill>
                    <a:srgbClr val="FFFFFF"/>
                  </a:solidFill>
                  <a:latin typeface="Times New Roman" pitchFamily="18" charset="0"/>
                  <a:cs typeface="Times New Roman" pitchFamily="18" charset="0"/>
                </a:rPr>
                <a:t>муниципальных учреждений</a:t>
              </a:r>
            </a:p>
          </p:txBody>
        </p:sp>
      </p:grpSp>
      <p:grpSp>
        <p:nvGrpSpPr>
          <p:cNvPr id="10" name="Group 101"/>
          <p:cNvGrpSpPr>
            <a:grpSpLocks/>
          </p:cNvGrpSpPr>
          <p:nvPr/>
        </p:nvGrpSpPr>
        <p:grpSpPr bwMode="auto">
          <a:xfrm>
            <a:off x="6156325" y="1628775"/>
            <a:ext cx="2808288" cy="504825"/>
            <a:chOff x="3825" y="1080"/>
            <a:chExt cx="1387" cy="273"/>
          </a:xfrm>
        </p:grpSpPr>
        <p:sp>
          <p:nvSpPr>
            <p:cNvPr id="223334" name="AutoShape 102"/>
            <p:cNvSpPr>
              <a:spLocks noChangeArrowheads="1"/>
            </p:cNvSpPr>
            <p:nvPr/>
          </p:nvSpPr>
          <p:spPr bwMode="auto">
            <a:xfrm rot="10800000">
              <a:off x="3825" y="1084"/>
              <a:ext cx="1387" cy="271"/>
            </a:xfrm>
            <a:prstGeom prst="chevron">
              <a:avLst>
                <a:gd name="adj" fmla="val 51039"/>
              </a:avLst>
            </a:prstGeom>
            <a:solidFill>
              <a:srgbClr val="C0504D"/>
            </a:solidFill>
            <a:ln w="38160" cap="sq">
              <a:solidFill>
                <a:srgbClr val="FFFFFF"/>
              </a:solidFill>
              <a:miter lim="800000"/>
              <a:headEnd/>
              <a:tailEnd/>
            </a:ln>
            <a:effectLst>
              <a:outerShdw dist="20160" dir="5400000" algn="ctr" rotWithShape="0">
                <a:srgbClr val="000000">
                  <a:alpha val="38034"/>
                </a:srgbClr>
              </a:outerShdw>
            </a:effectLst>
          </p:spPr>
          <p:txBody>
            <a:bodyPr wrap="none" anchor="ctr"/>
            <a:lstStyle/>
            <a:p>
              <a:endParaRPr lang="ru-RU"/>
            </a:p>
          </p:txBody>
        </p:sp>
        <p:sp>
          <p:nvSpPr>
            <p:cNvPr id="223335" name="Rectangle 103"/>
            <p:cNvSpPr>
              <a:spLocks noChangeArrowheads="1"/>
            </p:cNvSpPr>
            <p:nvPr/>
          </p:nvSpPr>
          <p:spPr bwMode="auto">
            <a:xfrm>
              <a:off x="3963" y="1080"/>
              <a:ext cx="1109" cy="271"/>
            </a:xfrm>
            <a:prstGeom prst="rect">
              <a:avLst/>
            </a:prstGeom>
            <a:noFill/>
            <a:ln w="9525">
              <a:noFill/>
              <a:round/>
              <a:headEnd/>
              <a:tailEnd/>
            </a:ln>
            <a:effectLst/>
          </p:spPr>
          <p:txBody>
            <a:bodyPr lIns="0" tIns="7560" rIns="15120" bIns="7560" anchor="ctr"/>
            <a:lstStyle/>
            <a:p>
              <a:pPr algn="ctr" defTabSz="449263">
                <a:lnSpc>
                  <a:spcPct val="90000"/>
                </a:lnSpc>
                <a:spcAft>
                  <a:spcPts val="525"/>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b="1">
                  <a:solidFill>
                    <a:srgbClr val="FFFFFF"/>
                  </a:solidFill>
                  <a:latin typeface="Times New Roman" pitchFamily="18" charset="0"/>
                  <a:cs typeface="Times New Roman" pitchFamily="18" charset="0"/>
                </a:rPr>
                <a:t>Строительство социально-значимых объектов</a:t>
              </a:r>
            </a:p>
          </p:txBody>
        </p:sp>
      </p:grpSp>
      <p:grpSp>
        <p:nvGrpSpPr>
          <p:cNvPr id="11" name="Group 104"/>
          <p:cNvGrpSpPr>
            <a:grpSpLocks/>
          </p:cNvGrpSpPr>
          <p:nvPr/>
        </p:nvGrpSpPr>
        <p:grpSpPr bwMode="auto">
          <a:xfrm>
            <a:off x="6948488" y="2924175"/>
            <a:ext cx="2195512" cy="460375"/>
            <a:chOff x="4422" y="1888"/>
            <a:chExt cx="1248" cy="273"/>
          </a:xfrm>
        </p:grpSpPr>
        <p:sp>
          <p:nvSpPr>
            <p:cNvPr id="223337" name="AutoShape 105"/>
            <p:cNvSpPr>
              <a:spLocks noChangeArrowheads="1"/>
            </p:cNvSpPr>
            <p:nvPr/>
          </p:nvSpPr>
          <p:spPr bwMode="auto">
            <a:xfrm rot="10800000">
              <a:off x="4423" y="1891"/>
              <a:ext cx="1248" cy="271"/>
            </a:xfrm>
            <a:prstGeom prst="chevron">
              <a:avLst>
                <a:gd name="adj" fmla="val 45305"/>
              </a:avLst>
            </a:prstGeom>
            <a:solidFill>
              <a:srgbClr val="C0504D"/>
            </a:solidFill>
            <a:ln w="38160" cap="sq">
              <a:solidFill>
                <a:srgbClr val="FFFFFF"/>
              </a:solidFill>
              <a:miter lim="800000"/>
              <a:headEnd/>
              <a:tailEnd/>
            </a:ln>
            <a:effectLst>
              <a:outerShdw dist="20160" dir="5400000" algn="ctr" rotWithShape="0">
                <a:srgbClr val="000000">
                  <a:alpha val="38034"/>
                </a:srgbClr>
              </a:outerShdw>
            </a:effectLst>
          </p:spPr>
          <p:txBody>
            <a:bodyPr wrap="none" anchor="ctr"/>
            <a:lstStyle/>
            <a:p>
              <a:endParaRPr lang="ru-RU"/>
            </a:p>
          </p:txBody>
        </p:sp>
        <p:sp>
          <p:nvSpPr>
            <p:cNvPr id="223338" name="Rectangle 106"/>
            <p:cNvSpPr>
              <a:spLocks noChangeArrowheads="1"/>
            </p:cNvSpPr>
            <p:nvPr/>
          </p:nvSpPr>
          <p:spPr bwMode="auto">
            <a:xfrm>
              <a:off x="4544" y="1888"/>
              <a:ext cx="1002" cy="271"/>
            </a:xfrm>
            <a:prstGeom prst="rect">
              <a:avLst/>
            </a:prstGeom>
            <a:noFill/>
            <a:ln w="9525">
              <a:noFill/>
              <a:round/>
              <a:headEnd/>
              <a:tailEnd/>
            </a:ln>
            <a:effectLst/>
          </p:spPr>
          <p:txBody>
            <a:bodyPr lIns="0" tIns="7560" rIns="15120" bIns="7560" anchor="ctr"/>
            <a:lstStyle/>
            <a:p>
              <a:pPr algn="ctr" defTabSz="449263">
                <a:lnSpc>
                  <a:spcPct val="90000"/>
                </a:lnSpc>
                <a:spcAft>
                  <a:spcPts val="525"/>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b="1">
                  <a:solidFill>
                    <a:srgbClr val="FFFFFF"/>
                  </a:solidFill>
                  <a:latin typeface="Times New Roman" pitchFamily="18" charset="0"/>
                  <a:cs typeface="Times New Roman" pitchFamily="18" charset="0"/>
                </a:rPr>
                <a:t>Заключение контрактов и договоров</a:t>
              </a:r>
            </a:p>
          </p:txBody>
        </p:sp>
      </p:grpSp>
      <p:grpSp>
        <p:nvGrpSpPr>
          <p:cNvPr id="12" name="Group 107"/>
          <p:cNvGrpSpPr>
            <a:grpSpLocks/>
          </p:cNvGrpSpPr>
          <p:nvPr/>
        </p:nvGrpSpPr>
        <p:grpSpPr bwMode="auto">
          <a:xfrm>
            <a:off x="7518400" y="4498975"/>
            <a:ext cx="1250950" cy="1063625"/>
            <a:chOff x="4571" y="2834"/>
            <a:chExt cx="953" cy="917"/>
          </a:xfrm>
        </p:grpSpPr>
        <p:sp>
          <p:nvSpPr>
            <p:cNvPr id="223340" name="AutoShape 108"/>
            <p:cNvSpPr>
              <a:spLocks noChangeArrowheads="1"/>
            </p:cNvSpPr>
            <p:nvPr/>
          </p:nvSpPr>
          <p:spPr bwMode="auto">
            <a:xfrm rot="13320000">
              <a:off x="4567" y="3116"/>
              <a:ext cx="964" cy="354"/>
            </a:xfrm>
            <a:prstGeom prst="chevron">
              <a:avLst>
                <a:gd name="adj" fmla="val 26778"/>
              </a:avLst>
            </a:prstGeom>
            <a:solidFill>
              <a:srgbClr val="9BBB59"/>
            </a:solidFill>
            <a:ln w="38160" cap="sq">
              <a:solidFill>
                <a:srgbClr val="FFFFFF"/>
              </a:solidFill>
              <a:miter lim="800000"/>
              <a:headEnd/>
              <a:tailEnd/>
            </a:ln>
            <a:effectLst>
              <a:outerShdw dist="20160" dir="5400000" algn="ctr" rotWithShape="0">
                <a:srgbClr val="000000">
                  <a:alpha val="38034"/>
                </a:srgbClr>
              </a:outerShdw>
            </a:effectLst>
          </p:spPr>
          <p:txBody>
            <a:bodyPr wrap="none" anchor="ctr"/>
            <a:lstStyle/>
            <a:p>
              <a:endParaRPr lang="ru-RU"/>
            </a:p>
          </p:txBody>
        </p:sp>
        <p:pic>
          <p:nvPicPr>
            <p:cNvPr id="223341" name="Picture 109"/>
            <p:cNvPicPr>
              <a:picLocks noChangeAspect="1" noChangeArrowheads="1"/>
            </p:cNvPicPr>
            <p:nvPr/>
          </p:nvPicPr>
          <p:blipFill>
            <a:blip r:embed="rId6" cstate="print"/>
            <a:srcRect/>
            <a:stretch>
              <a:fillRect/>
            </a:stretch>
          </p:blipFill>
          <p:spPr bwMode="auto">
            <a:xfrm>
              <a:off x="4679" y="2834"/>
              <a:ext cx="747" cy="917"/>
            </a:xfrm>
            <a:prstGeom prst="rect">
              <a:avLst/>
            </a:prstGeom>
            <a:noFill/>
            <a:ln w="9525">
              <a:noFill/>
              <a:round/>
              <a:headEnd/>
              <a:tailEnd/>
            </a:ln>
            <a:effectLst/>
          </p:spPr>
        </p:pic>
      </p:grpSp>
      <p:grpSp>
        <p:nvGrpSpPr>
          <p:cNvPr id="13" name="Group 110"/>
          <p:cNvGrpSpPr>
            <a:grpSpLocks/>
          </p:cNvGrpSpPr>
          <p:nvPr/>
        </p:nvGrpSpPr>
        <p:grpSpPr bwMode="auto">
          <a:xfrm>
            <a:off x="6300788" y="3933825"/>
            <a:ext cx="2303462" cy="2159000"/>
            <a:chOff x="3305" y="2328"/>
            <a:chExt cx="2513" cy="2512"/>
          </a:xfrm>
        </p:grpSpPr>
        <p:sp>
          <p:nvSpPr>
            <p:cNvPr id="223343" name="AutoShape 111"/>
            <p:cNvSpPr>
              <a:spLocks noChangeArrowheads="1"/>
            </p:cNvSpPr>
            <p:nvPr/>
          </p:nvSpPr>
          <p:spPr bwMode="auto">
            <a:xfrm rot="13380000">
              <a:off x="3669" y="2700"/>
              <a:ext cx="1785" cy="1770"/>
            </a:xfrm>
            <a:prstGeom prst="chevron">
              <a:avLst>
                <a:gd name="adj" fmla="val 10066"/>
              </a:avLst>
            </a:prstGeom>
            <a:solidFill>
              <a:srgbClr val="9BBB59"/>
            </a:solidFill>
            <a:ln w="38160" cap="sq">
              <a:solidFill>
                <a:srgbClr val="FFFFFF"/>
              </a:solidFill>
              <a:miter lim="800000"/>
              <a:headEnd/>
              <a:tailEnd/>
            </a:ln>
            <a:effectLst>
              <a:outerShdw dist="20160" dir="5400000" algn="ctr" rotWithShape="0">
                <a:srgbClr val="000000">
                  <a:alpha val="38034"/>
                </a:srgbClr>
              </a:outerShdw>
            </a:effectLst>
          </p:spPr>
          <p:txBody>
            <a:bodyPr wrap="none" anchor="ctr"/>
            <a:lstStyle/>
            <a:p>
              <a:endParaRPr lang="ru-RU"/>
            </a:p>
          </p:txBody>
        </p:sp>
        <p:sp>
          <p:nvSpPr>
            <p:cNvPr id="223344" name="Rectangle 112"/>
            <p:cNvSpPr>
              <a:spLocks noChangeArrowheads="1"/>
            </p:cNvSpPr>
            <p:nvPr/>
          </p:nvSpPr>
          <p:spPr bwMode="auto">
            <a:xfrm rot="2520000">
              <a:off x="3868" y="2710"/>
              <a:ext cx="1428" cy="1770"/>
            </a:xfrm>
            <a:prstGeom prst="rect">
              <a:avLst/>
            </a:prstGeom>
            <a:noFill/>
            <a:ln w="9525">
              <a:noFill/>
              <a:round/>
              <a:headEnd/>
              <a:tailEnd/>
            </a:ln>
            <a:effectLst/>
          </p:spPr>
          <p:txBody>
            <a:bodyPr lIns="15120" tIns="7560" rIns="0" bIns="7560" anchor="ctr"/>
            <a:lstStyle/>
            <a:p>
              <a:pPr algn="ctr" defTabSz="449263">
                <a:lnSpc>
                  <a:spcPct val="90000"/>
                </a:lnSpc>
                <a:spcAft>
                  <a:spcPts val="525"/>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b="1">
                  <a:solidFill>
                    <a:srgbClr val="FFFFFF"/>
                  </a:solidFill>
                  <a:latin typeface="Times New Roman" pitchFamily="18" charset="0"/>
                  <a:cs typeface="Times New Roman" pitchFamily="18" charset="0"/>
                </a:rPr>
                <a:t>Формирование  Решения об исполнении бюджета</a:t>
              </a:r>
            </a:p>
          </p:txBody>
        </p:sp>
      </p:grpSp>
      <p:grpSp>
        <p:nvGrpSpPr>
          <p:cNvPr id="14" name="Group 113"/>
          <p:cNvGrpSpPr>
            <a:grpSpLocks/>
          </p:cNvGrpSpPr>
          <p:nvPr/>
        </p:nvGrpSpPr>
        <p:grpSpPr bwMode="auto">
          <a:xfrm>
            <a:off x="5364163" y="4005263"/>
            <a:ext cx="1936750" cy="2030412"/>
            <a:chOff x="3123" y="3041"/>
            <a:chExt cx="1242" cy="1237"/>
          </a:xfrm>
        </p:grpSpPr>
        <p:sp>
          <p:nvSpPr>
            <p:cNvPr id="223346" name="AutoShape 114"/>
            <p:cNvSpPr>
              <a:spLocks noChangeArrowheads="1"/>
            </p:cNvSpPr>
            <p:nvPr/>
          </p:nvSpPr>
          <p:spPr bwMode="auto">
            <a:xfrm rot="13440000">
              <a:off x="3117" y="3425"/>
              <a:ext cx="1258" cy="485"/>
            </a:xfrm>
            <a:prstGeom prst="chevron">
              <a:avLst>
                <a:gd name="adj" fmla="val 25890"/>
              </a:avLst>
            </a:prstGeom>
            <a:solidFill>
              <a:srgbClr val="9BBB59"/>
            </a:solidFill>
            <a:ln w="38160" cap="sq">
              <a:solidFill>
                <a:srgbClr val="FFFFFF"/>
              </a:solidFill>
              <a:miter lim="800000"/>
              <a:headEnd/>
              <a:tailEnd/>
            </a:ln>
            <a:effectLst>
              <a:outerShdw dist="20160" dir="5400000" algn="ctr" rotWithShape="0">
                <a:srgbClr val="000000">
                  <a:alpha val="38034"/>
                </a:srgbClr>
              </a:outerShdw>
            </a:effectLst>
          </p:spPr>
          <p:txBody>
            <a:bodyPr wrap="none" anchor="ctr"/>
            <a:lstStyle/>
            <a:p>
              <a:endParaRPr lang="ru-RU"/>
            </a:p>
          </p:txBody>
        </p:sp>
        <p:sp>
          <p:nvSpPr>
            <p:cNvPr id="223347" name="Rectangle 115"/>
            <p:cNvSpPr>
              <a:spLocks noChangeArrowheads="1"/>
            </p:cNvSpPr>
            <p:nvPr/>
          </p:nvSpPr>
          <p:spPr bwMode="auto">
            <a:xfrm rot="2700000">
              <a:off x="3092" y="3421"/>
              <a:ext cx="1247" cy="413"/>
            </a:xfrm>
            <a:prstGeom prst="rect">
              <a:avLst/>
            </a:prstGeom>
            <a:noFill/>
            <a:ln w="9525">
              <a:noFill/>
              <a:round/>
              <a:headEnd/>
              <a:tailEnd/>
            </a:ln>
            <a:effectLst/>
          </p:spPr>
          <p:txBody>
            <a:bodyPr lIns="15120" tIns="7560" rIns="0" bIns="7560" anchor="ctr"/>
            <a:lstStyle/>
            <a:p>
              <a:pPr algn="ctr" defTabSz="449263">
                <a:lnSpc>
                  <a:spcPct val="90000"/>
                </a:lnSpc>
                <a:spcAft>
                  <a:spcPts val="525"/>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b="1" dirty="0">
                  <a:solidFill>
                    <a:srgbClr val="FFFFFF"/>
                  </a:solidFill>
                  <a:latin typeface="Times New Roman" pitchFamily="18" charset="0"/>
                  <a:cs typeface="Times New Roman" pitchFamily="18" charset="0"/>
                </a:rPr>
                <a:t>Одобрение  Решения об исполнении бюджета </a:t>
              </a:r>
              <a:r>
                <a:rPr lang="ru-RU" sz="1200" b="1" dirty="0" smtClean="0">
                  <a:solidFill>
                    <a:srgbClr val="FFFFFF"/>
                  </a:solidFill>
                  <a:latin typeface="Times New Roman" pitchFamily="18" charset="0"/>
                  <a:cs typeface="Times New Roman" pitchFamily="18" charset="0"/>
                </a:rPr>
                <a:t>администрацией</a:t>
              </a:r>
              <a:endParaRPr lang="ru-RU" sz="1200" b="1" dirty="0">
                <a:solidFill>
                  <a:srgbClr val="FFFFFF"/>
                </a:solidFill>
                <a:latin typeface="Times New Roman" pitchFamily="18" charset="0"/>
                <a:cs typeface="Times New Roman" pitchFamily="18" charset="0"/>
              </a:endParaRPr>
            </a:p>
          </p:txBody>
        </p:sp>
      </p:grpSp>
      <p:grpSp>
        <p:nvGrpSpPr>
          <p:cNvPr id="15" name="Group 116"/>
          <p:cNvGrpSpPr>
            <a:grpSpLocks/>
          </p:cNvGrpSpPr>
          <p:nvPr/>
        </p:nvGrpSpPr>
        <p:grpSpPr bwMode="auto">
          <a:xfrm>
            <a:off x="2987675" y="3641725"/>
            <a:ext cx="3576638" cy="3216275"/>
            <a:chOff x="993" y="1994"/>
            <a:chExt cx="3142" cy="3141"/>
          </a:xfrm>
        </p:grpSpPr>
        <p:sp>
          <p:nvSpPr>
            <p:cNvPr id="223349" name="AutoShape 117"/>
            <p:cNvSpPr>
              <a:spLocks noChangeArrowheads="1"/>
            </p:cNvSpPr>
            <p:nvPr/>
          </p:nvSpPr>
          <p:spPr bwMode="auto">
            <a:xfrm rot="19140000">
              <a:off x="1556" y="2965"/>
              <a:ext cx="2028" cy="1445"/>
            </a:xfrm>
            <a:prstGeom prst="chevron">
              <a:avLst>
                <a:gd name="adj" fmla="val 13996"/>
              </a:avLst>
            </a:prstGeom>
            <a:solidFill>
              <a:srgbClr val="9BBB59"/>
            </a:solidFill>
            <a:ln w="38160" cap="sq">
              <a:solidFill>
                <a:srgbClr val="FFFFFF"/>
              </a:solidFill>
              <a:miter lim="800000"/>
              <a:headEnd/>
              <a:tailEnd/>
            </a:ln>
            <a:effectLst>
              <a:outerShdw dist="20160" dir="5400000" algn="ctr" rotWithShape="0">
                <a:srgbClr val="000000">
                  <a:alpha val="38034"/>
                </a:srgbClr>
              </a:outerShdw>
            </a:effectLst>
          </p:spPr>
          <p:txBody>
            <a:bodyPr wrap="none" anchor="ctr"/>
            <a:lstStyle/>
            <a:p>
              <a:endParaRPr lang="ru-RU"/>
            </a:p>
          </p:txBody>
        </p:sp>
        <p:sp>
          <p:nvSpPr>
            <p:cNvPr id="223350" name="Rectangle 118"/>
            <p:cNvSpPr>
              <a:spLocks noChangeArrowheads="1"/>
            </p:cNvSpPr>
            <p:nvPr/>
          </p:nvSpPr>
          <p:spPr bwMode="auto">
            <a:xfrm rot="19140000">
              <a:off x="1448" y="2454"/>
              <a:ext cx="2231" cy="2223"/>
            </a:xfrm>
            <a:prstGeom prst="rect">
              <a:avLst/>
            </a:prstGeom>
            <a:noFill/>
            <a:ln w="9525">
              <a:noFill/>
              <a:round/>
              <a:headEnd/>
              <a:tailEnd/>
            </a:ln>
            <a:effectLst/>
          </p:spPr>
          <p:txBody>
            <a:bodyPr lIns="15120" tIns="7560" rIns="0" bIns="7560" anchor="ctr"/>
            <a:lstStyle/>
            <a:p>
              <a:pPr algn="ctr" defTabSz="449263">
                <a:lnSpc>
                  <a:spcPct val="90000"/>
                </a:lnSpc>
                <a:spcAft>
                  <a:spcPts val="525"/>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b="1">
                  <a:solidFill>
                    <a:srgbClr val="FFFFFF"/>
                  </a:solidFill>
                  <a:latin typeface="Times New Roman" pitchFamily="18" charset="0"/>
                  <a:cs typeface="Times New Roman" pitchFamily="18" charset="0"/>
                </a:rPr>
                <a:t>Представление  Главой администрации  Решения об исполнении  бюджета в Думу</a:t>
              </a:r>
            </a:p>
          </p:txBody>
        </p:sp>
      </p:grpSp>
      <p:grpSp>
        <p:nvGrpSpPr>
          <p:cNvPr id="16" name="Group 119"/>
          <p:cNvGrpSpPr>
            <a:grpSpLocks/>
          </p:cNvGrpSpPr>
          <p:nvPr/>
        </p:nvGrpSpPr>
        <p:grpSpPr bwMode="auto">
          <a:xfrm>
            <a:off x="468313" y="3573463"/>
            <a:ext cx="2874962" cy="2016125"/>
            <a:chOff x="-441" y="2255"/>
            <a:chExt cx="2547" cy="2539"/>
          </a:xfrm>
        </p:grpSpPr>
        <p:sp>
          <p:nvSpPr>
            <p:cNvPr id="223352" name="AutoShape 120"/>
            <p:cNvSpPr>
              <a:spLocks noChangeArrowheads="1"/>
            </p:cNvSpPr>
            <p:nvPr/>
          </p:nvSpPr>
          <p:spPr bwMode="auto">
            <a:xfrm rot="19380000">
              <a:off x="-86" y="2627"/>
              <a:ext cx="1836" cy="1795"/>
            </a:xfrm>
            <a:prstGeom prst="chevron">
              <a:avLst>
                <a:gd name="adj" fmla="val 10063"/>
              </a:avLst>
            </a:prstGeom>
            <a:solidFill>
              <a:srgbClr val="9BBB59"/>
            </a:solidFill>
            <a:ln w="38160" cap="sq">
              <a:solidFill>
                <a:srgbClr val="FFFFFF"/>
              </a:solidFill>
              <a:miter lim="800000"/>
              <a:headEnd/>
              <a:tailEnd/>
            </a:ln>
            <a:effectLst>
              <a:outerShdw dist="20160" dir="5400000" algn="ctr" rotWithShape="0">
                <a:srgbClr val="000000">
                  <a:alpha val="38034"/>
                </a:srgbClr>
              </a:outerShdw>
            </a:effectLst>
          </p:spPr>
          <p:txBody>
            <a:bodyPr wrap="none" anchor="ctr"/>
            <a:lstStyle/>
            <a:p>
              <a:endParaRPr lang="ru-RU"/>
            </a:p>
          </p:txBody>
        </p:sp>
        <p:sp>
          <p:nvSpPr>
            <p:cNvPr id="223353" name="Rectangle 121"/>
            <p:cNvSpPr>
              <a:spLocks noChangeArrowheads="1"/>
            </p:cNvSpPr>
            <p:nvPr/>
          </p:nvSpPr>
          <p:spPr bwMode="auto">
            <a:xfrm rot="19380000">
              <a:off x="93" y="2626"/>
              <a:ext cx="1476" cy="1795"/>
            </a:xfrm>
            <a:prstGeom prst="rect">
              <a:avLst/>
            </a:prstGeom>
            <a:noFill/>
            <a:ln w="9525">
              <a:noFill/>
              <a:round/>
              <a:headEnd/>
              <a:tailEnd/>
            </a:ln>
            <a:effectLst/>
          </p:spPr>
          <p:txBody>
            <a:bodyPr lIns="15120" tIns="7560" rIns="0" bIns="7560" anchor="ctr"/>
            <a:lstStyle/>
            <a:p>
              <a:pPr algn="ctr" defTabSz="449263">
                <a:lnSpc>
                  <a:spcPct val="90000"/>
                </a:lnSpc>
                <a:spcAft>
                  <a:spcPts val="525"/>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b="1" dirty="0">
                  <a:solidFill>
                    <a:srgbClr val="FFFFFF"/>
                  </a:solidFill>
                  <a:latin typeface="Times New Roman" pitchFamily="18" charset="0"/>
                  <a:cs typeface="Times New Roman" pitchFamily="18" charset="0"/>
                </a:rPr>
                <a:t>Рассмотрение и принятие Решения  об исполнении бюджета Думой</a:t>
              </a:r>
            </a:p>
          </p:txBody>
        </p:sp>
      </p:grpSp>
      <p:sp>
        <p:nvSpPr>
          <p:cNvPr id="223354" name="AutoShape 122"/>
          <p:cNvSpPr>
            <a:spLocks noChangeArrowheads="1"/>
          </p:cNvSpPr>
          <p:nvPr/>
        </p:nvSpPr>
        <p:spPr bwMode="auto">
          <a:xfrm>
            <a:off x="323850" y="1196975"/>
            <a:ext cx="3384550" cy="476250"/>
          </a:xfrm>
          <a:prstGeom prst="chevron">
            <a:avLst>
              <a:gd name="adj" fmla="val 69685"/>
            </a:avLst>
          </a:prstGeom>
          <a:solidFill>
            <a:srgbClr val="8064A2"/>
          </a:solidFill>
          <a:ln w="38160" cap="sq">
            <a:solidFill>
              <a:srgbClr val="FFFFFF"/>
            </a:solidFill>
            <a:miter lim="800000"/>
            <a:headEnd/>
            <a:tailEnd/>
          </a:ln>
          <a:effectLst>
            <a:outerShdw dist="20160" dir="5400000" algn="ctr" rotWithShape="0">
              <a:srgbClr val="000000">
                <a:alpha val="38034"/>
              </a:srgbClr>
            </a:outerShdw>
          </a:effectLst>
        </p:spPr>
        <p:txBody>
          <a:bodyPr wrap="none" anchor="ctr"/>
          <a:lstStyle/>
          <a:p>
            <a:endParaRPr lang="ru-RU"/>
          </a:p>
        </p:txBody>
      </p:sp>
      <p:sp>
        <p:nvSpPr>
          <p:cNvPr id="223355" name="Rectangle 123"/>
          <p:cNvSpPr>
            <a:spLocks noChangeArrowheads="1"/>
          </p:cNvSpPr>
          <p:nvPr/>
        </p:nvSpPr>
        <p:spPr bwMode="auto">
          <a:xfrm>
            <a:off x="179388" y="1196975"/>
            <a:ext cx="3313112" cy="476250"/>
          </a:xfrm>
          <a:prstGeom prst="rect">
            <a:avLst/>
          </a:prstGeom>
          <a:noFill/>
          <a:ln w="9525">
            <a:noFill/>
            <a:round/>
            <a:headEnd/>
            <a:tailEnd/>
          </a:ln>
          <a:effectLst/>
        </p:spPr>
        <p:txBody>
          <a:bodyPr lIns="15120" tIns="7560" rIns="0" bIns="7560" anchor="ctr"/>
          <a:lstStyle/>
          <a:p>
            <a:pPr algn="ctr" defTabSz="449263">
              <a:lnSpc>
                <a:spcPct val="90000"/>
              </a:lnSpc>
              <a:spcAft>
                <a:spcPts val="525"/>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b="1" dirty="0">
                <a:solidFill>
                  <a:srgbClr val="FFFFFF"/>
                </a:solidFill>
                <a:latin typeface="Times New Roman" pitchFamily="18" charset="0"/>
                <a:cs typeface="Times New Roman" pitchFamily="18" charset="0"/>
              </a:rPr>
              <a:t>Публичные слушания</a:t>
            </a:r>
          </a:p>
          <a:p>
            <a:pPr algn="ctr" defTabSz="449263">
              <a:lnSpc>
                <a:spcPct val="90000"/>
              </a:lnSpc>
              <a:spcAft>
                <a:spcPts val="525"/>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b="1" dirty="0">
                <a:solidFill>
                  <a:srgbClr val="FFFFFF"/>
                </a:solidFill>
                <a:latin typeface="Times New Roman" pitchFamily="18" charset="0"/>
                <a:cs typeface="Times New Roman" pitchFamily="18" charset="0"/>
              </a:rPr>
              <a:t> </a:t>
            </a:r>
            <a:r>
              <a:rPr lang="ru-RU" sz="1200" b="1" dirty="0" smtClean="0">
                <a:solidFill>
                  <a:srgbClr val="FFFFFF"/>
                </a:solidFill>
                <a:latin typeface="Times New Roman" pitchFamily="18" charset="0"/>
                <a:cs typeface="Times New Roman" pitchFamily="18" charset="0"/>
              </a:rPr>
              <a:t>бюджета</a:t>
            </a:r>
            <a:endParaRPr lang="ru-RU" sz="1200" b="1" dirty="0">
              <a:solidFill>
                <a:srgbClr val="FFFFFF"/>
              </a:solidFill>
              <a:latin typeface="Times New Roman" pitchFamily="18" charset="0"/>
              <a:cs typeface="Times New Roman" pitchFamily="18" charset="0"/>
            </a:endParaRPr>
          </a:p>
        </p:txBody>
      </p:sp>
      <p:grpSp>
        <p:nvGrpSpPr>
          <p:cNvPr id="17" name="Group 124"/>
          <p:cNvGrpSpPr>
            <a:grpSpLocks/>
          </p:cNvGrpSpPr>
          <p:nvPr/>
        </p:nvGrpSpPr>
        <p:grpSpPr bwMode="auto">
          <a:xfrm>
            <a:off x="7451725" y="3644900"/>
            <a:ext cx="1579563" cy="317500"/>
            <a:chOff x="4649" y="2251"/>
            <a:chExt cx="1040" cy="274"/>
          </a:xfrm>
        </p:grpSpPr>
        <p:sp>
          <p:nvSpPr>
            <p:cNvPr id="223357" name="AutoShape 125"/>
            <p:cNvSpPr>
              <a:spLocks noChangeArrowheads="1"/>
            </p:cNvSpPr>
            <p:nvPr/>
          </p:nvSpPr>
          <p:spPr bwMode="auto">
            <a:xfrm rot="10800000">
              <a:off x="4650" y="2255"/>
              <a:ext cx="1040" cy="271"/>
            </a:xfrm>
            <a:prstGeom prst="chevron">
              <a:avLst>
                <a:gd name="adj" fmla="val 37755"/>
              </a:avLst>
            </a:prstGeom>
            <a:solidFill>
              <a:srgbClr val="C0504D"/>
            </a:solidFill>
            <a:ln w="38160" cap="sq">
              <a:solidFill>
                <a:srgbClr val="FFFFFF"/>
              </a:solidFill>
              <a:miter lim="800000"/>
              <a:headEnd/>
              <a:tailEnd/>
            </a:ln>
            <a:effectLst>
              <a:outerShdw dist="20160" dir="5400000" algn="ctr" rotWithShape="0">
                <a:srgbClr val="000000">
                  <a:alpha val="38034"/>
                </a:srgbClr>
              </a:outerShdw>
            </a:effectLst>
          </p:spPr>
          <p:txBody>
            <a:bodyPr wrap="none" anchor="ctr"/>
            <a:lstStyle/>
            <a:p>
              <a:endParaRPr lang="ru-RU"/>
            </a:p>
          </p:txBody>
        </p:sp>
        <p:sp>
          <p:nvSpPr>
            <p:cNvPr id="223358" name="Rectangle 126"/>
            <p:cNvSpPr>
              <a:spLocks noChangeArrowheads="1"/>
            </p:cNvSpPr>
            <p:nvPr/>
          </p:nvSpPr>
          <p:spPr bwMode="auto">
            <a:xfrm>
              <a:off x="4751" y="2251"/>
              <a:ext cx="834" cy="271"/>
            </a:xfrm>
            <a:prstGeom prst="rect">
              <a:avLst/>
            </a:prstGeom>
            <a:noFill/>
            <a:ln w="9525">
              <a:noFill/>
              <a:round/>
              <a:headEnd/>
              <a:tailEnd/>
            </a:ln>
            <a:effectLst/>
          </p:spPr>
          <p:txBody>
            <a:bodyPr lIns="0" tIns="7560" rIns="15120" bIns="7560" anchor="ctr"/>
            <a:lstStyle/>
            <a:p>
              <a:pPr algn="ctr" defTabSz="449263">
                <a:lnSpc>
                  <a:spcPct val="90000"/>
                </a:lnSpc>
                <a:spcAft>
                  <a:spcPts val="525"/>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b="1">
                  <a:solidFill>
                    <a:srgbClr val="FFFFFF"/>
                  </a:solidFill>
                  <a:latin typeface="Times New Roman" pitchFamily="18" charset="0"/>
                  <a:cs typeface="Times New Roman" pitchFamily="18" charset="0"/>
                </a:rPr>
                <a:t>Оплата иных расходов</a:t>
              </a:r>
            </a:p>
          </p:txBody>
        </p:sp>
      </p:grpSp>
      <p:grpSp>
        <p:nvGrpSpPr>
          <p:cNvPr id="18" name="Group 127"/>
          <p:cNvGrpSpPr>
            <a:grpSpLocks/>
          </p:cNvGrpSpPr>
          <p:nvPr/>
        </p:nvGrpSpPr>
        <p:grpSpPr bwMode="auto">
          <a:xfrm>
            <a:off x="1835150" y="3860800"/>
            <a:ext cx="2952750" cy="2305050"/>
            <a:chOff x="414" y="2344"/>
            <a:chExt cx="2544" cy="2536"/>
          </a:xfrm>
        </p:grpSpPr>
        <p:sp>
          <p:nvSpPr>
            <p:cNvPr id="223360" name="AutoShape 128"/>
            <p:cNvSpPr>
              <a:spLocks noChangeArrowheads="1"/>
            </p:cNvSpPr>
            <p:nvPr/>
          </p:nvSpPr>
          <p:spPr bwMode="auto">
            <a:xfrm rot="19380000">
              <a:off x="768" y="2717"/>
              <a:ext cx="1835" cy="1792"/>
            </a:xfrm>
            <a:prstGeom prst="chevron">
              <a:avLst>
                <a:gd name="adj" fmla="val 10074"/>
              </a:avLst>
            </a:prstGeom>
            <a:solidFill>
              <a:srgbClr val="9BBB59"/>
            </a:solidFill>
            <a:ln w="38160" cap="sq">
              <a:solidFill>
                <a:srgbClr val="FFFFFF"/>
              </a:solidFill>
              <a:miter lim="800000"/>
              <a:headEnd/>
              <a:tailEnd/>
            </a:ln>
            <a:effectLst>
              <a:outerShdw dist="20160" dir="5400000" algn="ctr" rotWithShape="0">
                <a:srgbClr val="000000">
                  <a:alpha val="38034"/>
                </a:srgbClr>
              </a:outerShdw>
            </a:effectLst>
          </p:spPr>
          <p:txBody>
            <a:bodyPr wrap="none" anchor="ctr"/>
            <a:lstStyle/>
            <a:p>
              <a:endParaRPr lang="ru-RU"/>
            </a:p>
          </p:txBody>
        </p:sp>
        <p:sp>
          <p:nvSpPr>
            <p:cNvPr id="223361" name="Rectangle 129"/>
            <p:cNvSpPr>
              <a:spLocks noChangeArrowheads="1"/>
            </p:cNvSpPr>
            <p:nvPr/>
          </p:nvSpPr>
          <p:spPr bwMode="auto">
            <a:xfrm rot="19380000">
              <a:off x="948" y="2722"/>
              <a:ext cx="1474" cy="1792"/>
            </a:xfrm>
            <a:prstGeom prst="rect">
              <a:avLst/>
            </a:prstGeom>
            <a:noFill/>
            <a:ln w="9525">
              <a:noFill/>
              <a:round/>
              <a:headEnd/>
              <a:tailEnd/>
            </a:ln>
            <a:effectLst/>
          </p:spPr>
          <p:txBody>
            <a:bodyPr lIns="15120" tIns="7560" rIns="0" bIns="7560" anchor="ctr"/>
            <a:lstStyle/>
            <a:p>
              <a:pPr algn="ctr" defTabSz="449263">
                <a:lnSpc>
                  <a:spcPct val="90000"/>
                </a:lnSpc>
                <a:spcAft>
                  <a:spcPts val="525"/>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b="1">
                  <a:solidFill>
                    <a:srgbClr val="FFFFFF"/>
                  </a:solidFill>
                  <a:latin typeface="Times New Roman" pitchFamily="18" charset="0"/>
                  <a:cs typeface="Times New Roman" pitchFamily="18" charset="0"/>
                </a:rPr>
                <a:t>Публичные слушания Решения  об</a:t>
              </a:r>
              <a:r>
                <a:rPr lang="ru-RU" sz="1200">
                  <a:solidFill>
                    <a:srgbClr val="FFFFFF"/>
                  </a:solidFill>
                  <a:latin typeface="Times New Roman" pitchFamily="18" charset="0"/>
                  <a:cs typeface="Times New Roman" pitchFamily="18" charset="0"/>
                </a:rPr>
                <a:t> </a:t>
              </a:r>
              <a:r>
                <a:rPr lang="ru-RU" sz="1200" b="1">
                  <a:solidFill>
                    <a:srgbClr val="FFFFFF"/>
                  </a:solidFill>
                  <a:latin typeface="Times New Roman" pitchFamily="18" charset="0"/>
                  <a:cs typeface="Times New Roman" pitchFamily="18" charset="0"/>
                </a:rPr>
                <a:t>исполнении бюджета</a:t>
              </a:r>
            </a:p>
          </p:txBody>
        </p:sp>
      </p:grpSp>
      <p:grpSp>
        <p:nvGrpSpPr>
          <p:cNvPr id="19" name="Group 130"/>
          <p:cNvGrpSpPr>
            <a:grpSpLocks/>
          </p:cNvGrpSpPr>
          <p:nvPr/>
        </p:nvGrpSpPr>
        <p:grpSpPr bwMode="auto">
          <a:xfrm>
            <a:off x="7092950" y="3789363"/>
            <a:ext cx="1873250" cy="1655762"/>
            <a:chOff x="4571" y="2834"/>
            <a:chExt cx="953" cy="917"/>
          </a:xfrm>
        </p:grpSpPr>
        <p:sp>
          <p:nvSpPr>
            <p:cNvPr id="223363" name="AutoShape 131"/>
            <p:cNvSpPr>
              <a:spLocks noChangeArrowheads="1"/>
            </p:cNvSpPr>
            <p:nvPr/>
          </p:nvSpPr>
          <p:spPr bwMode="auto">
            <a:xfrm rot="13320000">
              <a:off x="4567" y="3116"/>
              <a:ext cx="964" cy="354"/>
            </a:xfrm>
            <a:prstGeom prst="chevron">
              <a:avLst>
                <a:gd name="adj" fmla="val 26778"/>
              </a:avLst>
            </a:prstGeom>
            <a:solidFill>
              <a:srgbClr val="9BBB59"/>
            </a:solidFill>
            <a:ln w="38160" cap="sq">
              <a:solidFill>
                <a:srgbClr val="FFFFFF"/>
              </a:solidFill>
              <a:miter lim="800000"/>
              <a:headEnd/>
              <a:tailEnd/>
            </a:ln>
            <a:effectLst>
              <a:outerShdw dist="20160" dir="5400000" algn="ctr" rotWithShape="0">
                <a:srgbClr val="000000">
                  <a:alpha val="38034"/>
                </a:srgbClr>
              </a:outerShdw>
            </a:effectLst>
          </p:spPr>
          <p:txBody>
            <a:bodyPr wrap="none" anchor="ctr"/>
            <a:lstStyle/>
            <a:p>
              <a:endParaRPr lang="ru-RU"/>
            </a:p>
          </p:txBody>
        </p:sp>
        <p:pic>
          <p:nvPicPr>
            <p:cNvPr id="223364" name="Picture 132"/>
            <p:cNvPicPr>
              <a:picLocks noChangeAspect="1" noChangeArrowheads="1"/>
            </p:cNvPicPr>
            <p:nvPr/>
          </p:nvPicPr>
          <p:blipFill>
            <a:blip r:embed="rId6" cstate="print"/>
            <a:srcRect/>
            <a:stretch>
              <a:fillRect/>
            </a:stretch>
          </p:blipFill>
          <p:spPr bwMode="auto">
            <a:xfrm>
              <a:off x="4679" y="2834"/>
              <a:ext cx="747" cy="917"/>
            </a:xfrm>
            <a:prstGeom prst="rect">
              <a:avLst/>
            </a:prstGeom>
            <a:noFill/>
            <a:ln w="9525">
              <a:noFill/>
              <a:round/>
              <a:headEnd/>
              <a:tailEnd/>
            </a:ln>
            <a:effectLst/>
          </p:spPr>
        </p:pic>
      </p:grpSp>
      <p:sp>
        <p:nvSpPr>
          <p:cNvPr id="223366" name="AutoShape 134"/>
          <p:cNvSpPr>
            <a:spLocks noChangeArrowheads="1"/>
          </p:cNvSpPr>
          <p:nvPr/>
        </p:nvSpPr>
        <p:spPr bwMode="auto">
          <a:xfrm rot="3300000">
            <a:off x="4417219" y="1775619"/>
            <a:ext cx="3111500" cy="735012"/>
          </a:xfrm>
          <a:prstGeom prst="rightArrow">
            <a:avLst>
              <a:gd name="adj1" fmla="val 50000"/>
              <a:gd name="adj2" fmla="val 35689"/>
            </a:avLst>
          </a:prstGeom>
          <a:gradFill rotWithShape="0">
            <a:gsLst>
              <a:gs pos="0">
                <a:srgbClr val="FFE5E5"/>
              </a:gs>
              <a:gs pos="100000">
                <a:srgbClr val="FFA2A1"/>
              </a:gs>
            </a:gsLst>
            <a:lin ang="8687999" scaled="1"/>
          </a:gradFill>
          <a:ln w="9360" cap="sq">
            <a:solidFill>
              <a:srgbClr val="BE4B48"/>
            </a:solidFill>
            <a:miter lim="800000"/>
            <a:headEnd/>
            <a:tailEnd/>
          </a:ln>
          <a:effectLst>
            <a:outerShdw dist="20160" dir="5400000" algn="ctr" rotWithShape="0">
              <a:srgbClr val="000000">
                <a:alpha val="38034"/>
              </a:srgbClr>
            </a:outerShdw>
          </a:effectLst>
        </p:spPr>
        <p:txBody>
          <a:bodyPr wrap="none" anchor="ctr"/>
          <a:lstStyle/>
          <a:p>
            <a:endParaRPr lang="ru-RU"/>
          </a:p>
        </p:txBody>
      </p:sp>
      <p:pic>
        <p:nvPicPr>
          <p:cNvPr id="223367" name="Picture 135"/>
          <p:cNvPicPr>
            <a:picLocks noChangeAspect="1" noChangeArrowheads="1"/>
          </p:cNvPicPr>
          <p:nvPr/>
        </p:nvPicPr>
        <p:blipFill>
          <a:blip r:embed="rId7" cstate="print"/>
          <a:srcRect/>
          <a:stretch>
            <a:fillRect/>
          </a:stretch>
        </p:blipFill>
        <p:spPr bwMode="auto">
          <a:xfrm>
            <a:off x="5219700" y="1196975"/>
            <a:ext cx="1814513" cy="2303463"/>
          </a:xfrm>
          <a:prstGeom prst="rect">
            <a:avLst/>
          </a:prstGeom>
          <a:noFill/>
          <a:ln w="9525">
            <a:noFill/>
            <a:round/>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79512" y="332656"/>
            <a:ext cx="8856662" cy="432048"/>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ru-RU" sz="2400" b="1" dirty="0">
                <a:ln w="11430"/>
                <a:solidFill>
                  <a:srgbClr val="0000FF"/>
                </a:solidFill>
                <a:effectLst>
                  <a:outerShdw blurRad="50800" dist="39000" dir="5460000" algn="tl">
                    <a:srgbClr val="000000">
                      <a:alpha val="38000"/>
                    </a:srgbClr>
                  </a:outerShdw>
                </a:effectLst>
                <a:latin typeface="+mj-lt"/>
                <a:ea typeface="+mj-ea"/>
                <a:cs typeface="+mj-cs"/>
              </a:rPr>
              <a:t>ГРАЖДАНИН И ЕГО УЧАСТИЕ В БЮДЖЕТНОМ ПРОЦЕССЕ</a:t>
            </a:r>
          </a:p>
        </p:txBody>
      </p:sp>
      <p:graphicFrame>
        <p:nvGraphicFramePr>
          <p:cNvPr id="7" name="Схема 6"/>
          <p:cNvGraphicFramePr/>
          <p:nvPr/>
        </p:nvGraphicFramePr>
        <p:xfrm>
          <a:off x="4427984" y="1916832"/>
          <a:ext cx="448816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Скругленная прямоугольная выноска 7"/>
          <p:cNvSpPr/>
          <p:nvPr/>
        </p:nvSpPr>
        <p:spPr>
          <a:xfrm>
            <a:off x="5220072" y="908720"/>
            <a:ext cx="3672408" cy="576064"/>
          </a:xfrm>
          <a:prstGeom prst="wedgeRoundRectCallout">
            <a:avLst>
              <a:gd name="adj1" fmla="val -59539"/>
              <a:gd name="adj2" fmla="val 128753"/>
              <a:gd name="adj3" fmla="val 16667"/>
            </a:avLst>
          </a:prstGeom>
          <a:solidFill>
            <a:srgbClr val="FFFF00"/>
          </a:solidFill>
          <a:ln>
            <a:solidFill>
              <a:srgbClr val="FFFF00"/>
            </a:solidFill>
          </a:ln>
          <a:scene3d>
            <a:camera prst="orthographicFront"/>
            <a:lightRig rig="threePt" dir="t"/>
          </a:scene3d>
          <a:sp3d>
            <a:bevelT/>
            <a:bevelB/>
          </a:sp3d>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ru-RU" dirty="0">
              <a:solidFill>
                <a:srgbClr val="66CCFF"/>
              </a:solidFill>
            </a:endParaRPr>
          </a:p>
        </p:txBody>
      </p:sp>
      <p:sp>
        <p:nvSpPr>
          <p:cNvPr id="10" name="TextBox 9"/>
          <p:cNvSpPr txBox="1"/>
          <p:nvPr/>
        </p:nvSpPr>
        <p:spPr>
          <a:xfrm>
            <a:off x="5220072" y="908720"/>
            <a:ext cx="3744416" cy="523220"/>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ru-RU" sz="1400" b="1" cap="all" dirty="0">
                <a:ln w="0"/>
                <a:effectLst>
                  <a:reflection blurRad="12700" stA="50000" endPos="50000" dist="5000" dir="5400000" sy="-100000" rotWithShape="0"/>
                </a:effectLst>
                <a:latin typeface="Times New Roman" pitchFamily="18" charset="0"/>
                <a:cs typeface="Times New Roman" pitchFamily="18" charset="0"/>
              </a:rPr>
              <a:t>Возможности влияния </a:t>
            </a:r>
          </a:p>
          <a:p>
            <a:pPr algn="ctr">
              <a:defRPr/>
            </a:pPr>
            <a:r>
              <a:rPr lang="ru-RU" sz="1400" b="1" cap="all" dirty="0">
                <a:ln w="0"/>
                <a:effectLst>
                  <a:reflection blurRad="12700" stA="50000" endPos="50000" dist="5000" dir="5400000" sy="-100000" rotWithShape="0"/>
                </a:effectLst>
                <a:latin typeface="Times New Roman" pitchFamily="18" charset="0"/>
                <a:cs typeface="Times New Roman" pitchFamily="18" charset="0"/>
              </a:rPr>
              <a:t>гражданина на </a:t>
            </a:r>
            <a:r>
              <a:rPr lang="ru-RU" sz="1400" b="1" cap="all" dirty="0" smtClean="0">
                <a:ln w="0"/>
                <a:effectLst>
                  <a:reflection blurRad="12700" stA="50000" endPos="50000" dist="5000" dir="5400000" sy="-100000" rotWithShape="0"/>
                </a:effectLst>
                <a:latin typeface="Times New Roman" pitchFamily="18" charset="0"/>
                <a:cs typeface="Times New Roman" pitchFamily="18" charset="0"/>
              </a:rPr>
              <a:t>состав бюджета</a:t>
            </a:r>
            <a:endParaRPr lang="ru-RU" sz="1400" b="1" cap="all" dirty="0">
              <a:ln w="0"/>
              <a:effectLst>
                <a:reflection blurRad="12700" stA="50000" endPos="50000" dist="5000" dir="5400000" sy="-100000" rotWithShape="0"/>
              </a:effectLst>
              <a:latin typeface="Times New Roman" pitchFamily="18" charset="0"/>
              <a:cs typeface="Times New Roman" pitchFamily="18" charset="0"/>
            </a:endParaRPr>
          </a:p>
        </p:txBody>
      </p:sp>
      <p:graphicFrame>
        <p:nvGraphicFramePr>
          <p:cNvPr id="9" name="Схема 8"/>
          <p:cNvGraphicFramePr/>
          <p:nvPr/>
        </p:nvGraphicFramePr>
        <p:xfrm>
          <a:off x="755576" y="1340768"/>
          <a:ext cx="3384376" cy="518457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2" name="TextBox 11"/>
          <p:cNvSpPr txBox="1"/>
          <p:nvPr/>
        </p:nvSpPr>
        <p:spPr>
          <a:xfrm>
            <a:off x="1403350" y="2708275"/>
            <a:ext cx="2232025" cy="261610"/>
          </a:xfrm>
          <a:prstGeom prst="rect">
            <a:avLst/>
          </a:prstGeom>
          <a:noFill/>
        </p:spPr>
        <p:txBody>
          <a:bodyPr>
            <a:spAutoFit/>
          </a:bodyPr>
          <a:lstStyle/>
          <a:p>
            <a:pPr>
              <a:defRPr/>
            </a:pPr>
            <a:r>
              <a:rPr lang="ru-RU" sz="1100" b="1" dirty="0">
                <a:latin typeface="Times New Roman" pitchFamily="18" charset="0"/>
                <a:cs typeface="Times New Roman" pitchFamily="18" charset="0"/>
              </a:rPr>
              <a:t>КАК НАЛОГОПЛАТЕЛЬЩИК</a:t>
            </a:r>
          </a:p>
        </p:txBody>
      </p:sp>
      <p:sp>
        <p:nvSpPr>
          <p:cNvPr id="25610" name="TextBox 14"/>
          <p:cNvSpPr txBox="1">
            <a:spLocks noChangeArrowheads="1"/>
          </p:cNvSpPr>
          <p:nvPr/>
        </p:nvSpPr>
        <p:spPr bwMode="auto">
          <a:xfrm>
            <a:off x="1331913" y="4652963"/>
            <a:ext cx="2232025" cy="430212"/>
          </a:xfrm>
          <a:prstGeom prst="rect">
            <a:avLst/>
          </a:prstGeom>
          <a:noFill/>
          <a:ln w="9525">
            <a:noFill/>
            <a:miter lim="800000"/>
            <a:headEnd/>
            <a:tailEnd/>
          </a:ln>
        </p:spPr>
        <p:txBody>
          <a:bodyPr>
            <a:spAutoFit/>
          </a:bodyPr>
          <a:lstStyle/>
          <a:p>
            <a:pPr algn="ctr"/>
            <a:r>
              <a:rPr lang="ru-RU" sz="1100" b="1" dirty="0">
                <a:latin typeface="Times New Roman" pitchFamily="18" charset="0"/>
                <a:cs typeface="Times New Roman" pitchFamily="18" charset="0"/>
              </a:rPr>
              <a:t>КАК ПОЛУЧАТЕЛЬ СОЦИАЛЬНЫХ ГАРАНТИЙ</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Подзаголовок 5"/>
          <p:cNvSpPr>
            <a:spLocks noGrp="1"/>
          </p:cNvSpPr>
          <p:nvPr>
            <p:ph type="subTitle" idx="1"/>
          </p:nvPr>
        </p:nvSpPr>
        <p:spPr>
          <a:xfrm>
            <a:off x="-541338" y="0"/>
            <a:ext cx="9685338" cy="1196975"/>
          </a:xfrm>
        </p:spPr>
        <p:txBody>
          <a:bodyPr/>
          <a:lstStyle/>
          <a:p>
            <a:pPr indent="450850" algn="ctr">
              <a:spcBef>
                <a:spcPts val="0"/>
              </a:spcBef>
              <a:spcAft>
                <a:spcPts val="0"/>
              </a:spcAft>
              <a:defRPr/>
            </a:pPr>
            <a:r>
              <a:rPr lang="ru-RU" sz="2000" b="1" dirty="0" smtClean="0">
                <a:solidFill>
                  <a:srgbClr val="FFFF00"/>
                </a:solidFill>
              </a:rPr>
              <a:t>2. </a:t>
            </a:r>
            <a:r>
              <a:rPr lang="ru-RU" sz="1900" b="1" dirty="0" smtClean="0">
                <a:solidFill>
                  <a:srgbClr val="FFFF00"/>
                </a:solidFill>
              </a:rPr>
              <a:t>Основные задачи и приоритетные направления бюджетной политики Касимовского муниципального района в 2016 году: </a:t>
            </a:r>
          </a:p>
          <a:p>
            <a:pPr eaLnBrk="1" hangingPunct="1">
              <a:buFont typeface="Arial" charset="0"/>
              <a:buNone/>
              <a:defRPr/>
            </a:pPr>
            <a:endParaRPr lang="ru-RU" sz="1800" b="1" dirty="0" smtClean="0">
              <a:solidFill>
                <a:schemeClr val="tx1"/>
              </a:solidFill>
              <a:latin typeface="Georgia" pitchFamily="18" charset="0"/>
              <a:cs typeface="Times New Roman" pitchFamily="18" charset="0"/>
            </a:endParaRPr>
          </a:p>
        </p:txBody>
      </p:sp>
      <p:sp>
        <p:nvSpPr>
          <p:cNvPr id="7" name="TextBox 6"/>
          <p:cNvSpPr txBox="1"/>
          <p:nvPr/>
        </p:nvSpPr>
        <p:spPr>
          <a:xfrm>
            <a:off x="323528" y="1052736"/>
            <a:ext cx="8424936" cy="369332"/>
          </a:xfrm>
          <a:prstGeom prst="rect">
            <a:avLst/>
          </a:prstGeom>
          <a:solidFill>
            <a:schemeClr val="accent5">
              <a:lumMod val="40000"/>
              <a:lumOff val="60000"/>
            </a:schemeClr>
          </a:solidFill>
          <a:effectLst>
            <a:outerShdw blurRad="50800" dist="38100" dir="8100000" algn="tr" rotWithShape="0">
              <a:prstClr val="black">
                <a:alpha val="40000"/>
              </a:prstClr>
            </a:outerShdw>
          </a:effectLst>
          <a:scene3d>
            <a:camera prst="orthographicFront"/>
            <a:lightRig rig="threePt" dir="t"/>
          </a:scene3d>
          <a:sp3d>
            <a:bevelT/>
          </a:sp3d>
        </p:spPr>
        <p:txBody>
          <a:bodyPr>
            <a:spAutoFit/>
          </a:bodyPr>
          <a:lstStyle/>
          <a:p>
            <a:pPr indent="180000" algn="just" eaLnBrk="0" hangingPunct="0">
              <a:spcBef>
                <a:spcPts val="0"/>
              </a:spcBef>
              <a:spcAft>
                <a:spcPts val="0"/>
              </a:spcAft>
              <a:buFont typeface="Wingdings" pitchFamily="2" charset="2"/>
              <a:buChar char="Ø"/>
              <a:defRPr/>
            </a:pPr>
            <a:r>
              <a:rPr lang="ru-RU" b="1" i="1" dirty="0">
                <a:solidFill>
                  <a:schemeClr val="bg1"/>
                </a:solidFill>
                <a:latin typeface="Times New Roman" pitchFamily="18" charset="0"/>
                <a:cs typeface="Times New Roman" pitchFamily="18" charset="0"/>
              </a:rPr>
              <a:t> сохранение и развитие налогового потенциала </a:t>
            </a:r>
            <a:r>
              <a:rPr lang="ru-RU" b="1" i="1" dirty="0" smtClean="0">
                <a:solidFill>
                  <a:schemeClr val="bg1"/>
                </a:solidFill>
                <a:latin typeface="Times New Roman" pitchFamily="18" charset="0"/>
                <a:cs typeface="Times New Roman" pitchFamily="18" charset="0"/>
              </a:rPr>
              <a:t>Касимовского района;</a:t>
            </a:r>
            <a:endParaRPr lang="ru-RU" b="1" i="1" dirty="0">
              <a:solidFill>
                <a:schemeClr val="bg1"/>
              </a:solidFill>
              <a:latin typeface="Times New Roman" pitchFamily="18" charset="0"/>
              <a:cs typeface="Times New Roman" pitchFamily="18" charset="0"/>
            </a:endParaRPr>
          </a:p>
        </p:txBody>
      </p:sp>
      <p:sp>
        <p:nvSpPr>
          <p:cNvPr id="9" name="TextBox 8"/>
          <p:cNvSpPr txBox="1"/>
          <p:nvPr/>
        </p:nvSpPr>
        <p:spPr>
          <a:xfrm>
            <a:off x="323528" y="4293096"/>
            <a:ext cx="8424936" cy="646331"/>
          </a:xfrm>
          <a:prstGeom prst="rect">
            <a:avLst/>
          </a:prstGeom>
          <a:solidFill>
            <a:schemeClr val="accent5">
              <a:lumMod val="40000"/>
              <a:lumOff val="60000"/>
            </a:schemeClr>
          </a:solidFill>
          <a:effectLst>
            <a:outerShdw blurRad="50800" dist="38100" dir="8100000" algn="tr" rotWithShape="0">
              <a:prstClr val="black">
                <a:alpha val="40000"/>
              </a:prstClr>
            </a:outerShdw>
          </a:effectLst>
          <a:scene3d>
            <a:camera prst="orthographicFront"/>
            <a:lightRig rig="threePt" dir="t"/>
          </a:scene3d>
          <a:sp3d>
            <a:bevelT/>
          </a:sp3d>
        </p:spPr>
        <p:txBody>
          <a:bodyPr>
            <a:spAutoFit/>
          </a:bodyPr>
          <a:lstStyle/>
          <a:p>
            <a:pPr indent="180000" algn="just" eaLnBrk="0" hangingPunct="0">
              <a:spcBef>
                <a:spcPts val="0"/>
              </a:spcBef>
              <a:spcAft>
                <a:spcPts val="0"/>
              </a:spcAft>
              <a:buFont typeface="Wingdings" pitchFamily="2" charset="2"/>
              <a:buChar char="Ø"/>
              <a:defRPr/>
            </a:pPr>
            <a:r>
              <a:rPr lang="ru-RU" b="1" i="1" dirty="0">
                <a:solidFill>
                  <a:schemeClr val="bg1"/>
                </a:solidFill>
                <a:latin typeface="Times New Roman" pitchFamily="18" charset="0"/>
                <a:cs typeface="Times New Roman" pitchFamily="18" charset="0"/>
              </a:rPr>
              <a:t> разработка и утверждение бюджетного прогноза </a:t>
            </a:r>
            <a:r>
              <a:rPr lang="ru-RU" b="1" i="1" dirty="0" smtClean="0">
                <a:solidFill>
                  <a:schemeClr val="bg1"/>
                </a:solidFill>
                <a:latin typeface="Times New Roman" pitchFamily="18" charset="0"/>
                <a:cs typeface="Times New Roman" pitchFamily="18" charset="0"/>
              </a:rPr>
              <a:t>Касимовского муниципального района на </a:t>
            </a:r>
            <a:r>
              <a:rPr lang="ru-RU" b="1" i="1" dirty="0">
                <a:solidFill>
                  <a:schemeClr val="bg1"/>
                </a:solidFill>
                <a:latin typeface="Times New Roman" pitchFamily="18" charset="0"/>
                <a:cs typeface="Times New Roman" pitchFamily="18" charset="0"/>
              </a:rPr>
              <a:t>долгосрочный </a:t>
            </a:r>
            <a:r>
              <a:rPr lang="ru-RU" b="1" i="1" dirty="0" smtClean="0">
                <a:solidFill>
                  <a:schemeClr val="bg1"/>
                </a:solidFill>
                <a:latin typeface="Times New Roman" pitchFamily="18" charset="0"/>
                <a:cs typeface="Times New Roman" pitchFamily="18" charset="0"/>
              </a:rPr>
              <a:t>период;</a:t>
            </a:r>
            <a:endParaRPr lang="ru-RU" b="1" i="1" dirty="0">
              <a:solidFill>
                <a:schemeClr val="bg1"/>
              </a:solidFill>
              <a:latin typeface="Times New Roman" pitchFamily="18" charset="0"/>
              <a:cs typeface="Times New Roman" pitchFamily="18" charset="0"/>
            </a:endParaRPr>
          </a:p>
        </p:txBody>
      </p:sp>
      <p:sp>
        <p:nvSpPr>
          <p:cNvPr id="10" name="TextBox 9"/>
          <p:cNvSpPr txBox="1"/>
          <p:nvPr/>
        </p:nvSpPr>
        <p:spPr>
          <a:xfrm>
            <a:off x="323528" y="5085184"/>
            <a:ext cx="8424936" cy="646331"/>
          </a:xfrm>
          <a:prstGeom prst="rect">
            <a:avLst/>
          </a:prstGeom>
          <a:solidFill>
            <a:schemeClr val="accent5">
              <a:lumMod val="40000"/>
              <a:lumOff val="60000"/>
            </a:schemeClr>
          </a:solidFill>
          <a:effectLst>
            <a:outerShdw blurRad="50800" dist="38100" dir="8100000" algn="tr" rotWithShape="0">
              <a:prstClr val="black">
                <a:alpha val="40000"/>
              </a:prstClr>
            </a:outerShdw>
          </a:effectLst>
          <a:scene3d>
            <a:camera prst="orthographicFront"/>
            <a:lightRig rig="threePt" dir="t"/>
          </a:scene3d>
          <a:sp3d>
            <a:bevelT/>
          </a:sp3d>
        </p:spPr>
        <p:txBody>
          <a:bodyPr>
            <a:spAutoFit/>
          </a:bodyPr>
          <a:lstStyle/>
          <a:p>
            <a:pPr indent="216000" algn="just" eaLnBrk="0" hangingPunct="0">
              <a:spcBef>
                <a:spcPts val="0"/>
              </a:spcBef>
              <a:spcAft>
                <a:spcPts val="0"/>
              </a:spcAft>
              <a:buFont typeface="Wingdings" pitchFamily="2" charset="2"/>
              <a:buChar char="Ø"/>
              <a:defRPr/>
            </a:pPr>
            <a:r>
              <a:rPr lang="ru-RU" b="1" i="1" dirty="0">
                <a:solidFill>
                  <a:schemeClr val="bg1"/>
                </a:solidFill>
                <a:latin typeface="Times New Roman" pitchFamily="18" charset="0"/>
                <a:cs typeface="Times New Roman" pitchFamily="18" charset="0"/>
              </a:rPr>
              <a:t>ограничение дефицита </a:t>
            </a:r>
            <a:r>
              <a:rPr lang="ru-RU" b="1" i="1" dirty="0" smtClean="0">
                <a:solidFill>
                  <a:schemeClr val="bg1"/>
                </a:solidFill>
                <a:latin typeface="Times New Roman" pitchFamily="18" charset="0"/>
                <a:cs typeface="Times New Roman" pitchFamily="18" charset="0"/>
              </a:rPr>
              <a:t>районного </a:t>
            </a:r>
            <a:r>
              <a:rPr lang="ru-RU" b="1" i="1" dirty="0">
                <a:solidFill>
                  <a:schemeClr val="bg1"/>
                </a:solidFill>
                <a:latin typeface="Times New Roman" pitchFamily="18" charset="0"/>
                <a:cs typeface="Times New Roman" pitchFamily="18" charset="0"/>
              </a:rPr>
              <a:t>бюджета и снижение уровня </a:t>
            </a:r>
            <a:r>
              <a:rPr lang="ru-RU" b="1" i="1" dirty="0" smtClean="0">
                <a:solidFill>
                  <a:schemeClr val="bg1"/>
                </a:solidFill>
                <a:latin typeface="Times New Roman" pitchFamily="18" charset="0"/>
                <a:cs typeface="Times New Roman" pitchFamily="18" charset="0"/>
              </a:rPr>
              <a:t>муниципального долга;</a:t>
            </a:r>
            <a:endParaRPr lang="ru-RU" b="1" i="1" dirty="0">
              <a:solidFill>
                <a:schemeClr val="bg1"/>
              </a:solidFill>
              <a:latin typeface="Times New Roman" pitchFamily="18" charset="0"/>
              <a:cs typeface="Times New Roman" pitchFamily="18" charset="0"/>
            </a:endParaRPr>
          </a:p>
        </p:txBody>
      </p:sp>
      <p:sp>
        <p:nvSpPr>
          <p:cNvPr id="14" name="TextBox 13"/>
          <p:cNvSpPr txBox="1"/>
          <p:nvPr/>
        </p:nvSpPr>
        <p:spPr>
          <a:xfrm>
            <a:off x="323528" y="5805264"/>
            <a:ext cx="8424936" cy="923330"/>
          </a:xfrm>
          <a:prstGeom prst="rect">
            <a:avLst/>
          </a:prstGeom>
          <a:solidFill>
            <a:schemeClr val="accent5">
              <a:lumMod val="40000"/>
              <a:lumOff val="60000"/>
            </a:schemeClr>
          </a:solidFill>
          <a:effectLst>
            <a:outerShdw blurRad="50800" dist="38100" dir="8100000" algn="tr" rotWithShape="0">
              <a:prstClr val="black">
                <a:alpha val="40000"/>
              </a:prstClr>
            </a:outerShdw>
          </a:effectLst>
          <a:scene3d>
            <a:camera prst="orthographicFront"/>
            <a:lightRig rig="threePt" dir="t"/>
          </a:scene3d>
          <a:sp3d>
            <a:bevelT/>
          </a:sp3d>
        </p:spPr>
        <p:txBody>
          <a:bodyPr>
            <a:spAutoFit/>
          </a:bodyPr>
          <a:lstStyle/>
          <a:p>
            <a:pPr indent="216000" algn="just" eaLnBrk="0" hangingPunct="0">
              <a:spcBef>
                <a:spcPts val="0"/>
              </a:spcBef>
              <a:spcAft>
                <a:spcPts val="0"/>
              </a:spcAft>
              <a:buFont typeface="Wingdings" pitchFamily="2" charset="2"/>
              <a:buChar char="Ø"/>
              <a:defRPr/>
            </a:pPr>
            <a:r>
              <a:rPr lang="ru-RU" b="1" i="1" dirty="0">
                <a:solidFill>
                  <a:schemeClr val="bg1"/>
                </a:solidFill>
                <a:latin typeface="Times New Roman" pitchFamily="18" charset="0"/>
                <a:cs typeface="Times New Roman" pitchFamily="18" charset="0"/>
              </a:rPr>
              <a:t>развитие внутреннего </a:t>
            </a:r>
            <a:r>
              <a:rPr lang="ru-RU" b="1" i="1" dirty="0" smtClean="0">
                <a:solidFill>
                  <a:schemeClr val="bg1"/>
                </a:solidFill>
                <a:latin typeface="Times New Roman" pitchFamily="18" charset="0"/>
                <a:cs typeface="Times New Roman" pitchFamily="18" charset="0"/>
              </a:rPr>
              <a:t>муниципального </a:t>
            </a:r>
            <a:r>
              <a:rPr lang="ru-RU" b="1" i="1" dirty="0">
                <a:solidFill>
                  <a:schemeClr val="bg1"/>
                </a:solidFill>
                <a:latin typeface="Times New Roman" pitchFamily="18" charset="0"/>
                <a:cs typeface="Times New Roman" pitchFamily="18" charset="0"/>
              </a:rPr>
              <a:t>финансового контроля, внутреннего финансового контроля и внутреннего финансового аудита при осуществлении бюджетного </a:t>
            </a:r>
            <a:r>
              <a:rPr lang="ru-RU" b="1" i="1" dirty="0" smtClean="0">
                <a:solidFill>
                  <a:schemeClr val="bg1"/>
                </a:solidFill>
                <a:latin typeface="Times New Roman" pitchFamily="18" charset="0"/>
                <a:cs typeface="Times New Roman" pitchFamily="18" charset="0"/>
              </a:rPr>
              <a:t>процесса.</a:t>
            </a:r>
            <a:endParaRPr lang="ru-RU" b="1" i="1" dirty="0">
              <a:solidFill>
                <a:schemeClr val="bg1"/>
              </a:solidFill>
              <a:latin typeface="Times New Roman" pitchFamily="18" charset="0"/>
              <a:cs typeface="Times New Roman" pitchFamily="18" charset="0"/>
            </a:endParaRPr>
          </a:p>
        </p:txBody>
      </p:sp>
      <p:sp>
        <p:nvSpPr>
          <p:cNvPr id="15" name="TextBox 14"/>
          <p:cNvSpPr txBox="1"/>
          <p:nvPr/>
        </p:nvSpPr>
        <p:spPr>
          <a:xfrm>
            <a:off x="323528" y="2060848"/>
            <a:ext cx="8424936" cy="646331"/>
          </a:xfrm>
          <a:prstGeom prst="rect">
            <a:avLst/>
          </a:prstGeom>
          <a:solidFill>
            <a:schemeClr val="accent5">
              <a:lumMod val="40000"/>
              <a:lumOff val="60000"/>
            </a:schemeClr>
          </a:solidFill>
          <a:effectLst>
            <a:outerShdw blurRad="50800" dist="38100" dir="8100000" algn="tr" rotWithShape="0">
              <a:prstClr val="black">
                <a:alpha val="40000"/>
              </a:prstClr>
            </a:outerShdw>
          </a:effectLst>
          <a:scene3d>
            <a:camera prst="orthographicFront"/>
            <a:lightRig rig="threePt" dir="t"/>
          </a:scene3d>
          <a:sp3d>
            <a:bevelT/>
          </a:sp3d>
        </p:spPr>
        <p:txBody>
          <a:bodyPr>
            <a:spAutoFit/>
          </a:bodyPr>
          <a:lstStyle/>
          <a:p>
            <a:pPr indent="180000" algn="just" eaLnBrk="0" hangingPunct="0">
              <a:spcBef>
                <a:spcPts val="0"/>
              </a:spcBef>
              <a:spcAft>
                <a:spcPts val="0"/>
              </a:spcAft>
              <a:buFont typeface="Wingdings" pitchFamily="2" charset="2"/>
              <a:buChar char="Ø"/>
              <a:defRPr/>
            </a:pPr>
            <a:r>
              <a:rPr lang="ru-RU" b="1" i="1" dirty="0">
                <a:solidFill>
                  <a:schemeClr val="bg1"/>
                </a:solidFill>
                <a:latin typeface="Times New Roman" pitchFamily="18" charset="0"/>
                <a:cs typeface="Times New Roman" pitchFamily="18" charset="0"/>
              </a:rPr>
              <a:t> осуществление перехода на принцип планирования и исполнения </a:t>
            </a:r>
            <a:r>
              <a:rPr lang="ru-RU" b="1" i="1" dirty="0" smtClean="0">
                <a:solidFill>
                  <a:schemeClr val="bg1"/>
                </a:solidFill>
                <a:latin typeface="Times New Roman" pitchFamily="18" charset="0"/>
                <a:cs typeface="Times New Roman" pitchFamily="18" charset="0"/>
              </a:rPr>
              <a:t>районного бюджета </a:t>
            </a:r>
            <a:r>
              <a:rPr lang="ru-RU" b="1" i="1" dirty="0">
                <a:solidFill>
                  <a:schemeClr val="bg1"/>
                </a:solidFill>
                <a:latin typeface="Times New Roman" pitchFamily="18" charset="0"/>
                <a:cs typeface="Times New Roman" pitchFamily="18" charset="0"/>
              </a:rPr>
              <a:t>на </a:t>
            </a:r>
            <a:r>
              <a:rPr lang="ru-RU" b="1" i="1" dirty="0" smtClean="0">
                <a:solidFill>
                  <a:schemeClr val="bg1"/>
                </a:solidFill>
                <a:latin typeface="Times New Roman" pitchFamily="18" charset="0"/>
                <a:cs typeface="Times New Roman" pitchFamily="18" charset="0"/>
              </a:rPr>
              <a:t>основе муниципальных  программ;</a:t>
            </a:r>
            <a:endParaRPr lang="ru-RU" b="1" i="1" dirty="0">
              <a:solidFill>
                <a:schemeClr val="bg1"/>
              </a:solidFill>
              <a:latin typeface="Times New Roman" pitchFamily="18" charset="0"/>
              <a:cs typeface="Times New Roman" pitchFamily="18" charset="0"/>
            </a:endParaRPr>
          </a:p>
        </p:txBody>
      </p:sp>
      <p:sp>
        <p:nvSpPr>
          <p:cNvPr id="16" name="TextBox 15"/>
          <p:cNvSpPr txBox="1"/>
          <p:nvPr/>
        </p:nvSpPr>
        <p:spPr>
          <a:xfrm>
            <a:off x="323528" y="2780928"/>
            <a:ext cx="8424936" cy="646331"/>
          </a:xfrm>
          <a:prstGeom prst="rect">
            <a:avLst/>
          </a:prstGeom>
          <a:solidFill>
            <a:schemeClr val="accent5">
              <a:lumMod val="40000"/>
              <a:lumOff val="60000"/>
            </a:schemeClr>
          </a:solidFill>
          <a:effectLst>
            <a:outerShdw blurRad="50800" dist="38100" dir="8100000" algn="tr" rotWithShape="0">
              <a:prstClr val="black">
                <a:alpha val="40000"/>
              </a:prstClr>
            </a:outerShdw>
          </a:effectLst>
          <a:scene3d>
            <a:camera prst="orthographicFront"/>
            <a:lightRig rig="threePt" dir="t"/>
          </a:scene3d>
          <a:sp3d>
            <a:bevelT/>
          </a:sp3d>
        </p:spPr>
        <p:txBody>
          <a:bodyPr wrap="square">
            <a:spAutoFit/>
          </a:bodyPr>
          <a:lstStyle/>
          <a:p>
            <a:pPr indent="180000" algn="just" eaLnBrk="0" hangingPunct="0">
              <a:spcBef>
                <a:spcPts val="0"/>
              </a:spcBef>
              <a:spcAft>
                <a:spcPts val="0"/>
              </a:spcAft>
              <a:buFont typeface="Wingdings" pitchFamily="2" charset="2"/>
              <a:buChar char="Ø"/>
              <a:defRPr/>
            </a:pPr>
            <a:r>
              <a:rPr lang="ru-RU" b="1" i="1" dirty="0">
                <a:solidFill>
                  <a:schemeClr val="bg1"/>
                </a:solidFill>
                <a:latin typeface="Times New Roman" pitchFamily="18" charset="0"/>
                <a:cs typeface="Times New Roman" pitchFamily="18" charset="0"/>
              </a:rPr>
              <a:t> обеспечение прозрачности и открытости муниципальных финансов, повышение доступности и понятности информации о </a:t>
            </a:r>
            <a:r>
              <a:rPr lang="ru-RU" b="1" i="1" dirty="0" smtClean="0">
                <a:solidFill>
                  <a:schemeClr val="bg1"/>
                </a:solidFill>
                <a:latin typeface="Times New Roman" pitchFamily="18" charset="0"/>
                <a:cs typeface="Times New Roman" pitchFamily="18" charset="0"/>
              </a:rPr>
              <a:t>бюджете;</a:t>
            </a:r>
            <a:endParaRPr lang="ru-RU" b="1" i="1" dirty="0">
              <a:solidFill>
                <a:schemeClr val="bg1"/>
              </a:solidFill>
              <a:latin typeface="Times New Roman" pitchFamily="18" charset="0"/>
              <a:cs typeface="Times New Roman" pitchFamily="18" charset="0"/>
            </a:endParaRPr>
          </a:p>
        </p:txBody>
      </p:sp>
      <p:sp>
        <p:nvSpPr>
          <p:cNvPr id="17" name="TextBox 16"/>
          <p:cNvSpPr txBox="1"/>
          <p:nvPr/>
        </p:nvSpPr>
        <p:spPr>
          <a:xfrm>
            <a:off x="323528" y="3573016"/>
            <a:ext cx="8424936" cy="646331"/>
          </a:xfrm>
          <a:prstGeom prst="rect">
            <a:avLst/>
          </a:prstGeom>
          <a:solidFill>
            <a:schemeClr val="accent5">
              <a:lumMod val="40000"/>
              <a:lumOff val="60000"/>
            </a:schemeClr>
          </a:solidFill>
          <a:effectLst>
            <a:outerShdw blurRad="50800" dist="38100" dir="8100000" algn="tr" rotWithShape="0">
              <a:prstClr val="black">
                <a:alpha val="40000"/>
              </a:prstClr>
            </a:outerShdw>
          </a:effectLst>
          <a:scene3d>
            <a:camera prst="orthographicFront"/>
            <a:lightRig rig="threePt" dir="t"/>
          </a:scene3d>
          <a:sp3d>
            <a:bevelT/>
          </a:sp3d>
        </p:spPr>
        <p:txBody>
          <a:bodyPr>
            <a:spAutoFit/>
          </a:bodyPr>
          <a:lstStyle/>
          <a:p>
            <a:pPr indent="180000" algn="just" eaLnBrk="0" hangingPunct="0">
              <a:spcBef>
                <a:spcPts val="0"/>
              </a:spcBef>
              <a:spcAft>
                <a:spcPts val="0"/>
              </a:spcAft>
              <a:buFont typeface="Wingdings" pitchFamily="2" charset="2"/>
              <a:buChar char="Ø"/>
              <a:defRPr/>
            </a:pPr>
            <a:r>
              <a:rPr lang="ru-RU" b="1" i="1" dirty="0">
                <a:solidFill>
                  <a:schemeClr val="bg1"/>
                </a:solidFill>
                <a:latin typeface="Times New Roman" pitchFamily="18" charset="0"/>
                <a:cs typeface="Times New Roman" pitchFamily="18" charset="0"/>
              </a:rPr>
              <a:t> повышение эффективности оказания </a:t>
            </a:r>
            <a:r>
              <a:rPr lang="ru-RU" b="1" i="1" dirty="0" smtClean="0">
                <a:solidFill>
                  <a:schemeClr val="bg1"/>
                </a:solidFill>
                <a:latin typeface="Times New Roman" pitchFamily="18" charset="0"/>
                <a:cs typeface="Times New Roman" pitchFamily="18" charset="0"/>
              </a:rPr>
              <a:t>муниципальных </a:t>
            </a:r>
            <a:r>
              <a:rPr lang="ru-RU" b="1" i="1" dirty="0">
                <a:solidFill>
                  <a:schemeClr val="bg1"/>
                </a:solidFill>
                <a:latin typeface="Times New Roman" pitchFamily="18" charset="0"/>
                <a:cs typeface="Times New Roman" pitchFamily="18" charset="0"/>
              </a:rPr>
              <a:t>услуг (выполнения </a:t>
            </a:r>
            <a:r>
              <a:rPr lang="ru-RU" b="1" i="1" dirty="0" smtClean="0">
                <a:solidFill>
                  <a:schemeClr val="bg1"/>
                </a:solidFill>
                <a:latin typeface="Times New Roman" pitchFamily="18" charset="0"/>
                <a:cs typeface="Times New Roman" pitchFamily="18" charset="0"/>
              </a:rPr>
              <a:t>работ);</a:t>
            </a:r>
            <a:endParaRPr lang="ru-RU" b="1" i="1" dirty="0">
              <a:solidFill>
                <a:schemeClr val="bg1"/>
              </a:solidFill>
              <a:latin typeface="Times New Roman" pitchFamily="18" charset="0"/>
              <a:cs typeface="Times New Roman" pitchFamily="18" charset="0"/>
            </a:endParaRPr>
          </a:p>
        </p:txBody>
      </p:sp>
      <p:sp>
        <p:nvSpPr>
          <p:cNvPr id="13" name="TextBox 12"/>
          <p:cNvSpPr txBox="1"/>
          <p:nvPr/>
        </p:nvSpPr>
        <p:spPr>
          <a:xfrm>
            <a:off x="323528" y="1556792"/>
            <a:ext cx="8424936" cy="369332"/>
          </a:xfrm>
          <a:prstGeom prst="rect">
            <a:avLst/>
          </a:prstGeom>
          <a:solidFill>
            <a:schemeClr val="accent5">
              <a:lumMod val="40000"/>
              <a:lumOff val="60000"/>
            </a:schemeClr>
          </a:solidFill>
          <a:effectLst>
            <a:outerShdw blurRad="50800" dist="38100" dir="8100000" algn="tr" rotWithShape="0">
              <a:prstClr val="black">
                <a:alpha val="40000"/>
              </a:prstClr>
            </a:outerShdw>
          </a:effectLst>
          <a:scene3d>
            <a:camera prst="orthographicFront"/>
            <a:lightRig rig="threePt" dir="t"/>
          </a:scene3d>
          <a:sp3d>
            <a:bevelT/>
          </a:sp3d>
        </p:spPr>
        <p:txBody>
          <a:bodyPr wrap="square">
            <a:spAutoFit/>
          </a:bodyPr>
          <a:lstStyle/>
          <a:p>
            <a:pPr indent="180000" algn="just" eaLnBrk="0" hangingPunct="0">
              <a:spcBef>
                <a:spcPts val="0"/>
              </a:spcBef>
              <a:spcAft>
                <a:spcPts val="0"/>
              </a:spcAft>
              <a:buFont typeface="Wingdings" pitchFamily="2" charset="2"/>
              <a:buChar char="Ø"/>
              <a:defRPr/>
            </a:pPr>
            <a:r>
              <a:rPr lang="ru-RU" b="1" i="1" dirty="0">
                <a:solidFill>
                  <a:schemeClr val="bg1"/>
                </a:solidFill>
                <a:latin typeface="Times New Roman" pitchFamily="18" charset="0"/>
                <a:cs typeface="Times New Roman" pitchFamily="18" charset="0"/>
              </a:rPr>
              <a:t> повышение эффективности бюджетных </a:t>
            </a:r>
            <a:r>
              <a:rPr lang="ru-RU" b="1" i="1" dirty="0" smtClean="0">
                <a:solidFill>
                  <a:schemeClr val="bg1"/>
                </a:solidFill>
                <a:latin typeface="Times New Roman" pitchFamily="18" charset="0"/>
                <a:cs typeface="Times New Roman" pitchFamily="18" charset="0"/>
              </a:rPr>
              <a:t>расходов;</a:t>
            </a:r>
            <a:endParaRPr lang="ru-RU" b="1" i="1" dirty="0">
              <a:solidFill>
                <a:schemeClr val="bg1"/>
              </a:solidFill>
              <a:latin typeface="Times New Roman" pitchFamily="18" charset="0"/>
              <a:cs typeface="Times New Roman" pitchFamily="18" charset="0"/>
            </a:endParaRPr>
          </a:p>
        </p:txBody>
      </p:sp>
      <p:sp>
        <p:nvSpPr>
          <p:cNvPr id="19" name="TextBox 18"/>
          <p:cNvSpPr txBox="1"/>
          <p:nvPr/>
        </p:nvSpPr>
        <p:spPr>
          <a:xfrm>
            <a:off x="323528" y="620688"/>
            <a:ext cx="8424936" cy="369332"/>
          </a:xfrm>
          <a:prstGeom prst="rect">
            <a:avLst/>
          </a:prstGeom>
          <a:solidFill>
            <a:schemeClr val="accent5">
              <a:lumMod val="40000"/>
              <a:lumOff val="60000"/>
            </a:schemeClr>
          </a:solidFill>
          <a:effectLst>
            <a:outerShdw blurRad="50800" dist="38100" dir="8100000" algn="tr" rotWithShape="0">
              <a:prstClr val="black">
                <a:alpha val="40000"/>
              </a:prstClr>
            </a:outerShdw>
          </a:effectLst>
          <a:scene3d>
            <a:camera prst="orthographicFront"/>
            <a:lightRig rig="threePt" dir="t"/>
          </a:scene3d>
          <a:sp3d>
            <a:bevelT/>
          </a:sp3d>
        </p:spPr>
        <p:txBody>
          <a:bodyPr>
            <a:spAutoFit/>
          </a:bodyPr>
          <a:lstStyle/>
          <a:p>
            <a:pPr algn="just" eaLnBrk="0" hangingPunct="0">
              <a:spcBef>
                <a:spcPts val="0"/>
              </a:spcBef>
              <a:spcAft>
                <a:spcPts val="0"/>
              </a:spcAft>
              <a:buFont typeface="Wingdings" pitchFamily="2" charset="2"/>
              <a:buChar char="Ø"/>
              <a:defRPr/>
            </a:pPr>
            <a:r>
              <a:rPr lang="ru-RU" b="1" i="1" dirty="0">
                <a:solidFill>
                  <a:schemeClr val="bg1"/>
                </a:solidFill>
                <a:latin typeface="Times New Roman" pitchFamily="18" charset="0"/>
                <a:cs typeface="Times New Roman" pitchFamily="18" charset="0"/>
              </a:rPr>
              <a:t>обеспечение  сбалансированности и устойчивости бюджетной </a:t>
            </a:r>
            <a:r>
              <a:rPr lang="ru-RU" b="1" i="1" dirty="0" smtClean="0">
                <a:solidFill>
                  <a:schemeClr val="bg1"/>
                </a:solidFill>
                <a:latin typeface="Times New Roman" pitchFamily="18" charset="0"/>
                <a:cs typeface="Times New Roman" pitchFamily="18" charset="0"/>
              </a:rPr>
              <a:t>системы;</a:t>
            </a:r>
            <a:endParaRPr lang="ru-RU" b="1" i="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764704"/>
            <a:ext cx="8229600" cy="504056"/>
          </a:xfrm>
        </p:spPr>
        <p:txBody>
          <a:bodyPr>
            <a:noAutofit/>
          </a:bodyPr>
          <a:lstStyle/>
          <a:p>
            <a:r>
              <a:rPr lang="ru-RU" sz="2000" b="1" dirty="0" smtClean="0">
                <a:solidFill>
                  <a:schemeClr val="tx1"/>
                </a:solidFill>
                <a:latin typeface="Arial" pitchFamily="34" charset="0"/>
                <a:cs typeface="Arial" pitchFamily="34" charset="0"/>
              </a:rPr>
              <a:t/>
            </a:r>
            <a:br>
              <a:rPr lang="ru-RU" sz="2000" b="1" dirty="0" smtClean="0">
                <a:solidFill>
                  <a:schemeClr val="tx1"/>
                </a:solidFill>
                <a:latin typeface="Arial" pitchFamily="34" charset="0"/>
                <a:cs typeface="Arial" pitchFamily="34" charset="0"/>
              </a:rPr>
            </a:br>
            <a:r>
              <a:rPr lang="ru-RU" sz="2000" b="1" dirty="0" smtClean="0">
                <a:solidFill>
                  <a:schemeClr val="tx1"/>
                </a:solidFill>
                <a:latin typeface="Arial" pitchFamily="34" charset="0"/>
                <a:cs typeface="Arial" pitchFamily="34" charset="0"/>
              </a:rPr>
              <a:t/>
            </a:r>
            <a:br>
              <a:rPr lang="ru-RU" sz="2000" b="1" dirty="0" smtClean="0">
                <a:solidFill>
                  <a:schemeClr val="tx1"/>
                </a:solidFill>
                <a:latin typeface="Arial" pitchFamily="34" charset="0"/>
                <a:cs typeface="Arial" pitchFamily="34" charset="0"/>
              </a:rPr>
            </a:br>
            <a:r>
              <a:rPr lang="ru-RU" sz="2000" b="1" dirty="0" smtClean="0">
                <a:solidFill>
                  <a:schemeClr val="tx1"/>
                </a:solidFill>
                <a:latin typeface="Arial" pitchFamily="34" charset="0"/>
                <a:cs typeface="Arial" pitchFamily="34" charset="0"/>
              </a:rPr>
              <a:t/>
            </a:r>
            <a:br>
              <a:rPr lang="ru-RU" sz="2000" b="1" dirty="0" smtClean="0">
                <a:solidFill>
                  <a:schemeClr val="tx1"/>
                </a:solidFill>
                <a:latin typeface="Arial" pitchFamily="34" charset="0"/>
                <a:cs typeface="Arial" pitchFamily="34" charset="0"/>
              </a:rPr>
            </a:br>
            <a:r>
              <a:rPr lang="ru-RU" sz="2000" b="1" dirty="0" smtClean="0">
                <a:solidFill>
                  <a:schemeClr val="tx1"/>
                </a:solidFill>
                <a:latin typeface="Arial" pitchFamily="34" charset="0"/>
                <a:cs typeface="Arial" pitchFamily="34" charset="0"/>
              </a:rPr>
              <a:t/>
            </a:r>
            <a:br>
              <a:rPr lang="ru-RU" sz="2000" b="1" dirty="0" smtClean="0">
                <a:solidFill>
                  <a:schemeClr val="tx1"/>
                </a:solidFill>
                <a:latin typeface="Arial" pitchFamily="34" charset="0"/>
                <a:cs typeface="Arial" pitchFamily="34" charset="0"/>
              </a:rPr>
            </a:br>
            <a:r>
              <a:rPr lang="ru-RU" sz="2000" b="1" dirty="0" smtClean="0">
                <a:solidFill>
                  <a:schemeClr val="tx1"/>
                </a:solidFill>
                <a:latin typeface="Arial" pitchFamily="34" charset="0"/>
                <a:cs typeface="Arial" pitchFamily="34" charset="0"/>
              </a:rPr>
              <a:t/>
            </a:r>
            <a:br>
              <a:rPr lang="ru-RU" sz="2000" b="1" dirty="0" smtClean="0">
                <a:solidFill>
                  <a:schemeClr val="tx1"/>
                </a:solidFill>
                <a:latin typeface="Arial" pitchFamily="34" charset="0"/>
                <a:cs typeface="Arial" pitchFamily="34" charset="0"/>
              </a:rPr>
            </a:br>
            <a:r>
              <a:rPr lang="ru-RU" sz="2000" b="1" dirty="0" smtClean="0">
                <a:solidFill>
                  <a:schemeClr val="tx1"/>
                </a:solidFill>
                <a:latin typeface="Arial" pitchFamily="34" charset="0"/>
                <a:cs typeface="Arial" pitchFamily="34" charset="0"/>
              </a:rPr>
              <a:t/>
            </a:r>
            <a:br>
              <a:rPr lang="ru-RU" sz="2000" b="1" dirty="0" smtClean="0">
                <a:solidFill>
                  <a:schemeClr val="tx1"/>
                </a:solidFill>
                <a:latin typeface="Arial" pitchFamily="34" charset="0"/>
                <a:cs typeface="Arial" pitchFamily="34" charset="0"/>
              </a:rPr>
            </a:br>
            <a:endParaRPr lang="ru-RU" sz="2000" dirty="0">
              <a:solidFill>
                <a:srgbClr val="0000FF"/>
              </a:solidFill>
            </a:endParaRPr>
          </a:p>
        </p:txBody>
      </p:sp>
      <p:graphicFrame>
        <p:nvGraphicFramePr>
          <p:cNvPr id="7" name="Содержимое 6"/>
          <p:cNvGraphicFramePr>
            <a:graphicFrameLocks noGrp="1"/>
          </p:cNvGraphicFramePr>
          <p:nvPr>
            <p:ph idx="1"/>
          </p:nvPr>
        </p:nvGraphicFramePr>
        <p:xfrm>
          <a:off x="457200" y="1272762"/>
          <a:ext cx="8229599" cy="5232074"/>
        </p:xfrm>
        <a:graphic>
          <a:graphicData uri="http://schemas.openxmlformats.org/drawingml/2006/table">
            <a:tbl>
              <a:tblPr>
                <a:tableStyleId>{3C2FFA5D-87B4-456A-9821-1D502468CF0F}</a:tableStyleId>
              </a:tblPr>
              <a:tblGrid>
                <a:gridCol w="2803291"/>
                <a:gridCol w="1237542"/>
                <a:gridCol w="604455"/>
                <a:gridCol w="604455"/>
                <a:gridCol w="744964"/>
                <a:gridCol w="744964"/>
                <a:gridCol w="744964"/>
                <a:gridCol w="744964"/>
              </a:tblGrid>
              <a:tr h="212022">
                <a:tc rowSpan="2">
                  <a:txBody>
                    <a:bodyPr/>
                    <a:lstStyle/>
                    <a:p>
                      <a:pPr>
                        <a:lnSpc>
                          <a:spcPct val="115000"/>
                        </a:lnSpc>
                        <a:spcAft>
                          <a:spcPts val="0"/>
                        </a:spcAft>
                      </a:pPr>
                      <a:r>
                        <a:rPr lang="ru-RU" sz="900" b="1" dirty="0">
                          <a:latin typeface="+mj-lt"/>
                        </a:rPr>
                        <a:t>Показатели</a:t>
                      </a:r>
                      <a:endParaRPr lang="ru-RU" sz="900" b="1" dirty="0">
                        <a:latin typeface="+mj-lt"/>
                        <a:ea typeface="Calibri"/>
                        <a:cs typeface="Times New Roman"/>
                      </a:endParaRPr>
                    </a:p>
                  </a:txBody>
                  <a:tcPr marL="58328" marR="58328" marT="0" marB="0"/>
                </a:tc>
                <a:tc rowSpan="2">
                  <a:txBody>
                    <a:bodyPr/>
                    <a:lstStyle/>
                    <a:p>
                      <a:pPr>
                        <a:lnSpc>
                          <a:spcPct val="115000"/>
                        </a:lnSpc>
                        <a:spcAft>
                          <a:spcPts val="0"/>
                        </a:spcAft>
                      </a:pPr>
                      <a:r>
                        <a:rPr lang="ru-RU" sz="900" b="1" dirty="0">
                          <a:latin typeface="+mj-lt"/>
                        </a:rPr>
                        <a:t>Единица измерения</a:t>
                      </a:r>
                      <a:endParaRPr lang="ru-RU" sz="900" b="1" dirty="0">
                        <a:latin typeface="+mj-lt"/>
                        <a:ea typeface="Calibri"/>
                        <a:cs typeface="Times New Roman"/>
                      </a:endParaRPr>
                    </a:p>
                  </a:txBody>
                  <a:tcPr marL="58328" marR="58328" marT="0" marB="0"/>
                </a:tc>
                <a:tc>
                  <a:txBody>
                    <a:bodyPr/>
                    <a:lstStyle/>
                    <a:p>
                      <a:pPr>
                        <a:lnSpc>
                          <a:spcPct val="115000"/>
                        </a:lnSpc>
                        <a:spcAft>
                          <a:spcPts val="0"/>
                        </a:spcAft>
                      </a:pPr>
                      <a:r>
                        <a:rPr lang="ru-RU" sz="900" b="1" dirty="0">
                          <a:latin typeface="+mj-lt"/>
                        </a:rPr>
                        <a:t>отчет</a:t>
                      </a:r>
                      <a:endParaRPr lang="ru-RU" sz="900" b="1" dirty="0">
                        <a:latin typeface="+mj-lt"/>
                        <a:ea typeface="Calibri"/>
                        <a:cs typeface="Times New Roman"/>
                      </a:endParaRPr>
                    </a:p>
                  </a:txBody>
                  <a:tcPr marL="58328" marR="58328" marT="0" marB="0"/>
                </a:tc>
                <a:tc>
                  <a:txBody>
                    <a:bodyPr/>
                    <a:lstStyle/>
                    <a:p>
                      <a:pPr>
                        <a:lnSpc>
                          <a:spcPct val="115000"/>
                        </a:lnSpc>
                        <a:spcAft>
                          <a:spcPts val="0"/>
                        </a:spcAft>
                      </a:pPr>
                      <a:r>
                        <a:rPr lang="ru-RU" sz="900" b="1" dirty="0">
                          <a:latin typeface="+mj-lt"/>
                        </a:rPr>
                        <a:t>отчет</a:t>
                      </a:r>
                      <a:endParaRPr lang="ru-RU" sz="900" b="1" dirty="0">
                        <a:latin typeface="+mj-lt"/>
                        <a:ea typeface="Calibri"/>
                        <a:cs typeface="Times New Roman"/>
                      </a:endParaRPr>
                    </a:p>
                  </a:txBody>
                  <a:tcPr marL="58328" marR="58328" marT="0" marB="0"/>
                </a:tc>
                <a:tc>
                  <a:txBody>
                    <a:bodyPr/>
                    <a:lstStyle/>
                    <a:p>
                      <a:pPr>
                        <a:lnSpc>
                          <a:spcPct val="115000"/>
                        </a:lnSpc>
                        <a:spcAft>
                          <a:spcPts val="0"/>
                        </a:spcAft>
                      </a:pPr>
                      <a:r>
                        <a:rPr lang="ru-RU" sz="900" b="1" dirty="0">
                          <a:latin typeface="+mj-lt"/>
                        </a:rPr>
                        <a:t>оценка</a:t>
                      </a:r>
                      <a:endParaRPr lang="ru-RU" sz="900" b="1" dirty="0">
                        <a:latin typeface="+mj-lt"/>
                        <a:ea typeface="Calibri"/>
                        <a:cs typeface="Times New Roman"/>
                      </a:endParaRPr>
                    </a:p>
                  </a:txBody>
                  <a:tcPr marL="58328" marR="58328" marT="0" marB="0"/>
                </a:tc>
                <a:tc gridSpan="3">
                  <a:txBody>
                    <a:bodyPr/>
                    <a:lstStyle/>
                    <a:p>
                      <a:pPr algn="ctr">
                        <a:lnSpc>
                          <a:spcPct val="115000"/>
                        </a:lnSpc>
                        <a:spcAft>
                          <a:spcPts val="0"/>
                        </a:spcAft>
                      </a:pPr>
                      <a:r>
                        <a:rPr lang="ru-RU" sz="900" b="1" dirty="0">
                          <a:latin typeface="+mj-lt"/>
                        </a:rPr>
                        <a:t>прогноз</a:t>
                      </a:r>
                      <a:endParaRPr lang="ru-RU" sz="900" b="1" dirty="0">
                        <a:latin typeface="+mj-lt"/>
                        <a:ea typeface="Calibri"/>
                        <a:cs typeface="Times New Roman"/>
                      </a:endParaRPr>
                    </a:p>
                  </a:txBody>
                  <a:tcPr marL="58328" marR="58328" marT="0" marB="0"/>
                </a:tc>
                <a:tc hMerge="1">
                  <a:txBody>
                    <a:bodyPr/>
                    <a:lstStyle/>
                    <a:p>
                      <a:endParaRPr lang="ru-RU"/>
                    </a:p>
                  </a:txBody>
                  <a:tcPr/>
                </a:tc>
                <a:tc hMerge="1">
                  <a:txBody>
                    <a:bodyPr/>
                    <a:lstStyle/>
                    <a:p>
                      <a:endParaRPr lang="ru-RU"/>
                    </a:p>
                  </a:txBody>
                  <a:tcPr/>
                </a:tc>
              </a:tr>
              <a:tr h="288032">
                <a:tc vMerge="1">
                  <a:txBody>
                    <a:bodyPr/>
                    <a:lstStyle/>
                    <a:p>
                      <a:endParaRPr lang="ru-RU"/>
                    </a:p>
                  </a:txBody>
                  <a:tcPr/>
                </a:tc>
                <a:tc vMerge="1">
                  <a:txBody>
                    <a:bodyPr/>
                    <a:lstStyle/>
                    <a:p>
                      <a:endParaRPr lang="ru-RU"/>
                    </a:p>
                  </a:txBody>
                  <a:tcPr/>
                </a:tc>
                <a:tc>
                  <a:txBody>
                    <a:bodyPr/>
                    <a:lstStyle/>
                    <a:p>
                      <a:pPr>
                        <a:lnSpc>
                          <a:spcPct val="115000"/>
                        </a:lnSpc>
                        <a:spcAft>
                          <a:spcPts val="0"/>
                        </a:spcAft>
                      </a:pPr>
                      <a:r>
                        <a:rPr lang="ru-RU" sz="900" b="1" dirty="0">
                          <a:latin typeface="+mj-lt"/>
                        </a:rPr>
                        <a:t>2014 год</a:t>
                      </a:r>
                      <a:endParaRPr lang="ru-RU" sz="900" b="1" dirty="0">
                        <a:latin typeface="+mj-lt"/>
                        <a:ea typeface="Calibri"/>
                        <a:cs typeface="Times New Roman"/>
                      </a:endParaRPr>
                    </a:p>
                  </a:txBody>
                  <a:tcPr marL="58328" marR="58328" marT="0" marB="0"/>
                </a:tc>
                <a:tc>
                  <a:txBody>
                    <a:bodyPr/>
                    <a:lstStyle/>
                    <a:p>
                      <a:pPr>
                        <a:lnSpc>
                          <a:spcPct val="115000"/>
                        </a:lnSpc>
                        <a:spcAft>
                          <a:spcPts val="0"/>
                        </a:spcAft>
                      </a:pPr>
                      <a:r>
                        <a:rPr lang="ru-RU" sz="900" b="1" dirty="0">
                          <a:latin typeface="+mj-lt"/>
                        </a:rPr>
                        <a:t>2015 год</a:t>
                      </a:r>
                      <a:endParaRPr lang="ru-RU" sz="900" b="1" dirty="0">
                        <a:latin typeface="+mj-lt"/>
                        <a:ea typeface="Calibri"/>
                        <a:cs typeface="Times New Roman"/>
                      </a:endParaRPr>
                    </a:p>
                  </a:txBody>
                  <a:tcPr marL="58328" marR="58328" marT="0" marB="0"/>
                </a:tc>
                <a:tc>
                  <a:txBody>
                    <a:bodyPr/>
                    <a:lstStyle/>
                    <a:p>
                      <a:pPr>
                        <a:lnSpc>
                          <a:spcPct val="115000"/>
                        </a:lnSpc>
                        <a:spcAft>
                          <a:spcPts val="0"/>
                        </a:spcAft>
                      </a:pPr>
                      <a:r>
                        <a:rPr lang="ru-RU" sz="900" b="1" dirty="0">
                          <a:latin typeface="+mj-lt"/>
                        </a:rPr>
                        <a:t>2016 год</a:t>
                      </a:r>
                      <a:endParaRPr lang="ru-RU" sz="900" b="1" dirty="0">
                        <a:latin typeface="+mj-lt"/>
                        <a:ea typeface="Calibri"/>
                        <a:cs typeface="Times New Roman"/>
                      </a:endParaRPr>
                    </a:p>
                  </a:txBody>
                  <a:tcPr marL="58328" marR="58328" marT="0" marB="0"/>
                </a:tc>
                <a:tc>
                  <a:txBody>
                    <a:bodyPr/>
                    <a:lstStyle/>
                    <a:p>
                      <a:pPr>
                        <a:lnSpc>
                          <a:spcPct val="115000"/>
                        </a:lnSpc>
                        <a:spcAft>
                          <a:spcPts val="0"/>
                        </a:spcAft>
                      </a:pPr>
                      <a:r>
                        <a:rPr lang="ru-RU" sz="900" b="1" dirty="0">
                          <a:latin typeface="+mj-lt"/>
                        </a:rPr>
                        <a:t>2017 год</a:t>
                      </a:r>
                      <a:endParaRPr lang="ru-RU" sz="900" b="1" dirty="0">
                        <a:latin typeface="+mj-lt"/>
                        <a:ea typeface="Calibri"/>
                        <a:cs typeface="Times New Roman"/>
                      </a:endParaRPr>
                    </a:p>
                  </a:txBody>
                  <a:tcPr marL="58328" marR="58328" marT="0" marB="0"/>
                </a:tc>
                <a:tc>
                  <a:txBody>
                    <a:bodyPr/>
                    <a:lstStyle/>
                    <a:p>
                      <a:pPr>
                        <a:lnSpc>
                          <a:spcPct val="115000"/>
                        </a:lnSpc>
                        <a:spcAft>
                          <a:spcPts val="0"/>
                        </a:spcAft>
                      </a:pPr>
                      <a:r>
                        <a:rPr lang="ru-RU" sz="900" b="1" dirty="0">
                          <a:latin typeface="+mj-lt"/>
                        </a:rPr>
                        <a:t>2018 год</a:t>
                      </a:r>
                      <a:endParaRPr lang="ru-RU" sz="900" b="1" dirty="0">
                        <a:latin typeface="+mj-lt"/>
                        <a:ea typeface="Calibri"/>
                        <a:cs typeface="Times New Roman"/>
                      </a:endParaRPr>
                    </a:p>
                  </a:txBody>
                  <a:tcPr marL="58328" marR="58328" marT="0" marB="0"/>
                </a:tc>
                <a:tc>
                  <a:txBody>
                    <a:bodyPr/>
                    <a:lstStyle/>
                    <a:p>
                      <a:pPr>
                        <a:lnSpc>
                          <a:spcPct val="115000"/>
                        </a:lnSpc>
                        <a:spcAft>
                          <a:spcPts val="0"/>
                        </a:spcAft>
                      </a:pPr>
                      <a:r>
                        <a:rPr lang="ru-RU" sz="900" b="1" dirty="0">
                          <a:latin typeface="+mj-lt"/>
                        </a:rPr>
                        <a:t>2019 год</a:t>
                      </a:r>
                      <a:endParaRPr lang="ru-RU" sz="900" b="1" dirty="0">
                        <a:latin typeface="+mj-lt"/>
                        <a:ea typeface="Calibri"/>
                        <a:cs typeface="Times New Roman"/>
                      </a:endParaRPr>
                    </a:p>
                  </a:txBody>
                  <a:tcPr marL="58328" marR="58328" marT="0" marB="0"/>
                </a:tc>
              </a:tr>
              <a:tr h="149060">
                <a:tc>
                  <a:txBody>
                    <a:bodyPr/>
                    <a:lstStyle/>
                    <a:p>
                      <a:pPr>
                        <a:lnSpc>
                          <a:spcPct val="115000"/>
                        </a:lnSpc>
                        <a:spcAft>
                          <a:spcPts val="0"/>
                        </a:spcAft>
                      </a:pPr>
                      <a:r>
                        <a:rPr lang="ru-RU" sz="900" b="1" dirty="0">
                          <a:latin typeface="+mj-lt"/>
                        </a:rPr>
                        <a:t>Численность населения (среднегодовая)</a:t>
                      </a:r>
                      <a:endParaRPr lang="ru-RU" sz="900" b="1" dirty="0">
                        <a:latin typeface="+mj-lt"/>
                        <a:ea typeface="Calibri"/>
                        <a:cs typeface="Times New Roman"/>
                      </a:endParaRPr>
                    </a:p>
                  </a:txBody>
                  <a:tcPr marL="58328" marR="58328" marT="0" marB="0"/>
                </a:tc>
                <a:tc>
                  <a:txBody>
                    <a:bodyPr/>
                    <a:lstStyle/>
                    <a:p>
                      <a:pPr>
                        <a:lnSpc>
                          <a:spcPct val="115000"/>
                        </a:lnSpc>
                        <a:spcAft>
                          <a:spcPts val="0"/>
                        </a:spcAft>
                      </a:pPr>
                      <a:r>
                        <a:rPr lang="ru-RU" sz="900" b="1" dirty="0">
                          <a:latin typeface="+mj-lt"/>
                        </a:rPr>
                        <a:t>тыс.чел.</a:t>
                      </a:r>
                      <a:endParaRPr lang="ru-RU" sz="900" b="1" dirty="0">
                        <a:latin typeface="+mj-lt"/>
                        <a:ea typeface="Calibri"/>
                        <a:cs typeface="Times New Roman"/>
                      </a:endParaRPr>
                    </a:p>
                  </a:txBody>
                  <a:tcPr marL="58328" marR="58328" marT="0" marB="0"/>
                </a:tc>
                <a:tc>
                  <a:txBody>
                    <a:bodyPr/>
                    <a:lstStyle/>
                    <a:p>
                      <a:pPr>
                        <a:lnSpc>
                          <a:spcPct val="115000"/>
                        </a:lnSpc>
                        <a:spcAft>
                          <a:spcPts val="0"/>
                        </a:spcAft>
                      </a:pPr>
                      <a:r>
                        <a:rPr lang="ru-RU" sz="900" b="1" dirty="0">
                          <a:latin typeface="+mj-lt"/>
                        </a:rPr>
                        <a:t>27,3</a:t>
                      </a:r>
                      <a:endParaRPr lang="ru-RU" sz="900" b="1" dirty="0">
                        <a:latin typeface="+mj-lt"/>
                        <a:ea typeface="Calibri"/>
                        <a:cs typeface="Times New Roman"/>
                      </a:endParaRPr>
                    </a:p>
                  </a:txBody>
                  <a:tcPr marL="58328" marR="58328" marT="0" marB="0"/>
                </a:tc>
                <a:tc>
                  <a:txBody>
                    <a:bodyPr/>
                    <a:lstStyle/>
                    <a:p>
                      <a:pPr>
                        <a:lnSpc>
                          <a:spcPct val="115000"/>
                        </a:lnSpc>
                        <a:spcAft>
                          <a:spcPts val="0"/>
                        </a:spcAft>
                      </a:pPr>
                      <a:r>
                        <a:rPr lang="ru-RU" sz="900" b="1" dirty="0">
                          <a:latin typeface="+mj-lt"/>
                        </a:rPr>
                        <a:t>26,7</a:t>
                      </a:r>
                      <a:endParaRPr lang="ru-RU" sz="900" b="1" dirty="0">
                        <a:latin typeface="+mj-lt"/>
                        <a:ea typeface="Calibri"/>
                        <a:cs typeface="Times New Roman"/>
                      </a:endParaRPr>
                    </a:p>
                  </a:txBody>
                  <a:tcPr marL="58328" marR="58328" marT="0" marB="0"/>
                </a:tc>
                <a:tc>
                  <a:txBody>
                    <a:bodyPr/>
                    <a:lstStyle/>
                    <a:p>
                      <a:pPr>
                        <a:lnSpc>
                          <a:spcPct val="115000"/>
                        </a:lnSpc>
                        <a:spcAft>
                          <a:spcPts val="0"/>
                        </a:spcAft>
                      </a:pPr>
                      <a:r>
                        <a:rPr lang="ru-RU" sz="900" b="1" dirty="0">
                          <a:latin typeface="+mj-lt"/>
                        </a:rPr>
                        <a:t>26,50</a:t>
                      </a:r>
                      <a:endParaRPr lang="ru-RU" sz="900" b="1" dirty="0">
                        <a:latin typeface="+mj-lt"/>
                        <a:ea typeface="Calibri"/>
                        <a:cs typeface="Times New Roman"/>
                      </a:endParaRPr>
                    </a:p>
                  </a:txBody>
                  <a:tcPr marL="58328" marR="58328" marT="0" marB="0"/>
                </a:tc>
                <a:tc>
                  <a:txBody>
                    <a:bodyPr/>
                    <a:lstStyle/>
                    <a:p>
                      <a:pPr>
                        <a:lnSpc>
                          <a:spcPct val="115000"/>
                        </a:lnSpc>
                        <a:spcAft>
                          <a:spcPts val="0"/>
                        </a:spcAft>
                      </a:pPr>
                      <a:r>
                        <a:rPr lang="ru-RU" sz="900" b="1" dirty="0">
                          <a:latin typeface="+mj-lt"/>
                        </a:rPr>
                        <a:t>26,10</a:t>
                      </a:r>
                      <a:endParaRPr lang="ru-RU" sz="900" b="1" dirty="0">
                        <a:latin typeface="+mj-lt"/>
                        <a:ea typeface="Calibri"/>
                        <a:cs typeface="Times New Roman"/>
                      </a:endParaRPr>
                    </a:p>
                  </a:txBody>
                  <a:tcPr marL="58328" marR="58328" marT="0" marB="0"/>
                </a:tc>
                <a:tc>
                  <a:txBody>
                    <a:bodyPr/>
                    <a:lstStyle/>
                    <a:p>
                      <a:pPr>
                        <a:lnSpc>
                          <a:spcPct val="115000"/>
                        </a:lnSpc>
                        <a:spcAft>
                          <a:spcPts val="0"/>
                        </a:spcAft>
                      </a:pPr>
                      <a:r>
                        <a:rPr lang="ru-RU" sz="900" b="1" dirty="0">
                          <a:latin typeface="+mj-lt"/>
                        </a:rPr>
                        <a:t>25,90</a:t>
                      </a:r>
                      <a:endParaRPr lang="ru-RU" sz="900" b="1" dirty="0">
                        <a:latin typeface="+mj-lt"/>
                        <a:ea typeface="Calibri"/>
                        <a:cs typeface="Times New Roman"/>
                      </a:endParaRPr>
                    </a:p>
                  </a:txBody>
                  <a:tcPr marL="58328" marR="58328" marT="0" marB="0"/>
                </a:tc>
                <a:tc>
                  <a:txBody>
                    <a:bodyPr/>
                    <a:lstStyle/>
                    <a:p>
                      <a:pPr>
                        <a:lnSpc>
                          <a:spcPct val="115000"/>
                        </a:lnSpc>
                        <a:spcAft>
                          <a:spcPts val="0"/>
                        </a:spcAft>
                      </a:pPr>
                      <a:r>
                        <a:rPr lang="ru-RU" sz="900" b="1" dirty="0">
                          <a:latin typeface="+mj-lt"/>
                        </a:rPr>
                        <a:t>25,70</a:t>
                      </a:r>
                      <a:endParaRPr lang="ru-RU" sz="900" b="1" dirty="0">
                        <a:latin typeface="+mj-lt"/>
                        <a:ea typeface="Calibri"/>
                        <a:cs typeface="Times New Roman"/>
                      </a:endParaRPr>
                    </a:p>
                  </a:txBody>
                  <a:tcPr marL="58328" marR="58328" marT="0" marB="0"/>
                </a:tc>
              </a:tr>
              <a:tr h="298119">
                <a:tc>
                  <a:txBody>
                    <a:bodyPr/>
                    <a:lstStyle/>
                    <a:p>
                      <a:pPr>
                        <a:lnSpc>
                          <a:spcPct val="115000"/>
                        </a:lnSpc>
                        <a:spcAft>
                          <a:spcPts val="0"/>
                        </a:spcAft>
                      </a:pPr>
                      <a:r>
                        <a:rPr lang="ru-RU" sz="900" b="1">
                          <a:latin typeface="+mj-lt"/>
                        </a:rPr>
                        <a:t>Индекс промышленного производства</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 к предыдущему году в сопоставимых ценах</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107,7</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109,6</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dirty="0">
                          <a:latin typeface="+mj-lt"/>
                        </a:rPr>
                        <a:t>106,04</a:t>
                      </a:r>
                      <a:endParaRPr lang="ru-RU" sz="900" b="1" dirty="0">
                        <a:latin typeface="+mj-lt"/>
                        <a:ea typeface="Calibri"/>
                        <a:cs typeface="Times New Roman"/>
                      </a:endParaRPr>
                    </a:p>
                  </a:txBody>
                  <a:tcPr marL="58328" marR="58328" marT="0" marB="0"/>
                </a:tc>
                <a:tc>
                  <a:txBody>
                    <a:bodyPr/>
                    <a:lstStyle/>
                    <a:p>
                      <a:pPr>
                        <a:lnSpc>
                          <a:spcPct val="115000"/>
                        </a:lnSpc>
                        <a:spcAft>
                          <a:spcPts val="0"/>
                        </a:spcAft>
                      </a:pPr>
                      <a:r>
                        <a:rPr lang="ru-RU" sz="900" b="1" dirty="0">
                          <a:latin typeface="+mj-lt"/>
                        </a:rPr>
                        <a:t>109,36</a:t>
                      </a:r>
                      <a:endParaRPr lang="ru-RU" sz="900" b="1" dirty="0">
                        <a:latin typeface="+mj-lt"/>
                        <a:ea typeface="Calibri"/>
                        <a:cs typeface="Times New Roman"/>
                      </a:endParaRPr>
                    </a:p>
                  </a:txBody>
                  <a:tcPr marL="58328" marR="58328" marT="0" marB="0"/>
                </a:tc>
                <a:tc>
                  <a:txBody>
                    <a:bodyPr/>
                    <a:lstStyle/>
                    <a:p>
                      <a:pPr>
                        <a:lnSpc>
                          <a:spcPct val="115000"/>
                        </a:lnSpc>
                        <a:spcAft>
                          <a:spcPts val="0"/>
                        </a:spcAft>
                      </a:pPr>
                      <a:r>
                        <a:rPr lang="ru-RU" sz="900" b="1" dirty="0">
                          <a:latin typeface="+mj-lt"/>
                        </a:rPr>
                        <a:t>109,94</a:t>
                      </a:r>
                      <a:endParaRPr lang="ru-RU" sz="900" b="1" dirty="0">
                        <a:latin typeface="+mj-lt"/>
                        <a:ea typeface="Calibri"/>
                        <a:cs typeface="Times New Roman"/>
                      </a:endParaRPr>
                    </a:p>
                  </a:txBody>
                  <a:tcPr marL="58328" marR="58328" marT="0" marB="0"/>
                </a:tc>
                <a:tc>
                  <a:txBody>
                    <a:bodyPr/>
                    <a:lstStyle/>
                    <a:p>
                      <a:pPr>
                        <a:lnSpc>
                          <a:spcPct val="115000"/>
                        </a:lnSpc>
                        <a:spcAft>
                          <a:spcPts val="0"/>
                        </a:spcAft>
                      </a:pPr>
                      <a:r>
                        <a:rPr lang="ru-RU" sz="900" b="1" dirty="0">
                          <a:latin typeface="+mj-lt"/>
                        </a:rPr>
                        <a:t>110,50</a:t>
                      </a:r>
                      <a:endParaRPr lang="ru-RU" sz="900" b="1" dirty="0">
                        <a:latin typeface="+mj-lt"/>
                        <a:ea typeface="Calibri"/>
                        <a:cs typeface="Times New Roman"/>
                      </a:endParaRPr>
                    </a:p>
                  </a:txBody>
                  <a:tcPr marL="58328" marR="58328" marT="0" marB="0"/>
                </a:tc>
              </a:tr>
              <a:tr h="149060">
                <a:tc>
                  <a:txBody>
                    <a:bodyPr/>
                    <a:lstStyle/>
                    <a:p>
                      <a:pPr>
                        <a:lnSpc>
                          <a:spcPct val="115000"/>
                        </a:lnSpc>
                        <a:spcAft>
                          <a:spcPts val="0"/>
                        </a:spcAft>
                      </a:pPr>
                      <a:r>
                        <a:rPr lang="ru-RU" sz="900" b="1">
                          <a:latin typeface="+mj-lt"/>
                        </a:rPr>
                        <a:t>Обрабатывающие производства </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млн. руб.</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2696,84</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3 345,90</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3 835,81</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4 474,92</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dirty="0">
                          <a:latin typeface="+mj-lt"/>
                        </a:rPr>
                        <a:t>5 270,82</a:t>
                      </a:r>
                      <a:endParaRPr lang="ru-RU" sz="900" b="1" dirty="0">
                        <a:latin typeface="+mj-lt"/>
                        <a:ea typeface="Calibri"/>
                        <a:cs typeface="Times New Roman"/>
                      </a:endParaRPr>
                    </a:p>
                  </a:txBody>
                  <a:tcPr marL="58328" marR="58328" marT="0" marB="0"/>
                </a:tc>
                <a:tc>
                  <a:txBody>
                    <a:bodyPr/>
                    <a:lstStyle/>
                    <a:p>
                      <a:pPr>
                        <a:lnSpc>
                          <a:spcPct val="115000"/>
                        </a:lnSpc>
                        <a:spcAft>
                          <a:spcPts val="0"/>
                        </a:spcAft>
                      </a:pPr>
                      <a:r>
                        <a:rPr lang="ru-RU" sz="900" b="1" dirty="0">
                          <a:latin typeface="+mj-lt"/>
                        </a:rPr>
                        <a:t>6 264,24</a:t>
                      </a:r>
                      <a:endParaRPr lang="ru-RU" sz="900" b="1" dirty="0">
                        <a:latin typeface="+mj-lt"/>
                        <a:ea typeface="Calibri"/>
                        <a:cs typeface="Times New Roman"/>
                      </a:endParaRPr>
                    </a:p>
                  </a:txBody>
                  <a:tcPr marL="58328" marR="58328" marT="0" marB="0"/>
                </a:tc>
              </a:tr>
              <a:tr h="298119">
                <a:tc>
                  <a:txBody>
                    <a:bodyPr/>
                    <a:lstStyle/>
                    <a:p>
                      <a:pPr>
                        <a:lnSpc>
                          <a:spcPct val="115000"/>
                        </a:lnSpc>
                        <a:spcAft>
                          <a:spcPts val="0"/>
                        </a:spcAft>
                      </a:pPr>
                      <a:r>
                        <a:rPr lang="ru-RU" sz="900" b="1" dirty="0">
                          <a:latin typeface="+mj-lt"/>
                        </a:rPr>
                        <a:t>Производство и распределение электроэнергии, газа и воды</a:t>
                      </a:r>
                      <a:endParaRPr lang="ru-RU" sz="900" b="1" dirty="0">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млн. руб.</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47,9</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40,4</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dirty="0">
                          <a:latin typeface="+mj-lt"/>
                        </a:rPr>
                        <a:t>43,55</a:t>
                      </a:r>
                      <a:endParaRPr lang="ru-RU" sz="900" b="1" dirty="0">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46,30</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dirty="0">
                          <a:latin typeface="+mj-lt"/>
                        </a:rPr>
                        <a:t>48,86</a:t>
                      </a:r>
                      <a:endParaRPr lang="ru-RU" sz="900" b="1" dirty="0">
                        <a:latin typeface="+mj-lt"/>
                        <a:ea typeface="Calibri"/>
                        <a:cs typeface="Times New Roman"/>
                      </a:endParaRPr>
                    </a:p>
                  </a:txBody>
                  <a:tcPr marL="58328" marR="58328" marT="0" marB="0"/>
                </a:tc>
                <a:tc>
                  <a:txBody>
                    <a:bodyPr/>
                    <a:lstStyle/>
                    <a:p>
                      <a:pPr>
                        <a:lnSpc>
                          <a:spcPct val="115000"/>
                        </a:lnSpc>
                        <a:spcAft>
                          <a:spcPts val="0"/>
                        </a:spcAft>
                      </a:pPr>
                      <a:r>
                        <a:rPr lang="ru-RU" sz="900" b="1" dirty="0">
                          <a:latin typeface="+mj-lt"/>
                        </a:rPr>
                        <a:t>51,41</a:t>
                      </a:r>
                      <a:endParaRPr lang="ru-RU" sz="900" b="1" dirty="0">
                        <a:latin typeface="+mj-lt"/>
                        <a:ea typeface="Calibri"/>
                        <a:cs typeface="Times New Roman"/>
                      </a:endParaRPr>
                    </a:p>
                  </a:txBody>
                  <a:tcPr marL="58328" marR="58328" marT="0" marB="0"/>
                </a:tc>
              </a:tr>
              <a:tr h="149060">
                <a:tc>
                  <a:txBody>
                    <a:bodyPr/>
                    <a:lstStyle/>
                    <a:p>
                      <a:pPr>
                        <a:lnSpc>
                          <a:spcPct val="115000"/>
                        </a:lnSpc>
                        <a:spcAft>
                          <a:spcPts val="0"/>
                        </a:spcAft>
                      </a:pPr>
                      <a:r>
                        <a:rPr lang="ru-RU" sz="900" b="1">
                          <a:latin typeface="+mj-lt"/>
                        </a:rPr>
                        <a:t>Продукция сельского хозяйства</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млн. руб.</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1099,1</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dirty="0">
                          <a:latin typeface="+mj-lt"/>
                        </a:rPr>
                        <a:t>1 254,22</a:t>
                      </a:r>
                      <a:endParaRPr lang="ru-RU" sz="900" b="1" dirty="0">
                        <a:latin typeface="+mj-lt"/>
                        <a:ea typeface="Calibri"/>
                        <a:cs typeface="Times New Roman"/>
                      </a:endParaRPr>
                    </a:p>
                  </a:txBody>
                  <a:tcPr marL="58328" marR="58328" marT="0" marB="0"/>
                </a:tc>
                <a:tc>
                  <a:txBody>
                    <a:bodyPr/>
                    <a:lstStyle/>
                    <a:p>
                      <a:pPr>
                        <a:lnSpc>
                          <a:spcPct val="115000"/>
                        </a:lnSpc>
                        <a:spcAft>
                          <a:spcPts val="0"/>
                        </a:spcAft>
                      </a:pPr>
                      <a:r>
                        <a:rPr lang="ru-RU" sz="900" b="1" dirty="0">
                          <a:latin typeface="+mj-lt"/>
                        </a:rPr>
                        <a:t>1279,7</a:t>
                      </a:r>
                      <a:endParaRPr lang="ru-RU" sz="900" b="1" dirty="0">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1345,7</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1416,5</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dirty="0">
                          <a:latin typeface="+mj-lt"/>
                        </a:rPr>
                        <a:t>1497,3</a:t>
                      </a:r>
                      <a:endParaRPr lang="ru-RU" sz="900" b="1" dirty="0">
                        <a:latin typeface="+mj-lt"/>
                        <a:ea typeface="Calibri"/>
                        <a:cs typeface="Times New Roman"/>
                      </a:endParaRPr>
                    </a:p>
                  </a:txBody>
                  <a:tcPr marL="58328" marR="58328" marT="0" marB="0"/>
                </a:tc>
              </a:tr>
              <a:tr h="447179">
                <a:tc>
                  <a:txBody>
                    <a:bodyPr/>
                    <a:lstStyle/>
                    <a:p>
                      <a:pPr>
                        <a:lnSpc>
                          <a:spcPct val="115000"/>
                        </a:lnSpc>
                        <a:spcAft>
                          <a:spcPts val="0"/>
                        </a:spcAft>
                      </a:pPr>
                      <a:r>
                        <a:rPr lang="ru-RU" sz="900" b="1">
                          <a:latin typeface="+mj-lt"/>
                        </a:rPr>
                        <a:t>Строительство</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в ценах соответствующих лет; млн. руб.</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186,68</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164,6</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153,92</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156,17</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164,76</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dirty="0">
                          <a:latin typeface="+mj-lt"/>
                        </a:rPr>
                        <a:t>176,96</a:t>
                      </a:r>
                      <a:endParaRPr lang="ru-RU" sz="900" b="1" dirty="0">
                        <a:latin typeface="+mj-lt"/>
                        <a:ea typeface="Calibri"/>
                        <a:cs typeface="Times New Roman"/>
                      </a:endParaRPr>
                    </a:p>
                  </a:txBody>
                  <a:tcPr marL="58328" marR="58328" marT="0" marB="0"/>
                </a:tc>
              </a:tr>
              <a:tr h="447179">
                <a:tc>
                  <a:txBody>
                    <a:bodyPr/>
                    <a:lstStyle/>
                    <a:p>
                      <a:pPr>
                        <a:lnSpc>
                          <a:spcPct val="115000"/>
                        </a:lnSpc>
                        <a:spcAft>
                          <a:spcPts val="0"/>
                        </a:spcAft>
                      </a:pPr>
                      <a:r>
                        <a:rPr lang="ru-RU" sz="900" b="1">
                          <a:latin typeface="+mj-lt"/>
                        </a:rPr>
                        <a:t>Оборот розничной торговли</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в ценах соответствующих лет; млн. руб.</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1252,1</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1 436,9</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1 547,54</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dirty="0">
                          <a:latin typeface="+mj-lt"/>
                        </a:rPr>
                        <a:t>1 634,67</a:t>
                      </a:r>
                      <a:endParaRPr lang="ru-RU" sz="900" b="1" dirty="0">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1 718,71</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dirty="0">
                          <a:latin typeface="+mj-lt"/>
                        </a:rPr>
                        <a:t>1 801,86</a:t>
                      </a:r>
                      <a:endParaRPr lang="ru-RU" sz="900" b="1" dirty="0">
                        <a:latin typeface="+mj-lt"/>
                        <a:ea typeface="Calibri"/>
                        <a:cs typeface="Times New Roman"/>
                      </a:endParaRPr>
                    </a:p>
                  </a:txBody>
                  <a:tcPr marL="58328" marR="58328" marT="0" marB="0"/>
                </a:tc>
              </a:tr>
              <a:tr h="149060">
                <a:tc>
                  <a:txBody>
                    <a:bodyPr/>
                    <a:lstStyle/>
                    <a:p>
                      <a:pPr>
                        <a:lnSpc>
                          <a:spcPct val="115000"/>
                        </a:lnSpc>
                        <a:spcAft>
                          <a:spcPts val="0"/>
                        </a:spcAft>
                      </a:pPr>
                      <a:r>
                        <a:rPr lang="ru-RU" sz="900" b="1">
                          <a:latin typeface="+mj-lt"/>
                        </a:rPr>
                        <a:t>Объем платных услуг населению</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млн. руб.</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96</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117,9</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126,43</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133,94</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141,38</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dirty="0">
                          <a:latin typeface="+mj-lt"/>
                        </a:rPr>
                        <a:t>149,36</a:t>
                      </a:r>
                      <a:endParaRPr lang="ru-RU" sz="900" b="1" dirty="0">
                        <a:latin typeface="+mj-lt"/>
                        <a:ea typeface="Calibri"/>
                        <a:cs typeface="Times New Roman"/>
                      </a:endParaRPr>
                    </a:p>
                  </a:txBody>
                  <a:tcPr marL="58328" marR="58328" marT="0" marB="0"/>
                </a:tc>
              </a:tr>
              <a:tr h="298119">
                <a:tc>
                  <a:txBody>
                    <a:bodyPr/>
                    <a:lstStyle/>
                    <a:p>
                      <a:pPr>
                        <a:lnSpc>
                          <a:spcPct val="115000"/>
                        </a:lnSpc>
                        <a:spcAft>
                          <a:spcPts val="0"/>
                        </a:spcAft>
                      </a:pPr>
                      <a:r>
                        <a:rPr lang="ru-RU" sz="900" b="1">
                          <a:latin typeface="+mj-lt"/>
                        </a:rPr>
                        <a:t>Число малых и средних предприятий, включая микропредприятия (на конец года)</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единиц</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191,00</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197,00</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207,00</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212,00</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215,00</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dirty="0">
                          <a:latin typeface="+mj-lt"/>
                        </a:rPr>
                        <a:t>217,00</a:t>
                      </a:r>
                      <a:endParaRPr lang="ru-RU" sz="900" b="1" dirty="0">
                        <a:latin typeface="+mj-lt"/>
                        <a:ea typeface="Calibri"/>
                        <a:cs typeface="Times New Roman"/>
                      </a:endParaRPr>
                    </a:p>
                  </a:txBody>
                  <a:tcPr marL="58328" marR="58328" marT="0" marB="0"/>
                </a:tc>
              </a:tr>
              <a:tr h="298119">
                <a:tc>
                  <a:txBody>
                    <a:bodyPr/>
                    <a:lstStyle/>
                    <a:p>
                      <a:pPr>
                        <a:lnSpc>
                          <a:spcPct val="115000"/>
                        </a:lnSpc>
                        <a:spcAft>
                          <a:spcPts val="0"/>
                        </a:spcAft>
                      </a:pPr>
                      <a:r>
                        <a:rPr lang="ru-RU" sz="900" b="1">
                          <a:latin typeface="+mj-lt"/>
                        </a:rPr>
                        <a:t>Оборот малых и средних предприятий, включая микропредприятия</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млн. руб.</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521,60</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dirty="0">
                          <a:latin typeface="+mj-lt"/>
                        </a:rPr>
                        <a:t>537,90</a:t>
                      </a:r>
                      <a:endParaRPr lang="ru-RU" sz="900" b="1" dirty="0">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564,50</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dirty="0">
                          <a:latin typeface="+mj-lt"/>
                        </a:rPr>
                        <a:t>570,80</a:t>
                      </a:r>
                      <a:endParaRPr lang="ru-RU" sz="900" b="1" dirty="0">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579,50</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dirty="0">
                          <a:latin typeface="+mj-lt"/>
                        </a:rPr>
                        <a:t>594,30</a:t>
                      </a:r>
                      <a:endParaRPr lang="ru-RU" sz="900" b="1" dirty="0">
                        <a:latin typeface="+mj-lt"/>
                        <a:ea typeface="Calibri"/>
                        <a:cs typeface="Times New Roman"/>
                      </a:endParaRPr>
                    </a:p>
                  </a:txBody>
                  <a:tcPr marL="58328" marR="58328" marT="0" marB="0"/>
                </a:tc>
              </a:tr>
              <a:tr h="447179">
                <a:tc>
                  <a:txBody>
                    <a:bodyPr/>
                    <a:lstStyle/>
                    <a:p>
                      <a:pPr>
                        <a:lnSpc>
                          <a:spcPct val="115000"/>
                        </a:lnSpc>
                        <a:spcAft>
                          <a:spcPts val="0"/>
                        </a:spcAft>
                      </a:pPr>
                      <a:r>
                        <a:rPr lang="ru-RU" sz="900" b="1">
                          <a:latin typeface="+mj-lt"/>
                        </a:rPr>
                        <a:t>Инвестиции в основной капитал</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в ценах соответствующих лет; млн. руб.</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1 036,4</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637,3</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675,54</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721,33</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796,00</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dirty="0">
                          <a:latin typeface="+mj-lt"/>
                        </a:rPr>
                        <a:t>889,20</a:t>
                      </a:r>
                      <a:endParaRPr lang="ru-RU" sz="900" b="1" dirty="0">
                        <a:latin typeface="+mj-lt"/>
                        <a:ea typeface="Calibri"/>
                        <a:cs typeface="Times New Roman"/>
                      </a:endParaRPr>
                    </a:p>
                  </a:txBody>
                  <a:tcPr marL="58328" marR="58328" marT="0" marB="0"/>
                </a:tc>
              </a:tr>
              <a:tr h="149060">
                <a:tc>
                  <a:txBody>
                    <a:bodyPr/>
                    <a:lstStyle/>
                    <a:p>
                      <a:pPr>
                        <a:lnSpc>
                          <a:spcPct val="115000"/>
                        </a:lnSpc>
                        <a:spcAft>
                          <a:spcPts val="0"/>
                        </a:spcAft>
                      </a:pPr>
                      <a:r>
                        <a:rPr lang="ru-RU" sz="900" b="1">
                          <a:latin typeface="+mj-lt"/>
                        </a:rPr>
                        <a:t>Среднегодовая численность занятых в экономике</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чел.</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11 708,0</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dirty="0">
                          <a:latin typeface="+mj-lt"/>
                        </a:rPr>
                        <a:t>11 685,0</a:t>
                      </a:r>
                      <a:endParaRPr lang="ru-RU" sz="900" b="1" dirty="0">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11 638,00</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11 650,00</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11 638,00</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dirty="0">
                          <a:latin typeface="+mj-lt"/>
                        </a:rPr>
                        <a:t>11 621,00</a:t>
                      </a:r>
                      <a:endParaRPr lang="ru-RU" sz="900" b="1" dirty="0">
                        <a:latin typeface="+mj-lt"/>
                        <a:ea typeface="Calibri"/>
                        <a:cs typeface="Times New Roman"/>
                      </a:endParaRPr>
                    </a:p>
                  </a:txBody>
                  <a:tcPr marL="58328" marR="58328" marT="0" marB="0"/>
                </a:tc>
              </a:tr>
              <a:tr h="447179">
                <a:tc>
                  <a:txBody>
                    <a:bodyPr/>
                    <a:lstStyle/>
                    <a:p>
                      <a:pPr>
                        <a:lnSpc>
                          <a:spcPct val="115000"/>
                        </a:lnSpc>
                        <a:spcAft>
                          <a:spcPts val="0"/>
                        </a:spcAft>
                      </a:pPr>
                      <a:r>
                        <a:rPr lang="ru-RU" sz="900" b="1">
                          <a:latin typeface="+mj-lt"/>
                        </a:rPr>
                        <a:t>Численность безработных, зарегистрированных в  государственных учреждениях службы занятости населения (на конец года)</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чел.</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85,0</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123,0</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133,00</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130,00</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130,00</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dirty="0">
                          <a:latin typeface="+mj-lt"/>
                        </a:rPr>
                        <a:t>125,00</a:t>
                      </a:r>
                      <a:endParaRPr lang="ru-RU" sz="900" b="1" dirty="0">
                        <a:latin typeface="+mj-lt"/>
                        <a:ea typeface="Calibri"/>
                        <a:cs typeface="Times New Roman"/>
                      </a:endParaRPr>
                    </a:p>
                  </a:txBody>
                  <a:tcPr marL="58328" marR="58328" marT="0" marB="0"/>
                </a:tc>
              </a:tr>
              <a:tr h="149060">
                <a:tc>
                  <a:txBody>
                    <a:bodyPr/>
                    <a:lstStyle/>
                    <a:p>
                      <a:pPr>
                        <a:lnSpc>
                          <a:spcPct val="115000"/>
                        </a:lnSpc>
                        <a:spcAft>
                          <a:spcPts val="0"/>
                        </a:spcAft>
                      </a:pPr>
                      <a:r>
                        <a:rPr lang="ru-RU" sz="900" b="1">
                          <a:latin typeface="+mj-lt"/>
                        </a:rPr>
                        <a:t>Уровень безработицы </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4,03</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4,24</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4,63</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4,54</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4,54</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dirty="0">
                          <a:latin typeface="+mj-lt"/>
                        </a:rPr>
                        <a:t>4,36</a:t>
                      </a:r>
                      <a:endParaRPr lang="ru-RU" sz="900" b="1" dirty="0">
                        <a:latin typeface="+mj-lt"/>
                        <a:ea typeface="Calibri"/>
                        <a:cs typeface="Times New Roman"/>
                      </a:endParaRPr>
                    </a:p>
                  </a:txBody>
                  <a:tcPr marL="58328" marR="58328" marT="0" marB="0"/>
                </a:tc>
              </a:tr>
              <a:tr h="149060">
                <a:tc rowSpan="2">
                  <a:txBody>
                    <a:bodyPr/>
                    <a:lstStyle/>
                    <a:p>
                      <a:pPr>
                        <a:lnSpc>
                          <a:spcPct val="115000"/>
                        </a:lnSpc>
                        <a:spcAft>
                          <a:spcPts val="0"/>
                        </a:spcAft>
                      </a:pPr>
                      <a:r>
                        <a:rPr lang="ru-RU" sz="900" b="1">
                          <a:latin typeface="+mj-lt"/>
                        </a:rPr>
                        <a:t>Среднемесячная номинальная начисленная заработная плата в целом по муниципальному образованию</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руб.</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26 701,20</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29 211,30</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30 934,70</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33 069,20</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35 119,50</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dirty="0">
                          <a:latin typeface="+mj-lt"/>
                        </a:rPr>
                        <a:t>38 034,40</a:t>
                      </a:r>
                      <a:endParaRPr lang="ru-RU" sz="900" b="1" dirty="0">
                        <a:latin typeface="+mj-lt"/>
                        <a:ea typeface="Calibri"/>
                        <a:cs typeface="Times New Roman"/>
                      </a:endParaRPr>
                    </a:p>
                  </a:txBody>
                  <a:tcPr marL="58328" marR="58328" marT="0" marB="0"/>
                </a:tc>
              </a:tr>
              <a:tr h="149060">
                <a:tc vMerge="1">
                  <a:txBody>
                    <a:bodyPr/>
                    <a:lstStyle/>
                    <a:p>
                      <a:endParaRPr lang="ru-RU"/>
                    </a:p>
                  </a:txBody>
                  <a:tcPr/>
                </a:tc>
                <a:tc>
                  <a:txBody>
                    <a:bodyPr/>
                    <a:lstStyle/>
                    <a:p>
                      <a:pPr>
                        <a:lnSpc>
                          <a:spcPct val="115000"/>
                        </a:lnSpc>
                        <a:spcAft>
                          <a:spcPts val="0"/>
                        </a:spcAft>
                      </a:pPr>
                      <a:r>
                        <a:rPr lang="ru-RU" sz="900" b="1">
                          <a:latin typeface="+mj-lt"/>
                        </a:rPr>
                        <a:t>% к предыдущему году</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98,80</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109,40</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105,90</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106,90</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a:latin typeface="+mj-lt"/>
                        </a:rPr>
                        <a:t>106,20</a:t>
                      </a:r>
                      <a:endParaRPr lang="ru-RU" sz="900" b="1">
                        <a:latin typeface="+mj-lt"/>
                        <a:ea typeface="Calibri"/>
                        <a:cs typeface="Times New Roman"/>
                      </a:endParaRPr>
                    </a:p>
                  </a:txBody>
                  <a:tcPr marL="58328" marR="58328" marT="0" marB="0"/>
                </a:tc>
                <a:tc>
                  <a:txBody>
                    <a:bodyPr/>
                    <a:lstStyle/>
                    <a:p>
                      <a:pPr>
                        <a:lnSpc>
                          <a:spcPct val="115000"/>
                        </a:lnSpc>
                        <a:spcAft>
                          <a:spcPts val="0"/>
                        </a:spcAft>
                      </a:pPr>
                      <a:r>
                        <a:rPr lang="ru-RU" sz="900" b="1" dirty="0">
                          <a:latin typeface="+mj-lt"/>
                        </a:rPr>
                        <a:t>108,30</a:t>
                      </a:r>
                      <a:endParaRPr lang="ru-RU" sz="900" b="1" dirty="0">
                        <a:latin typeface="+mj-lt"/>
                        <a:ea typeface="Calibri"/>
                        <a:cs typeface="Times New Roman"/>
                      </a:endParaRPr>
                    </a:p>
                  </a:txBody>
                  <a:tcPr marL="58328" marR="58328" marT="0" marB="0"/>
                </a:tc>
              </a:tr>
            </a:tbl>
          </a:graphicData>
        </a:graphic>
      </p:graphicFrame>
      <p:sp>
        <p:nvSpPr>
          <p:cNvPr id="6" name="Прямоугольник 5"/>
          <p:cNvSpPr/>
          <p:nvPr/>
        </p:nvSpPr>
        <p:spPr>
          <a:xfrm>
            <a:off x="395536" y="476673"/>
            <a:ext cx="8496944" cy="984885"/>
          </a:xfrm>
          <a:prstGeom prst="rect">
            <a:avLst/>
          </a:prstGeom>
        </p:spPr>
        <p:txBody>
          <a:bodyPr wrap="square">
            <a:spAutoFit/>
          </a:bodyPr>
          <a:lstStyle/>
          <a:p>
            <a:pPr algn="ctr"/>
            <a:r>
              <a:rPr lang="ru-RU" sz="2000" b="1" dirty="0" smtClean="0">
                <a:solidFill>
                  <a:srgbClr val="0000FF"/>
                </a:solidFill>
                <a:latin typeface="+mj-lt"/>
              </a:rPr>
              <a:t>3. Основные показатели прогноза социально-экономического развития Касимовского</a:t>
            </a:r>
            <a:r>
              <a:rPr lang="ru-RU" sz="2000" b="1" dirty="0" smtClean="0">
                <a:solidFill>
                  <a:srgbClr val="0000FF"/>
                </a:solidFill>
                <a:latin typeface="+mj-lt"/>
                <a:cs typeface="Arial" pitchFamily="34" charset="0"/>
              </a:rPr>
              <a:t>, влияющие на формирование бюджета в 2016</a:t>
            </a:r>
            <a:r>
              <a:rPr lang="en-US" sz="2000" b="1" dirty="0" smtClean="0">
                <a:solidFill>
                  <a:srgbClr val="0000FF"/>
                </a:solidFill>
                <a:latin typeface="+mj-lt"/>
                <a:cs typeface="Arial" pitchFamily="34" charset="0"/>
              </a:rPr>
              <a:t> </a:t>
            </a:r>
            <a:r>
              <a:rPr lang="ru-RU" sz="2000" b="1" dirty="0" smtClean="0">
                <a:solidFill>
                  <a:srgbClr val="0000FF"/>
                </a:solidFill>
                <a:latin typeface="+mj-lt"/>
                <a:cs typeface="Arial" pitchFamily="34" charset="0"/>
              </a:rPr>
              <a:t>году</a:t>
            </a:r>
            <a:r>
              <a:rPr lang="ru-RU" b="1" dirty="0" smtClean="0">
                <a:solidFill>
                  <a:srgbClr val="0000FF"/>
                </a:solidFill>
                <a:latin typeface="+mj-lt"/>
                <a:cs typeface="Arial" pitchFamily="34" charset="0"/>
              </a:rPr>
              <a:t/>
            </a:r>
            <a:br>
              <a:rPr lang="ru-RU" b="1" dirty="0" smtClean="0">
                <a:solidFill>
                  <a:srgbClr val="0000FF"/>
                </a:solidFill>
                <a:latin typeface="+mj-lt"/>
                <a:cs typeface="Arial" pitchFamily="34" charset="0"/>
              </a:rPr>
            </a:br>
            <a:endParaRPr lang="ru-RU" dirty="0">
              <a:latin typeface="+mj-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360040"/>
          </a:xfrm>
        </p:spPr>
        <p:txBody>
          <a:bodyPr>
            <a:normAutofit/>
          </a:bodyPr>
          <a:lstStyle/>
          <a:p>
            <a:r>
              <a:rPr lang="ru-RU" sz="2000" b="1" dirty="0" smtClean="0">
                <a:solidFill>
                  <a:srgbClr val="0000FF"/>
                </a:solidFill>
              </a:rPr>
              <a:t>4. Проблемы  в сфере в сфере управления муниципальными финансами</a:t>
            </a:r>
            <a:endParaRPr lang="ru-RU" sz="2000" b="1" dirty="0">
              <a:solidFill>
                <a:srgbClr val="0000FF"/>
              </a:solidFill>
            </a:endParaRPr>
          </a:p>
        </p:txBody>
      </p:sp>
      <p:sp>
        <p:nvSpPr>
          <p:cNvPr id="3" name="Содержимое 2"/>
          <p:cNvSpPr>
            <a:spLocks noGrp="1"/>
          </p:cNvSpPr>
          <p:nvPr>
            <p:ph idx="1"/>
          </p:nvPr>
        </p:nvSpPr>
        <p:spPr>
          <a:xfrm>
            <a:off x="457200" y="980728"/>
            <a:ext cx="8507288" cy="5616624"/>
          </a:xfrm>
          <a:solidFill>
            <a:schemeClr val="accent5">
              <a:lumMod val="20000"/>
              <a:lumOff val="80000"/>
            </a:schemeClr>
          </a:solidFill>
        </p:spPr>
        <p:txBody>
          <a:bodyPr>
            <a:normAutofit fontScale="25000" lnSpcReduction="20000"/>
          </a:bodyPr>
          <a:lstStyle/>
          <a:p>
            <a:pPr algn="just">
              <a:buNone/>
            </a:pPr>
            <a:r>
              <a:rPr lang="ru-RU" sz="4900" dirty="0" smtClean="0">
                <a:latin typeface="+mj-lt"/>
              </a:rPr>
              <a:t>       </a:t>
            </a:r>
            <a:r>
              <a:rPr lang="ru-RU" sz="5800" dirty="0" smtClean="0">
                <a:latin typeface="+mj-lt"/>
              </a:rPr>
              <a:t>Несмотря на поступательное развитие нормативного правового регулирования и методического обеспечения бюджетных правоотношений, к настоящему времени процесс формирования целостной системы управления общественными финансами Касимовского района еще не завершен и сохраняется ряд недостатков и нерешенных проблем в сфере управления муниципальными финансами:</a:t>
            </a:r>
          </a:p>
          <a:p>
            <a:pPr algn="just">
              <a:buNone/>
            </a:pPr>
            <a:endParaRPr lang="ru-RU" sz="3600" b="1" dirty="0" smtClean="0"/>
          </a:p>
          <a:p>
            <a:pPr lvl="0" algn="just">
              <a:buFont typeface="Wingdings" pitchFamily="2" charset="2"/>
              <a:buChar char="Ø"/>
            </a:pPr>
            <a:r>
              <a:rPr lang="ru-RU" sz="5800" dirty="0" smtClean="0">
                <a:latin typeface="+mj-lt"/>
              </a:rPr>
              <a:t>Слабая увязка между стратегическим и бюджетным планированием.</a:t>
            </a:r>
          </a:p>
          <a:p>
            <a:pPr lvl="0" algn="just">
              <a:buFont typeface="Wingdings" pitchFamily="2" charset="2"/>
              <a:buChar char="Ø"/>
            </a:pPr>
            <a:r>
              <a:rPr lang="ru-RU" sz="5800" dirty="0" smtClean="0">
                <a:latin typeface="+mj-lt"/>
              </a:rPr>
              <a:t>Ограниченность практики использования в качестве основы для бюджетного планирования муниципальных программ района.  </a:t>
            </a:r>
          </a:p>
          <a:p>
            <a:pPr lvl="0" algn="just">
              <a:buFont typeface="Wingdings" pitchFamily="2" charset="2"/>
              <a:buChar char="Ø"/>
            </a:pPr>
            <a:r>
              <a:rPr lang="ru-RU" sz="5800" dirty="0" smtClean="0">
                <a:latin typeface="+mj-lt"/>
              </a:rPr>
              <a:t>Сохранение практики неоправданного увеличения бюджетных расходов при низкой мотивации исполнительных органов местного самоуправления к формированию приоритетов и оптимизации бюджетных расходов, кредиторская задолженность бюджета. </a:t>
            </a:r>
          </a:p>
          <a:p>
            <a:pPr lvl="0" algn="just">
              <a:buFont typeface="Wingdings" pitchFamily="2" charset="2"/>
              <a:buChar char="Ø"/>
            </a:pPr>
            <a:r>
              <a:rPr lang="ru-RU" sz="5800" dirty="0" smtClean="0">
                <a:latin typeface="+mj-lt"/>
              </a:rPr>
              <a:t>Повышение качества и доступности предоставляемых муниципальных услуг с учетом их социальной значимости и обеспечения повышения качества жизни населения.</a:t>
            </a:r>
          </a:p>
          <a:p>
            <a:pPr lvl="0" algn="just">
              <a:buFont typeface="Wingdings" pitchFamily="2" charset="2"/>
              <a:buChar char="Ø"/>
            </a:pPr>
            <a:r>
              <a:rPr lang="ru-RU" sz="5800" dirty="0" smtClean="0">
                <a:latin typeface="+mj-lt"/>
              </a:rPr>
              <a:t>Недостаточная открытость бюджетов, прозрачность и подотчетность деятельности участников бюджетного процесса, низкая степень вовлеченности гражданского общества в обсуждение целей и результатов использования бюджетных средств.</a:t>
            </a:r>
          </a:p>
          <a:p>
            <a:pPr algn="just">
              <a:buNone/>
            </a:pPr>
            <a:r>
              <a:rPr lang="ru-RU" sz="5800" dirty="0" smtClean="0"/>
              <a:t> </a:t>
            </a:r>
          </a:p>
          <a:p>
            <a:pPr algn="just">
              <a:buNone/>
            </a:pPr>
            <a:r>
              <a:rPr lang="ru-RU" sz="5800" dirty="0" smtClean="0">
                <a:latin typeface="+mj-lt"/>
              </a:rPr>
              <a:t>      Министерством финансов Рязанской области проведен</a:t>
            </a:r>
            <a:r>
              <a:rPr lang="ru-RU" sz="5800" dirty="0" smtClean="0"/>
              <a:t> мониторинг качества управления муниципальными финансами и соблюдения муниципальными районами и городскими округами Рязанской области требований Бюджетного кодекса Российской Федерации за 2016 год. По результатам мониторинга Касимовскому району присвоена </a:t>
            </a:r>
            <a:r>
              <a:rPr lang="en-US" sz="5800" dirty="0" smtClean="0"/>
              <a:t>III</a:t>
            </a:r>
            <a:r>
              <a:rPr lang="ru-RU" sz="5800" dirty="0" smtClean="0"/>
              <a:t> степень </a:t>
            </a:r>
            <a:r>
              <a:rPr lang="ru-RU" sz="5800" dirty="0" smtClean="0"/>
              <a:t>качества </a:t>
            </a:r>
            <a:r>
              <a:rPr lang="ru-RU" sz="5800" dirty="0" smtClean="0"/>
              <a:t>управления муниципальными финансами </a:t>
            </a:r>
          </a:p>
          <a:p>
            <a:pPr algn="just">
              <a:buNone/>
            </a:pPr>
            <a:r>
              <a:rPr lang="ru-RU" sz="5800" dirty="0" smtClean="0">
                <a:latin typeface="+mj-lt"/>
              </a:rPr>
              <a:t> </a:t>
            </a:r>
          </a:p>
          <a:p>
            <a:pPr algn="just">
              <a:buNone/>
            </a:pPr>
            <a:r>
              <a:rPr lang="ru-RU" sz="5800" dirty="0" smtClean="0">
                <a:latin typeface="+mj-lt"/>
              </a:rPr>
              <a:t>      Стоящие перед районом задачи, направленные на повышение эффективности управления финансами носят комплексный характер.  В целях обеспечения их решения в 2016 году разработана и утверждена  муниципальная программа «Повышение эффективности управления муниципальными финансами в Касимовском муниципальном районе на 2017 - 2019 годы»</a:t>
            </a:r>
          </a:p>
          <a:p>
            <a:pPr>
              <a:buNone/>
            </a:pPr>
            <a:r>
              <a:rPr lang="ru-RU" sz="5800" dirty="0" smtClean="0"/>
              <a:t> </a:t>
            </a:r>
          </a:p>
          <a:p>
            <a:endParaRPr lang="ru-RU" sz="5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idx="4294967295"/>
          </p:nvPr>
        </p:nvSpPr>
        <p:spPr>
          <a:xfrm>
            <a:off x="539552" y="476672"/>
            <a:ext cx="8424936" cy="864096"/>
          </a:xfrm>
        </p:spPr>
        <p:txBody>
          <a:bodyPr>
            <a:normAutofit fontScale="90000"/>
          </a:bodyPr>
          <a:lstStyle/>
          <a:p>
            <a:r>
              <a:rPr lang="ru-RU" sz="2400" b="1" dirty="0" smtClean="0">
                <a:solidFill>
                  <a:srgbClr val="0000FF"/>
                </a:solidFill>
              </a:rPr>
              <a:t>5. Основные характеристики консолидированного бюджета Касимовского района за 2016 год</a:t>
            </a:r>
            <a:br>
              <a:rPr lang="ru-RU" sz="2400" b="1" dirty="0" smtClean="0">
                <a:solidFill>
                  <a:srgbClr val="0000FF"/>
                </a:solidFill>
              </a:rPr>
            </a:br>
            <a:r>
              <a:rPr lang="ru-RU" sz="1300" b="1" dirty="0" smtClean="0">
                <a:solidFill>
                  <a:srgbClr val="0000FF"/>
                </a:solidFill>
              </a:rPr>
              <a:t>(</a:t>
            </a:r>
            <a:r>
              <a:rPr lang="ru-RU" sz="1300" b="1" dirty="0" err="1" smtClean="0">
                <a:solidFill>
                  <a:srgbClr val="0000FF"/>
                </a:solidFill>
              </a:rPr>
              <a:t>справочно</a:t>
            </a:r>
            <a:r>
              <a:rPr lang="ru-RU" sz="1300" b="1" dirty="0" smtClean="0">
                <a:solidFill>
                  <a:srgbClr val="0000FF"/>
                </a:solidFill>
              </a:rPr>
              <a:t> – Консолидированный бюджет – это 1 районный бюджет + 25 бюджетов городских и сельских поселений района)</a:t>
            </a:r>
            <a:endParaRPr lang="ru-RU" sz="1300" b="1" dirty="0">
              <a:solidFill>
                <a:schemeClr val="hlink"/>
              </a:solidFill>
            </a:endParaRPr>
          </a:p>
        </p:txBody>
      </p:sp>
      <p:graphicFrame>
        <p:nvGraphicFramePr>
          <p:cNvPr id="20" name="Object 2"/>
          <p:cNvGraphicFramePr>
            <a:graphicFrameLocks noChangeAspect="1"/>
          </p:cNvGraphicFramePr>
          <p:nvPr/>
        </p:nvGraphicFramePr>
        <p:xfrm>
          <a:off x="3902075" y="1700808"/>
          <a:ext cx="4641850" cy="3398242"/>
        </p:xfrm>
        <a:graphic>
          <a:graphicData uri="http://schemas.openxmlformats.org/drawingml/2006/chart">
            <c:chart xmlns:c="http://schemas.openxmlformats.org/drawingml/2006/chart" xmlns:r="http://schemas.openxmlformats.org/officeDocument/2006/relationships" r:id="rId2"/>
          </a:graphicData>
        </a:graphic>
      </p:graphicFrame>
      <p:sp>
        <p:nvSpPr>
          <p:cNvPr id="292869" name="Text Box 5"/>
          <p:cNvSpPr txBox="1">
            <a:spLocks noChangeArrowheads="1"/>
          </p:cNvSpPr>
          <p:nvPr/>
        </p:nvSpPr>
        <p:spPr bwMode="auto">
          <a:xfrm flipH="1">
            <a:off x="3563888" y="1341438"/>
            <a:ext cx="1152128" cy="309958"/>
          </a:xfrm>
          <a:prstGeom prst="rect">
            <a:avLst/>
          </a:prstGeom>
          <a:noFill/>
          <a:ln w="9525">
            <a:noFill/>
            <a:round/>
            <a:headEnd/>
            <a:tailEnd/>
          </a:ln>
          <a:effectLst/>
        </p:spPr>
        <p:txBody>
          <a:bodyPr wrap="square" lIns="90000" tIns="46800" rIns="90000" bIns="46800">
            <a:spAutoFit/>
          </a:bodyPr>
          <a:lstStyle/>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i="1" dirty="0">
                <a:solidFill>
                  <a:srgbClr val="000000"/>
                </a:solidFill>
                <a:latin typeface="Times New Roman" pitchFamily="18" charset="0"/>
                <a:cs typeface="Times New Roman" pitchFamily="18" charset="0"/>
              </a:rPr>
              <a:t>млн. рублей</a:t>
            </a:r>
          </a:p>
        </p:txBody>
      </p:sp>
      <p:sp>
        <p:nvSpPr>
          <p:cNvPr id="292870" name="Line 6"/>
          <p:cNvSpPr>
            <a:spLocks noChangeShapeType="1"/>
          </p:cNvSpPr>
          <p:nvPr/>
        </p:nvSpPr>
        <p:spPr bwMode="auto">
          <a:xfrm flipH="1">
            <a:off x="968375" y="1916113"/>
            <a:ext cx="727075" cy="1587"/>
          </a:xfrm>
          <a:prstGeom prst="line">
            <a:avLst/>
          </a:prstGeom>
          <a:noFill/>
          <a:ln w="28440" cap="sq">
            <a:solidFill>
              <a:srgbClr val="4A7EBB"/>
            </a:solidFill>
            <a:miter lim="800000"/>
            <a:headEnd/>
            <a:tailEnd/>
          </a:ln>
          <a:effectLst/>
        </p:spPr>
        <p:txBody>
          <a:bodyPr/>
          <a:lstStyle/>
          <a:p>
            <a:endParaRPr lang="ru-RU"/>
          </a:p>
        </p:txBody>
      </p:sp>
      <p:sp>
        <p:nvSpPr>
          <p:cNvPr id="292871" name="Line 7"/>
          <p:cNvSpPr>
            <a:spLocks noChangeShapeType="1"/>
          </p:cNvSpPr>
          <p:nvPr/>
        </p:nvSpPr>
        <p:spPr bwMode="auto">
          <a:xfrm>
            <a:off x="971550" y="1916113"/>
            <a:ext cx="1588" cy="1441450"/>
          </a:xfrm>
          <a:prstGeom prst="line">
            <a:avLst/>
          </a:prstGeom>
          <a:noFill/>
          <a:ln w="28440" cap="sq">
            <a:solidFill>
              <a:srgbClr val="4A7EBB"/>
            </a:solidFill>
            <a:miter lim="800000"/>
            <a:headEnd/>
            <a:tailEnd/>
          </a:ln>
          <a:effectLst/>
        </p:spPr>
        <p:txBody>
          <a:bodyPr/>
          <a:lstStyle/>
          <a:p>
            <a:endParaRPr lang="ru-RU"/>
          </a:p>
        </p:txBody>
      </p:sp>
      <p:sp>
        <p:nvSpPr>
          <p:cNvPr id="292872" name="Line 8"/>
          <p:cNvSpPr>
            <a:spLocks noChangeShapeType="1"/>
          </p:cNvSpPr>
          <p:nvPr/>
        </p:nvSpPr>
        <p:spPr bwMode="auto">
          <a:xfrm>
            <a:off x="971550" y="3357563"/>
            <a:ext cx="720725" cy="1587"/>
          </a:xfrm>
          <a:prstGeom prst="line">
            <a:avLst/>
          </a:prstGeom>
          <a:noFill/>
          <a:ln w="28440" cap="sq">
            <a:solidFill>
              <a:srgbClr val="4A7EBB"/>
            </a:solidFill>
            <a:miter lim="800000"/>
            <a:headEnd/>
            <a:tailEnd/>
          </a:ln>
          <a:effectLst/>
        </p:spPr>
        <p:txBody>
          <a:bodyPr/>
          <a:lstStyle/>
          <a:p>
            <a:endParaRPr lang="ru-RU"/>
          </a:p>
        </p:txBody>
      </p:sp>
      <p:sp>
        <p:nvSpPr>
          <p:cNvPr id="292873" name="Line 9"/>
          <p:cNvSpPr>
            <a:spLocks noChangeShapeType="1"/>
          </p:cNvSpPr>
          <p:nvPr/>
        </p:nvSpPr>
        <p:spPr bwMode="auto">
          <a:xfrm>
            <a:off x="971550" y="3357563"/>
            <a:ext cx="1588" cy="1511300"/>
          </a:xfrm>
          <a:prstGeom prst="line">
            <a:avLst/>
          </a:prstGeom>
          <a:noFill/>
          <a:ln w="28440" cap="sq">
            <a:solidFill>
              <a:srgbClr val="4A7EBB"/>
            </a:solidFill>
            <a:miter lim="800000"/>
            <a:headEnd/>
            <a:tailEnd/>
          </a:ln>
          <a:effectLst/>
        </p:spPr>
        <p:txBody>
          <a:bodyPr/>
          <a:lstStyle/>
          <a:p>
            <a:endParaRPr lang="ru-RU"/>
          </a:p>
        </p:txBody>
      </p:sp>
      <p:sp>
        <p:nvSpPr>
          <p:cNvPr id="292874" name="Line 10"/>
          <p:cNvSpPr>
            <a:spLocks noChangeShapeType="1"/>
          </p:cNvSpPr>
          <p:nvPr/>
        </p:nvSpPr>
        <p:spPr bwMode="auto">
          <a:xfrm>
            <a:off x="971550" y="4868863"/>
            <a:ext cx="720725" cy="1587"/>
          </a:xfrm>
          <a:prstGeom prst="line">
            <a:avLst/>
          </a:prstGeom>
          <a:noFill/>
          <a:ln w="28440" cap="sq">
            <a:solidFill>
              <a:srgbClr val="4A7EBB"/>
            </a:solidFill>
            <a:miter lim="800000"/>
            <a:headEnd/>
            <a:tailEnd/>
          </a:ln>
          <a:effectLst/>
        </p:spPr>
        <p:txBody>
          <a:bodyPr/>
          <a:lstStyle/>
          <a:p>
            <a:endParaRPr lang="ru-RU"/>
          </a:p>
        </p:txBody>
      </p:sp>
      <p:sp>
        <p:nvSpPr>
          <p:cNvPr id="292875" name="Rectangle 11"/>
          <p:cNvSpPr>
            <a:spLocks noChangeArrowheads="1"/>
          </p:cNvSpPr>
          <p:nvPr/>
        </p:nvSpPr>
        <p:spPr bwMode="auto">
          <a:xfrm>
            <a:off x="1692275" y="1628775"/>
            <a:ext cx="1511573" cy="863600"/>
          </a:xfrm>
          <a:prstGeom prst="rect">
            <a:avLst/>
          </a:prstGeom>
          <a:solidFill>
            <a:srgbClr val="00B8FF"/>
          </a:solidFill>
          <a:ln w="9360" cap="sq">
            <a:solidFill>
              <a:srgbClr val="000000"/>
            </a:solidFill>
            <a:miter lim="800000"/>
            <a:headEnd/>
            <a:tailEnd/>
          </a:ln>
          <a:effectLst/>
        </p:spPr>
        <p:txBody>
          <a:bodyPr wrap="none" lIns="90000" tIns="46800" rIns="90000" bIns="46800" anchor="ct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b="1" i="1" dirty="0">
                <a:latin typeface="Arial" pitchFamily="34" charset="0"/>
                <a:cs typeface="Arial" pitchFamily="34" charset="0"/>
              </a:rPr>
              <a:t>Доходы</a:t>
            </a:r>
          </a:p>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b="1" i="1" dirty="0" smtClean="0">
                <a:latin typeface="Arial" pitchFamily="34" charset="0"/>
                <a:cs typeface="Arial" pitchFamily="34" charset="0"/>
              </a:rPr>
              <a:t>635 226,9 </a:t>
            </a:r>
            <a:r>
              <a:rPr lang="ru-RU" sz="1200" b="1" i="1" dirty="0">
                <a:latin typeface="Arial" pitchFamily="34" charset="0"/>
                <a:cs typeface="Arial" pitchFamily="34" charset="0"/>
              </a:rPr>
              <a:t>тыс. руб.</a:t>
            </a:r>
          </a:p>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200" b="1" i="1" dirty="0">
              <a:latin typeface="Arial" pitchFamily="34" charset="0"/>
              <a:cs typeface="Arial" pitchFamily="34" charset="0"/>
            </a:endParaRPr>
          </a:p>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b="1" i="1" dirty="0" smtClean="0">
                <a:latin typeface="Arial" pitchFamily="34" charset="0"/>
                <a:cs typeface="Arial" pitchFamily="34" charset="0"/>
              </a:rPr>
              <a:t>97,6 </a:t>
            </a:r>
            <a:r>
              <a:rPr lang="ru-RU" sz="1200" b="1" i="1" dirty="0">
                <a:latin typeface="Arial" pitchFamily="34" charset="0"/>
                <a:cs typeface="Arial" pitchFamily="34" charset="0"/>
              </a:rPr>
              <a:t>% к </a:t>
            </a:r>
            <a:r>
              <a:rPr lang="ru-RU" sz="1200" b="1" i="1" dirty="0" smtClean="0">
                <a:latin typeface="Arial" pitchFamily="34" charset="0"/>
                <a:cs typeface="Arial" pitchFamily="34" charset="0"/>
              </a:rPr>
              <a:t>2015 </a:t>
            </a:r>
            <a:r>
              <a:rPr lang="ru-RU" sz="1200" b="1" i="1" dirty="0">
                <a:latin typeface="Arial" pitchFamily="34" charset="0"/>
                <a:cs typeface="Arial" pitchFamily="34" charset="0"/>
              </a:rPr>
              <a:t>г</a:t>
            </a:r>
            <a:r>
              <a:rPr lang="ru-RU" sz="1200" i="1" dirty="0">
                <a:solidFill>
                  <a:schemeClr val="bg2"/>
                </a:solidFill>
                <a:latin typeface="Arial" pitchFamily="34" charset="0"/>
                <a:cs typeface="Arial" pitchFamily="34" charset="0"/>
              </a:rPr>
              <a:t>.</a:t>
            </a:r>
          </a:p>
        </p:txBody>
      </p:sp>
      <p:sp>
        <p:nvSpPr>
          <p:cNvPr id="292876" name="Rectangle 12"/>
          <p:cNvSpPr>
            <a:spLocks noChangeArrowheads="1"/>
          </p:cNvSpPr>
          <p:nvPr/>
        </p:nvSpPr>
        <p:spPr bwMode="auto">
          <a:xfrm>
            <a:off x="1692275" y="2924175"/>
            <a:ext cx="1511573" cy="865188"/>
          </a:xfrm>
          <a:prstGeom prst="rect">
            <a:avLst/>
          </a:prstGeom>
          <a:solidFill>
            <a:srgbClr val="00B8FF"/>
          </a:solidFill>
          <a:ln w="9360" cap="sq">
            <a:solidFill>
              <a:srgbClr val="000000"/>
            </a:solidFill>
            <a:miter lim="800000"/>
            <a:headEnd/>
            <a:tailEnd/>
          </a:ln>
          <a:effectLst/>
        </p:spPr>
        <p:txBody>
          <a:bodyPr wrap="none" lIns="90000" tIns="46800" rIns="90000" bIns="46800" anchor="ct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b="1" i="1" dirty="0">
                <a:solidFill>
                  <a:srgbClr val="000000"/>
                </a:solidFill>
                <a:latin typeface="Arial" pitchFamily="34" charset="0"/>
                <a:cs typeface="Arial" pitchFamily="34" charset="0"/>
              </a:rPr>
              <a:t>Расходы</a:t>
            </a:r>
          </a:p>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b="1" i="1" dirty="0" smtClean="0">
                <a:solidFill>
                  <a:srgbClr val="000000"/>
                </a:solidFill>
                <a:latin typeface="Arial" pitchFamily="34" charset="0"/>
                <a:cs typeface="Arial" pitchFamily="34" charset="0"/>
              </a:rPr>
              <a:t>617 575,1 </a:t>
            </a:r>
            <a:r>
              <a:rPr lang="ru-RU" sz="1200" b="1" i="1" dirty="0">
                <a:solidFill>
                  <a:srgbClr val="000000"/>
                </a:solidFill>
                <a:latin typeface="Arial" pitchFamily="34" charset="0"/>
                <a:cs typeface="Arial" pitchFamily="34" charset="0"/>
              </a:rPr>
              <a:t>тыс. руб.</a:t>
            </a:r>
          </a:p>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200" b="1" i="1" dirty="0">
              <a:solidFill>
                <a:srgbClr val="000000"/>
              </a:solidFill>
              <a:latin typeface="Arial" pitchFamily="34" charset="0"/>
              <a:cs typeface="Arial" pitchFamily="34" charset="0"/>
            </a:endParaRPr>
          </a:p>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b="1" i="1" dirty="0" smtClean="0">
                <a:solidFill>
                  <a:srgbClr val="000000"/>
                </a:solidFill>
                <a:latin typeface="Arial" pitchFamily="34" charset="0"/>
                <a:cs typeface="Arial" pitchFamily="34" charset="0"/>
              </a:rPr>
              <a:t>96,2 </a:t>
            </a:r>
            <a:r>
              <a:rPr lang="ru-RU" sz="1200" b="1" i="1" dirty="0">
                <a:solidFill>
                  <a:srgbClr val="000000"/>
                </a:solidFill>
                <a:latin typeface="Arial" pitchFamily="34" charset="0"/>
                <a:cs typeface="Arial" pitchFamily="34" charset="0"/>
              </a:rPr>
              <a:t>% к </a:t>
            </a:r>
            <a:r>
              <a:rPr lang="ru-RU" sz="1200" b="1" i="1" dirty="0" smtClean="0">
                <a:solidFill>
                  <a:srgbClr val="000000"/>
                </a:solidFill>
                <a:latin typeface="Arial" pitchFamily="34" charset="0"/>
                <a:cs typeface="Arial" pitchFamily="34" charset="0"/>
              </a:rPr>
              <a:t>2015 </a:t>
            </a:r>
            <a:r>
              <a:rPr lang="ru-RU" sz="1200" b="1" i="1" dirty="0">
                <a:solidFill>
                  <a:srgbClr val="000000"/>
                </a:solidFill>
                <a:latin typeface="Arial" pitchFamily="34" charset="0"/>
                <a:cs typeface="Arial" pitchFamily="34" charset="0"/>
              </a:rPr>
              <a:t>г.</a:t>
            </a:r>
          </a:p>
        </p:txBody>
      </p:sp>
      <p:sp>
        <p:nvSpPr>
          <p:cNvPr id="292877" name="Rectangle 13"/>
          <p:cNvSpPr>
            <a:spLocks noChangeArrowheads="1"/>
          </p:cNvSpPr>
          <p:nvPr/>
        </p:nvSpPr>
        <p:spPr bwMode="auto">
          <a:xfrm>
            <a:off x="1692275" y="4437063"/>
            <a:ext cx="1511573" cy="865187"/>
          </a:xfrm>
          <a:prstGeom prst="rect">
            <a:avLst/>
          </a:prstGeom>
          <a:solidFill>
            <a:srgbClr val="00B8FF"/>
          </a:solidFill>
          <a:ln w="9360" cap="sq">
            <a:solidFill>
              <a:srgbClr val="000000"/>
            </a:solidFill>
            <a:miter lim="800000"/>
            <a:headEnd/>
            <a:tailEnd/>
          </a:ln>
          <a:effectLst/>
        </p:spPr>
        <p:txBody>
          <a:bodyPr wrap="none" lIns="90000" tIns="46800" rIns="90000" bIns="46800" anchor="ct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b="1" i="1" dirty="0">
                <a:solidFill>
                  <a:srgbClr val="000000"/>
                </a:solidFill>
                <a:latin typeface="Arial" pitchFamily="34" charset="0"/>
                <a:cs typeface="Arial" pitchFamily="34" charset="0"/>
              </a:rPr>
              <a:t>Профицит</a:t>
            </a:r>
          </a:p>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200" b="1" i="1" dirty="0">
              <a:solidFill>
                <a:srgbClr val="000000"/>
              </a:solidFill>
              <a:latin typeface="Arial" pitchFamily="34" charset="0"/>
              <a:cs typeface="Arial" pitchFamily="34" charset="0"/>
            </a:endParaRPr>
          </a:p>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200" b="1" i="1" dirty="0" smtClean="0">
                <a:solidFill>
                  <a:srgbClr val="000000"/>
                </a:solidFill>
                <a:latin typeface="Arial" pitchFamily="34" charset="0"/>
                <a:cs typeface="Arial" pitchFamily="34" charset="0"/>
              </a:rPr>
              <a:t>17 651,8 </a:t>
            </a:r>
            <a:r>
              <a:rPr lang="ru-RU" sz="1200" b="1" i="1" dirty="0">
                <a:solidFill>
                  <a:srgbClr val="000000"/>
                </a:solidFill>
                <a:latin typeface="Arial" pitchFamily="34" charset="0"/>
                <a:cs typeface="Arial" pitchFamily="34" charset="0"/>
              </a:rPr>
              <a:t>тыс. руб.</a:t>
            </a:r>
          </a:p>
        </p:txBody>
      </p:sp>
      <p:graphicFrame>
        <p:nvGraphicFramePr>
          <p:cNvPr id="22" name="Object 4"/>
          <p:cNvGraphicFramePr>
            <a:graphicFrameLocks noChangeAspect="1"/>
          </p:cNvGraphicFramePr>
          <p:nvPr/>
        </p:nvGraphicFramePr>
        <p:xfrm>
          <a:off x="3543300" y="1824038"/>
          <a:ext cx="5083175" cy="37401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Object 5"/>
          <p:cNvGraphicFramePr>
            <a:graphicFrameLocks noChangeAspect="1"/>
          </p:cNvGraphicFramePr>
          <p:nvPr/>
        </p:nvGraphicFramePr>
        <p:xfrm>
          <a:off x="3470275" y="1625600"/>
          <a:ext cx="5622925" cy="45397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Object 7"/>
          <p:cNvGraphicFramePr>
            <a:graphicFrameLocks noChangeAspect="1"/>
          </p:cNvGraphicFramePr>
          <p:nvPr/>
        </p:nvGraphicFramePr>
        <p:xfrm>
          <a:off x="683568" y="5449942"/>
          <a:ext cx="2812377" cy="45719"/>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3"/>
          <p:cNvSpPr>
            <a:spLocks noGrp="1"/>
          </p:cNvSpPr>
          <p:nvPr>
            <p:ph type="title"/>
          </p:nvPr>
        </p:nvSpPr>
        <p:spPr>
          <a:xfrm>
            <a:off x="179512" y="692696"/>
            <a:ext cx="8784976" cy="864096"/>
          </a:xfrm>
        </p:spPr>
        <p:txBody>
          <a:bodyPr>
            <a:noAutofit/>
          </a:bodyPr>
          <a:lstStyle/>
          <a:p>
            <a:pPr>
              <a:defRPr/>
            </a:pP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b="1" dirty="0" smtClean="0">
                <a:solidFill>
                  <a:srgbClr val="0000FF"/>
                </a:solidFill>
              </a:rPr>
              <a:t/>
            </a:r>
            <a:br>
              <a:rPr lang="ru-RU" sz="2000" b="1" dirty="0" smtClean="0">
                <a:solidFill>
                  <a:srgbClr val="0000FF"/>
                </a:solidFill>
              </a:rPr>
            </a:br>
            <a:r>
              <a:rPr lang="ru-RU" sz="2000" dirty="0" smtClean="0">
                <a:solidFill>
                  <a:srgbClr val="0000FF"/>
                </a:solidFill>
              </a:rPr>
              <a:t/>
            </a:r>
            <a:br>
              <a:rPr lang="ru-RU" sz="2000" dirty="0" smtClean="0">
                <a:solidFill>
                  <a:srgbClr val="0000FF"/>
                </a:solidFill>
              </a:rPr>
            </a:br>
            <a:r>
              <a:rPr lang="ru-RU" sz="2000" b="1" dirty="0" smtClean="0">
                <a:solidFill>
                  <a:srgbClr val="0000FF"/>
                </a:solidFill>
              </a:rPr>
              <a:t>5.1. Результаты исполнения консолидированных бюджетов муниципальных образований Рязанской области за 2016 год, тыс. руб. </a:t>
            </a:r>
            <a:br>
              <a:rPr lang="ru-RU" sz="2000" b="1" dirty="0" smtClean="0">
                <a:solidFill>
                  <a:srgbClr val="0000FF"/>
                </a:solidFill>
              </a:rPr>
            </a:br>
            <a:r>
              <a:rPr lang="ru-RU" sz="900" b="1" dirty="0" smtClean="0">
                <a:solidFill>
                  <a:schemeClr val="tx1"/>
                </a:solidFill>
              </a:rPr>
              <a:t>(Использованы  материалы презентации заседания коллегии Министерства финансов Рязанской области «Об итогах исполнения бюджета Рязанской области за 2016 год и задачах финансовых органов на 2017 год» )</a:t>
            </a:r>
          </a:p>
        </p:txBody>
      </p:sp>
      <p:sp>
        <p:nvSpPr>
          <p:cNvPr id="17411" name="Овал 15"/>
          <p:cNvSpPr>
            <a:spLocks noChangeArrowheads="1"/>
          </p:cNvSpPr>
          <p:nvPr/>
        </p:nvSpPr>
        <p:spPr bwMode="auto">
          <a:xfrm>
            <a:off x="1714500" y="6429375"/>
            <a:ext cx="914400" cy="914400"/>
          </a:xfrm>
          <a:prstGeom prst="ellipse">
            <a:avLst/>
          </a:prstGeom>
          <a:noFill/>
          <a:ln w="9525" algn="ctr">
            <a:noFill/>
            <a:round/>
            <a:headEnd/>
            <a:tailEnd/>
          </a:ln>
        </p:spPr>
        <p:txBody>
          <a:bodyPr anchor="b" anchorCtr="1"/>
          <a:lstStyle/>
          <a:p>
            <a:pPr algn="ctr"/>
            <a:endParaRPr lang="ru-RU"/>
          </a:p>
        </p:txBody>
      </p:sp>
      <p:sp>
        <p:nvSpPr>
          <p:cNvPr id="17412" name="Овал 20"/>
          <p:cNvSpPr>
            <a:spLocks noChangeArrowheads="1"/>
          </p:cNvSpPr>
          <p:nvPr/>
        </p:nvSpPr>
        <p:spPr bwMode="auto">
          <a:xfrm>
            <a:off x="7286625" y="6286500"/>
            <a:ext cx="914400" cy="914400"/>
          </a:xfrm>
          <a:prstGeom prst="ellipse">
            <a:avLst/>
          </a:prstGeom>
          <a:noFill/>
          <a:ln w="9525" algn="ctr">
            <a:noFill/>
            <a:round/>
            <a:headEnd/>
            <a:tailEnd/>
          </a:ln>
        </p:spPr>
        <p:txBody>
          <a:bodyPr anchor="b" anchorCtr="1"/>
          <a:lstStyle/>
          <a:p>
            <a:pPr algn="ctr"/>
            <a:endParaRPr lang="ru-RU"/>
          </a:p>
        </p:txBody>
      </p:sp>
      <p:sp>
        <p:nvSpPr>
          <p:cNvPr id="17413" name="Овал 23"/>
          <p:cNvSpPr>
            <a:spLocks noChangeArrowheads="1"/>
          </p:cNvSpPr>
          <p:nvPr/>
        </p:nvSpPr>
        <p:spPr bwMode="auto">
          <a:xfrm>
            <a:off x="7786688" y="6643688"/>
            <a:ext cx="914400" cy="914400"/>
          </a:xfrm>
          <a:prstGeom prst="ellipse">
            <a:avLst/>
          </a:prstGeom>
          <a:noFill/>
          <a:ln w="9525" algn="ctr">
            <a:noFill/>
            <a:round/>
            <a:headEnd/>
            <a:tailEnd/>
          </a:ln>
        </p:spPr>
        <p:txBody>
          <a:bodyPr anchor="b" anchorCtr="1"/>
          <a:lstStyle/>
          <a:p>
            <a:pPr algn="ctr"/>
            <a:endParaRPr lang="ru-RU"/>
          </a:p>
        </p:txBody>
      </p:sp>
      <p:graphicFrame>
        <p:nvGraphicFramePr>
          <p:cNvPr id="15" name="Таблица 14"/>
          <p:cNvGraphicFramePr>
            <a:graphicFrameLocks noGrp="1"/>
          </p:cNvGraphicFramePr>
          <p:nvPr/>
        </p:nvGraphicFramePr>
        <p:xfrm>
          <a:off x="179388" y="1628799"/>
          <a:ext cx="4176588" cy="4691259"/>
        </p:xfrm>
        <a:graphic>
          <a:graphicData uri="http://schemas.openxmlformats.org/drawingml/2006/table">
            <a:tbl>
              <a:tblPr firstRow="1" bandRow="1">
                <a:tableStyleId>{69CF1AB2-1976-4502-BF36-3FF5EA218861}</a:tableStyleId>
              </a:tblPr>
              <a:tblGrid>
                <a:gridCol w="354497"/>
                <a:gridCol w="1301811"/>
                <a:gridCol w="1296144"/>
                <a:gridCol w="1224136"/>
              </a:tblGrid>
              <a:tr h="242643">
                <a:tc rowSpan="2">
                  <a:txBody>
                    <a:bodyPr/>
                    <a:lstStyle/>
                    <a:p>
                      <a:pPr algn="ctr" fontAlgn="b"/>
                      <a:endParaRPr lang="ru-RU" sz="1800" b="1" i="0" u="none" strike="noStrike" dirty="0">
                        <a:latin typeface="Times New Roman" pitchFamily="18" charset="0"/>
                        <a:cs typeface="Times New Roman" pitchFamily="18" charset="0"/>
                      </a:endParaRPr>
                    </a:p>
                  </a:txBody>
                  <a:tcPr marL="8792" marR="8792" marT="9525" marB="0"/>
                </a:tc>
                <a:tc rowSpan="2">
                  <a:txBody>
                    <a:bodyPr/>
                    <a:lstStyle/>
                    <a:p>
                      <a:pPr algn="ctr" fontAlgn="b"/>
                      <a:r>
                        <a:rPr lang="ru-RU" sz="1800" u="none" strike="noStrike" dirty="0"/>
                        <a:t> </a:t>
                      </a:r>
                      <a:endParaRPr lang="ru-RU" sz="1800" b="1" i="0" u="none" strike="noStrike" dirty="0">
                        <a:latin typeface="Times New Roman" pitchFamily="18" charset="0"/>
                        <a:cs typeface="Times New Roman" pitchFamily="18" charset="0"/>
                      </a:endParaRPr>
                    </a:p>
                  </a:txBody>
                  <a:tcPr marL="8792" marR="8792" marT="9525" marB="0"/>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u="none" strike="noStrike" dirty="0" smtClean="0">
                          <a:latin typeface="Calibri" pitchFamily="34" charset="0"/>
                        </a:rPr>
                        <a:t>Дефицит (-),  профицит (+)</a:t>
                      </a:r>
                      <a:endParaRPr lang="ru-RU" sz="1400" b="1" i="0" u="none" strike="noStrike" dirty="0">
                        <a:solidFill>
                          <a:srgbClr val="000000"/>
                        </a:solidFill>
                        <a:latin typeface="Calibri" pitchFamily="34" charset="0"/>
                      </a:endParaRPr>
                    </a:p>
                  </a:txBody>
                  <a:tcPr marL="9525" marR="9525" marT="9525" marB="0" anchor="ctr"/>
                </a:tc>
                <a:tc hMerge="1">
                  <a:txBody>
                    <a:bodyPr/>
                    <a:lstStyle/>
                    <a:p>
                      <a:pPr algn="ctr" fontAlgn="ctr"/>
                      <a:endParaRPr lang="ru-RU" sz="1400" b="1" i="0" u="none" strike="noStrike" dirty="0">
                        <a:solidFill>
                          <a:srgbClr val="000000"/>
                        </a:solidFill>
                        <a:latin typeface="Calibri" pitchFamily="34" charset="0"/>
                      </a:endParaRPr>
                    </a:p>
                  </a:txBody>
                  <a:tcPr marL="9525" marR="9525" marT="9525" marB="0" anchor="ctr"/>
                </a:tc>
              </a:tr>
              <a:tr h="269007">
                <a:tc vMerge="1">
                  <a:txBody>
                    <a:bodyPr/>
                    <a:lstStyle/>
                    <a:p>
                      <a:pPr algn="ctr" fontAlgn="b"/>
                      <a:endParaRPr lang="ru-RU" sz="1800" b="1" i="0" u="none" strike="noStrike" dirty="0">
                        <a:latin typeface="Times New Roman" pitchFamily="18" charset="0"/>
                        <a:cs typeface="Times New Roman" pitchFamily="18" charset="0"/>
                      </a:endParaRPr>
                    </a:p>
                  </a:txBody>
                  <a:tcPr marL="8792" marR="8792" marT="9525" marB="0"/>
                </a:tc>
                <a:tc vMerge="1">
                  <a:txBody>
                    <a:bodyPr/>
                    <a:lstStyle/>
                    <a:p>
                      <a:pPr algn="ctr" fontAlgn="b"/>
                      <a:endParaRPr lang="ru-RU" sz="1800" b="1" i="0" u="none" strike="noStrike" dirty="0">
                        <a:latin typeface="Times New Roman" pitchFamily="18" charset="0"/>
                        <a:cs typeface="Times New Roman" pitchFamily="18" charset="0"/>
                      </a:endParaRPr>
                    </a:p>
                  </a:txBody>
                  <a:tcPr marL="8792" marR="8792" marT="9525" marB="0"/>
                </a:tc>
                <a:tc>
                  <a:txBody>
                    <a:bodyPr/>
                    <a:lstStyle/>
                    <a:p>
                      <a:pPr algn="ctr" fontAlgn="ctr"/>
                      <a:r>
                        <a:rPr lang="ru-RU" sz="1400" b="1" i="0" u="none" strike="noStrike" dirty="0" smtClean="0">
                          <a:solidFill>
                            <a:srgbClr val="000000"/>
                          </a:solidFill>
                          <a:latin typeface="Calibri" pitchFamily="34" charset="0"/>
                        </a:rPr>
                        <a:t>План</a:t>
                      </a:r>
                      <a:endParaRPr lang="ru-RU" sz="1400" b="1" i="0" u="none" strike="noStrike" dirty="0">
                        <a:solidFill>
                          <a:srgbClr val="000000"/>
                        </a:solidFill>
                        <a:latin typeface="Calibri" pitchFamily="34" charset="0"/>
                      </a:endParaRPr>
                    </a:p>
                  </a:txBody>
                  <a:tcPr marL="9525" marR="9525" marT="9525" marB="0" anchor="ctr"/>
                </a:tc>
                <a:tc>
                  <a:txBody>
                    <a:bodyPr/>
                    <a:lstStyle/>
                    <a:p>
                      <a:pPr algn="ctr" fontAlgn="ctr"/>
                      <a:r>
                        <a:rPr lang="ru-RU" sz="1400" b="1" i="0" u="none" strike="noStrike" dirty="0" smtClean="0">
                          <a:solidFill>
                            <a:srgbClr val="000000"/>
                          </a:solidFill>
                          <a:latin typeface="Calibri" pitchFamily="34" charset="0"/>
                        </a:rPr>
                        <a:t>Факт</a:t>
                      </a:r>
                      <a:endParaRPr lang="ru-RU" sz="1400" b="1" i="0" u="none" strike="noStrike" dirty="0">
                        <a:solidFill>
                          <a:srgbClr val="000000"/>
                        </a:solidFill>
                        <a:latin typeface="Calibri" pitchFamily="34" charset="0"/>
                      </a:endParaRPr>
                    </a:p>
                  </a:txBody>
                  <a:tcPr marL="9525" marR="9525" marT="9525" marB="0" anchor="ctr"/>
                </a:tc>
              </a:tr>
              <a:tr h="338751">
                <a:tc>
                  <a:txBody>
                    <a:bodyPr/>
                    <a:lstStyle/>
                    <a:p>
                      <a:pPr algn="ctr" fontAlgn="b"/>
                      <a:r>
                        <a:rPr lang="ru-RU" sz="1200" u="none" strike="noStrike" dirty="0" smtClean="0"/>
                        <a:t>1</a:t>
                      </a:r>
                      <a:endParaRPr lang="ru-RU" sz="1200" b="0" i="0" u="none" strike="noStrike" dirty="0">
                        <a:latin typeface="Times New Roman" pitchFamily="18" charset="0"/>
                        <a:cs typeface="Times New Roman" pitchFamily="18" charset="0"/>
                      </a:endParaRPr>
                    </a:p>
                  </a:txBody>
                  <a:tcPr marL="8792" marR="8792" marT="9525" marB="0" anchor="b"/>
                </a:tc>
                <a:tc>
                  <a:txBody>
                    <a:bodyPr/>
                    <a:lstStyle/>
                    <a:p>
                      <a:pPr algn="l" fontAlgn="b"/>
                      <a:r>
                        <a:rPr lang="ru-RU" sz="1400" u="none" strike="noStrike" dirty="0" err="1" smtClean="0"/>
                        <a:t>Ал.-Невский</a:t>
                      </a:r>
                      <a:endParaRPr lang="ru-RU" sz="1400" b="1" i="0" u="none" strike="noStrike" dirty="0">
                        <a:latin typeface="Times New Roman" pitchFamily="18" charset="0"/>
                        <a:cs typeface="Times New Roman" pitchFamily="18" charset="0"/>
                      </a:endParaRPr>
                    </a:p>
                  </a:txBody>
                  <a:tcPr marL="8792" marR="8792" marT="9525" marB="0" anchor="b"/>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1 141</a:t>
                      </a:r>
                    </a:p>
                  </a:txBody>
                  <a:tcPr marL="0" marR="0" marT="0" marB="0" anchor="b"/>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6 530</a:t>
                      </a:r>
                    </a:p>
                  </a:txBody>
                  <a:tcPr marL="0" marR="0" marT="0" marB="0" anchor="b"/>
                </a:tc>
              </a:tr>
              <a:tr h="274347">
                <a:tc>
                  <a:txBody>
                    <a:bodyPr/>
                    <a:lstStyle/>
                    <a:p>
                      <a:pPr algn="ctr" fontAlgn="b"/>
                      <a:r>
                        <a:rPr lang="ru-RU" sz="1200" u="none" strike="noStrike" dirty="0" smtClean="0"/>
                        <a:t>2</a:t>
                      </a:r>
                      <a:endParaRPr lang="ru-RU" sz="1200" b="0" i="0" u="none" strike="noStrike" dirty="0">
                        <a:latin typeface="Times New Roman" pitchFamily="18" charset="0"/>
                        <a:cs typeface="Times New Roman" pitchFamily="18" charset="0"/>
                      </a:endParaRPr>
                    </a:p>
                  </a:txBody>
                  <a:tcPr marL="8792" marR="8792" marT="9525" marB="0" anchor="b"/>
                </a:tc>
                <a:tc>
                  <a:txBody>
                    <a:bodyPr/>
                    <a:lstStyle/>
                    <a:p>
                      <a:pPr algn="l" fontAlgn="b"/>
                      <a:r>
                        <a:rPr lang="ru-RU" sz="1400" u="none" strike="noStrike" dirty="0" err="1"/>
                        <a:t>Ермишинский</a:t>
                      </a:r>
                      <a:endParaRPr lang="ru-RU" sz="1400" b="1" i="0" u="none" strike="noStrike" dirty="0">
                        <a:latin typeface="Times New Roman" pitchFamily="18" charset="0"/>
                        <a:cs typeface="Times New Roman" pitchFamily="18" charset="0"/>
                      </a:endParaRPr>
                    </a:p>
                  </a:txBody>
                  <a:tcPr marL="8792" marR="8792" marT="9525" marB="0" anchor="b"/>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3 299</a:t>
                      </a:r>
                    </a:p>
                  </a:txBody>
                  <a:tcPr marL="0" marR="0" marT="0" marB="0" anchor="b"/>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8 307</a:t>
                      </a:r>
                    </a:p>
                  </a:txBody>
                  <a:tcPr marL="0" marR="0" marT="0" marB="0" anchor="b"/>
                </a:tc>
              </a:tr>
              <a:tr h="274347">
                <a:tc>
                  <a:txBody>
                    <a:bodyPr/>
                    <a:lstStyle/>
                    <a:p>
                      <a:pPr algn="ctr" fontAlgn="b"/>
                      <a:r>
                        <a:rPr lang="ru-RU" sz="1200" u="none" strike="noStrike" dirty="0" smtClean="0"/>
                        <a:t>3</a:t>
                      </a:r>
                      <a:endParaRPr lang="ru-RU" sz="1200" b="0" i="0" u="none" strike="noStrike" dirty="0">
                        <a:latin typeface="Times New Roman" pitchFamily="18" charset="0"/>
                        <a:cs typeface="Times New Roman" pitchFamily="18" charset="0"/>
                      </a:endParaRPr>
                    </a:p>
                  </a:txBody>
                  <a:tcPr marL="8792" marR="8792" marT="9525" marB="0" anchor="b"/>
                </a:tc>
                <a:tc>
                  <a:txBody>
                    <a:bodyPr/>
                    <a:lstStyle/>
                    <a:p>
                      <a:pPr algn="l" fontAlgn="b"/>
                      <a:r>
                        <a:rPr lang="ru-RU" sz="1400" u="none" strike="noStrike" dirty="0" err="1"/>
                        <a:t>Захаровский</a:t>
                      </a:r>
                      <a:endParaRPr lang="ru-RU" sz="1400" b="1" i="0" u="none" strike="noStrike" dirty="0">
                        <a:latin typeface="Times New Roman" pitchFamily="18" charset="0"/>
                        <a:cs typeface="Times New Roman" pitchFamily="18" charset="0"/>
                      </a:endParaRPr>
                    </a:p>
                  </a:txBody>
                  <a:tcPr marL="8792" marR="8792" marT="9525" marB="0" anchor="b"/>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-959</a:t>
                      </a:r>
                    </a:p>
                  </a:txBody>
                  <a:tcPr marL="0" marR="0" marT="0" marB="0" anchor="b"/>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9 644</a:t>
                      </a:r>
                    </a:p>
                  </a:txBody>
                  <a:tcPr marL="0" marR="0" marT="0" marB="0" anchor="b"/>
                </a:tc>
              </a:tr>
              <a:tr h="274347">
                <a:tc>
                  <a:txBody>
                    <a:bodyPr/>
                    <a:lstStyle/>
                    <a:p>
                      <a:pPr algn="ctr" fontAlgn="b"/>
                      <a:r>
                        <a:rPr lang="ru-RU" sz="1200" u="none" strike="noStrike" dirty="0" smtClean="0"/>
                        <a:t>4</a:t>
                      </a:r>
                      <a:endParaRPr lang="ru-RU" sz="1200" b="0" i="0" u="none" strike="noStrike" dirty="0">
                        <a:latin typeface="Times New Roman" pitchFamily="18" charset="0"/>
                        <a:cs typeface="Times New Roman" pitchFamily="18" charset="0"/>
                      </a:endParaRPr>
                    </a:p>
                  </a:txBody>
                  <a:tcPr marL="8792" marR="8792" marT="9525" marB="0" anchor="b">
                    <a:solidFill>
                      <a:schemeClr val="accent2">
                        <a:lumMod val="60000"/>
                        <a:lumOff val="40000"/>
                      </a:schemeClr>
                    </a:solidFill>
                  </a:tcPr>
                </a:tc>
                <a:tc>
                  <a:txBody>
                    <a:bodyPr/>
                    <a:lstStyle/>
                    <a:p>
                      <a:pPr algn="l" fontAlgn="b"/>
                      <a:r>
                        <a:rPr lang="ru-RU" sz="1400" u="none" strike="noStrike" dirty="0" err="1"/>
                        <a:t>Кадомский</a:t>
                      </a:r>
                      <a:endParaRPr lang="ru-RU" sz="1400" b="1" i="0" u="none" strike="noStrike" dirty="0">
                        <a:latin typeface="Times New Roman" pitchFamily="18" charset="0"/>
                        <a:cs typeface="Times New Roman" pitchFamily="18" charset="0"/>
                      </a:endParaRPr>
                    </a:p>
                  </a:txBody>
                  <a:tcPr marL="8792" marR="8792" marT="9525" marB="0" anchor="b">
                    <a:solidFill>
                      <a:schemeClr val="accent2">
                        <a:lumMod val="60000"/>
                        <a:lumOff val="40000"/>
                      </a:schemeClr>
                    </a:solidFill>
                  </a:tcPr>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-21 520</a:t>
                      </a:r>
                    </a:p>
                  </a:txBody>
                  <a:tcPr marL="0" marR="0" marT="0" marB="0" anchor="b">
                    <a:solidFill>
                      <a:schemeClr val="accent2">
                        <a:lumMod val="60000"/>
                        <a:lumOff val="40000"/>
                      </a:schemeClr>
                    </a:solidFill>
                  </a:tcPr>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-18 283</a:t>
                      </a:r>
                    </a:p>
                  </a:txBody>
                  <a:tcPr marL="0" marR="0" marT="0" marB="0" anchor="b">
                    <a:solidFill>
                      <a:schemeClr val="accent2">
                        <a:lumMod val="60000"/>
                        <a:lumOff val="40000"/>
                      </a:schemeClr>
                    </a:solidFill>
                  </a:tcPr>
                </a:tc>
              </a:tr>
              <a:tr h="274347">
                <a:tc>
                  <a:txBody>
                    <a:bodyPr/>
                    <a:lstStyle/>
                    <a:p>
                      <a:pPr algn="ctr" fontAlgn="b"/>
                      <a:r>
                        <a:rPr lang="ru-RU" sz="1200" u="none" strike="noStrike" dirty="0" smtClean="0"/>
                        <a:t>5</a:t>
                      </a:r>
                      <a:endParaRPr lang="ru-RU" sz="1200" b="0" i="0" u="none" strike="noStrike" dirty="0">
                        <a:latin typeface="Times New Roman" pitchFamily="18" charset="0"/>
                        <a:cs typeface="Times New Roman" pitchFamily="18" charset="0"/>
                      </a:endParaRPr>
                    </a:p>
                  </a:txBody>
                  <a:tcPr marL="8792" marR="8792" marT="9525" marB="0" anchor="b"/>
                </a:tc>
                <a:tc>
                  <a:txBody>
                    <a:bodyPr/>
                    <a:lstStyle/>
                    <a:p>
                      <a:pPr algn="l" fontAlgn="b"/>
                      <a:r>
                        <a:rPr lang="ru-RU" sz="1400" u="none" strike="noStrike" dirty="0" err="1"/>
                        <a:t>Касимовский</a:t>
                      </a:r>
                      <a:endParaRPr lang="ru-RU" sz="1400" b="1" i="0" u="none" strike="noStrike" dirty="0">
                        <a:latin typeface="Times New Roman" pitchFamily="18" charset="0"/>
                        <a:cs typeface="Times New Roman" pitchFamily="18" charset="0"/>
                      </a:endParaRPr>
                    </a:p>
                  </a:txBody>
                  <a:tcPr marL="8792" marR="8792" marT="9525" marB="0" anchor="b"/>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566</a:t>
                      </a:r>
                    </a:p>
                  </a:txBody>
                  <a:tcPr marL="0" marR="0" marT="0" marB="0" anchor="b"/>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17 652</a:t>
                      </a:r>
                    </a:p>
                  </a:txBody>
                  <a:tcPr marL="0" marR="0" marT="0" marB="0" anchor="b"/>
                </a:tc>
              </a:tr>
              <a:tr h="274347">
                <a:tc>
                  <a:txBody>
                    <a:bodyPr/>
                    <a:lstStyle/>
                    <a:p>
                      <a:pPr algn="ctr" fontAlgn="b"/>
                      <a:r>
                        <a:rPr lang="ru-RU" sz="1200" u="none" strike="noStrike" dirty="0" smtClean="0"/>
                        <a:t>6</a:t>
                      </a:r>
                      <a:endParaRPr lang="ru-RU" sz="1200" b="0" i="0" u="none" strike="noStrike" dirty="0">
                        <a:latin typeface="Times New Roman" pitchFamily="18" charset="0"/>
                        <a:cs typeface="Times New Roman" pitchFamily="18" charset="0"/>
                      </a:endParaRPr>
                    </a:p>
                  </a:txBody>
                  <a:tcPr marL="8792" marR="8792" marT="9525" marB="0" anchor="b"/>
                </a:tc>
                <a:tc>
                  <a:txBody>
                    <a:bodyPr/>
                    <a:lstStyle/>
                    <a:p>
                      <a:pPr algn="l" fontAlgn="b"/>
                      <a:r>
                        <a:rPr lang="ru-RU" sz="1400" u="none" strike="noStrike" dirty="0" err="1"/>
                        <a:t>Клепиковский</a:t>
                      </a:r>
                      <a:endParaRPr lang="ru-RU" sz="1400" b="1" i="0" u="none" strike="noStrike" dirty="0">
                        <a:latin typeface="Times New Roman" pitchFamily="18" charset="0"/>
                        <a:cs typeface="Times New Roman" pitchFamily="18" charset="0"/>
                      </a:endParaRPr>
                    </a:p>
                  </a:txBody>
                  <a:tcPr marL="8792" marR="8792" marT="9525" marB="0" anchor="b"/>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-12 542</a:t>
                      </a:r>
                    </a:p>
                  </a:txBody>
                  <a:tcPr marL="0" marR="0" marT="0" marB="0" anchor="b"/>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4 889</a:t>
                      </a:r>
                    </a:p>
                  </a:txBody>
                  <a:tcPr marL="0" marR="0" marT="0" marB="0" anchor="b"/>
                </a:tc>
              </a:tr>
              <a:tr h="274347">
                <a:tc>
                  <a:txBody>
                    <a:bodyPr/>
                    <a:lstStyle/>
                    <a:p>
                      <a:pPr algn="ctr" fontAlgn="b"/>
                      <a:r>
                        <a:rPr lang="ru-RU" sz="1200" u="none" strike="noStrike" dirty="0" smtClean="0"/>
                        <a:t>7</a:t>
                      </a:r>
                      <a:endParaRPr lang="ru-RU" sz="1200" b="0" i="0" u="none" strike="noStrike" dirty="0">
                        <a:latin typeface="Times New Roman" pitchFamily="18" charset="0"/>
                        <a:cs typeface="Times New Roman" pitchFamily="18" charset="0"/>
                      </a:endParaRPr>
                    </a:p>
                  </a:txBody>
                  <a:tcPr marL="8792" marR="8792" marT="9525" marB="0" anchor="b"/>
                </a:tc>
                <a:tc>
                  <a:txBody>
                    <a:bodyPr/>
                    <a:lstStyle/>
                    <a:p>
                      <a:pPr algn="l" fontAlgn="b"/>
                      <a:r>
                        <a:rPr lang="ru-RU" sz="1400" u="none" strike="noStrike" dirty="0" err="1"/>
                        <a:t>Кораблинский</a:t>
                      </a:r>
                      <a:endParaRPr lang="ru-RU" sz="1400" b="1" i="0" u="none" strike="noStrike" dirty="0">
                        <a:latin typeface="Times New Roman" pitchFamily="18" charset="0"/>
                        <a:cs typeface="Times New Roman" pitchFamily="18" charset="0"/>
                      </a:endParaRPr>
                    </a:p>
                  </a:txBody>
                  <a:tcPr marL="8792" marR="8792" marT="9525" marB="0" anchor="b"/>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-9 502</a:t>
                      </a:r>
                    </a:p>
                  </a:txBody>
                  <a:tcPr marL="0" marR="0" marT="0" marB="0" anchor="b"/>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5 758</a:t>
                      </a:r>
                    </a:p>
                  </a:txBody>
                  <a:tcPr marL="0" marR="0" marT="0" marB="0" anchor="b"/>
                </a:tc>
              </a:tr>
              <a:tr h="274347">
                <a:tc>
                  <a:txBody>
                    <a:bodyPr/>
                    <a:lstStyle/>
                    <a:p>
                      <a:pPr algn="ctr" fontAlgn="b"/>
                      <a:r>
                        <a:rPr lang="ru-RU" sz="1200" u="none" strike="noStrike" dirty="0" smtClean="0"/>
                        <a:t>8</a:t>
                      </a:r>
                      <a:endParaRPr lang="ru-RU" sz="1200" b="0" i="0" u="none" strike="noStrike" dirty="0">
                        <a:latin typeface="Times New Roman" pitchFamily="18" charset="0"/>
                        <a:cs typeface="Times New Roman" pitchFamily="18" charset="0"/>
                      </a:endParaRPr>
                    </a:p>
                  </a:txBody>
                  <a:tcPr marL="8792" marR="8792" marT="9525" marB="0" anchor="b"/>
                </a:tc>
                <a:tc>
                  <a:txBody>
                    <a:bodyPr/>
                    <a:lstStyle/>
                    <a:p>
                      <a:pPr algn="l" fontAlgn="b"/>
                      <a:r>
                        <a:rPr lang="ru-RU" sz="1400" u="none" strike="noStrike" dirty="0"/>
                        <a:t>Милославский</a:t>
                      </a:r>
                      <a:endParaRPr lang="ru-RU" sz="1400" b="1" i="0" u="none" strike="noStrike" dirty="0">
                        <a:latin typeface="Times New Roman" pitchFamily="18" charset="0"/>
                        <a:cs typeface="Times New Roman" pitchFamily="18" charset="0"/>
                      </a:endParaRPr>
                    </a:p>
                  </a:txBody>
                  <a:tcPr marL="8792" marR="8792" marT="9525" marB="0" anchor="b"/>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526</a:t>
                      </a:r>
                    </a:p>
                  </a:txBody>
                  <a:tcPr marL="0" marR="0" marT="0" marB="0" anchor="b"/>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6 189</a:t>
                      </a:r>
                    </a:p>
                  </a:txBody>
                  <a:tcPr marL="0" marR="0" marT="0" marB="0" anchor="b"/>
                </a:tc>
              </a:tr>
              <a:tr h="274347">
                <a:tc>
                  <a:txBody>
                    <a:bodyPr/>
                    <a:lstStyle/>
                    <a:p>
                      <a:pPr algn="ctr" fontAlgn="b"/>
                      <a:r>
                        <a:rPr lang="ru-RU" sz="1200" u="none" strike="noStrike" dirty="0" smtClean="0"/>
                        <a:t>9</a:t>
                      </a:r>
                      <a:endParaRPr lang="ru-RU" sz="1200" b="0" i="0" u="none" strike="noStrike" dirty="0">
                        <a:latin typeface="Times New Roman" pitchFamily="18" charset="0"/>
                        <a:cs typeface="Times New Roman" pitchFamily="18" charset="0"/>
                      </a:endParaRPr>
                    </a:p>
                  </a:txBody>
                  <a:tcPr marL="8792" marR="8792" marT="9525" marB="0" anchor="b"/>
                </a:tc>
                <a:tc>
                  <a:txBody>
                    <a:bodyPr/>
                    <a:lstStyle/>
                    <a:p>
                      <a:pPr algn="l" fontAlgn="b"/>
                      <a:r>
                        <a:rPr lang="ru-RU" sz="1400" u="none" strike="noStrike" dirty="0"/>
                        <a:t>Михайловский</a:t>
                      </a:r>
                      <a:endParaRPr lang="ru-RU" sz="1400" b="1" i="0" u="none" strike="noStrike" dirty="0">
                        <a:latin typeface="Times New Roman" pitchFamily="18" charset="0"/>
                        <a:cs typeface="Times New Roman" pitchFamily="18" charset="0"/>
                      </a:endParaRPr>
                    </a:p>
                  </a:txBody>
                  <a:tcPr marL="8792" marR="8792" marT="9525" marB="0" anchor="b"/>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-5 134</a:t>
                      </a:r>
                    </a:p>
                  </a:txBody>
                  <a:tcPr marL="0" marR="0" marT="0" marB="0" anchor="b"/>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8 396</a:t>
                      </a:r>
                    </a:p>
                  </a:txBody>
                  <a:tcPr marL="0" marR="0" marT="0" marB="0" anchor="b"/>
                </a:tc>
              </a:tr>
              <a:tr h="274347">
                <a:tc>
                  <a:txBody>
                    <a:bodyPr/>
                    <a:lstStyle/>
                    <a:p>
                      <a:pPr algn="ctr" fontAlgn="b"/>
                      <a:r>
                        <a:rPr lang="ru-RU" sz="1200" u="none" strike="noStrike" dirty="0" smtClean="0"/>
                        <a:t>10</a:t>
                      </a:r>
                      <a:endParaRPr lang="ru-RU" sz="1200" b="0" i="0" u="none" strike="noStrike" dirty="0">
                        <a:latin typeface="Times New Roman" pitchFamily="18" charset="0"/>
                        <a:cs typeface="Times New Roman" pitchFamily="18" charset="0"/>
                      </a:endParaRPr>
                    </a:p>
                  </a:txBody>
                  <a:tcPr marL="8792" marR="8792" marT="9525" marB="0" anchor="b"/>
                </a:tc>
                <a:tc>
                  <a:txBody>
                    <a:bodyPr/>
                    <a:lstStyle/>
                    <a:p>
                      <a:pPr algn="l" fontAlgn="b"/>
                      <a:r>
                        <a:rPr lang="ru-RU" sz="1400" u="none" strike="noStrike" dirty="0" err="1"/>
                        <a:t>Пителинский</a:t>
                      </a:r>
                      <a:endParaRPr lang="ru-RU" sz="1400" b="1" i="0" u="none" strike="noStrike" dirty="0">
                        <a:latin typeface="Times New Roman" pitchFamily="18" charset="0"/>
                        <a:cs typeface="Times New Roman" pitchFamily="18" charset="0"/>
                      </a:endParaRPr>
                    </a:p>
                  </a:txBody>
                  <a:tcPr marL="8792" marR="8792" marT="9525" marB="0" anchor="b"/>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-303</a:t>
                      </a:r>
                    </a:p>
                  </a:txBody>
                  <a:tcPr marL="0" marR="0" marT="0" marB="0" anchor="b"/>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3 851</a:t>
                      </a:r>
                    </a:p>
                  </a:txBody>
                  <a:tcPr marL="0" marR="0" marT="0" marB="0" anchor="b"/>
                </a:tc>
              </a:tr>
              <a:tr h="274347">
                <a:tc>
                  <a:txBody>
                    <a:bodyPr/>
                    <a:lstStyle/>
                    <a:p>
                      <a:pPr algn="ctr" fontAlgn="b"/>
                      <a:r>
                        <a:rPr lang="ru-RU" sz="1200" u="none" strike="noStrike" dirty="0" smtClean="0"/>
                        <a:t>11</a:t>
                      </a:r>
                      <a:endParaRPr lang="ru-RU" sz="1200" b="0" i="0" u="none" strike="noStrike" dirty="0">
                        <a:latin typeface="Times New Roman" pitchFamily="18" charset="0"/>
                        <a:cs typeface="Times New Roman" pitchFamily="18" charset="0"/>
                      </a:endParaRPr>
                    </a:p>
                  </a:txBody>
                  <a:tcPr marL="8792" marR="8792" marT="9525" marB="0" anchor="b">
                    <a:solidFill>
                      <a:schemeClr val="accent2">
                        <a:lumMod val="60000"/>
                        <a:lumOff val="40000"/>
                      </a:schemeClr>
                    </a:solidFill>
                  </a:tcPr>
                </a:tc>
                <a:tc>
                  <a:txBody>
                    <a:bodyPr/>
                    <a:lstStyle/>
                    <a:p>
                      <a:pPr algn="l" fontAlgn="b"/>
                      <a:r>
                        <a:rPr lang="ru-RU" sz="1400" u="none" strike="noStrike" dirty="0" err="1"/>
                        <a:t>Пронский</a:t>
                      </a:r>
                      <a:r>
                        <a:rPr lang="ru-RU" sz="1400" u="none" strike="noStrike" dirty="0"/>
                        <a:t> </a:t>
                      </a:r>
                      <a:endParaRPr lang="ru-RU" sz="1400" b="1" i="0" u="none" strike="noStrike" dirty="0">
                        <a:latin typeface="Times New Roman" pitchFamily="18" charset="0"/>
                        <a:cs typeface="Times New Roman" pitchFamily="18" charset="0"/>
                      </a:endParaRPr>
                    </a:p>
                  </a:txBody>
                  <a:tcPr marL="8792" marR="8792" marT="9525" marB="0" anchor="b">
                    <a:solidFill>
                      <a:schemeClr val="accent2">
                        <a:lumMod val="60000"/>
                        <a:lumOff val="40000"/>
                      </a:schemeClr>
                    </a:solidFill>
                  </a:tcPr>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-9 368</a:t>
                      </a:r>
                    </a:p>
                  </a:txBody>
                  <a:tcPr marL="0" marR="0" marT="0" marB="0" anchor="b">
                    <a:solidFill>
                      <a:schemeClr val="accent2">
                        <a:lumMod val="60000"/>
                        <a:lumOff val="40000"/>
                      </a:schemeClr>
                    </a:solidFill>
                  </a:tcPr>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-2 436</a:t>
                      </a:r>
                    </a:p>
                  </a:txBody>
                  <a:tcPr marL="0" marR="0" marT="0" marB="0" anchor="b">
                    <a:solidFill>
                      <a:schemeClr val="accent2">
                        <a:lumMod val="60000"/>
                        <a:lumOff val="40000"/>
                      </a:schemeClr>
                    </a:solidFill>
                  </a:tcPr>
                </a:tc>
              </a:tr>
              <a:tr h="274347">
                <a:tc>
                  <a:txBody>
                    <a:bodyPr/>
                    <a:lstStyle/>
                    <a:p>
                      <a:pPr algn="ctr" fontAlgn="b"/>
                      <a:r>
                        <a:rPr lang="ru-RU" sz="1200" u="none" strike="noStrike" dirty="0" smtClean="0"/>
                        <a:t>12</a:t>
                      </a:r>
                      <a:endParaRPr lang="ru-RU" sz="1200" b="0" i="0" u="none" strike="noStrike" dirty="0">
                        <a:latin typeface="Times New Roman" pitchFamily="18" charset="0"/>
                        <a:cs typeface="Times New Roman" pitchFamily="18" charset="0"/>
                      </a:endParaRPr>
                    </a:p>
                  </a:txBody>
                  <a:tcPr marL="8792" marR="8792" marT="9525" marB="0" anchor="b"/>
                </a:tc>
                <a:tc>
                  <a:txBody>
                    <a:bodyPr/>
                    <a:lstStyle/>
                    <a:p>
                      <a:pPr algn="l" fontAlgn="b"/>
                      <a:r>
                        <a:rPr lang="ru-RU" sz="1400" u="none" strike="noStrike" dirty="0"/>
                        <a:t>Путятинский</a:t>
                      </a:r>
                      <a:endParaRPr lang="ru-RU" sz="1400" b="1" i="0" u="none" strike="noStrike" dirty="0">
                        <a:latin typeface="Times New Roman" pitchFamily="18" charset="0"/>
                        <a:cs typeface="Times New Roman" pitchFamily="18" charset="0"/>
                      </a:endParaRPr>
                    </a:p>
                  </a:txBody>
                  <a:tcPr marL="8792" marR="8792" marT="9525" marB="0" anchor="b"/>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-10 641</a:t>
                      </a:r>
                    </a:p>
                  </a:txBody>
                  <a:tcPr marL="0" marR="0" marT="0" marB="0" anchor="b"/>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1 346</a:t>
                      </a:r>
                    </a:p>
                  </a:txBody>
                  <a:tcPr marL="0" marR="0" marT="0" marB="0" anchor="b"/>
                </a:tc>
              </a:tr>
              <a:tr h="274347">
                <a:tc>
                  <a:txBody>
                    <a:bodyPr/>
                    <a:lstStyle/>
                    <a:p>
                      <a:pPr algn="ctr" fontAlgn="b"/>
                      <a:r>
                        <a:rPr lang="ru-RU" sz="1200" u="none" strike="noStrike" dirty="0" smtClean="0"/>
                        <a:t>13</a:t>
                      </a:r>
                      <a:endParaRPr lang="ru-RU" sz="1200" b="0" i="0" u="none" strike="noStrike" dirty="0">
                        <a:latin typeface="Times New Roman" pitchFamily="18" charset="0"/>
                        <a:cs typeface="Times New Roman" pitchFamily="18" charset="0"/>
                      </a:endParaRPr>
                    </a:p>
                  </a:txBody>
                  <a:tcPr marL="8792" marR="8792" marT="9525" marB="0" anchor="b"/>
                </a:tc>
                <a:tc>
                  <a:txBody>
                    <a:bodyPr/>
                    <a:lstStyle/>
                    <a:p>
                      <a:pPr algn="l" fontAlgn="b"/>
                      <a:r>
                        <a:rPr lang="ru-RU" sz="1400" u="none" strike="noStrike" dirty="0" err="1"/>
                        <a:t>Рыбновский</a:t>
                      </a:r>
                      <a:endParaRPr lang="ru-RU" sz="1400" b="1" i="0" u="none" strike="noStrike" dirty="0">
                        <a:latin typeface="Times New Roman" pitchFamily="18" charset="0"/>
                        <a:cs typeface="Times New Roman" pitchFamily="18" charset="0"/>
                      </a:endParaRPr>
                    </a:p>
                  </a:txBody>
                  <a:tcPr marL="8792" marR="8792" marT="9525" marB="0" anchor="b"/>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-19 851</a:t>
                      </a:r>
                    </a:p>
                  </a:txBody>
                  <a:tcPr marL="0" marR="0" marT="0" marB="0" anchor="b"/>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12 447</a:t>
                      </a:r>
                    </a:p>
                  </a:txBody>
                  <a:tcPr marL="0" marR="0" marT="0" marB="0" anchor="b"/>
                </a:tc>
              </a:tr>
              <a:tr h="274347">
                <a:tc>
                  <a:txBody>
                    <a:bodyPr/>
                    <a:lstStyle/>
                    <a:p>
                      <a:pPr algn="ctr" fontAlgn="b"/>
                      <a:r>
                        <a:rPr lang="ru-RU" sz="1200" u="none" strike="noStrike" dirty="0" smtClean="0"/>
                        <a:t>14</a:t>
                      </a:r>
                      <a:endParaRPr lang="ru-RU" sz="1200" b="0" i="0" u="none" strike="noStrike" dirty="0">
                        <a:latin typeface="Times New Roman" pitchFamily="18" charset="0"/>
                        <a:cs typeface="Times New Roman" pitchFamily="18" charset="0"/>
                      </a:endParaRPr>
                    </a:p>
                  </a:txBody>
                  <a:tcPr marL="8792" marR="8792" marT="9525" marB="0" anchor="b"/>
                </a:tc>
                <a:tc>
                  <a:txBody>
                    <a:bodyPr/>
                    <a:lstStyle/>
                    <a:p>
                      <a:pPr algn="l" fontAlgn="b"/>
                      <a:r>
                        <a:rPr lang="ru-RU" sz="1400" u="none" strike="noStrike" dirty="0"/>
                        <a:t>Ряжский</a:t>
                      </a:r>
                      <a:endParaRPr lang="ru-RU" sz="1400" b="1" i="0" u="none" strike="noStrike" dirty="0">
                        <a:latin typeface="Times New Roman" pitchFamily="18" charset="0"/>
                        <a:cs typeface="Times New Roman" pitchFamily="18" charset="0"/>
                      </a:endParaRPr>
                    </a:p>
                  </a:txBody>
                  <a:tcPr marL="8792" marR="8792" marT="9525" marB="0" anchor="b"/>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18 998</a:t>
                      </a:r>
                    </a:p>
                  </a:txBody>
                  <a:tcPr marL="0" marR="0" marT="0" marB="0" anchor="b"/>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21 673</a:t>
                      </a:r>
                    </a:p>
                  </a:txBody>
                  <a:tcPr marL="0" marR="0" marT="0" marB="0" anchor="b"/>
                </a:tc>
              </a:tr>
              <a:tr h="274347">
                <a:tc>
                  <a:txBody>
                    <a:bodyPr/>
                    <a:lstStyle/>
                    <a:p>
                      <a:pPr algn="ctr" fontAlgn="b"/>
                      <a:r>
                        <a:rPr lang="ru-RU" sz="1200" u="none" strike="noStrike" dirty="0" smtClean="0"/>
                        <a:t>15</a:t>
                      </a:r>
                      <a:endParaRPr lang="ru-RU" sz="1200" b="0" i="0" u="none" strike="noStrike" dirty="0">
                        <a:latin typeface="Times New Roman" pitchFamily="18" charset="0"/>
                        <a:cs typeface="Times New Roman" pitchFamily="18" charset="0"/>
                      </a:endParaRPr>
                    </a:p>
                  </a:txBody>
                  <a:tcPr marL="8792" marR="8792" marT="9525" marB="0" anchor="b"/>
                </a:tc>
                <a:tc>
                  <a:txBody>
                    <a:bodyPr/>
                    <a:lstStyle/>
                    <a:p>
                      <a:pPr algn="l" fontAlgn="b"/>
                      <a:r>
                        <a:rPr lang="ru-RU" sz="1400" u="none" strike="noStrike" dirty="0"/>
                        <a:t>Рязанский</a:t>
                      </a:r>
                      <a:endParaRPr lang="ru-RU" sz="1400" b="1" i="0" u="none" strike="noStrike" dirty="0">
                        <a:latin typeface="Times New Roman" pitchFamily="18" charset="0"/>
                        <a:cs typeface="Times New Roman" pitchFamily="18" charset="0"/>
                      </a:endParaRPr>
                    </a:p>
                  </a:txBody>
                  <a:tcPr marL="8792" marR="8792" marT="9525" marB="0" anchor="b"/>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-9 494</a:t>
                      </a:r>
                    </a:p>
                  </a:txBody>
                  <a:tcPr marL="0" marR="0" marT="0" marB="0" anchor="b"/>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34 614</a:t>
                      </a:r>
                    </a:p>
                  </a:txBody>
                  <a:tcPr marL="0" marR="0" marT="0" marB="0" anchor="b"/>
                </a:tc>
              </a:tr>
            </a:tbl>
          </a:graphicData>
        </a:graphic>
      </p:graphicFrame>
      <p:graphicFrame>
        <p:nvGraphicFramePr>
          <p:cNvPr id="17" name="Таблица 16"/>
          <p:cNvGraphicFramePr>
            <a:graphicFrameLocks noGrp="1"/>
          </p:cNvGraphicFramePr>
          <p:nvPr/>
        </p:nvGraphicFramePr>
        <p:xfrm>
          <a:off x="4500563" y="1628797"/>
          <a:ext cx="4464496" cy="4952621"/>
        </p:xfrm>
        <a:graphic>
          <a:graphicData uri="http://schemas.openxmlformats.org/drawingml/2006/table">
            <a:tbl>
              <a:tblPr firstRow="1" bandRow="1">
                <a:tableStyleId>{69CF1AB2-1976-4502-BF36-3FF5EA218861}</a:tableStyleId>
              </a:tblPr>
              <a:tblGrid>
                <a:gridCol w="385544"/>
                <a:gridCol w="1486664"/>
                <a:gridCol w="1152128"/>
                <a:gridCol w="1440160"/>
              </a:tblGrid>
              <a:tr h="271589">
                <a:tc rowSpan="2">
                  <a:txBody>
                    <a:bodyPr/>
                    <a:lstStyle/>
                    <a:p>
                      <a:endParaRPr lang="ru-RU" sz="1400" b="1" dirty="0">
                        <a:latin typeface="Times New Roman" pitchFamily="18" charset="0"/>
                        <a:cs typeface="Times New Roman" pitchFamily="18" charset="0"/>
                      </a:endParaRPr>
                    </a:p>
                  </a:txBody>
                  <a:tcPr marL="84406" marR="84406"/>
                </a:tc>
                <a:tc rowSpan="2">
                  <a:txBody>
                    <a:bodyPr/>
                    <a:lstStyle/>
                    <a:p>
                      <a:endParaRPr lang="ru-RU" sz="1400" b="1" dirty="0">
                        <a:latin typeface="Times New Roman" pitchFamily="18" charset="0"/>
                        <a:cs typeface="Times New Roman" pitchFamily="18" charset="0"/>
                      </a:endParaRPr>
                    </a:p>
                  </a:txBody>
                  <a:tcPr marL="84406" marR="84406"/>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u="none" strike="noStrike" dirty="0" smtClean="0">
                          <a:latin typeface="Calibri" pitchFamily="34" charset="0"/>
                        </a:rPr>
                        <a:t>Дефицит (-),  профицит (+)</a:t>
                      </a:r>
                      <a:endParaRPr lang="ru-RU" sz="1400" b="1" i="0" u="none" strike="noStrike" dirty="0">
                        <a:solidFill>
                          <a:srgbClr val="000000"/>
                        </a:solidFill>
                        <a:latin typeface="Calibri" pitchFamily="34" charset="0"/>
                      </a:endParaRPr>
                    </a:p>
                  </a:txBody>
                  <a:tcPr marL="9525" marR="9525" marT="9525" marB="0" anchor="ctr"/>
                </a:tc>
                <a:tc hMerge="1">
                  <a:txBody>
                    <a:bodyPr/>
                    <a:lstStyle/>
                    <a:p>
                      <a:pPr algn="ctr" fontAlgn="ctr"/>
                      <a:endParaRPr lang="ru-RU" sz="1400" b="1" i="0" u="none" strike="noStrike" dirty="0">
                        <a:solidFill>
                          <a:srgbClr val="000000"/>
                        </a:solidFill>
                        <a:latin typeface="Calibri" pitchFamily="34" charset="0"/>
                      </a:endParaRPr>
                    </a:p>
                  </a:txBody>
                  <a:tcPr marL="9525" marR="9525" marT="9525" marB="0" anchor="ctr"/>
                </a:tc>
              </a:tr>
              <a:tr h="272222">
                <a:tc vMerge="1">
                  <a:txBody>
                    <a:bodyPr/>
                    <a:lstStyle/>
                    <a:p>
                      <a:endParaRPr lang="ru-RU" sz="1400" b="1" dirty="0">
                        <a:latin typeface="Times New Roman" pitchFamily="18" charset="0"/>
                        <a:cs typeface="Times New Roman" pitchFamily="18" charset="0"/>
                      </a:endParaRPr>
                    </a:p>
                  </a:txBody>
                  <a:tcPr marL="84406" marR="84406"/>
                </a:tc>
                <a:tc vMerge="1">
                  <a:txBody>
                    <a:bodyPr/>
                    <a:lstStyle/>
                    <a:p>
                      <a:endParaRPr lang="ru-RU" sz="1400" b="1" dirty="0">
                        <a:latin typeface="Times New Roman" pitchFamily="18" charset="0"/>
                        <a:cs typeface="Times New Roman" pitchFamily="18" charset="0"/>
                      </a:endParaRPr>
                    </a:p>
                  </a:txBody>
                  <a:tcPr marL="84406" marR="84406"/>
                </a:tc>
                <a:tc>
                  <a:txBody>
                    <a:bodyPr/>
                    <a:lstStyle/>
                    <a:p>
                      <a:pPr algn="ctr" fontAlgn="ctr"/>
                      <a:r>
                        <a:rPr lang="ru-RU" sz="1400" b="1" i="0" u="none" strike="noStrike" dirty="0" smtClean="0">
                          <a:solidFill>
                            <a:srgbClr val="000000"/>
                          </a:solidFill>
                          <a:latin typeface="Calibri" pitchFamily="34" charset="0"/>
                        </a:rPr>
                        <a:t>План</a:t>
                      </a:r>
                      <a:endParaRPr lang="ru-RU" sz="1400" b="1" i="0" u="none" strike="noStrike" dirty="0">
                        <a:solidFill>
                          <a:srgbClr val="000000"/>
                        </a:solidFill>
                        <a:latin typeface="Calibri" pitchFamily="34" charset="0"/>
                      </a:endParaRPr>
                    </a:p>
                  </a:txBody>
                  <a:tcPr marL="9525" marR="9525" marT="9525" marB="0" anchor="ctr"/>
                </a:tc>
                <a:tc>
                  <a:txBody>
                    <a:bodyPr/>
                    <a:lstStyle/>
                    <a:p>
                      <a:pPr algn="ctr" fontAlgn="ctr"/>
                      <a:r>
                        <a:rPr lang="ru-RU" sz="1400" b="1" i="0" u="none" strike="noStrike" dirty="0" smtClean="0">
                          <a:solidFill>
                            <a:srgbClr val="000000"/>
                          </a:solidFill>
                          <a:latin typeface="Calibri" pitchFamily="34" charset="0"/>
                        </a:rPr>
                        <a:t>Факт</a:t>
                      </a:r>
                      <a:endParaRPr lang="ru-RU" sz="1400" b="1" i="0" u="none" strike="noStrike" dirty="0">
                        <a:solidFill>
                          <a:srgbClr val="000000"/>
                        </a:solidFill>
                        <a:latin typeface="Calibri" pitchFamily="34" charset="0"/>
                      </a:endParaRPr>
                    </a:p>
                  </a:txBody>
                  <a:tcPr marL="9525" marR="9525" marT="9525" marB="0" anchor="ctr"/>
                </a:tc>
              </a:tr>
              <a:tr h="292141">
                <a:tc>
                  <a:txBody>
                    <a:bodyPr/>
                    <a:lstStyle/>
                    <a:p>
                      <a:pPr algn="ctr" fontAlgn="b"/>
                      <a:r>
                        <a:rPr lang="ru-RU" sz="1200" u="none" strike="noStrike" dirty="0" smtClean="0"/>
                        <a:t>16</a:t>
                      </a:r>
                      <a:endParaRPr lang="ru-RU" sz="1200" b="0" i="0" u="none" strike="noStrike" dirty="0">
                        <a:latin typeface="Times New Roman" pitchFamily="18" charset="0"/>
                        <a:cs typeface="Times New Roman" pitchFamily="18" charset="0"/>
                      </a:endParaRPr>
                    </a:p>
                  </a:txBody>
                  <a:tcPr marL="8792" marR="8792" marT="9525" marB="0" anchor="b">
                    <a:solidFill>
                      <a:schemeClr val="accent2">
                        <a:lumMod val="60000"/>
                        <a:lumOff val="40000"/>
                      </a:schemeClr>
                    </a:solidFill>
                  </a:tcPr>
                </a:tc>
                <a:tc>
                  <a:txBody>
                    <a:bodyPr/>
                    <a:lstStyle/>
                    <a:p>
                      <a:pPr algn="l" fontAlgn="b"/>
                      <a:r>
                        <a:rPr lang="ru-RU" sz="1400" u="none" strike="noStrike" dirty="0" err="1"/>
                        <a:t>Сапожковский</a:t>
                      </a:r>
                      <a:endParaRPr lang="ru-RU" sz="1400" b="1" i="0" u="none" strike="noStrike" dirty="0">
                        <a:latin typeface="Times New Roman" pitchFamily="18" charset="0"/>
                        <a:cs typeface="Times New Roman" pitchFamily="18" charset="0"/>
                      </a:endParaRPr>
                    </a:p>
                  </a:txBody>
                  <a:tcPr marL="8792" marR="8792" marT="9525" marB="0" anchor="b">
                    <a:solidFill>
                      <a:schemeClr val="accent2">
                        <a:lumMod val="60000"/>
                        <a:lumOff val="40000"/>
                      </a:schemeClr>
                    </a:solidFill>
                  </a:tcPr>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-2 813</a:t>
                      </a:r>
                    </a:p>
                  </a:txBody>
                  <a:tcPr marL="0" marR="0" marT="0" marB="0" anchor="b">
                    <a:solidFill>
                      <a:schemeClr val="accent2">
                        <a:lumMod val="60000"/>
                        <a:lumOff val="40000"/>
                      </a:schemeClr>
                    </a:solidFill>
                  </a:tcPr>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-1 126</a:t>
                      </a:r>
                    </a:p>
                  </a:txBody>
                  <a:tcPr marL="0" marR="0" marT="0" marB="0" anchor="b">
                    <a:solidFill>
                      <a:schemeClr val="accent2">
                        <a:lumMod val="60000"/>
                        <a:lumOff val="40000"/>
                      </a:schemeClr>
                    </a:solidFill>
                  </a:tcPr>
                </a:tc>
              </a:tr>
              <a:tr h="292141">
                <a:tc>
                  <a:txBody>
                    <a:bodyPr/>
                    <a:lstStyle/>
                    <a:p>
                      <a:pPr algn="ctr" fontAlgn="b"/>
                      <a:r>
                        <a:rPr lang="ru-RU" sz="1200" u="none" strike="noStrike" dirty="0" smtClean="0"/>
                        <a:t>17</a:t>
                      </a:r>
                      <a:endParaRPr lang="ru-RU" sz="1200" b="0" i="0" u="none" strike="noStrike" dirty="0">
                        <a:latin typeface="Times New Roman" pitchFamily="18" charset="0"/>
                        <a:cs typeface="Times New Roman" pitchFamily="18" charset="0"/>
                      </a:endParaRPr>
                    </a:p>
                  </a:txBody>
                  <a:tcPr marL="8792" marR="8792" marT="9525" marB="0" anchor="b"/>
                </a:tc>
                <a:tc>
                  <a:txBody>
                    <a:bodyPr/>
                    <a:lstStyle/>
                    <a:p>
                      <a:pPr algn="l" fontAlgn="b"/>
                      <a:r>
                        <a:rPr lang="ru-RU" sz="1400" u="none" strike="noStrike" dirty="0" err="1"/>
                        <a:t>Сараевский</a:t>
                      </a:r>
                      <a:endParaRPr lang="ru-RU" sz="1400" b="1" i="0" u="none" strike="noStrike" dirty="0">
                        <a:latin typeface="Times New Roman" pitchFamily="18" charset="0"/>
                        <a:cs typeface="Times New Roman" pitchFamily="18" charset="0"/>
                      </a:endParaRPr>
                    </a:p>
                  </a:txBody>
                  <a:tcPr marL="8792" marR="8792" marT="9525" marB="0" anchor="b"/>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-4 302</a:t>
                      </a:r>
                    </a:p>
                  </a:txBody>
                  <a:tcPr marL="0" marR="0" marT="0" marB="0" anchor="b"/>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19 849</a:t>
                      </a:r>
                    </a:p>
                  </a:txBody>
                  <a:tcPr marL="0" marR="0" marT="0" marB="0" anchor="b"/>
                </a:tc>
              </a:tr>
              <a:tr h="292141">
                <a:tc>
                  <a:txBody>
                    <a:bodyPr/>
                    <a:lstStyle/>
                    <a:p>
                      <a:pPr algn="ctr" fontAlgn="b"/>
                      <a:r>
                        <a:rPr lang="ru-RU" sz="1200" u="none" strike="noStrike" dirty="0" smtClean="0"/>
                        <a:t>18</a:t>
                      </a:r>
                      <a:endParaRPr lang="ru-RU" sz="1200" b="0" i="0" u="none" strike="noStrike" dirty="0">
                        <a:latin typeface="Times New Roman" pitchFamily="18" charset="0"/>
                        <a:cs typeface="Times New Roman" pitchFamily="18" charset="0"/>
                      </a:endParaRPr>
                    </a:p>
                  </a:txBody>
                  <a:tcPr marL="8792" marR="8792" marT="9525" marB="0" anchor="b"/>
                </a:tc>
                <a:tc>
                  <a:txBody>
                    <a:bodyPr/>
                    <a:lstStyle/>
                    <a:p>
                      <a:pPr algn="l" fontAlgn="b"/>
                      <a:r>
                        <a:rPr lang="ru-RU" sz="1400" u="none" strike="noStrike" dirty="0" err="1"/>
                        <a:t>Сасовский</a:t>
                      </a:r>
                      <a:endParaRPr lang="ru-RU" sz="1400" b="1" i="0" u="none" strike="noStrike" dirty="0">
                        <a:latin typeface="Times New Roman" pitchFamily="18" charset="0"/>
                        <a:cs typeface="Times New Roman" pitchFamily="18" charset="0"/>
                      </a:endParaRPr>
                    </a:p>
                  </a:txBody>
                  <a:tcPr marL="8792" marR="8792" marT="9525" marB="0" anchor="b"/>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-3 567</a:t>
                      </a:r>
                    </a:p>
                  </a:txBody>
                  <a:tcPr marL="0" marR="0" marT="0" marB="0" anchor="b"/>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2 634</a:t>
                      </a:r>
                    </a:p>
                  </a:txBody>
                  <a:tcPr marL="0" marR="0" marT="0" marB="0" anchor="b"/>
                </a:tc>
              </a:tr>
              <a:tr h="292141">
                <a:tc>
                  <a:txBody>
                    <a:bodyPr/>
                    <a:lstStyle/>
                    <a:p>
                      <a:pPr algn="ctr" fontAlgn="b"/>
                      <a:r>
                        <a:rPr lang="ru-RU" sz="1200" u="none" strike="noStrike" dirty="0" smtClean="0"/>
                        <a:t>19</a:t>
                      </a:r>
                      <a:endParaRPr lang="ru-RU" sz="1200" b="0" i="0" u="none" strike="noStrike" dirty="0">
                        <a:latin typeface="Times New Roman" pitchFamily="18" charset="0"/>
                        <a:cs typeface="Times New Roman" pitchFamily="18" charset="0"/>
                      </a:endParaRPr>
                    </a:p>
                  </a:txBody>
                  <a:tcPr marL="8792" marR="8792" marT="9525" marB="0" anchor="b"/>
                </a:tc>
                <a:tc>
                  <a:txBody>
                    <a:bodyPr/>
                    <a:lstStyle/>
                    <a:p>
                      <a:pPr algn="l" fontAlgn="b"/>
                      <a:r>
                        <a:rPr lang="ru-RU" sz="1400" u="none" strike="noStrike" dirty="0" err="1"/>
                        <a:t>Скопинский</a:t>
                      </a:r>
                      <a:endParaRPr lang="ru-RU" sz="1400" b="1" i="0" u="none" strike="noStrike" dirty="0">
                        <a:latin typeface="Times New Roman" pitchFamily="18" charset="0"/>
                        <a:cs typeface="Times New Roman" pitchFamily="18" charset="0"/>
                      </a:endParaRPr>
                    </a:p>
                  </a:txBody>
                  <a:tcPr marL="8792" marR="8792" marT="9525" marB="0" anchor="b"/>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-7 165</a:t>
                      </a:r>
                    </a:p>
                  </a:txBody>
                  <a:tcPr marL="0" marR="0" marT="0" marB="0" anchor="b"/>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5 538</a:t>
                      </a:r>
                    </a:p>
                  </a:txBody>
                  <a:tcPr marL="0" marR="0" marT="0" marB="0" anchor="b"/>
                </a:tc>
              </a:tr>
              <a:tr h="292141">
                <a:tc>
                  <a:txBody>
                    <a:bodyPr/>
                    <a:lstStyle/>
                    <a:p>
                      <a:pPr algn="ctr" fontAlgn="b"/>
                      <a:r>
                        <a:rPr lang="ru-RU" sz="1200" u="none" strike="noStrike" dirty="0" smtClean="0"/>
                        <a:t>20</a:t>
                      </a:r>
                      <a:endParaRPr lang="ru-RU" sz="1200" b="0" i="0" u="none" strike="noStrike" dirty="0">
                        <a:latin typeface="Times New Roman" pitchFamily="18" charset="0"/>
                        <a:cs typeface="Times New Roman" pitchFamily="18" charset="0"/>
                      </a:endParaRPr>
                    </a:p>
                  </a:txBody>
                  <a:tcPr marL="8792" marR="8792" marT="9525" marB="0" anchor="b"/>
                </a:tc>
                <a:tc>
                  <a:txBody>
                    <a:bodyPr/>
                    <a:lstStyle/>
                    <a:p>
                      <a:pPr algn="l" fontAlgn="b"/>
                      <a:r>
                        <a:rPr lang="ru-RU" sz="1400" u="none" strike="noStrike" dirty="0"/>
                        <a:t>Спасский</a:t>
                      </a:r>
                      <a:endParaRPr lang="ru-RU" sz="1400" b="1" i="0" u="none" strike="noStrike" dirty="0">
                        <a:latin typeface="Times New Roman" pitchFamily="18" charset="0"/>
                        <a:cs typeface="Times New Roman" pitchFamily="18" charset="0"/>
                      </a:endParaRPr>
                    </a:p>
                  </a:txBody>
                  <a:tcPr marL="8792" marR="8792" marT="9525" marB="0" anchor="b"/>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-6 027</a:t>
                      </a:r>
                    </a:p>
                  </a:txBody>
                  <a:tcPr marL="0" marR="0" marT="0" marB="0" anchor="b"/>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18 162</a:t>
                      </a:r>
                    </a:p>
                  </a:txBody>
                  <a:tcPr marL="0" marR="0" marT="0" marB="0" anchor="b"/>
                </a:tc>
              </a:tr>
              <a:tr h="292141">
                <a:tc>
                  <a:txBody>
                    <a:bodyPr/>
                    <a:lstStyle/>
                    <a:p>
                      <a:pPr algn="ctr" fontAlgn="b"/>
                      <a:r>
                        <a:rPr lang="ru-RU" sz="1200" u="none" strike="noStrike" dirty="0" smtClean="0"/>
                        <a:t>21</a:t>
                      </a:r>
                      <a:endParaRPr lang="ru-RU" sz="1200" b="0" i="0" u="none" strike="noStrike" dirty="0">
                        <a:latin typeface="Times New Roman" pitchFamily="18" charset="0"/>
                        <a:cs typeface="Times New Roman" pitchFamily="18" charset="0"/>
                      </a:endParaRPr>
                    </a:p>
                  </a:txBody>
                  <a:tcPr marL="8792" marR="8792" marT="9525" marB="0" anchor="b"/>
                </a:tc>
                <a:tc>
                  <a:txBody>
                    <a:bodyPr/>
                    <a:lstStyle/>
                    <a:p>
                      <a:pPr algn="l" fontAlgn="b"/>
                      <a:r>
                        <a:rPr lang="ru-RU" sz="1400" u="none" strike="noStrike" dirty="0" err="1"/>
                        <a:t>Старожиловский</a:t>
                      </a:r>
                      <a:endParaRPr lang="ru-RU" sz="1400" b="1" i="0" u="none" strike="noStrike" dirty="0">
                        <a:latin typeface="Times New Roman" pitchFamily="18" charset="0"/>
                        <a:cs typeface="Times New Roman" pitchFamily="18" charset="0"/>
                      </a:endParaRPr>
                    </a:p>
                  </a:txBody>
                  <a:tcPr marL="8792" marR="8792" marT="9525" marB="0" anchor="b"/>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-5 473</a:t>
                      </a:r>
                    </a:p>
                  </a:txBody>
                  <a:tcPr marL="0" marR="0" marT="0" marB="0" anchor="b"/>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3 337</a:t>
                      </a:r>
                    </a:p>
                  </a:txBody>
                  <a:tcPr marL="0" marR="0" marT="0" marB="0" anchor="b"/>
                </a:tc>
              </a:tr>
              <a:tr h="292141">
                <a:tc>
                  <a:txBody>
                    <a:bodyPr/>
                    <a:lstStyle/>
                    <a:p>
                      <a:pPr algn="ctr" fontAlgn="b"/>
                      <a:r>
                        <a:rPr lang="ru-RU" sz="1200" u="none" strike="noStrike" dirty="0" smtClean="0"/>
                        <a:t>22</a:t>
                      </a:r>
                      <a:endParaRPr lang="ru-RU" sz="1200" b="0" i="0" u="none" strike="noStrike" dirty="0">
                        <a:latin typeface="Times New Roman" pitchFamily="18" charset="0"/>
                        <a:cs typeface="Times New Roman" pitchFamily="18" charset="0"/>
                      </a:endParaRPr>
                    </a:p>
                  </a:txBody>
                  <a:tcPr marL="8792" marR="8792" marT="9525" marB="0" anchor="b">
                    <a:solidFill>
                      <a:schemeClr val="accent2">
                        <a:lumMod val="60000"/>
                        <a:lumOff val="40000"/>
                      </a:schemeClr>
                    </a:solidFill>
                  </a:tcPr>
                </a:tc>
                <a:tc>
                  <a:txBody>
                    <a:bodyPr/>
                    <a:lstStyle/>
                    <a:p>
                      <a:pPr algn="l" fontAlgn="b"/>
                      <a:r>
                        <a:rPr lang="ru-RU" sz="1400" u="none" strike="noStrike" dirty="0"/>
                        <a:t>Ухоловский</a:t>
                      </a:r>
                      <a:endParaRPr lang="ru-RU" sz="1400" b="1" i="0" u="none" strike="noStrike" dirty="0">
                        <a:latin typeface="Times New Roman" pitchFamily="18" charset="0"/>
                        <a:cs typeface="Times New Roman" pitchFamily="18" charset="0"/>
                      </a:endParaRPr>
                    </a:p>
                  </a:txBody>
                  <a:tcPr marL="8792" marR="8792" marT="9525" marB="0" anchor="b">
                    <a:solidFill>
                      <a:schemeClr val="accent2">
                        <a:lumMod val="60000"/>
                        <a:lumOff val="40000"/>
                      </a:schemeClr>
                    </a:solidFill>
                  </a:tcPr>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-33 299</a:t>
                      </a:r>
                    </a:p>
                  </a:txBody>
                  <a:tcPr marL="0" marR="0" marT="0" marB="0" anchor="b">
                    <a:solidFill>
                      <a:schemeClr val="accent2">
                        <a:lumMod val="60000"/>
                        <a:lumOff val="40000"/>
                      </a:schemeClr>
                    </a:solidFill>
                  </a:tcPr>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-19 094</a:t>
                      </a:r>
                    </a:p>
                  </a:txBody>
                  <a:tcPr marL="0" marR="0" marT="0" marB="0" anchor="b">
                    <a:solidFill>
                      <a:schemeClr val="accent2">
                        <a:lumMod val="60000"/>
                        <a:lumOff val="40000"/>
                      </a:schemeClr>
                    </a:solidFill>
                  </a:tcPr>
                </a:tc>
              </a:tr>
              <a:tr h="292141">
                <a:tc>
                  <a:txBody>
                    <a:bodyPr/>
                    <a:lstStyle/>
                    <a:p>
                      <a:pPr algn="ctr" fontAlgn="b"/>
                      <a:r>
                        <a:rPr lang="ru-RU" sz="1200" u="none" strike="noStrike" dirty="0" smtClean="0"/>
                        <a:t>23</a:t>
                      </a:r>
                      <a:endParaRPr lang="ru-RU" sz="1200" b="0" i="0" u="none" strike="noStrike" dirty="0">
                        <a:latin typeface="Times New Roman" pitchFamily="18" charset="0"/>
                        <a:cs typeface="Times New Roman" pitchFamily="18" charset="0"/>
                      </a:endParaRPr>
                    </a:p>
                  </a:txBody>
                  <a:tcPr marL="8792" marR="8792" marT="9525" marB="0" anchor="b"/>
                </a:tc>
                <a:tc>
                  <a:txBody>
                    <a:bodyPr/>
                    <a:lstStyle/>
                    <a:p>
                      <a:pPr algn="l" fontAlgn="b"/>
                      <a:r>
                        <a:rPr lang="ru-RU" sz="1400" u="none" strike="noStrike" dirty="0" err="1"/>
                        <a:t>Чучковский</a:t>
                      </a:r>
                      <a:endParaRPr lang="ru-RU" sz="1400" b="1" i="0" u="none" strike="noStrike" dirty="0">
                        <a:latin typeface="Times New Roman" pitchFamily="18" charset="0"/>
                        <a:cs typeface="Times New Roman" pitchFamily="18" charset="0"/>
                      </a:endParaRPr>
                    </a:p>
                  </a:txBody>
                  <a:tcPr marL="8792" marR="8792" marT="9525" marB="0" anchor="b"/>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-2 090</a:t>
                      </a:r>
                    </a:p>
                  </a:txBody>
                  <a:tcPr marL="0" marR="0" marT="0" marB="0" anchor="b"/>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2 620</a:t>
                      </a:r>
                    </a:p>
                  </a:txBody>
                  <a:tcPr marL="0" marR="0" marT="0" marB="0" anchor="b"/>
                </a:tc>
              </a:tr>
              <a:tr h="292141">
                <a:tc>
                  <a:txBody>
                    <a:bodyPr/>
                    <a:lstStyle/>
                    <a:p>
                      <a:pPr algn="ctr" fontAlgn="b"/>
                      <a:r>
                        <a:rPr lang="ru-RU" sz="1200" u="none" strike="noStrike" dirty="0" smtClean="0"/>
                        <a:t>24</a:t>
                      </a:r>
                      <a:endParaRPr lang="ru-RU" sz="1200" b="0" i="0" u="none" strike="noStrike" dirty="0">
                        <a:latin typeface="Times New Roman" pitchFamily="18" charset="0"/>
                        <a:cs typeface="Times New Roman" pitchFamily="18" charset="0"/>
                      </a:endParaRPr>
                    </a:p>
                  </a:txBody>
                  <a:tcPr marL="8792" marR="8792" marT="9525" marB="0" anchor="b"/>
                </a:tc>
                <a:tc>
                  <a:txBody>
                    <a:bodyPr/>
                    <a:lstStyle/>
                    <a:p>
                      <a:pPr algn="l" fontAlgn="b"/>
                      <a:r>
                        <a:rPr lang="ru-RU" sz="1400" u="none" strike="noStrike" dirty="0" err="1"/>
                        <a:t>Шацкий</a:t>
                      </a:r>
                      <a:endParaRPr lang="ru-RU" sz="1400" b="1" i="0" u="none" strike="noStrike" dirty="0">
                        <a:latin typeface="Times New Roman" pitchFamily="18" charset="0"/>
                        <a:cs typeface="Times New Roman" pitchFamily="18" charset="0"/>
                      </a:endParaRPr>
                    </a:p>
                  </a:txBody>
                  <a:tcPr marL="8792" marR="8792" marT="9525" marB="0" anchor="b"/>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-4 070</a:t>
                      </a:r>
                    </a:p>
                  </a:txBody>
                  <a:tcPr marL="0" marR="0" marT="0" marB="0" anchor="b"/>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5 258</a:t>
                      </a:r>
                    </a:p>
                  </a:txBody>
                  <a:tcPr marL="0" marR="0" marT="0" marB="0" anchor="b"/>
                </a:tc>
              </a:tr>
              <a:tr h="292141">
                <a:tc>
                  <a:txBody>
                    <a:bodyPr/>
                    <a:lstStyle/>
                    <a:p>
                      <a:pPr algn="ctr" fontAlgn="b"/>
                      <a:r>
                        <a:rPr lang="ru-RU" sz="1200" u="none" strike="noStrike" dirty="0" smtClean="0"/>
                        <a:t>25</a:t>
                      </a:r>
                      <a:endParaRPr lang="ru-RU" sz="1200" b="0" i="0" u="none" strike="noStrike" dirty="0">
                        <a:latin typeface="Times New Roman" pitchFamily="18" charset="0"/>
                        <a:cs typeface="Times New Roman" pitchFamily="18" charset="0"/>
                      </a:endParaRPr>
                    </a:p>
                  </a:txBody>
                  <a:tcPr marL="8792" marR="8792" marT="9525" marB="0" anchor="b"/>
                </a:tc>
                <a:tc>
                  <a:txBody>
                    <a:bodyPr/>
                    <a:lstStyle/>
                    <a:p>
                      <a:pPr algn="l" fontAlgn="b"/>
                      <a:r>
                        <a:rPr lang="ru-RU" sz="1400" u="none" strike="noStrike" dirty="0"/>
                        <a:t>Шиловский</a:t>
                      </a:r>
                      <a:endParaRPr lang="ru-RU" sz="1400" b="1" i="0" u="none" strike="noStrike" dirty="0">
                        <a:latin typeface="Times New Roman" pitchFamily="18" charset="0"/>
                        <a:cs typeface="Times New Roman" pitchFamily="18" charset="0"/>
                      </a:endParaRPr>
                    </a:p>
                  </a:txBody>
                  <a:tcPr marL="8792" marR="8792" marT="9525" marB="0" anchor="b"/>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-11 124</a:t>
                      </a:r>
                    </a:p>
                  </a:txBody>
                  <a:tcPr marL="0" marR="0" marT="0" marB="0" anchor="b"/>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8 728</a:t>
                      </a:r>
                    </a:p>
                  </a:txBody>
                  <a:tcPr marL="0" marR="0" marT="0" marB="0" anchor="b"/>
                </a:tc>
              </a:tr>
              <a:tr h="279562">
                <a:tc>
                  <a:txBody>
                    <a:bodyPr/>
                    <a:lstStyle/>
                    <a:p>
                      <a:pPr algn="ctr" fontAlgn="b"/>
                      <a:r>
                        <a:rPr lang="ru-RU" sz="1200" u="none" strike="noStrike" dirty="0" smtClean="0"/>
                        <a:t>26</a:t>
                      </a:r>
                      <a:endParaRPr lang="ru-RU" sz="1200" b="0" i="0" u="none" strike="noStrike" dirty="0">
                        <a:latin typeface="Times New Roman" pitchFamily="18" charset="0"/>
                        <a:cs typeface="Times New Roman" pitchFamily="18" charset="0"/>
                      </a:endParaRPr>
                    </a:p>
                  </a:txBody>
                  <a:tcPr marL="8792" marR="8792" marT="9525" marB="0" anchor="b">
                    <a:solidFill>
                      <a:schemeClr val="accent2">
                        <a:lumMod val="60000"/>
                        <a:lumOff val="40000"/>
                      </a:schemeClr>
                    </a:solidFill>
                  </a:tcPr>
                </a:tc>
                <a:tc>
                  <a:txBody>
                    <a:bodyPr/>
                    <a:lstStyle/>
                    <a:p>
                      <a:pPr algn="l" fontAlgn="b"/>
                      <a:r>
                        <a:rPr lang="ru-RU" sz="1400" u="none" strike="noStrike" dirty="0"/>
                        <a:t>г. Касимов</a:t>
                      </a:r>
                      <a:endParaRPr lang="ru-RU" sz="1400" b="1" i="0" u="none" strike="noStrike" dirty="0">
                        <a:latin typeface="Times New Roman" pitchFamily="18" charset="0"/>
                        <a:cs typeface="Times New Roman" pitchFamily="18" charset="0"/>
                      </a:endParaRPr>
                    </a:p>
                  </a:txBody>
                  <a:tcPr marL="8792" marR="8792" marT="9525" marB="0" anchor="b">
                    <a:solidFill>
                      <a:schemeClr val="accent2">
                        <a:lumMod val="60000"/>
                        <a:lumOff val="40000"/>
                      </a:schemeClr>
                    </a:solidFill>
                  </a:tcPr>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-26 210</a:t>
                      </a:r>
                    </a:p>
                  </a:txBody>
                  <a:tcPr marL="0" marR="0" marT="0" marB="0" anchor="b">
                    <a:solidFill>
                      <a:schemeClr val="accent2">
                        <a:lumMod val="60000"/>
                        <a:lumOff val="40000"/>
                      </a:schemeClr>
                    </a:solidFill>
                  </a:tcPr>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-22 525</a:t>
                      </a:r>
                    </a:p>
                  </a:txBody>
                  <a:tcPr marL="0" marR="0" marT="0" marB="0" anchor="b">
                    <a:solidFill>
                      <a:schemeClr val="accent2">
                        <a:lumMod val="60000"/>
                        <a:lumOff val="40000"/>
                      </a:schemeClr>
                    </a:solidFill>
                  </a:tcPr>
                </a:tc>
              </a:tr>
              <a:tr h="279562">
                <a:tc>
                  <a:txBody>
                    <a:bodyPr/>
                    <a:lstStyle/>
                    <a:p>
                      <a:pPr algn="ctr" fontAlgn="b"/>
                      <a:r>
                        <a:rPr lang="ru-RU" sz="1200" u="none" strike="noStrike" dirty="0" smtClean="0"/>
                        <a:t>27</a:t>
                      </a:r>
                      <a:endParaRPr lang="ru-RU" sz="1200" b="0" i="0" u="none" strike="noStrike" dirty="0">
                        <a:latin typeface="Times New Roman" pitchFamily="18" charset="0"/>
                        <a:cs typeface="Times New Roman" pitchFamily="18" charset="0"/>
                      </a:endParaRPr>
                    </a:p>
                  </a:txBody>
                  <a:tcPr marL="8792" marR="8792" marT="9525" marB="0" anchor="b">
                    <a:solidFill>
                      <a:schemeClr val="accent2">
                        <a:lumMod val="60000"/>
                        <a:lumOff val="40000"/>
                      </a:schemeClr>
                    </a:solidFill>
                  </a:tcPr>
                </a:tc>
                <a:tc>
                  <a:txBody>
                    <a:bodyPr/>
                    <a:lstStyle/>
                    <a:p>
                      <a:pPr algn="l" fontAlgn="b"/>
                      <a:r>
                        <a:rPr lang="ru-RU" sz="1400" u="none" strike="noStrike" dirty="0"/>
                        <a:t>г. Рязань</a:t>
                      </a:r>
                      <a:endParaRPr lang="ru-RU" sz="1400" b="1" i="0" u="none" strike="noStrike" dirty="0">
                        <a:latin typeface="Times New Roman" pitchFamily="18" charset="0"/>
                        <a:cs typeface="Times New Roman" pitchFamily="18" charset="0"/>
                      </a:endParaRPr>
                    </a:p>
                  </a:txBody>
                  <a:tcPr marL="8792" marR="8792" marT="9525" marB="0" anchor="b">
                    <a:solidFill>
                      <a:schemeClr val="accent2">
                        <a:lumMod val="60000"/>
                        <a:lumOff val="40000"/>
                      </a:schemeClr>
                    </a:solidFill>
                  </a:tcPr>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-174 502</a:t>
                      </a:r>
                    </a:p>
                  </a:txBody>
                  <a:tcPr marL="0" marR="0" marT="0" marB="0" anchor="b">
                    <a:solidFill>
                      <a:schemeClr val="accent2">
                        <a:lumMod val="60000"/>
                        <a:lumOff val="40000"/>
                      </a:schemeClr>
                    </a:solidFill>
                  </a:tcPr>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-27 136</a:t>
                      </a:r>
                    </a:p>
                  </a:txBody>
                  <a:tcPr marL="0" marR="0" marT="0" marB="0" anchor="b">
                    <a:solidFill>
                      <a:schemeClr val="accent2">
                        <a:lumMod val="60000"/>
                        <a:lumOff val="40000"/>
                      </a:schemeClr>
                    </a:solidFill>
                  </a:tcPr>
                </a:tc>
              </a:tr>
              <a:tr h="279562">
                <a:tc>
                  <a:txBody>
                    <a:bodyPr/>
                    <a:lstStyle/>
                    <a:p>
                      <a:pPr algn="ctr" fontAlgn="b"/>
                      <a:r>
                        <a:rPr lang="ru-RU" sz="1200" u="none" strike="noStrike" dirty="0" smtClean="0"/>
                        <a:t>28</a:t>
                      </a:r>
                      <a:endParaRPr lang="ru-RU" sz="1200" b="0" i="0" u="none" strike="noStrike" dirty="0">
                        <a:latin typeface="Times New Roman" pitchFamily="18" charset="0"/>
                        <a:cs typeface="Times New Roman" pitchFamily="18" charset="0"/>
                      </a:endParaRPr>
                    </a:p>
                  </a:txBody>
                  <a:tcPr marL="8792" marR="8792" marT="9525" marB="0" anchor="b"/>
                </a:tc>
                <a:tc>
                  <a:txBody>
                    <a:bodyPr/>
                    <a:lstStyle/>
                    <a:p>
                      <a:pPr algn="l" fontAlgn="b"/>
                      <a:r>
                        <a:rPr lang="ru-RU" sz="1400" u="none" strike="noStrike" dirty="0"/>
                        <a:t>г. Сасово</a:t>
                      </a:r>
                      <a:endParaRPr lang="ru-RU" sz="1400" b="1" i="0" u="none" strike="noStrike" dirty="0">
                        <a:latin typeface="Times New Roman" pitchFamily="18" charset="0"/>
                        <a:cs typeface="Times New Roman" pitchFamily="18" charset="0"/>
                      </a:endParaRPr>
                    </a:p>
                  </a:txBody>
                  <a:tcPr marL="8792" marR="8792" marT="9525" marB="0" anchor="b"/>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16 527</a:t>
                      </a:r>
                    </a:p>
                  </a:txBody>
                  <a:tcPr marL="0" marR="0" marT="0" marB="0" anchor="b"/>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19 955</a:t>
                      </a:r>
                    </a:p>
                  </a:txBody>
                  <a:tcPr marL="0" marR="0" marT="0" marB="0" anchor="b"/>
                </a:tc>
              </a:tr>
              <a:tr h="369152">
                <a:tc>
                  <a:txBody>
                    <a:bodyPr/>
                    <a:lstStyle/>
                    <a:p>
                      <a:pPr algn="ctr" fontAlgn="b"/>
                      <a:r>
                        <a:rPr lang="ru-RU" sz="1200" u="none" strike="noStrike" dirty="0" smtClean="0"/>
                        <a:t>29</a:t>
                      </a:r>
                      <a:endParaRPr lang="ru-RU" sz="1200" b="0" i="0" u="none" strike="noStrike" dirty="0">
                        <a:latin typeface="Times New Roman" pitchFamily="18" charset="0"/>
                        <a:cs typeface="Times New Roman" pitchFamily="18" charset="0"/>
                      </a:endParaRPr>
                    </a:p>
                  </a:txBody>
                  <a:tcPr marL="8792" marR="8792" marT="9525" marB="0" anchor="b"/>
                </a:tc>
                <a:tc>
                  <a:txBody>
                    <a:bodyPr/>
                    <a:lstStyle/>
                    <a:p>
                      <a:pPr algn="l" fontAlgn="b"/>
                      <a:r>
                        <a:rPr lang="ru-RU" sz="1400" u="none" strike="noStrike" dirty="0"/>
                        <a:t>г. Скопин</a:t>
                      </a:r>
                      <a:endParaRPr lang="ru-RU" sz="1400" b="1" i="0" u="none" strike="noStrike" dirty="0">
                        <a:latin typeface="Times New Roman" pitchFamily="18" charset="0"/>
                        <a:cs typeface="Times New Roman" pitchFamily="18" charset="0"/>
                      </a:endParaRPr>
                    </a:p>
                  </a:txBody>
                  <a:tcPr marL="8792" marR="8792" marT="9525" marB="0" anchor="b"/>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11 140</a:t>
                      </a:r>
                    </a:p>
                  </a:txBody>
                  <a:tcPr marL="0" marR="0" marT="0" marB="0" anchor="b"/>
                </a:tc>
                <a:tc>
                  <a:txBody>
                    <a:bodyPr/>
                    <a:lstStyle/>
                    <a:p>
                      <a:pPr marL="0" algn="ctr" defTabSz="914400" rtl="0" eaLnBrk="1" fontAlgn="b" latinLnBrk="0" hangingPunct="1"/>
                      <a:r>
                        <a:rPr kumimoji="0" lang="ru-RU" sz="1400" u="none" strike="noStrike" kern="1200" dirty="0">
                          <a:solidFill>
                            <a:schemeClr val="tx1"/>
                          </a:solidFill>
                          <a:latin typeface="+mn-lt"/>
                          <a:ea typeface="+mn-ea"/>
                          <a:cs typeface="+mn-cs"/>
                        </a:rPr>
                        <a:t>11 556</a:t>
                      </a:r>
                    </a:p>
                  </a:txBody>
                  <a:tcPr marL="0" marR="0" marT="0" marB="0" anchor="b"/>
                </a:tc>
              </a:tr>
              <a:tr h="279562">
                <a:tc>
                  <a:txBody>
                    <a:bodyPr/>
                    <a:lstStyle/>
                    <a:p>
                      <a:pPr algn="ctr" fontAlgn="b"/>
                      <a:endParaRPr lang="ru-RU" sz="1200" b="0" i="0" u="none" strike="noStrike" dirty="0">
                        <a:latin typeface="Times New Roman" pitchFamily="18" charset="0"/>
                        <a:cs typeface="Times New Roman" pitchFamily="18" charset="0"/>
                      </a:endParaRPr>
                    </a:p>
                  </a:txBody>
                  <a:tcPr marL="8792" marR="8792" marT="9525" marB="0" anchor="b"/>
                </a:tc>
                <a:tc>
                  <a:txBody>
                    <a:bodyPr/>
                    <a:lstStyle/>
                    <a:p>
                      <a:pPr algn="l" fontAlgn="b"/>
                      <a:r>
                        <a:rPr lang="ru-RU" sz="1400" b="1" i="0" u="none" strike="noStrike" dirty="0" smtClean="0">
                          <a:latin typeface="Times New Roman" pitchFamily="18" charset="0"/>
                          <a:cs typeface="Times New Roman" pitchFamily="18" charset="0"/>
                        </a:rPr>
                        <a:t>ИТОГО</a:t>
                      </a:r>
                      <a:endParaRPr lang="ru-RU" sz="1400" b="1" i="0" u="none" strike="noStrike" dirty="0">
                        <a:latin typeface="Times New Roman" pitchFamily="18" charset="0"/>
                        <a:cs typeface="Times New Roman" pitchFamily="18" charset="0"/>
                      </a:endParaRPr>
                    </a:p>
                  </a:txBody>
                  <a:tcPr marL="8792" marR="8792" marT="9525" marB="0" anchor="b"/>
                </a:tc>
                <a:tc>
                  <a:txBody>
                    <a:bodyPr/>
                    <a:lstStyle/>
                    <a:p>
                      <a:pPr marL="0" algn="ctr" defTabSz="914400" rtl="0" eaLnBrk="1" fontAlgn="b" latinLnBrk="0" hangingPunct="1"/>
                      <a:r>
                        <a:rPr kumimoji="0" lang="ru-RU" sz="1400" b="1" u="none" strike="noStrike" kern="1200" dirty="0">
                          <a:solidFill>
                            <a:schemeClr val="tx1"/>
                          </a:solidFill>
                          <a:latin typeface="+mn-lt"/>
                          <a:ea typeface="+mn-ea"/>
                          <a:cs typeface="+mn-cs"/>
                        </a:rPr>
                        <a:t>-327 759</a:t>
                      </a:r>
                    </a:p>
                  </a:txBody>
                  <a:tcPr marL="0" marR="0" marT="0" marB="0" anchor="b"/>
                </a:tc>
                <a:tc>
                  <a:txBody>
                    <a:bodyPr/>
                    <a:lstStyle/>
                    <a:p>
                      <a:pPr marL="0" algn="ctr" defTabSz="914400" rtl="0" eaLnBrk="1" fontAlgn="b" latinLnBrk="0" hangingPunct="1"/>
                      <a:r>
                        <a:rPr kumimoji="0" lang="ru-RU" sz="1400" b="1" u="none" strike="noStrike" kern="1200" dirty="0">
                          <a:solidFill>
                            <a:schemeClr val="tx1"/>
                          </a:solidFill>
                          <a:latin typeface="+mn-lt"/>
                          <a:ea typeface="+mn-ea"/>
                          <a:cs typeface="+mn-cs"/>
                        </a:rPr>
                        <a:t>148 335</a:t>
                      </a:r>
                    </a:p>
                  </a:txBody>
                  <a:tcPr marL="0" marR="0" marT="0" marB="0" anchor="b"/>
                </a:tc>
              </a:tr>
            </a:tbl>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4294967295"/>
          </p:nvPr>
        </p:nvSpPr>
        <p:spPr>
          <a:xfrm>
            <a:off x="179512" y="548679"/>
            <a:ext cx="8964488" cy="936105"/>
          </a:xfrm>
        </p:spPr>
        <p:txBody>
          <a:bodyPr>
            <a:normAutofit lnSpcReduction="10000"/>
          </a:bodyPr>
          <a:lstStyle/>
          <a:p>
            <a:pPr algn="ctr">
              <a:buFont typeface="Arial" charset="0"/>
              <a:buNone/>
              <a:defRPr/>
            </a:pPr>
            <a:r>
              <a:rPr lang="ru-RU" sz="1800" b="1" dirty="0" smtClean="0">
                <a:solidFill>
                  <a:srgbClr val="0000FF"/>
                </a:solidFill>
                <a:latin typeface="Arial" pitchFamily="34" charset="0"/>
                <a:cs typeface="Arial" pitchFamily="34" charset="0"/>
              </a:rPr>
              <a:t>5.2. Темпы поступлений собственных доходов в консолидированные бюджеты муниципальных районов (городских округов), %</a:t>
            </a:r>
          </a:p>
          <a:p>
            <a:pPr algn="ctr">
              <a:buNone/>
              <a:defRPr/>
            </a:pPr>
            <a:r>
              <a:rPr lang="ru-RU" sz="1000" b="1" dirty="0" smtClean="0"/>
              <a:t>(Использованы материалы презентации заседания коллегии министерства финансов Рязанской  области «Об итогах исполнения бюджета Рязанской области за 2016 год и задачах финансовых органов на 2017 год»)</a:t>
            </a:r>
          </a:p>
          <a:p>
            <a:pPr algn="ctr">
              <a:buFont typeface="Arial" charset="0"/>
              <a:buNone/>
              <a:defRPr/>
            </a:pPr>
            <a:endParaRPr lang="ru-RU" sz="1600" b="1" dirty="0" smtClean="0">
              <a:solidFill>
                <a:srgbClr val="0000FF"/>
              </a:solidFill>
              <a:latin typeface="Arial" pitchFamily="34" charset="0"/>
              <a:cs typeface="Arial" pitchFamily="34" charset="0"/>
            </a:endParaRPr>
          </a:p>
          <a:p>
            <a:pPr>
              <a:buFont typeface="Arial" charset="0"/>
              <a:buNone/>
              <a:defRPr/>
            </a:pPr>
            <a:endParaRPr lang="ru-RU" dirty="0"/>
          </a:p>
        </p:txBody>
      </p:sp>
      <p:sp>
        <p:nvSpPr>
          <p:cNvPr id="6" name="Скругленный прямоугольник 5"/>
          <p:cNvSpPr/>
          <p:nvPr/>
        </p:nvSpPr>
        <p:spPr>
          <a:xfrm>
            <a:off x="4500563" y="1557338"/>
            <a:ext cx="4643437" cy="500062"/>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defRPr/>
            </a:pPr>
            <a:r>
              <a:rPr lang="ru-RU" sz="1100" b="1" dirty="0">
                <a:latin typeface="Arial" pitchFamily="34" charset="0"/>
                <a:cs typeface="Arial" pitchFamily="34" charset="0"/>
              </a:rPr>
              <a:t>Среднемуниципальный темп 2016 года к 2015 году – </a:t>
            </a:r>
            <a:r>
              <a:rPr lang="ru-RU" sz="1100" b="1" dirty="0" smtClean="0">
                <a:latin typeface="Arial" pitchFamily="34" charset="0"/>
                <a:cs typeface="Arial" pitchFamily="34" charset="0"/>
              </a:rPr>
              <a:t> </a:t>
            </a:r>
            <a:r>
              <a:rPr lang="ru-RU" sz="1200" b="1" dirty="0">
                <a:latin typeface="Arial" pitchFamily="34" charset="0"/>
                <a:cs typeface="Arial" pitchFamily="34" charset="0"/>
              </a:rPr>
              <a:t>101,2%</a:t>
            </a:r>
          </a:p>
        </p:txBody>
      </p:sp>
      <p:graphicFrame>
        <p:nvGraphicFramePr>
          <p:cNvPr id="7" name="Таблица 6"/>
          <p:cNvGraphicFramePr>
            <a:graphicFrameLocks noGrp="1"/>
          </p:cNvGraphicFramePr>
          <p:nvPr/>
        </p:nvGraphicFramePr>
        <p:xfrm>
          <a:off x="4716463" y="2204861"/>
          <a:ext cx="4176017" cy="4464502"/>
        </p:xfrm>
        <a:graphic>
          <a:graphicData uri="http://schemas.openxmlformats.org/drawingml/2006/table">
            <a:tbl>
              <a:tblPr>
                <a:effectLst/>
              </a:tblPr>
              <a:tblGrid>
                <a:gridCol w="1389652"/>
                <a:gridCol w="1778254"/>
                <a:gridCol w="1008111"/>
              </a:tblGrid>
              <a:tr h="524066">
                <a:tc rowSpan="18">
                  <a:txBody>
                    <a:bodyPr/>
                    <a:lstStyle/>
                    <a:p>
                      <a:pPr algn="ctr" fontAlgn="b"/>
                      <a:r>
                        <a:rPr lang="ru-RU" sz="1200" b="1" i="0" u="none" strike="noStrike" dirty="0" smtClean="0">
                          <a:solidFill>
                            <a:schemeClr val="tx1"/>
                          </a:solidFill>
                          <a:latin typeface="Arial Narrow"/>
                        </a:rPr>
                        <a:t>100%-109%</a:t>
                      </a:r>
                      <a:endParaRPr lang="ru-RU" sz="1200" b="1" i="0" u="none" strike="noStrike" dirty="0">
                        <a:solidFill>
                          <a:schemeClr val="tx1"/>
                        </a:solidFill>
                        <a:latin typeface="Arial Narrow"/>
                      </a:endParaRP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c>
                  <a:txBody>
                    <a:bodyPr/>
                    <a:lstStyle/>
                    <a:p>
                      <a:pPr algn="ctr" fontAlgn="ctr"/>
                      <a:r>
                        <a:rPr lang="ru-RU" sz="1000" b="1" i="0" u="none" strike="noStrike" dirty="0">
                          <a:solidFill>
                            <a:schemeClr val="tx1"/>
                          </a:solidFill>
                          <a:latin typeface="Arial Narrow"/>
                        </a:rPr>
                        <a:t>Наименование МО</a:t>
                      </a: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c>
                  <a:txBody>
                    <a:bodyPr/>
                    <a:lstStyle/>
                    <a:p>
                      <a:pPr algn="ctr" fontAlgn="ctr"/>
                      <a:r>
                        <a:rPr lang="ru-RU" sz="1000" b="1" i="0" u="none" strike="noStrike" dirty="0">
                          <a:solidFill>
                            <a:schemeClr val="tx1"/>
                          </a:solidFill>
                          <a:latin typeface="Arial Narrow"/>
                        </a:rPr>
                        <a:t>Темп </a:t>
                      </a:r>
                      <a:r>
                        <a:rPr lang="ru-RU" sz="1000" b="1" i="0" u="none" strike="noStrike" dirty="0" smtClean="0">
                          <a:solidFill>
                            <a:schemeClr val="tx1"/>
                          </a:solidFill>
                          <a:latin typeface="Arial Narrow"/>
                        </a:rPr>
                        <a:t>2016 </a:t>
                      </a:r>
                      <a:r>
                        <a:rPr lang="ru-RU" sz="1000" b="1" i="0" u="none" strike="noStrike" dirty="0">
                          <a:solidFill>
                            <a:schemeClr val="tx1"/>
                          </a:solidFill>
                          <a:latin typeface="Arial Narrow"/>
                        </a:rPr>
                        <a:t>года к </a:t>
                      </a:r>
                      <a:r>
                        <a:rPr lang="ru-RU" sz="1000" b="1" i="0" u="none" strike="noStrike" dirty="0" smtClean="0">
                          <a:solidFill>
                            <a:schemeClr val="tx1"/>
                          </a:solidFill>
                          <a:latin typeface="Arial Narrow"/>
                        </a:rPr>
                        <a:t>2015 году</a:t>
                      </a:r>
                      <a:endParaRPr lang="ru-RU" sz="1000" b="1" i="0" u="none" strike="noStrike" dirty="0">
                        <a:solidFill>
                          <a:schemeClr val="tx1"/>
                        </a:solidFill>
                        <a:latin typeface="Arial Narrow"/>
                      </a:endParaRP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r>
              <a:tr h="232545">
                <a:tc vMerge="1">
                  <a:txBody>
                    <a:bodyPr/>
                    <a:lstStyle/>
                    <a:p>
                      <a:pPr algn="ctr" fontAlgn="b"/>
                      <a:endParaRPr lang="ru-RU" sz="1200" b="1" i="0" u="none" strike="noStrike" dirty="0">
                        <a:solidFill>
                          <a:schemeClr val="tx1"/>
                        </a:solidFill>
                        <a:latin typeface="Arial Narrow"/>
                      </a:endParaRP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c>
                  <a:txBody>
                    <a:bodyPr/>
                    <a:lstStyle/>
                    <a:p>
                      <a:pPr algn="ctr" fontAlgn="b"/>
                      <a:r>
                        <a:rPr lang="ru-RU" sz="1200" b="1" i="0" u="none" strike="noStrike" dirty="0" smtClean="0">
                          <a:solidFill>
                            <a:schemeClr val="tx1"/>
                          </a:solidFill>
                          <a:latin typeface="Arial Narrow"/>
                        </a:rPr>
                        <a:t>Касимов</a:t>
                      </a:r>
                      <a:endParaRPr lang="ru-RU" sz="1200" b="1" i="0" u="none" strike="noStrike" dirty="0">
                        <a:solidFill>
                          <a:schemeClr val="tx1"/>
                        </a:solidFill>
                        <a:latin typeface="Arial Narrow"/>
                      </a:endParaRP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c>
                  <a:txBody>
                    <a:bodyPr/>
                    <a:lstStyle/>
                    <a:p>
                      <a:pPr marL="0" algn="ctr" defTabSz="914400" rtl="0" eaLnBrk="1" fontAlgn="b" latinLnBrk="0" hangingPunct="1"/>
                      <a:r>
                        <a:rPr lang="ru-RU" sz="1200" b="1" i="0" u="none" strike="noStrike" kern="1200" dirty="0" smtClean="0">
                          <a:solidFill>
                            <a:schemeClr val="tx1"/>
                          </a:solidFill>
                          <a:latin typeface="Arial Narrow"/>
                          <a:ea typeface="+mn-ea"/>
                          <a:cs typeface="+mn-cs"/>
                        </a:rPr>
                        <a:t>100,1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r>
              <a:tr h="232545">
                <a:tc vMerge="1">
                  <a:txBody>
                    <a:bodyPr/>
                    <a:lstStyle/>
                    <a:p>
                      <a:pPr algn="ctr" fontAlgn="b"/>
                      <a:endParaRPr lang="ru-RU" sz="1200" b="1" i="0" u="none" strike="noStrike" dirty="0">
                        <a:solidFill>
                          <a:schemeClr val="tx1"/>
                        </a:solidFill>
                        <a:latin typeface="Arial Narrow"/>
                      </a:endParaRP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c>
                  <a:txBody>
                    <a:bodyPr/>
                    <a:lstStyle/>
                    <a:p>
                      <a:pPr algn="ctr" fontAlgn="b"/>
                      <a:r>
                        <a:rPr lang="ru-RU" sz="1200" b="1" i="0" u="none" strike="noStrike" dirty="0" smtClean="0">
                          <a:solidFill>
                            <a:schemeClr val="tx1"/>
                          </a:solidFill>
                          <a:latin typeface="Arial Narrow"/>
                        </a:rPr>
                        <a:t>Рязанский</a:t>
                      </a:r>
                      <a:endParaRPr lang="ru-RU" sz="1200" b="1" i="0" u="none" strike="noStrike" dirty="0">
                        <a:solidFill>
                          <a:schemeClr val="tx1"/>
                        </a:solidFill>
                        <a:latin typeface="Arial Narrow"/>
                      </a:endParaRP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c>
                  <a:txBody>
                    <a:bodyPr/>
                    <a:lstStyle/>
                    <a:p>
                      <a:pPr marL="0" algn="ctr" defTabSz="914400" rtl="0" eaLnBrk="1" fontAlgn="b" latinLnBrk="0" hangingPunct="1"/>
                      <a:r>
                        <a:rPr lang="ru-RU" sz="1200" b="1" i="0" u="none" strike="noStrike" kern="1200" dirty="0" smtClean="0">
                          <a:solidFill>
                            <a:schemeClr val="tx1"/>
                          </a:solidFill>
                          <a:latin typeface="Arial Narrow"/>
                          <a:ea typeface="+mn-ea"/>
                          <a:cs typeface="+mn-cs"/>
                        </a:rPr>
                        <a:t>101,6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r>
              <a:tr h="219931">
                <a:tc vMerge="1">
                  <a:txBody>
                    <a:bodyPr/>
                    <a:lstStyle/>
                    <a:p>
                      <a:pPr algn="ctr" fontAlgn="b"/>
                      <a:endParaRPr lang="ru-RU" sz="1200" b="1" i="0" u="none" strike="noStrike" dirty="0">
                        <a:solidFill>
                          <a:schemeClr val="tx1"/>
                        </a:solidFill>
                        <a:latin typeface="Arial Narrow"/>
                      </a:endParaRP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c>
                  <a:txBody>
                    <a:bodyPr/>
                    <a:lstStyle/>
                    <a:p>
                      <a:pPr algn="ctr" fontAlgn="b"/>
                      <a:r>
                        <a:rPr lang="ru-RU" sz="1200" b="1" i="0" u="none" strike="noStrike" dirty="0" smtClean="0">
                          <a:solidFill>
                            <a:schemeClr val="tx1"/>
                          </a:solidFill>
                          <a:latin typeface="Arial Narrow"/>
                        </a:rPr>
                        <a:t>Касимовский</a:t>
                      </a:r>
                      <a:endParaRPr lang="ru-RU" sz="1200" b="1" i="0" u="none" strike="noStrike" dirty="0">
                        <a:solidFill>
                          <a:schemeClr val="tx1"/>
                        </a:solidFill>
                        <a:latin typeface="Arial Narrow"/>
                      </a:endParaRP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c>
                  <a:txBody>
                    <a:bodyPr/>
                    <a:lstStyle/>
                    <a:p>
                      <a:pPr marL="0" algn="ctr" defTabSz="914400" rtl="0" eaLnBrk="1" fontAlgn="b" latinLnBrk="0" hangingPunct="1"/>
                      <a:r>
                        <a:rPr lang="ru-RU" sz="1200" b="1" i="0" u="none" strike="noStrike" kern="1200" dirty="0" smtClean="0">
                          <a:solidFill>
                            <a:schemeClr val="tx1"/>
                          </a:solidFill>
                          <a:latin typeface="Arial Narrow"/>
                          <a:ea typeface="+mn-ea"/>
                          <a:cs typeface="+mn-cs"/>
                        </a:rPr>
                        <a:t>102,2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r>
              <a:tr h="232545">
                <a:tc vMerge="1">
                  <a:txBody>
                    <a:bodyPr/>
                    <a:lstStyle/>
                    <a:p>
                      <a:pPr algn="ctr" fontAlgn="b"/>
                      <a:endParaRPr lang="ru-RU" sz="1200" b="1" i="0" u="none" strike="noStrike" dirty="0">
                        <a:solidFill>
                          <a:schemeClr val="tx1"/>
                        </a:solidFill>
                        <a:latin typeface="Arial Narrow"/>
                      </a:endParaRP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c>
                  <a:txBody>
                    <a:bodyPr/>
                    <a:lstStyle/>
                    <a:p>
                      <a:pPr algn="ctr" fontAlgn="b"/>
                      <a:r>
                        <a:rPr lang="ru-RU" sz="1200" b="1" i="0" u="none" strike="noStrike" dirty="0" smtClean="0">
                          <a:solidFill>
                            <a:schemeClr val="tx1"/>
                          </a:solidFill>
                          <a:latin typeface="Arial Narrow"/>
                        </a:rPr>
                        <a:t>Путятинский</a:t>
                      </a:r>
                      <a:endParaRPr lang="ru-RU" sz="1200" b="1" i="0" u="none" strike="noStrike" dirty="0">
                        <a:solidFill>
                          <a:schemeClr val="tx1"/>
                        </a:solidFill>
                        <a:latin typeface="Arial Narrow"/>
                      </a:endParaRP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c>
                  <a:txBody>
                    <a:bodyPr/>
                    <a:lstStyle/>
                    <a:p>
                      <a:pPr marL="0" algn="ctr" defTabSz="914400" rtl="0" eaLnBrk="1" fontAlgn="b" latinLnBrk="0" hangingPunct="1"/>
                      <a:r>
                        <a:rPr lang="ru-RU" sz="1200" b="1" i="0" u="none" strike="noStrike" kern="1200" dirty="0" smtClean="0">
                          <a:solidFill>
                            <a:schemeClr val="tx1"/>
                          </a:solidFill>
                          <a:latin typeface="Arial Narrow"/>
                          <a:ea typeface="+mn-ea"/>
                          <a:cs typeface="+mn-cs"/>
                        </a:rPr>
                        <a:t>103,0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r>
              <a:tr h="232545">
                <a:tc vMerge="1">
                  <a:txBody>
                    <a:bodyPr/>
                    <a:lstStyle/>
                    <a:p>
                      <a:pPr algn="ctr" fontAlgn="b"/>
                      <a:endParaRPr lang="ru-RU" sz="1200" b="1" i="0" u="none" strike="noStrike" dirty="0">
                        <a:solidFill>
                          <a:schemeClr val="tx1"/>
                        </a:solidFill>
                        <a:latin typeface="Arial Narrow"/>
                      </a:endParaRP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200" b="1" i="0" u="none" strike="noStrike" dirty="0" smtClean="0">
                          <a:solidFill>
                            <a:schemeClr val="tx1"/>
                          </a:solidFill>
                          <a:latin typeface="Arial Narrow"/>
                        </a:rPr>
                        <a:t>Ухоловский</a:t>
                      </a:r>
                      <a:endParaRPr lang="ru-RU" sz="1200" b="1" i="0" u="none" strike="noStrike" dirty="0">
                        <a:solidFill>
                          <a:schemeClr val="tx1"/>
                        </a:solidFill>
                        <a:latin typeface="Arial Narrow"/>
                      </a:endParaRP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c>
                  <a:txBody>
                    <a:bodyPr/>
                    <a:lstStyle/>
                    <a:p>
                      <a:pPr marL="0" algn="ctr" defTabSz="914400" rtl="0" eaLnBrk="1" fontAlgn="b" latinLnBrk="0" hangingPunct="1"/>
                      <a:r>
                        <a:rPr lang="ru-RU" sz="1200" b="1" i="0" u="none" strike="noStrike" kern="1200" dirty="0" smtClean="0">
                          <a:solidFill>
                            <a:schemeClr val="tx1"/>
                          </a:solidFill>
                          <a:latin typeface="Arial Narrow"/>
                          <a:ea typeface="+mn-ea"/>
                          <a:cs typeface="+mn-cs"/>
                        </a:rPr>
                        <a:t>104,3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r>
              <a:tr h="232545">
                <a:tc vMerge="1">
                  <a:txBody>
                    <a:bodyPr/>
                    <a:lstStyle/>
                    <a:p>
                      <a:pPr algn="ctr" fontAlgn="b"/>
                      <a:endParaRPr lang="ru-RU" sz="1200" b="1" i="0" u="none" strike="noStrike" dirty="0">
                        <a:solidFill>
                          <a:schemeClr val="tx1"/>
                        </a:solidFill>
                        <a:latin typeface="Arial Narrow"/>
                      </a:endParaRP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c>
                  <a:txBody>
                    <a:bodyPr/>
                    <a:lstStyle/>
                    <a:p>
                      <a:pPr algn="ctr" fontAlgn="b"/>
                      <a:r>
                        <a:rPr lang="ru-RU" sz="1200" b="1" i="0" u="none" strike="noStrike" dirty="0" smtClean="0">
                          <a:solidFill>
                            <a:schemeClr val="tx1"/>
                          </a:solidFill>
                          <a:latin typeface="Arial Narrow"/>
                        </a:rPr>
                        <a:t>Сасово</a:t>
                      </a:r>
                      <a:endParaRPr lang="ru-RU" sz="1200" b="1" i="0" u="none" strike="noStrike" dirty="0">
                        <a:solidFill>
                          <a:schemeClr val="tx1"/>
                        </a:solidFill>
                        <a:latin typeface="Arial Narrow"/>
                      </a:endParaRP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c>
                  <a:txBody>
                    <a:bodyPr/>
                    <a:lstStyle/>
                    <a:p>
                      <a:pPr marL="0" algn="ctr" defTabSz="914400" rtl="0" eaLnBrk="1" fontAlgn="b" latinLnBrk="0" hangingPunct="1"/>
                      <a:r>
                        <a:rPr lang="ru-RU" sz="1200" b="1" i="0" u="none" strike="noStrike" kern="1200" dirty="0" smtClean="0">
                          <a:solidFill>
                            <a:schemeClr val="tx1"/>
                          </a:solidFill>
                          <a:latin typeface="Arial Narrow"/>
                          <a:ea typeface="+mn-ea"/>
                          <a:cs typeface="+mn-cs"/>
                        </a:rPr>
                        <a:t>104,5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r>
              <a:tr h="244944">
                <a:tc vMerge="1">
                  <a:txBody>
                    <a:bodyPr/>
                    <a:lstStyle/>
                    <a:p>
                      <a:pPr algn="ctr" fontAlgn="b"/>
                      <a:endParaRPr lang="ru-RU" sz="1200" b="1" i="0" u="none" strike="noStrike" dirty="0">
                        <a:solidFill>
                          <a:schemeClr val="tx1"/>
                        </a:solidFill>
                        <a:latin typeface="Arial Narrow"/>
                      </a:endParaRP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c>
                  <a:txBody>
                    <a:bodyPr/>
                    <a:lstStyle/>
                    <a:p>
                      <a:pPr algn="ctr" fontAlgn="b"/>
                      <a:r>
                        <a:rPr lang="ru-RU" sz="1200" b="1" i="0" u="none" strike="noStrike" dirty="0" err="1" smtClean="0">
                          <a:solidFill>
                            <a:schemeClr val="tx1"/>
                          </a:solidFill>
                          <a:latin typeface="Arial Narrow"/>
                        </a:rPr>
                        <a:t>Старожиловский</a:t>
                      </a:r>
                      <a:endParaRPr lang="ru-RU" sz="1200" b="1" i="0" u="none" strike="noStrike" dirty="0">
                        <a:solidFill>
                          <a:schemeClr val="tx1"/>
                        </a:solidFill>
                        <a:latin typeface="Arial Narrow"/>
                      </a:endParaRP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c>
                  <a:txBody>
                    <a:bodyPr/>
                    <a:lstStyle/>
                    <a:p>
                      <a:pPr marL="0" algn="ctr" defTabSz="914400" rtl="0" eaLnBrk="1" fontAlgn="b" latinLnBrk="0" hangingPunct="1"/>
                      <a:r>
                        <a:rPr lang="ru-RU" sz="1200" b="1" i="0" u="none" strike="noStrike" kern="1200" dirty="0" smtClean="0">
                          <a:solidFill>
                            <a:schemeClr val="tx1"/>
                          </a:solidFill>
                          <a:latin typeface="Arial Narrow"/>
                          <a:ea typeface="+mn-ea"/>
                          <a:cs typeface="+mn-cs"/>
                        </a:rPr>
                        <a:t>104,8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r>
              <a:tr h="232545">
                <a:tc vMerge="1">
                  <a:txBody>
                    <a:bodyPr/>
                    <a:lstStyle/>
                    <a:p>
                      <a:pPr algn="ctr" fontAlgn="b"/>
                      <a:endParaRPr lang="ru-RU" sz="1200" b="1" i="0" u="none" strike="noStrike" dirty="0">
                        <a:solidFill>
                          <a:schemeClr val="tx1"/>
                        </a:solidFill>
                        <a:latin typeface="Arial Narrow"/>
                      </a:endParaRP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200" b="1" i="0" u="none" strike="noStrike" dirty="0" err="1" smtClean="0">
                          <a:solidFill>
                            <a:schemeClr val="tx1"/>
                          </a:solidFill>
                          <a:latin typeface="Arial Narrow"/>
                        </a:rPr>
                        <a:t>Сараевский</a:t>
                      </a:r>
                      <a:endParaRPr lang="ru-RU" sz="1200" b="1" i="0" u="none" strike="noStrike" dirty="0">
                        <a:solidFill>
                          <a:schemeClr val="tx1"/>
                        </a:solidFill>
                        <a:latin typeface="Arial Narrow"/>
                      </a:endParaRP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c>
                  <a:txBody>
                    <a:bodyPr/>
                    <a:lstStyle/>
                    <a:p>
                      <a:pPr marL="0" algn="ctr" defTabSz="914400" rtl="0" eaLnBrk="1" fontAlgn="b" latinLnBrk="0" hangingPunct="1"/>
                      <a:r>
                        <a:rPr lang="ru-RU" sz="1200" b="1" i="0" u="none" strike="noStrike" kern="1200" dirty="0" smtClean="0">
                          <a:solidFill>
                            <a:schemeClr val="tx1"/>
                          </a:solidFill>
                          <a:latin typeface="Arial Narrow"/>
                          <a:ea typeface="+mn-ea"/>
                          <a:cs typeface="+mn-cs"/>
                        </a:rPr>
                        <a:t>105,0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r>
              <a:tr h="232545">
                <a:tc vMerge="1">
                  <a:txBody>
                    <a:bodyPr/>
                    <a:lstStyle/>
                    <a:p>
                      <a:pPr algn="ctr" fontAlgn="b"/>
                      <a:endParaRPr lang="ru-RU" sz="1200" b="1" i="0" u="none" strike="noStrike" dirty="0">
                        <a:solidFill>
                          <a:schemeClr val="tx1"/>
                        </a:solidFill>
                        <a:latin typeface="Arial Narrow"/>
                      </a:endParaRP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c>
                  <a:txBody>
                    <a:bodyPr/>
                    <a:lstStyle/>
                    <a:p>
                      <a:pPr algn="ctr" fontAlgn="b"/>
                      <a:r>
                        <a:rPr lang="ru-RU" sz="1200" b="1" i="0" u="none" strike="noStrike" dirty="0" err="1" smtClean="0">
                          <a:solidFill>
                            <a:schemeClr val="tx1"/>
                          </a:solidFill>
                          <a:latin typeface="Arial Narrow"/>
                        </a:rPr>
                        <a:t>Шацкий</a:t>
                      </a:r>
                      <a:endParaRPr lang="ru-RU" sz="1200" b="1" i="0" u="none" strike="noStrike" dirty="0">
                        <a:solidFill>
                          <a:schemeClr val="tx1"/>
                        </a:solidFill>
                        <a:latin typeface="Arial Narrow"/>
                      </a:endParaRP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c>
                  <a:txBody>
                    <a:bodyPr/>
                    <a:lstStyle/>
                    <a:p>
                      <a:pPr marL="0" algn="ctr" defTabSz="914400" rtl="0" eaLnBrk="1" fontAlgn="b" latinLnBrk="0" hangingPunct="1"/>
                      <a:r>
                        <a:rPr lang="ru-RU" sz="1200" b="1" i="0" u="none" strike="noStrike" kern="1200" dirty="0" smtClean="0">
                          <a:solidFill>
                            <a:schemeClr val="tx1"/>
                          </a:solidFill>
                          <a:latin typeface="Arial Narrow"/>
                          <a:ea typeface="+mn-ea"/>
                          <a:cs typeface="+mn-cs"/>
                        </a:rPr>
                        <a:t>105,6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r>
              <a:tr h="232545">
                <a:tc vMerge="1">
                  <a:txBody>
                    <a:bodyPr/>
                    <a:lstStyle/>
                    <a:p>
                      <a:pPr algn="ctr" fontAlgn="b"/>
                      <a:endParaRPr lang="ru-RU" sz="1200" b="1" i="0" u="none" strike="noStrike" dirty="0">
                        <a:solidFill>
                          <a:schemeClr val="tx1"/>
                        </a:solidFill>
                        <a:latin typeface="Arial Narrow"/>
                      </a:endParaRP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200" b="1" i="0" u="none" strike="noStrike" dirty="0" err="1" smtClean="0">
                          <a:solidFill>
                            <a:schemeClr val="tx1"/>
                          </a:solidFill>
                          <a:latin typeface="Arial Narrow"/>
                        </a:rPr>
                        <a:t>Ермишинский</a:t>
                      </a:r>
                      <a:endParaRPr lang="ru-RU" sz="1200" b="1" i="0" u="none" strike="noStrike" dirty="0">
                        <a:solidFill>
                          <a:schemeClr val="tx1"/>
                        </a:solidFill>
                        <a:latin typeface="Arial Narrow"/>
                      </a:endParaRP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c>
                  <a:txBody>
                    <a:bodyPr/>
                    <a:lstStyle/>
                    <a:p>
                      <a:pPr marL="0" algn="ctr" defTabSz="914400" rtl="0" eaLnBrk="1" fontAlgn="b" latinLnBrk="0" hangingPunct="1"/>
                      <a:r>
                        <a:rPr lang="ru-RU" sz="1200" b="1" i="0" u="none" strike="noStrike" kern="1200" dirty="0" smtClean="0">
                          <a:solidFill>
                            <a:schemeClr val="tx1"/>
                          </a:solidFill>
                          <a:latin typeface="Arial Narrow"/>
                          <a:ea typeface="+mn-ea"/>
                          <a:cs typeface="+mn-cs"/>
                        </a:rPr>
                        <a:t>105,9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r>
              <a:tr h="232545">
                <a:tc vMerge="1">
                  <a:txBody>
                    <a:bodyPr/>
                    <a:lstStyle/>
                    <a:p>
                      <a:pPr algn="ctr" fontAlgn="b"/>
                      <a:endParaRPr lang="ru-RU" sz="1200" b="1" i="0" u="none" strike="noStrike" dirty="0">
                        <a:solidFill>
                          <a:schemeClr val="tx1"/>
                        </a:solidFill>
                        <a:latin typeface="Arial Narrow"/>
                      </a:endParaRP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200" b="1" i="0" u="none" strike="noStrike" dirty="0" err="1" smtClean="0">
                          <a:solidFill>
                            <a:schemeClr val="tx1"/>
                          </a:solidFill>
                          <a:latin typeface="Arial Narrow"/>
                        </a:rPr>
                        <a:t>Кадомский</a:t>
                      </a:r>
                      <a:endParaRPr lang="ru-RU" sz="1200" b="1" i="0" u="none" strike="noStrike" dirty="0">
                        <a:solidFill>
                          <a:schemeClr val="tx1"/>
                        </a:solidFill>
                        <a:latin typeface="Arial Narrow"/>
                      </a:endParaRP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c>
                  <a:txBody>
                    <a:bodyPr/>
                    <a:lstStyle/>
                    <a:p>
                      <a:pPr marL="0" algn="ctr" defTabSz="914400" rtl="0" eaLnBrk="1" fontAlgn="b" latinLnBrk="0" hangingPunct="1"/>
                      <a:r>
                        <a:rPr lang="ru-RU" sz="1200" b="1" i="0" u="none" strike="noStrike" kern="1200" dirty="0" smtClean="0">
                          <a:solidFill>
                            <a:schemeClr val="tx1"/>
                          </a:solidFill>
                          <a:latin typeface="Arial Narrow"/>
                          <a:ea typeface="+mn-ea"/>
                          <a:cs typeface="+mn-cs"/>
                        </a:rPr>
                        <a:t>106,4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r>
              <a:tr h="232545">
                <a:tc vMerge="1">
                  <a:txBody>
                    <a:bodyPr/>
                    <a:lstStyle/>
                    <a:p>
                      <a:pPr algn="ctr" fontAlgn="b"/>
                      <a:endParaRPr lang="ru-RU" sz="1200" b="1" i="0" u="none" strike="noStrike" dirty="0">
                        <a:solidFill>
                          <a:schemeClr val="tx1"/>
                        </a:solidFill>
                        <a:latin typeface="Arial Narrow"/>
                      </a:endParaRP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c>
                  <a:txBody>
                    <a:bodyPr/>
                    <a:lstStyle/>
                    <a:p>
                      <a:pPr algn="ctr" fontAlgn="b"/>
                      <a:r>
                        <a:rPr lang="ru-RU" sz="1200" b="1" i="0" u="none" strike="noStrike" dirty="0" err="1" smtClean="0">
                          <a:solidFill>
                            <a:schemeClr val="tx1"/>
                          </a:solidFill>
                          <a:latin typeface="Arial Narrow"/>
                        </a:rPr>
                        <a:t>Клепиковский</a:t>
                      </a:r>
                      <a:endParaRPr lang="ru-RU" sz="1200" b="1" i="0" u="none" strike="noStrike" dirty="0">
                        <a:solidFill>
                          <a:schemeClr val="tx1"/>
                        </a:solidFill>
                        <a:latin typeface="Arial Narrow"/>
                      </a:endParaRP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c>
                  <a:txBody>
                    <a:bodyPr/>
                    <a:lstStyle/>
                    <a:p>
                      <a:pPr marL="0" algn="ctr" defTabSz="914400" rtl="0" eaLnBrk="1" fontAlgn="b" latinLnBrk="0" hangingPunct="1"/>
                      <a:r>
                        <a:rPr lang="ru-RU" sz="1200" b="1" i="0" u="none" strike="noStrike" kern="1200" dirty="0" smtClean="0">
                          <a:solidFill>
                            <a:schemeClr val="tx1"/>
                          </a:solidFill>
                          <a:latin typeface="Arial Narrow"/>
                          <a:ea typeface="+mn-ea"/>
                          <a:cs typeface="+mn-cs"/>
                        </a:rPr>
                        <a:t>107,1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r>
              <a:tr h="219931">
                <a:tc vMerge="1">
                  <a:txBody>
                    <a:bodyPr/>
                    <a:lstStyle/>
                    <a:p>
                      <a:pPr algn="ctr" fontAlgn="b"/>
                      <a:endParaRPr lang="ru-RU" sz="1200" b="1" i="0" u="none" strike="noStrike" dirty="0">
                        <a:solidFill>
                          <a:schemeClr val="tx1"/>
                        </a:solidFill>
                        <a:latin typeface="Arial Narrow"/>
                      </a:endParaRP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c>
                  <a:txBody>
                    <a:bodyPr/>
                    <a:lstStyle/>
                    <a:p>
                      <a:pPr algn="ctr" fontAlgn="b"/>
                      <a:r>
                        <a:rPr lang="ru-RU" sz="1200" b="1" i="0" u="none" strike="noStrike" dirty="0" smtClean="0">
                          <a:solidFill>
                            <a:schemeClr val="tx1"/>
                          </a:solidFill>
                          <a:latin typeface="Arial Narrow"/>
                        </a:rPr>
                        <a:t>Шиловский</a:t>
                      </a:r>
                      <a:endParaRPr lang="ru-RU" sz="1200" b="1" i="0" u="none" strike="noStrike" dirty="0">
                        <a:solidFill>
                          <a:schemeClr val="tx1"/>
                        </a:solidFill>
                        <a:latin typeface="Arial Narrow"/>
                      </a:endParaRP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c>
                  <a:txBody>
                    <a:bodyPr/>
                    <a:lstStyle/>
                    <a:p>
                      <a:pPr marL="0" algn="ctr" defTabSz="914400" rtl="0" eaLnBrk="1" fontAlgn="b" latinLnBrk="0" hangingPunct="1"/>
                      <a:r>
                        <a:rPr lang="ru-RU" sz="1200" b="1" i="0" u="none" strike="noStrike" kern="1200" dirty="0" smtClean="0">
                          <a:solidFill>
                            <a:schemeClr val="tx1"/>
                          </a:solidFill>
                          <a:latin typeface="Arial Narrow"/>
                          <a:ea typeface="+mn-ea"/>
                          <a:cs typeface="+mn-cs"/>
                        </a:rPr>
                        <a:t>108,0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r>
              <a:tr h="232545">
                <a:tc vMerge="1">
                  <a:txBody>
                    <a:bodyPr/>
                    <a:lstStyle/>
                    <a:p>
                      <a:pPr algn="ctr" fontAlgn="b"/>
                      <a:endParaRPr lang="ru-RU" sz="1200" b="1" i="0" u="none" strike="noStrike" dirty="0">
                        <a:solidFill>
                          <a:schemeClr val="tx1"/>
                        </a:solidFill>
                        <a:latin typeface="Arial Narrow"/>
                      </a:endParaRP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c>
                  <a:txBody>
                    <a:bodyPr/>
                    <a:lstStyle/>
                    <a:p>
                      <a:pPr algn="ctr" fontAlgn="b"/>
                      <a:r>
                        <a:rPr lang="ru-RU" sz="1200" b="1" i="0" u="none" strike="noStrike" dirty="0" err="1" smtClean="0">
                          <a:solidFill>
                            <a:schemeClr val="tx1"/>
                          </a:solidFill>
                          <a:latin typeface="Arial Narrow"/>
                        </a:rPr>
                        <a:t>Пителинский</a:t>
                      </a:r>
                      <a:endParaRPr lang="ru-RU" sz="1200" b="1" i="0" u="none" strike="noStrike" dirty="0">
                        <a:solidFill>
                          <a:schemeClr val="tx1"/>
                        </a:solidFill>
                        <a:latin typeface="Arial Narrow"/>
                      </a:endParaRP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c>
                  <a:txBody>
                    <a:bodyPr/>
                    <a:lstStyle/>
                    <a:p>
                      <a:pPr marL="0" algn="ctr" defTabSz="914400" rtl="0" eaLnBrk="1" fontAlgn="b" latinLnBrk="0" hangingPunct="1"/>
                      <a:r>
                        <a:rPr lang="ru-RU" sz="1200" b="1" i="0" u="none" strike="noStrike" kern="1200" dirty="0" smtClean="0">
                          <a:solidFill>
                            <a:schemeClr val="tx1"/>
                          </a:solidFill>
                          <a:latin typeface="Arial Narrow"/>
                          <a:ea typeface="+mn-ea"/>
                          <a:cs typeface="+mn-cs"/>
                        </a:rPr>
                        <a:t>108,0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r>
              <a:tr h="232545">
                <a:tc vMerge="1">
                  <a:txBody>
                    <a:bodyPr/>
                    <a:lstStyle/>
                    <a:p>
                      <a:pPr algn="ctr" fontAlgn="b"/>
                      <a:endParaRPr lang="ru-RU" sz="1200" b="1" i="0" u="none" strike="noStrike" dirty="0">
                        <a:solidFill>
                          <a:schemeClr val="tx1"/>
                        </a:solidFill>
                        <a:latin typeface="Arial Narrow"/>
                      </a:endParaRP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200" b="1" i="0" u="none" strike="noStrike" dirty="0" err="1" smtClean="0">
                          <a:solidFill>
                            <a:schemeClr val="tx1"/>
                          </a:solidFill>
                          <a:latin typeface="Arial Narrow"/>
                        </a:rPr>
                        <a:t>Чучковский</a:t>
                      </a:r>
                      <a:endParaRPr lang="ru-RU" sz="1200" b="1" i="0" u="none" strike="noStrike" dirty="0">
                        <a:solidFill>
                          <a:schemeClr val="tx1"/>
                        </a:solidFill>
                        <a:latin typeface="Arial Narrow"/>
                      </a:endParaRP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c>
                  <a:txBody>
                    <a:bodyPr/>
                    <a:lstStyle/>
                    <a:p>
                      <a:pPr marL="0" algn="ctr" defTabSz="914400" rtl="0" eaLnBrk="1" fontAlgn="b" latinLnBrk="0" hangingPunct="1"/>
                      <a:r>
                        <a:rPr lang="ru-RU" sz="1200" b="1" i="0" u="none" strike="noStrike" kern="1200" dirty="0" smtClean="0">
                          <a:solidFill>
                            <a:schemeClr val="tx1"/>
                          </a:solidFill>
                          <a:latin typeface="Arial Narrow"/>
                          <a:ea typeface="+mn-ea"/>
                          <a:cs typeface="+mn-cs"/>
                        </a:rPr>
                        <a:t>108,4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r>
              <a:tr h="232545">
                <a:tc vMerge="1">
                  <a:txBody>
                    <a:bodyPr/>
                    <a:lstStyle/>
                    <a:p>
                      <a:pPr algn="ctr" fontAlgn="b"/>
                      <a:endParaRPr lang="ru-RU" sz="1200" b="1" i="0" u="none" strike="noStrike" dirty="0">
                        <a:solidFill>
                          <a:schemeClr val="tx1"/>
                        </a:solidFill>
                        <a:latin typeface="Arial Narrow"/>
                      </a:endParaRPr>
                    </a:p>
                  </a:txBody>
                  <a:tcPr marL="7526" marR="7526" marT="75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200" b="1" i="0" u="none" strike="noStrike" dirty="0" err="1" smtClean="0">
                          <a:solidFill>
                            <a:schemeClr val="tx1"/>
                          </a:solidFill>
                          <a:latin typeface="Arial Narrow"/>
                        </a:rPr>
                        <a:t>Сапожковский</a:t>
                      </a:r>
                      <a:endParaRPr lang="ru-RU" sz="1200" b="1" i="0" u="none" strike="noStrike" dirty="0">
                        <a:solidFill>
                          <a:schemeClr val="tx1"/>
                        </a:solidFill>
                        <a:latin typeface="Arial Narrow"/>
                      </a:endParaRP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c>
                  <a:txBody>
                    <a:bodyPr/>
                    <a:lstStyle/>
                    <a:p>
                      <a:pPr marL="0" algn="ctr" defTabSz="914400" rtl="0" eaLnBrk="1" fontAlgn="b" latinLnBrk="0" hangingPunct="1"/>
                      <a:r>
                        <a:rPr lang="ru-RU" sz="1200" b="1" i="0" u="none" strike="noStrike" kern="1200" dirty="0" smtClean="0">
                          <a:solidFill>
                            <a:schemeClr val="tx1"/>
                          </a:solidFill>
                          <a:latin typeface="Arial Narrow"/>
                          <a:ea typeface="+mn-ea"/>
                          <a:cs typeface="+mn-cs"/>
                        </a:rPr>
                        <a:t>108,9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r>
              <a:tr h="232545">
                <a:tc vMerge="1">
                  <a:txBody>
                    <a:bodyPr/>
                    <a:lstStyle/>
                    <a:p>
                      <a:pPr algn="ctr" fontAlgn="b"/>
                      <a:endParaRPr lang="ru-RU" sz="1200" b="1" i="0" u="none" strike="noStrike" dirty="0">
                        <a:solidFill>
                          <a:schemeClr val="tx1"/>
                        </a:solidFill>
                        <a:latin typeface="Arial Narrow"/>
                      </a:endParaRP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c>
                  <a:txBody>
                    <a:bodyPr/>
                    <a:lstStyle/>
                    <a:p>
                      <a:pPr algn="ctr" fontAlgn="b"/>
                      <a:r>
                        <a:rPr lang="ru-RU" sz="1200" b="1" i="0" u="none" strike="noStrike" dirty="0" err="1" smtClean="0">
                          <a:solidFill>
                            <a:schemeClr val="tx1"/>
                          </a:solidFill>
                          <a:latin typeface="Arial Narrow"/>
                        </a:rPr>
                        <a:t>Рыбновский</a:t>
                      </a:r>
                      <a:endParaRPr lang="ru-RU" sz="1200" b="1" i="0" u="none" strike="noStrike" dirty="0">
                        <a:solidFill>
                          <a:schemeClr val="tx1"/>
                        </a:solidFill>
                        <a:latin typeface="Arial Narrow"/>
                      </a:endParaRPr>
                    </a:p>
                  </a:txBody>
                  <a:tcPr marL="7526" marR="7526" marT="7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c>
                  <a:txBody>
                    <a:bodyPr/>
                    <a:lstStyle/>
                    <a:p>
                      <a:pPr marL="0" algn="ctr" defTabSz="914400" rtl="0" eaLnBrk="1" fontAlgn="b" latinLnBrk="0" hangingPunct="1"/>
                      <a:r>
                        <a:rPr lang="ru-RU" sz="1200" b="1" i="0" u="none" strike="noStrike" kern="1200" dirty="0" smtClean="0">
                          <a:solidFill>
                            <a:schemeClr val="tx1"/>
                          </a:solidFill>
                          <a:latin typeface="Arial Narrow"/>
                          <a:ea typeface="+mn-ea"/>
                          <a:cs typeface="+mn-cs"/>
                        </a:rPr>
                        <a:t>108,9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lin ang="10800000" scaled="1"/>
                      <a:tileRect/>
                    </a:gradFill>
                  </a:tcPr>
                </a:tc>
              </a:tr>
            </a:tbl>
          </a:graphicData>
        </a:graphic>
      </p:graphicFrame>
      <p:graphicFrame>
        <p:nvGraphicFramePr>
          <p:cNvPr id="8" name="Таблица 7"/>
          <p:cNvGraphicFramePr>
            <a:graphicFrameLocks noGrp="1"/>
          </p:cNvGraphicFramePr>
          <p:nvPr/>
        </p:nvGraphicFramePr>
        <p:xfrm>
          <a:off x="323850" y="2204862"/>
          <a:ext cx="3960440" cy="4454545"/>
        </p:xfrm>
        <a:graphic>
          <a:graphicData uri="http://schemas.openxmlformats.org/drawingml/2006/table">
            <a:tbl>
              <a:tblPr/>
              <a:tblGrid>
                <a:gridCol w="1237638"/>
                <a:gridCol w="1498666"/>
                <a:gridCol w="1224136"/>
              </a:tblGrid>
              <a:tr h="830436">
                <a:tc>
                  <a:txBody>
                    <a:bodyPr/>
                    <a:lstStyle/>
                    <a:p>
                      <a:pPr algn="ctr" fontAlgn="ctr"/>
                      <a:endParaRPr lang="ru-RU" sz="1000" b="1" i="0" u="none" strike="noStrike" dirty="0">
                        <a:solidFill>
                          <a:schemeClr val="tx1"/>
                        </a:solidFill>
                        <a:effectLst/>
                        <a:latin typeface="Arial Narrow"/>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path path="circle">
                        <a:fillToRect l="50000" t="50000" r="50000" b="50000"/>
                      </a:path>
                      <a:tileRect/>
                    </a:gradFill>
                  </a:tcPr>
                </a:tc>
                <a:tc>
                  <a:txBody>
                    <a:bodyPr/>
                    <a:lstStyle/>
                    <a:p>
                      <a:pPr algn="ctr" fontAlgn="ctr"/>
                      <a:r>
                        <a:rPr lang="ru-RU" sz="1000" b="1" i="0" u="none" strike="noStrike" dirty="0">
                          <a:solidFill>
                            <a:schemeClr val="tx1"/>
                          </a:solidFill>
                          <a:effectLst/>
                          <a:latin typeface="Arial Narrow"/>
                        </a:rPr>
                        <a:t>Наименование МО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path path="circle">
                        <a:fillToRect l="50000" t="50000" r="50000" b="50000"/>
                      </a:path>
                      <a:tileRect/>
                    </a:gradFill>
                  </a:tcPr>
                </a:tc>
                <a:tc>
                  <a:txBody>
                    <a:bodyPr/>
                    <a:lstStyle/>
                    <a:p>
                      <a:pPr algn="ctr" fontAlgn="ctr"/>
                      <a:r>
                        <a:rPr lang="ru-RU" sz="1000" b="1" i="0" u="none" strike="noStrike" dirty="0">
                          <a:solidFill>
                            <a:schemeClr val="tx1"/>
                          </a:solidFill>
                          <a:effectLst/>
                          <a:latin typeface="Arial Narrow"/>
                        </a:rPr>
                        <a:t>Темп </a:t>
                      </a:r>
                      <a:r>
                        <a:rPr lang="ru-RU" sz="1000" b="1" i="0" u="none" strike="noStrike" dirty="0" smtClean="0">
                          <a:solidFill>
                            <a:schemeClr val="tx1"/>
                          </a:solidFill>
                          <a:effectLst/>
                          <a:latin typeface="Arial Narrow"/>
                        </a:rPr>
                        <a:t>2016 </a:t>
                      </a:r>
                      <a:r>
                        <a:rPr lang="ru-RU" sz="1000" b="1" i="0" u="none" strike="noStrike" dirty="0">
                          <a:solidFill>
                            <a:schemeClr val="tx1"/>
                          </a:solidFill>
                          <a:effectLst/>
                          <a:latin typeface="Arial Narrow"/>
                        </a:rPr>
                        <a:t>года к </a:t>
                      </a:r>
                      <a:r>
                        <a:rPr lang="ru-RU" sz="1000" b="1" i="0" u="none" strike="noStrike" dirty="0" smtClean="0">
                          <a:solidFill>
                            <a:schemeClr val="tx1"/>
                          </a:solidFill>
                          <a:effectLst/>
                          <a:latin typeface="Arial Narrow"/>
                        </a:rPr>
                        <a:t>2015 году</a:t>
                      </a:r>
                      <a:endParaRPr lang="ru-RU" sz="1000" b="1" i="0" u="none" strike="noStrike" dirty="0">
                        <a:solidFill>
                          <a:schemeClr val="tx1"/>
                        </a:solidFill>
                        <a:effectLst/>
                        <a:latin typeface="Arial Narrow"/>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path path="circle">
                        <a:fillToRect l="50000" t="50000" r="50000" b="50000"/>
                      </a:path>
                      <a:tileRect/>
                    </a:gradFill>
                  </a:tcPr>
                </a:tc>
              </a:tr>
              <a:tr h="303261">
                <a:tc rowSpan="9">
                  <a:txBody>
                    <a:bodyPr/>
                    <a:lstStyle/>
                    <a:p>
                      <a:pPr algn="ctr" fontAlgn="b"/>
                      <a:r>
                        <a:rPr lang="ru-RU" sz="1200" b="1" i="0" u="none" strike="noStrike" dirty="0" smtClean="0">
                          <a:solidFill>
                            <a:schemeClr val="tx1"/>
                          </a:solidFill>
                          <a:latin typeface="Arial Narrow"/>
                        </a:rPr>
                        <a:t>До 100%</a:t>
                      </a:r>
                      <a:endParaRPr lang="ru-RU" sz="1200" b="1" i="0" u="none" strike="noStrike" dirty="0">
                        <a:solidFill>
                          <a:schemeClr val="tx1"/>
                        </a:solidFill>
                        <a:latin typeface="Arial Narrow"/>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path path="circle">
                        <a:fillToRect l="50000" t="50000" r="50000" b="50000"/>
                      </a:path>
                      <a:tileRect/>
                    </a:gradFill>
                  </a:tcPr>
                </a:tc>
                <a:tc>
                  <a:txBody>
                    <a:bodyPr/>
                    <a:lstStyle/>
                    <a:p>
                      <a:pPr algn="ctr" fontAlgn="b"/>
                      <a:r>
                        <a:rPr lang="ru-RU" sz="1200" b="1" i="0" u="none" strike="noStrike" dirty="0" smtClean="0">
                          <a:solidFill>
                            <a:schemeClr val="tx1"/>
                          </a:solidFill>
                          <a:latin typeface="Arial Narrow"/>
                        </a:rPr>
                        <a:t>Милославский</a:t>
                      </a:r>
                      <a:endParaRPr lang="ru-RU" sz="1200" b="1" i="0" u="none" strike="noStrike" dirty="0">
                        <a:solidFill>
                          <a:schemeClr val="tx1"/>
                        </a:solidFill>
                        <a:latin typeface="Arial Narrow"/>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path path="circle">
                        <a:fillToRect l="50000" t="50000" r="50000" b="50000"/>
                      </a:path>
                      <a:tileRect/>
                    </a:gradFill>
                  </a:tcPr>
                </a:tc>
                <a:tc>
                  <a:txBody>
                    <a:bodyPr/>
                    <a:lstStyle/>
                    <a:p>
                      <a:pPr algn="ctr" fontAlgn="b"/>
                      <a:r>
                        <a:rPr lang="ru-RU" sz="1200" b="1" i="0" u="none" strike="noStrike" dirty="0" smtClean="0">
                          <a:solidFill>
                            <a:schemeClr val="tx1"/>
                          </a:solidFill>
                          <a:latin typeface="Arial Narrow"/>
                        </a:rPr>
                        <a:t>92,9</a:t>
                      </a:r>
                      <a:endParaRPr lang="ru-RU" sz="1200" b="1" i="0" u="none" strike="noStrike" dirty="0">
                        <a:solidFill>
                          <a:schemeClr val="tx1"/>
                        </a:solidFill>
                        <a:latin typeface="Arial Narrow"/>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path path="circle">
                        <a:fillToRect l="50000" t="50000" r="50000" b="50000"/>
                      </a:path>
                      <a:tileRect/>
                    </a:gradFill>
                  </a:tcPr>
                </a:tc>
              </a:tr>
              <a:tr h="303261">
                <a:tc vMerge="1">
                  <a:txBody>
                    <a:bodyPr/>
                    <a:lstStyle/>
                    <a:p>
                      <a:pPr algn="ctr" fontAlgn="b"/>
                      <a:endParaRPr lang="ru-RU" sz="1200" b="1" i="0" u="none" strike="noStrike" dirty="0">
                        <a:solidFill>
                          <a:schemeClr val="tx1"/>
                        </a:solidFill>
                        <a:latin typeface="Arial Narrow"/>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path path="circle">
                        <a:fillToRect l="50000" t="50000" r="50000" b="50000"/>
                      </a:path>
                      <a:tileRect/>
                    </a:gradFill>
                  </a:tcPr>
                </a:tc>
                <a:tc>
                  <a:txBody>
                    <a:bodyPr/>
                    <a:lstStyle/>
                    <a:p>
                      <a:pPr algn="ctr" fontAlgn="b"/>
                      <a:r>
                        <a:rPr lang="ru-RU" sz="1200" b="1" i="0" u="none" strike="noStrike" dirty="0" smtClean="0">
                          <a:solidFill>
                            <a:schemeClr val="tx1"/>
                          </a:solidFill>
                          <a:latin typeface="Arial Narrow"/>
                        </a:rPr>
                        <a:t>Спасский</a:t>
                      </a:r>
                      <a:endParaRPr lang="ru-RU" sz="1200" b="1" i="0" u="none" strike="noStrike" dirty="0">
                        <a:solidFill>
                          <a:schemeClr val="tx1"/>
                        </a:solidFill>
                        <a:latin typeface="Arial Narrow"/>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path path="circle">
                        <a:fillToRect l="50000" t="50000" r="50000" b="50000"/>
                      </a:path>
                      <a:tileRect/>
                    </a:gradFill>
                  </a:tcPr>
                </a:tc>
                <a:tc>
                  <a:txBody>
                    <a:bodyPr/>
                    <a:lstStyle/>
                    <a:p>
                      <a:pPr algn="ctr" fontAlgn="b"/>
                      <a:r>
                        <a:rPr lang="ru-RU" sz="1200" b="1" i="0" u="none" strike="noStrike" dirty="0" smtClean="0">
                          <a:solidFill>
                            <a:schemeClr val="tx1"/>
                          </a:solidFill>
                          <a:latin typeface="Arial Narrow"/>
                        </a:rPr>
                        <a:t>94,0</a:t>
                      </a:r>
                      <a:endParaRPr lang="ru-RU" sz="1200" b="1" i="0" u="none" strike="noStrike" dirty="0">
                        <a:solidFill>
                          <a:schemeClr val="tx1"/>
                        </a:solidFill>
                        <a:latin typeface="Arial Narrow"/>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path path="circle">
                        <a:fillToRect l="50000" t="50000" r="50000" b="50000"/>
                      </a:path>
                      <a:tileRect/>
                    </a:gradFill>
                  </a:tcPr>
                </a:tc>
              </a:tr>
              <a:tr h="285516">
                <a:tc vMerge="1">
                  <a:txBody>
                    <a:bodyPr/>
                    <a:lstStyle/>
                    <a:p>
                      <a:pPr algn="ctr" fontAlgn="b"/>
                      <a:endParaRPr lang="ru-RU" sz="1200" b="1" i="0" u="none" strike="noStrike" dirty="0">
                        <a:solidFill>
                          <a:schemeClr val="tx1"/>
                        </a:solidFill>
                        <a:latin typeface="Arial Narrow"/>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path path="circle">
                        <a:fillToRect l="50000" t="50000" r="50000" b="50000"/>
                      </a:path>
                      <a:tileRect/>
                    </a:gradFill>
                  </a:tcPr>
                </a:tc>
                <a:tc>
                  <a:txBody>
                    <a:bodyPr/>
                    <a:lstStyle/>
                    <a:p>
                      <a:pPr algn="ctr" fontAlgn="b"/>
                      <a:r>
                        <a:rPr lang="ru-RU" sz="1200" b="1" i="0" u="none" strike="noStrike" dirty="0" smtClean="0">
                          <a:solidFill>
                            <a:schemeClr val="tx1"/>
                          </a:solidFill>
                          <a:latin typeface="Arial Narrow"/>
                        </a:rPr>
                        <a:t>Михайловский</a:t>
                      </a:r>
                      <a:endParaRPr lang="ru-RU" sz="1200" b="1" i="0" u="none" strike="noStrike" dirty="0">
                        <a:solidFill>
                          <a:schemeClr val="tx1"/>
                        </a:solidFill>
                        <a:latin typeface="Arial Narrow"/>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path path="circle">
                        <a:fillToRect l="50000" t="50000" r="50000" b="50000"/>
                      </a:path>
                      <a:tileRect/>
                    </a:gradFill>
                  </a:tcPr>
                </a:tc>
                <a:tc>
                  <a:txBody>
                    <a:bodyPr/>
                    <a:lstStyle/>
                    <a:p>
                      <a:pPr algn="ctr" fontAlgn="b"/>
                      <a:r>
                        <a:rPr lang="ru-RU" sz="1200" b="1" i="0" u="none" strike="noStrike" dirty="0" smtClean="0">
                          <a:solidFill>
                            <a:schemeClr val="tx1"/>
                          </a:solidFill>
                          <a:latin typeface="Arial Narrow"/>
                        </a:rPr>
                        <a:t>95,0</a:t>
                      </a:r>
                      <a:endParaRPr lang="ru-RU" sz="1200" b="1" i="0" u="none" strike="noStrike" dirty="0">
                        <a:solidFill>
                          <a:schemeClr val="tx1"/>
                        </a:solidFill>
                        <a:latin typeface="Arial Narrow"/>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path path="circle">
                        <a:fillToRect l="50000" t="50000" r="50000" b="50000"/>
                      </a:path>
                      <a:tileRect/>
                    </a:gradFill>
                  </a:tcPr>
                </a:tc>
              </a:tr>
              <a:tr h="277735">
                <a:tc vMerge="1">
                  <a:txBody>
                    <a:bodyPr/>
                    <a:lstStyle/>
                    <a:p>
                      <a:pPr algn="ctr" fontAlgn="b"/>
                      <a:endParaRPr lang="ru-RU" sz="1200" b="1" i="0" u="none" strike="noStrike" dirty="0">
                        <a:solidFill>
                          <a:schemeClr val="tx1"/>
                        </a:solidFill>
                        <a:latin typeface="Arial Narrow"/>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path path="circle">
                        <a:fillToRect l="50000" t="50000" r="50000" b="50000"/>
                      </a:path>
                      <a:tileRect/>
                    </a:gradFill>
                  </a:tcPr>
                </a:tc>
                <a:tc>
                  <a:txBody>
                    <a:bodyPr/>
                    <a:lstStyle/>
                    <a:p>
                      <a:pPr algn="ctr" fontAlgn="b"/>
                      <a:r>
                        <a:rPr lang="ru-RU" sz="1200" b="1" i="0" u="none" strike="noStrike" dirty="0" err="1" smtClean="0">
                          <a:solidFill>
                            <a:schemeClr val="tx1"/>
                          </a:solidFill>
                          <a:latin typeface="Arial Narrow"/>
                        </a:rPr>
                        <a:t>Кораблинский</a:t>
                      </a:r>
                      <a:endParaRPr lang="ru-RU" sz="1200" b="1" i="0" u="none" strike="noStrike" dirty="0">
                        <a:solidFill>
                          <a:schemeClr val="tx1"/>
                        </a:solidFill>
                        <a:latin typeface="Arial Narrow"/>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path path="circle">
                        <a:fillToRect l="50000" t="50000" r="50000" b="50000"/>
                      </a:path>
                      <a:tileRect/>
                    </a:gradFill>
                  </a:tcPr>
                </a:tc>
                <a:tc>
                  <a:txBody>
                    <a:bodyPr/>
                    <a:lstStyle/>
                    <a:p>
                      <a:pPr algn="ctr" fontAlgn="b"/>
                      <a:r>
                        <a:rPr lang="ru-RU" sz="1200" b="1" i="0" u="none" strike="noStrike" dirty="0" smtClean="0">
                          <a:solidFill>
                            <a:schemeClr val="tx1"/>
                          </a:solidFill>
                          <a:latin typeface="Arial Narrow"/>
                        </a:rPr>
                        <a:t>96,7</a:t>
                      </a:r>
                      <a:endParaRPr lang="ru-RU" sz="1200" b="1" i="0" u="none" strike="noStrike" dirty="0">
                        <a:solidFill>
                          <a:schemeClr val="tx1"/>
                        </a:solidFill>
                        <a:latin typeface="Arial Narrow"/>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path path="circle">
                        <a:fillToRect l="50000" t="50000" r="50000" b="50000"/>
                      </a:path>
                      <a:tileRect/>
                    </a:gradFill>
                  </a:tcPr>
                </a:tc>
              </a:tr>
              <a:tr h="303263">
                <a:tc vMerge="1">
                  <a:txBody>
                    <a:bodyPr/>
                    <a:lstStyle/>
                    <a:p>
                      <a:pPr algn="ctr" fontAlgn="b"/>
                      <a:endParaRPr lang="ru-RU" sz="1200" b="1" i="0" u="none" strike="noStrike" dirty="0">
                        <a:solidFill>
                          <a:schemeClr val="tx1"/>
                        </a:solidFill>
                        <a:latin typeface="Arial Narrow"/>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path path="circle">
                        <a:fillToRect l="50000" t="50000" r="50000" b="50000"/>
                      </a:path>
                      <a:tileRect/>
                    </a:gradFill>
                  </a:tcPr>
                </a:tc>
                <a:tc>
                  <a:txBody>
                    <a:bodyPr/>
                    <a:lstStyle/>
                    <a:p>
                      <a:pPr algn="ctr" fontAlgn="b"/>
                      <a:r>
                        <a:rPr lang="ru-RU" sz="1200" b="1" i="0" u="none" strike="noStrike" dirty="0" err="1" smtClean="0">
                          <a:solidFill>
                            <a:schemeClr val="tx1"/>
                          </a:solidFill>
                          <a:latin typeface="Arial Narrow"/>
                        </a:rPr>
                        <a:t>Пронский</a:t>
                      </a:r>
                      <a:endParaRPr lang="ru-RU" sz="1200" b="1" i="0" u="none" strike="noStrike" dirty="0">
                        <a:solidFill>
                          <a:schemeClr val="tx1"/>
                        </a:solidFill>
                        <a:latin typeface="Arial Narrow"/>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path path="circle">
                        <a:fillToRect l="50000" t="50000" r="50000" b="50000"/>
                      </a:path>
                      <a:tileRect/>
                    </a:gradFill>
                  </a:tcPr>
                </a:tc>
                <a:tc>
                  <a:txBody>
                    <a:bodyPr/>
                    <a:lstStyle/>
                    <a:p>
                      <a:pPr algn="ctr" fontAlgn="b"/>
                      <a:r>
                        <a:rPr lang="ru-RU" sz="1200" b="1" i="0" u="none" strike="noStrike" dirty="0" smtClean="0">
                          <a:solidFill>
                            <a:schemeClr val="tx1"/>
                          </a:solidFill>
                          <a:latin typeface="Arial Narrow"/>
                        </a:rPr>
                        <a:t>96,8</a:t>
                      </a:r>
                      <a:endParaRPr lang="ru-RU" sz="1200" b="1" i="0" u="none" strike="noStrike" dirty="0">
                        <a:solidFill>
                          <a:schemeClr val="tx1"/>
                        </a:solidFill>
                        <a:latin typeface="Arial Narrow"/>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path path="circle">
                        <a:fillToRect l="50000" t="50000" r="50000" b="50000"/>
                      </a:path>
                      <a:tileRect/>
                    </a:gradFill>
                  </a:tcPr>
                </a:tc>
              </a:tr>
              <a:tr h="303261">
                <a:tc vMerge="1">
                  <a:txBody>
                    <a:bodyPr/>
                    <a:lstStyle/>
                    <a:p>
                      <a:pPr algn="ctr" fontAlgn="b"/>
                      <a:endParaRPr lang="ru-RU" sz="1200" b="1" i="0" u="none" strike="noStrike" dirty="0">
                        <a:solidFill>
                          <a:schemeClr val="tx1"/>
                        </a:solidFill>
                        <a:latin typeface="Arial Narrow"/>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path path="circle">
                        <a:fillToRect l="50000" t="50000" r="50000" b="50000"/>
                      </a:path>
                      <a:tileRect/>
                    </a:gradFill>
                  </a:tcPr>
                </a:tc>
                <a:tc>
                  <a:txBody>
                    <a:bodyPr/>
                    <a:lstStyle/>
                    <a:p>
                      <a:pPr algn="ctr" fontAlgn="b"/>
                      <a:r>
                        <a:rPr lang="ru-RU" sz="1200" b="1" i="0" u="none" strike="noStrike" dirty="0" smtClean="0">
                          <a:solidFill>
                            <a:schemeClr val="tx1"/>
                          </a:solidFill>
                          <a:latin typeface="Arial Narrow"/>
                        </a:rPr>
                        <a:t>Скопин</a:t>
                      </a:r>
                      <a:endParaRPr lang="ru-RU" sz="1200" b="1" i="0" u="none" strike="noStrike" dirty="0">
                        <a:solidFill>
                          <a:schemeClr val="tx1"/>
                        </a:solidFill>
                        <a:latin typeface="Arial Narrow"/>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path path="circle">
                        <a:fillToRect l="50000" t="50000" r="50000" b="50000"/>
                      </a:path>
                      <a:tileRect/>
                    </a:gradFill>
                  </a:tcPr>
                </a:tc>
                <a:tc>
                  <a:txBody>
                    <a:bodyPr/>
                    <a:lstStyle/>
                    <a:p>
                      <a:pPr algn="ctr" fontAlgn="b"/>
                      <a:r>
                        <a:rPr lang="ru-RU" sz="1200" b="1" i="0" u="none" strike="noStrike" dirty="0" smtClean="0">
                          <a:solidFill>
                            <a:schemeClr val="tx1"/>
                          </a:solidFill>
                          <a:latin typeface="Arial Narrow"/>
                        </a:rPr>
                        <a:t>97,4</a:t>
                      </a:r>
                      <a:endParaRPr lang="ru-RU" sz="1200" b="1" i="0" u="none" strike="noStrike" dirty="0">
                        <a:solidFill>
                          <a:schemeClr val="tx1"/>
                        </a:solidFill>
                        <a:latin typeface="Arial Narrow"/>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path path="circle">
                        <a:fillToRect l="50000" t="50000" r="50000" b="50000"/>
                      </a:path>
                      <a:tileRect/>
                    </a:gradFill>
                  </a:tcPr>
                </a:tc>
              </a:tr>
              <a:tr h="331507">
                <a:tc vMerge="1">
                  <a:txBody>
                    <a:bodyPr/>
                    <a:lstStyle/>
                    <a:p>
                      <a:pPr algn="ctr" fontAlgn="b"/>
                      <a:endParaRPr lang="ru-RU" sz="1200" b="1" i="0" u="none" strike="noStrike" dirty="0">
                        <a:solidFill>
                          <a:schemeClr val="tx1"/>
                        </a:solidFill>
                        <a:latin typeface="Arial Narrow"/>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path path="circle">
                        <a:fillToRect l="50000" t="50000" r="50000" b="50000"/>
                      </a:path>
                      <a:tileRect/>
                    </a:gradFill>
                  </a:tcPr>
                </a:tc>
                <a:tc>
                  <a:txBody>
                    <a:bodyPr/>
                    <a:lstStyle/>
                    <a:p>
                      <a:pPr algn="ctr" fontAlgn="b"/>
                      <a:r>
                        <a:rPr lang="ru-RU" sz="1200" b="1" i="0" u="none" strike="noStrike" dirty="0" err="1" smtClean="0">
                          <a:solidFill>
                            <a:schemeClr val="tx1"/>
                          </a:solidFill>
                          <a:latin typeface="Arial Narrow"/>
                        </a:rPr>
                        <a:t>Александро-Невский</a:t>
                      </a:r>
                      <a:endParaRPr lang="ru-RU" sz="1200" b="1" i="0" u="none" strike="noStrike" dirty="0">
                        <a:solidFill>
                          <a:schemeClr val="tx1"/>
                        </a:solidFill>
                        <a:latin typeface="Arial Narrow"/>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path path="circle">
                        <a:fillToRect l="50000" t="50000" r="50000" b="50000"/>
                      </a:path>
                      <a:tileRect/>
                    </a:gradFill>
                  </a:tcPr>
                </a:tc>
                <a:tc>
                  <a:txBody>
                    <a:bodyPr/>
                    <a:lstStyle/>
                    <a:p>
                      <a:pPr algn="ctr" fontAlgn="b"/>
                      <a:r>
                        <a:rPr lang="ru-RU" sz="1200" b="1" i="0" u="none" strike="noStrike" dirty="0" smtClean="0">
                          <a:solidFill>
                            <a:schemeClr val="tx1"/>
                          </a:solidFill>
                          <a:latin typeface="Arial Narrow"/>
                        </a:rPr>
                        <a:t>98,2</a:t>
                      </a:r>
                      <a:endParaRPr lang="ru-RU" sz="1200" b="1" i="0" u="none" strike="noStrike" dirty="0">
                        <a:solidFill>
                          <a:schemeClr val="tx1"/>
                        </a:solidFill>
                        <a:latin typeface="Arial Narrow"/>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path path="circle">
                        <a:fillToRect l="50000" t="50000" r="50000" b="50000"/>
                      </a:path>
                      <a:tileRect/>
                    </a:gradFill>
                  </a:tcPr>
                </a:tc>
              </a:tr>
              <a:tr h="303261">
                <a:tc vMerge="1">
                  <a:txBody>
                    <a:bodyPr/>
                    <a:lstStyle/>
                    <a:p>
                      <a:pPr algn="ctr" fontAlgn="b"/>
                      <a:endParaRPr lang="ru-RU" sz="1200" b="1" i="0" u="none" strike="noStrike" dirty="0">
                        <a:solidFill>
                          <a:schemeClr val="tx1"/>
                        </a:solidFill>
                        <a:latin typeface="Arial Narrow"/>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path path="circle">
                        <a:fillToRect l="50000" t="50000" r="50000" b="50000"/>
                      </a:path>
                      <a:tileRect/>
                    </a:gradFill>
                  </a:tcPr>
                </a:tc>
                <a:tc>
                  <a:txBody>
                    <a:bodyPr/>
                    <a:lstStyle/>
                    <a:p>
                      <a:pPr algn="ctr" fontAlgn="b"/>
                      <a:r>
                        <a:rPr lang="ru-RU" sz="1200" b="1" i="0" u="none" strike="noStrike" dirty="0" smtClean="0">
                          <a:solidFill>
                            <a:schemeClr val="tx1"/>
                          </a:solidFill>
                          <a:latin typeface="Arial Narrow"/>
                        </a:rPr>
                        <a:t>Рязань</a:t>
                      </a:r>
                      <a:endParaRPr lang="ru-RU" sz="1200" b="1" i="0" u="none" strike="noStrike" dirty="0">
                        <a:solidFill>
                          <a:schemeClr val="tx1"/>
                        </a:solidFill>
                        <a:latin typeface="Arial Narrow"/>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path path="circle">
                        <a:fillToRect l="50000" t="50000" r="50000" b="50000"/>
                      </a:path>
                      <a:tileRect/>
                    </a:gradFill>
                  </a:tcPr>
                </a:tc>
                <a:tc>
                  <a:txBody>
                    <a:bodyPr/>
                    <a:lstStyle/>
                    <a:p>
                      <a:pPr algn="ctr" fontAlgn="b"/>
                      <a:r>
                        <a:rPr lang="ru-RU" sz="1200" b="1" i="0" u="none" strike="noStrike" dirty="0" smtClean="0">
                          <a:solidFill>
                            <a:schemeClr val="tx1"/>
                          </a:solidFill>
                          <a:latin typeface="Arial Narrow"/>
                        </a:rPr>
                        <a:t>99,3</a:t>
                      </a:r>
                      <a:endParaRPr lang="ru-RU" sz="1200" b="1" i="0" u="none" strike="noStrike" dirty="0">
                        <a:solidFill>
                          <a:schemeClr val="tx1"/>
                        </a:solidFill>
                        <a:latin typeface="Arial Narrow"/>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path path="circle">
                        <a:fillToRect l="50000" t="50000" r="50000" b="50000"/>
                      </a:path>
                      <a:tileRect/>
                    </a:gradFill>
                  </a:tcPr>
                </a:tc>
              </a:tr>
              <a:tr h="303261">
                <a:tc vMerge="1">
                  <a:txBody>
                    <a:bodyPr/>
                    <a:lstStyle/>
                    <a:p>
                      <a:pPr algn="ctr" fontAlgn="b"/>
                      <a:endParaRPr lang="ru-RU" sz="1200" b="1" i="0" u="none" strike="noStrike" dirty="0">
                        <a:solidFill>
                          <a:schemeClr val="tx1"/>
                        </a:solidFill>
                        <a:latin typeface="Arial Narrow"/>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path path="circle">
                        <a:fillToRect l="50000" t="50000" r="50000" b="50000"/>
                      </a:path>
                      <a:tileRect/>
                    </a:gradFill>
                  </a:tcPr>
                </a:tc>
                <a:tc>
                  <a:txBody>
                    <a:bodyPr/>
                    <a:lstStyle/>
                    <a:p>
                      <a:pPr algn="ctr" fontAlgn="b"/>
                      <a:r>
                        <a:rPr lang="ru-RU" sz="1200" b="1" i="0" u="none" strike="noStrike" dirty="0" err="1" smtClean="0">
                          <a:solidFill>
                            <a:schemeClr val="tx1"/>
                          </a:solidFill>
                          <a:latin typeface="Arial Narrow"/>
                        </a:rPr>
                        <a:t>Скопинский</a:t>
                      </a:r>
                      <a:endParaRPr lang="ru-RU" sz="1200" b="1" i="0" u="none" strike="noStrike" dirty="0">
                        <a:solidFill>
                          <a:schemeClr val="tx1"/>
                        </a:solidFill>
                        <a:latin typeface="Arial Narrow"/>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path path="circle">
                        <a:fillToRect l="50000" t="50000" r="50000" b="50000"/>
                      </a:path>
                      <a:tileRect/>
                    </a:gradFill>
                  </a:tcPr>
                </a:tc>
                <a:tc>
                  <a:txBody>
                    <a:bodyPr/>
                    <a:lstStyle/>
                    <a:p>
                      <a:pPr algn="ctr" fontAlgn="b"/>
                      <a:r>
                        <a:rPr lang="ru-RU" sz="1200" b="1" i="0" u="none" strike="noStrike" dirty="0" smtClean="0">
                          <a:solidFill>
                            <a:schemeClr val="tx1"/>
                          </a:solidFill>
                          <a:latin typeface="Arial Narrow"/>
                        </a:rPr>
                        <a:t>99,4</a:t>
                      </a:r>
                      <a:endParaRPr lang="ru-RU" sz="1200" b="1" i="0" u="none" strike="noStrike" dirty="0">
                        <a:solidFill>
                          <a:schemeClr val="tx1"/>
                        </a:solidFill>
                        <a:latin typeface="Arial Narrow"/>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path path="circle">
                        <a:fillToRect l="50000" t="50000" r="50000" b="50000"/>
                      </a:path>
                      <a:tileRect/>
                    </a:gradFill>
                  </a:tcPr>
                </a:tc>
              </a:tr>
              <a:tr h="303261">
                <a:tc row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200" b="1" i="0" u="none" strike="noStrike" dirty="0" smtClean="0">
                          <a:solidFill>
                            <a:schemeClr val="tx1"/>
                          </a:solidFill>
                          <a:latin typeface="Arial Narrow"/>
                        </a:rPr>
                        <a:t>Более 110%</a:t>
                      </a:r>
                    </a:p>
                    <a:p>
                      <a:pPr algn="ctr" fontAlgn="b"/>
                      <a:endParaRPr lang="ru-RU" sz="1200" b="1" i="0" u="none" strike="noStrike" dirty="0">
                        <a:solidFill>
                          <a:schemeClr val="tx1"/>
                        </a:solidFill>
                        <a:latin typeface="Arial Narrow"/>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path path="circle">
                        <a:fillToRect l="50000" t="50000" r="50000" b="50000"/>
                      </a:path>
                      <a:tileRect/>
                    </a:gradFill>
                  </a:tcPr>
                </a:tc>
                <a:tc>
                  <a:txBody>
                    <a:bodyPr/>
                    <a:lstStyle/>
                    <a:p>
                      <a:pPr algn="ctr" fontAlgn="b"/>
                      <a:r>
                        <a:rPr lang="ru-RU" sz="1200" b="1" i="0" u="none" strike="noStrike" dirty="0" err="1" smtClean="0">
                          <a:solidFill>
                            <a:schemeClr val="tx1"/>
                          </a:solidFill>
                          <a:latin typeface="Arial Narrow"/>
                        </a:rPr>
                        <a:t>Захаровский</a:t>
                      </a:r>
                      <a:endParaRPr lang="ru-RU" sz="1200" b="1" i="0" u="none" strike="noStrike" dirty="0">
                        <a:solidFill>
                          <a:schemeClr val="tx1"/>
                        </a:solidFill>
                        <a:latin typeface="Arial Narrow"/>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path path="circle">
                        <a:fillToRect l="50000" t="50000" r="50000" b="50000"/>
                      </a:path>
                      <a:tileRect/>
                    </a:gradFill>
                  </a:tcPr>
                </a:tc>
                <a:tc>
                  <a:txBody>
                    <a:bodyPr/>
                    <a:lstStyle/>
                    <a:p>
                      <a:pPr marL="0" algn="ctr" defTabSz="914400" rtl="0" eaLnBrk="1" fontAlgn="b" latinLnBrk="0" hangingPunct="1"/>
                      <a:r>
                        <a:rPr lang="ru-RU" sz="1200" b="1" i="0" u="none" strike="noStrike" kern="1200" dirty="0" smtClean="0">
                          <a:solidFill>
                            <a:schemeClr val="tx1"/>
                          </a:solidFill>
                          <a:latin typeface="Arial Narrow"/>
                          <a:ea typeface="+mn-ea"/>
                          <a:cs typeface="+mn-cs"/>
                        </a:rPr>
                        <a:t>111,1</a:t>
                      </a:r>
                      <a:endParaRPr lang="ru-RU" sz="1200" b="1" i="0" u="none" strike="noStrike" kern="1200" dirty="0">
                        <a:solidFill>
                          <a:schemeClr val="tx1"/>
                        </a:solidFill>
                        <a:latin typeface="Arial Narrow"/>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path path="circle">
                        <a:fillToRect l="50000" t="50000" r="50000" b="50000"/>
                      </a:path>
                      <a:tileRect/>
                    </a:gradFill>
                  </a:tcPr>
                </a:tc>
              </a:tr>
              <a:tr h="303261">
                <a:tc vMerge="1">
                  <a:txBody>
                    <a:bodyPr/>
                    <a:lstStyle/>
                    <a:p>
                      <a:pPr algn="ctr" fontAlgn="b"/>
                      <a:endParaRPr lang="ru-RU" sz="1200" b="1" i="0" u="none" strike="noStrike" dirty="0">
                        <a:solidFill>
                          <a:schemeClr val="tx1"/>
                        </a:solidFill>
                        <a:latin typeface="Arial Narrow"/>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path path="circle">
                        <a:fillToRect l="50000" t="50000" r="50000" b="50000"/>
                      </a:path>
                      <a:tileRect/>
                    </a:gradFill>
                  </a:tcPr>
                </a:tc>
                <a:tc>
                  <a:txBody>
                    <a:bodyPr/>
                    <a:lstStyle/>
                    <a:p>
                      <a:pPr algn="ctr" fontAlgn="b"/>
                      <a:r>
                        <a:rPr lang="ru-RU" sz="1200" b="1" i="0" u="none" strike="noStrike" dirty="0" smtClean="0">
                          <a:solidFill>
                            <a:schemeClr val="tx1"/>
                          </a:solidFill>
                          <a:latin typeface="Arial Narrow"/>
                        </a:rPr>
                        <a:t>Ряжский</a:t>
                      </a:r>
                      <a:endParaRPr lang="ru-RU" sz="1200" b="1" i="0" u="none" strike="noStrike" dirty="0">
                        <a:solidFill>
                          <a:schemeClr val="tx1"/>
                        </a:solidFill>
                        <a:latin typeface="Arial Narrow"/>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path path="circle">
                        <a:fillToRect l="50000" t="50000" r="50000" b="50000"/>
                      </a:path>
                      <a:tileRect/>
                    </a:gradFill>
                  </a:tcPr>
                </a:tc>
                <a:tc>
                  <a:txBody>
                    <a:bodyPr/>
                    <a:lstStyle/>
                    <a:p>
                      <a:pPr marL="0" algn="ctr" defTabSz="914400" rtl="0" eaLnBrk="1" fontAlgn="b" latinLnBrk="0" hangingPunct="1"/>
                      <a:r>
                        <a:rPr lang="ru-RU" sz="1200" b="1" i="0" u="none" strike="noStrike" kern="1200" dirty="0" smtClean="0">
                          <a:solidFill>
                            <a:schemeClr val="tx1"/>
                          </a:solidFill>
                          <a:latin typeface="Arial Narrow"/>
                          <a:ea typeface="+mn-ea"/>
                          <a:cs typeface="+mn-cs"/>
                        </a:rPr>
                        <a:t>113,1</a:t>
                      </a:r>
                      <a:endParaRPr lang="ru-RU" sz="1200" b="1" i="0" u="none" strike="noStrike" kern="1200" dirty="0">
                        <a:solidFill>
                          <a:schemeClr val="tx1"/>
                        </a:solidFill>
                        <a:latin typeface="Arial Narrow"/>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path path="circle">
                        <a:fillToRect l="50000" t="50000" r="50000" b="50000"/>
                      </a:path>
                      <a:tileRect/>
                    </a:gradFill>
                  </a:tcPr>
                </a:tc>
              </a:tr>
              <a:tr h="303261">
                <a:tc vMerge="1">
                  <a:txBody>
                    <a:bodyPr/>
                    <a:lstStyle/>
                    <a:p>
                      <a:pPr algn="ctr" fontAlgn="b"/>
                      <a:endParaRPr lang="ru-RU" sz="1200" b="1" i="0" u="none" strike="noStrike" dirty="0">
                        <a:solidFill>
                          <a:schemeClr val="tx1"/>
                        </a:solidFill>
                        <a:latin typeface="Arial Narrow"/>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path path="circle">
                        <a:fillToRect l="50000" t="50000" r="50000" b="50000"/>
                      </a:path>
                      <a:tileRect/>
                    </a:gradFill>
                  </a:tcPr>
                </a:tc>
                <a:tc>
                  <a:txBody>
                    <a:bodyPr/>
                    <a:lstStyle/>
                    <a:p>
                      <a:pPr algn="ctr" fontAlgn="b"/>
                      <a:r>
                        <a:rPr lang="ru-RU" sz="1200" b="1" i="0" u="none" strike="noStrike" dirty="0" err="1" smtClean="0">
                          <a:solidFill>
                            <a:schemeClr val="tx1"/>
                          </a:solidFill>
                          <a:latin typeface="Arial Narrow"/>
                        </a:rPr>
                        <a:t>Сасовский</a:t>
                      </a:r>
                      <a:endParaRPr lang="ru-RU" sz="1200" b="1" i="0" u="none" strike="noStrike" dirty="0">
                        <a:solidFill>
                          <a:schemeClr val="tx1"/>
                        </a:solidFill>
                        <a:latin typeface="Arial Narrow"/>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path path="circle">
                        <a:fillToRect l="50000" t="50000" r="50000" b="50000"/>
                      </a:path>
                      <a:tileRect/>
                    </a:gradFill>
                  </a:tcPr>
                </a:tc>
                <a:tc>
                  <a:txBody>
                    <a:bodyPr/>
                    <a:lstStyle/>
                    <a:p>
                      <a:pPr marL="0" algn="ctr" defTabSz="914400" rtl="0" eaLnBrk="1" fontAlgn="b" latinLnBrk="0" hangingPunct="1"/>
                      <a:r>
                        <a:rPr lang="ru-RU" sz="1200" b="1" i="0" u="none" strike="noStrike" kern="1200" dirty="0" smtClean="0">
                          <a:solidFill>
                            <a:schemeClr val="tx1"/>
                          </a:solidFill>
                          <a:latin typeface="Arial Narrow"/>
                          <a:ea typeface="+mn-ea"/>
                          <a:cs typeface="+mn-cs"/>
                        </a:rPr>
                        <a:t>119,6</a:t>
                      </a:r>
                      <a:endParaRPr lang="ru-RU" sz="1200" b="1" i="0" u="none" strike="noStrike" kern="1200" dirty="0">
                        <a:solidFill>
                          <a:schemeClr val="tx1"/>
                        </a:solidFill>
                        <a:latin typeface="Arial Narrow"/>
                        <a:ea typeface="+mn-ea"/>
                        <a:cs typeface="+mn-cs"/>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3">
                            <a:lumMod val="40000"/>
                            <a:lumOff val="60000"/>
                            <a:tint val="66000"/>
                            <a:satMod val="160000"/>
                          </a:schemeClr>
                        </a:gs>
                        <a:gs pos="50000">
                          <a:schemeClr val="accent3">
                            <a:lumMod val="40000"/>
                            <a:lumOff val="60000"/>
                            <a:tint val="44500"/>
                            <a:satMod val="160000"/>
                          </a:schemeClr>
                        </a:gs>
                        <a:gs pos="100000">
                          <a:schemeClr val="accent3">
                            <a:lumMod val="40000"/>
                            <a:lumOff val="60000"/>
                            <a:tint val="23500"/>
                            <a:satMod val="160000"/>
                          </a:schemeClr>
                        </a:gs>
                      </a:gsLst>
                      <a:path path="circle">
                        <a:fillToRect l="50000" t="50000" r="50000" b="50000"/>
                      </a:path>
                      <a:tileRect/>
                    </a:gra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51520" y="404664"/>
            <a:ext cx="8712968" cy="1512168"/>
          </a:xfrm>
          <a:solidFill>
            <a:schemeClr val="accent3">
              <a:lumMod val="20000"/>
              <a:lumOff val="80000"/>
            </a:schemeClr>
          </a:solidFill>
          <a:ln w="28575">
            <a:solidFill>
              <a:schemeClr val="accent1"/>
            </a:solidFill>
          </a:ln>
        </p:spPr>
        <p:txBody>
          <a:bodyPr>
            <a:noAutofit/>
          </a:bodyPr>
          <a:lstStyle/>
          <a:p>
            <a:pPr algn="ctr">
              <a:defRPr/>
            </a:pPr>
            <a:r>
              <a:rPr lang="ru-RU" sz="1800" b="1" dirty="0" smtClean="0">
                <a:solidFill>
                  <a:srgbClr val="0000FF"/>
                </a:solidFill>
                <a:cs typeface="Arial" pitchFamily="34" charset="0"/>
              </a:rPr>
              <a:t>5.3. Темпы поступлений земельного налога в консолидированные  бюджеты муниципальных районов и городских округов в 2016 году, %                                                </a:t>
            </a:r>
            <a:r>
              <a:rPr lang="ru-RU" sz="1000" b="1" dirty="0" smtClean="0">
                <a:solidFill>
                  <a:schemeClr val="tx1"/>
                </a:solidFill>
              </a:rPr>
              <a:t>(Использованы материалы презентации заседания коллегии министерства финансов Рязанской  области «Об итогах исполнения бюджета Рязанской области за 2016 год и задачах финансовых органов на 2017 год»)</a:t>
            </a:r>
            <a:r>
              <a:rPr lang="ru-RU" sz="2000" b="1" dirty="0" smtClean="0"/>
              <a:t/>
            </a:r>
            <a:br>
              <a:rPr lang="ru-RU" sz="2000" b="1" dirty="0" smtClean="0"/>
            </a:br>
            <a:r>
              <a:rPr lang="ru-RU" sz="2000" dirty="0" smtClean="0">
                <a:solidFill>
                  <a:srgbClr val="0000FF"/>
                </a:solidFill>
                <a:cs typeface="Arial" pitchFamily="34" charset="0"/>
              </a:rPr>
              <a:t/>
            </a:r>
            <a:br>
              <a:rPr lang="ru-RU" sz="2000" dirty="0" smtClean="0">
                <a:solidFill>
                  <a:srgbClr val="0000FF"/>
                </a:solidFill>
                <a:cs typeface="Arial" pitchFamily="34" charset="0"/>
              </a:rPr>
            </a:br>
            <a:endParaRPr lang="ru-RU" sz="2000" dirty="0">
              <a:solidFill>
                <a:srgbClr val="0000FF"/>
              </a:solidFill>
            </a:endParaRPr>
          </a:p>
        </p:txBody>
      </p:sp>
      <p:graphicFrame>
        <p:nvGraphicFramePr>
          <p:cNvPr id="5122" name="Диаграмма 5"/>
          <p:cNvGraphicFramePr>
            <a:graphicFrameLocks/>
          </p:cNvGraphicFramePr>
          <p:nvPr/>
        </p:nvGraphicFramePr>
        <p:xfrm>
          <a:off x="0" y="1700807"/>
          <a:ext cx="9015413" cy="4652367"/>
        </p:xfrm>
        <a:graphic>
          <a:graphicData uri="http://schemas.openxmlformats.org/presentationml/2006/ole">
            <p:oleObj spid="_x0000_s69634" r:id="rId3" imgW="9016765" imgH="5297883" progId="Excel.Sheet.8">
              <p:embed/>
            </p:oleObj>
          </a:graphicData>
        </a:graphic>
      </p:graphicFrame>
      <p:cxnSp>
        <p:nvCxnSpPr>
          <p:cNvPr id="8" name="Прямая соединительная линия 7"/>
          <p:cNvCxnSpPr/>
          <p:nvPr/>
        </p:nvCxnSpPr>
        <p:spPr>
          <a:xfrm>
            <a:off x="2411760" y="6165304"/>
            <a:ext cx="39528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129" name="TextBox 9"/>
          <p:cNvSpPr txBox="1">
            <a:spLocks noChangeArrowheads="1"/>
          </p:cNvSpPr>
          <p:nvPr/>
        </p:nvSpPr>
        <p:spPr bwMode="auto">
          <a:xfrm>
            <a:off x="2123728" y="6021288"/>
            <a:ext cx="4319588" cy="276999"/>
          </a:xfrm>
          <a:prstGeom prst="rect">
            <a:avLst/>
          </a:prstGeom>
          <a:noFill/>
          <a:ln w="19050">
            <a:solidFill>
              <a:schemeClr val="tx1"/>
            </a:solidFill>
            <a:miter lim="800000"/>
            <a:headEnd/>
            <a:tailEnd/>
          </a:ln>
        </p:spPr>
        <p:txBody>
          <a:bodyPr wrap="square">
            <a:spAutoFit/>
          </a:bodyPr>
          <a:lstStyle/>
          <a:p>
            <a:r>
              <a:rPr lang="ru-RU" sz="1200" b="1" dirty="0">
                <a:latin typeface="Times New Roman" pitchFamily="18" charset="0"/>
                <a:cs typeface="Times New Roman" pitchFamily="18" charset="0"/>
              </a:rPr>
              <a:t>               </a:t>
            </a:r>
            <a:r>
              <a:rPr lang="ru-RU" sz="1200" b="1" dirty="0" smtClean="0">
                <a:latin typeface="Times New Roman" pitchFamily="18" charset="0"/>
                <a:cs typeface="Times New Roman" pitchFamily="18" charset="0"/>
              </a:rPr>
              <a:t>   Среднемуниципальный </a:t>
            </a:r>
            <a:r>
              <a:rPr lang="ru-RU" sz="1200" b="1" dirty="0">
                <a:latin typeface="Times New Roman" pitchFamily="18" charset="0"/>
                <a:cs typeface="Times New Roman" pitchFamily="18" charset="0"/>
              </a:rPr>
              <a:t>темп </a:t>
            </a:r>
            <a:r>
              <a:rPr lang="ru-RU" sz="1200" b="1" dirty="0" smtClean="0">
                <a:latin typeface="Times New Roman" pitchFamily="18" charset="0"/>
                <a:cs typeface="Times New Roman" pitchFamily="18" charset="0"/>
              </a:rPr>
              <a:t> - 88,3</a:t>
            </a:r>
            <a:r>
              <a:rPr lang="ru-RU" sz="1200" b="1" dirty="0">
                <a:latin typeface="Times New Roman" pitchFamily="18" charset="0"/>
                <a:cs typeface="Times New Roman" pitchFamily="18"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836712"/>
            <a:ext cx="8229600" cy="504056"/>
          </a:xfrm>
        </p:spPr>
        <p:txBody>
          <a:bodyPr>
            <a:noAutofit/>
          </a:bodyPr>
          <a:lstStyle/>
          <a:p>
            <a:r>
              <a:rPr lang="ru-RU" sz="3200" b="1" dirty="0" smtClean="0">
                <a:solidFill>
                  <a:srgbClr val="0000FF"/>
                </a:solidFill>
                <a:cs typeface="Aharoni" pitchFamily="2" charset="-79"/>
              </a:rPr>
              <a:t>1. Вводная часть</a:t>
            </a:r>
            <a:endParaRPr lang="ru-RU" sz="3200" b="1" dirty="0">
              <a:solidFill>
                <a:srgbClr val="0000FF"/>
              </a:solidFill>
            </a:endParaRPr>
          </a:p>
        </p:txBody>
      </p:sp>
      <p:sp>
        <p:nvSpPr>
          <p:cNvPr id="4" name="Содержимое 3"/>
          <p:cNvSpPr>
            <a:spLocks noGrp="1"/>
          </p:cNvSpPr>
          <p:nvPr>
            <p:ph idx="1"/>
          </p:nvPr>
        </p:nvSpPr>
        <p:spPr>
          <a:xfrm>
            <a:off x="457200" y="1628800"/>
            <a:ext cx="8229600" cy="4695800"/>
          </a:xfrm>
        </p:spPr>
        <p:txBody>
          <a:bodyPr>
            <a:normAutofit/>
          </a:bodyPr>
          <a:lstStyle/>
          <a:p>
            <a:pPr>
              <a:buNone/>
            </a:pPr>
            <a:r>
              <a:rPr lang="ru-RU" sz="3200" b="1" dirty="0" smtClean="0">
                <a:ln w="10541" cmpd="sng">
                  <a:solidFill>
                    <a:schemeClr val="accent1">
                      <a:shade val="88000"/>
                      <a:satMod val="110000"/>
                    </a:schemeClr>
                  </a:solidFill>
                  <a:prstDash val="solid"/>
                </a:ln>
                <a:solidFill>
                  <a:schemeClr val="accent4">
                    <a:lumMod val="75000"/>
                  </a:schemeClr>
                </a:solidFill>
                <a:latin typeface="Sylfaen" pitchFamily="18" charset="0"/>
              </a:rPr>
              <a:t>   «Бюджет для граждан»   - упрощённая версия бюджетного документа, которая использует неформальный язык и доступные форматы, чтобы облегчить гражданам понимание бюджета, показать формы возможного взаимодействия с администрацией района по вопросам расходования общественных финансов</a:t>
            </a:r>
            <a:endParaRPr lang="ru-RU" sz="3200" b="1" dirty="0">
              <a:ln w="10541" cmpd="sng">
                <a:solidFill>
                  <a:schemeClr val="accent1">
                    <a:shade val="88000"/>
                    <a:satMod val="110000"/>
                  </a:schemeClr>
                </a:solidFill>
                <a:prstDash val="solid"/>
              </a:ln>
              <a:solidFill>
                <a:schemeClr val="accent4">
                  <a:lumMod val="7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260648"/>
            <a:ext cx="8820472" cy="1800200"/>
          </a:xfrm>
          <a:solidFill>
            <a:schemeClr val="accent3">
              <a:lumMod val="20000"/>
              <a:lumOff val="80000"/>
            </a:schemeClr>
          </a:solidFill>
          <a:ln w="28575">
            <a:solidFill>
              <a:schemeClr val="accent1"/>
            </a:solidFill>
          </a:ln>
        </p:spPr>
        <p:txBody>
          <a:bodyPr>
            <a:normAutofit fontScale="90000"/>
          </a:bodyPr>
          <a:lstStyle/>
          <a:p>
            <a:pPr algn="ctr">
              <a:defRPr/>
            </a:pPr>
            <a:r>
              <a:rPr lang="ru-RU" sz="1400" dirty="0" smtClean="0">
                <a:latin typeface="Arial" pitchFamily="34" charset="0"/>
                <a:cs typeface="Arial" pitchFamily="34" charset="0"/>
              </a:rPr>
              <a:t/>
            </a:r>
            <a:br>
              <a:rPr lang="ru-RU" sz="1400" dirty="0" smtClean="0">
                <a:latin typeface="Arial" pitchFamily="34" charset="0"/>
                <a:cs typeface="Arial" pitchFamily="34" charset="0"/>
              </a:rPr>
            </a:br>
            <a:r>
              <a:rPr lang="ru-RU" sz="1400" dirty="0" smtClean="0">
                <a:latin typeface="Arial" pitchFamily="34" charset="0"/>
                <a:cs typeface="Arial" pitchFamily="34" charset="0"/>
              </a:rPr>
              <a:t/>
            </a:r>
            <a:br>
              <a:rPr lang="ru-RU" sz="1400" dirty="0" smtClean="0">
                <a:latin typeface="Arial" pitchFamily="34" charset="0"/>
                <a:cs typeface="Arial" pitchFamily="34" charset="0"/>
              </a:rPr>
            </a:br>
            <a:r>
              <a:rPr lang="ru-RU" sz="1400" dirty="0" smtClean="0">
                <a:latin typeface="Arial" pitchFamily="34" charset="0"/>
                <a:cs typeface="Arial" pitchFamily="34" charset="0"/>
              </a:rPr>
              <a:t/>
            </a:r>
            <a:br>
              <a:rPr lang="ru-RU" sz="1400" dirty="0" smtClean="0">
                <a:latin typeface="Arial" pitchFamily="34" charset="0"/>
                <a:cs typeface="Arial" pitchFamily="34" charset="0"/>
              </a:rPr>
            </a:br>
            <a:r>
              <a:rPr lang="ru-RU" sz="1400" dirty="0" smtClean="0">
                <a:latin typeface="Arial" pitchFamily="34" charset="0"/>
                <a:cs typeface="Arial" pitchFamily="34" charset="0"/>
              </a:rPr>
              <a:t/>
            </a:r>
            <a:br>
              <a:rPr lang="ru-RU" sz="1400" dirty="0" smtClean="0">
                <a:latin typeface="Arial" pitchFamily="34" charset="0"/>
                <a:cs typeface="Arial" pitchFamily="34" charset="0"/>
              </a:rPr>
            </a:br>
            <a:r>
              <a:rPr lang="ru-RU" sz="1400" dirty="0" smtClean="0">
                <a:latin typeface="Arial" pitchFamily="34" charset="0"/>
                <a:cs typeface="Arial" pitchFamily="34" charset="0"/>
              </a:rPr>
              <a:t/>
            </a:r>
            <a:br>
              <a:rPr lang="ru-RU" sz="1400" dirty="0" smtClean="0">
                <a:latin typeface="Arial" pitchFamily="34" charset="0"/>
                <a:cs typeface="Arial" pitchFamily="34" charset="0"/>
              </a:rPr>
            </a:br>
            <a:r>
              <a:rPr lang="ru-RU" sz="2000" b="1" dirty="0" smtClean="0">
                <a:solidFill>
                  <a:srgbClr val="0000FF"/>
                </a:solidFill>
                <a:cs typeface="Arial" pitchFamily="34" charset="0"/>
              </a:rPr>
              <a:t>5.4.Темпы поступлений налога на имущество физических лиц в консолидированные бюджеты муниципальных районов и городских  округов в 2016 году, %                                     </a:t>
            </a:r>
            <a:r>
              <a:rPr lang="ru-RU" sz="1100" b="1" dirty="0" smtClean="0">
                <a:solidFill>
                  <a:schemeClr val="tx1"/>
                </a:solidFill>
              </a:rPr>
              <a:t>(Использованы материалы презентации заседания коллегии министерства финансов Рязанской  области «Об итогах исполнения бюджета                             Рязанской области за 2016 год и задачах финансовых органов на 2017 год»)</a:t>
            </a:r>
            <a:r>
              <a:rPr lang="ru-RU" sz="2000" b="1" dirty="0" smtClean="0"/>
              <a:t/>
            </a:r>
            <a:br>
              <a:rPr lang="ru-RU" sz="2000" b="1" dirty="0" smtClean="0"/>
            </a:br>
            <a:r>
              <a:rPr lang="ru-RU" sz="2000" b="1" dirty="0" smtClean="0">
                <a:solidFill>
                  <a:srgbClr val="0000FF"/>
                </a:solidFill>
                <a:cs typeface="Arial" pitchFamily="34" charset="0"/>
              </a:rPr>
              <a:t/>
            </a:r>
            <a:br>
              <a:rPr lang="ru-RU" sz="2000" b="1" dirty="0" smtClean="0">
                <a:solidFill>
                  <a:srgbClr val="0000FF"/>
                </a:solidFill>
                <a:cs typeface="Arial" pitchFamily="34" charset="0"/>
              </a:rPr>
            </a:br>
            <a:r>
              <a:rPr lang="ru-RU" sz="1400" dirty="0" smtClean="0">
                <a:latin typeface="Arial" pitchFamily="34" charset="0"/>
                <a:cs typeface="Arial" pitchFamily="34" charset="0"/>
              </a:rPr>
              <a:t/>
            </a:r>
            <a:br>
              <a:rPr lang="ru-RU" sz="1400" dirty="0" smtClean="0">
                <a:latin typeface="Arial" pitchFamily="34" charset="0"/>
                <a:cs typeface="Arial" pitchFamily="34" charset="0"/>
              </a:rPr>
            </a:br>
            <a:endParaRPr lang="ru-RU" sz="1400" dirty="0"/>
          </a:p>
        </p:txBody>
      </p:sp>
      <p:graphicFrame>
        <p:nvGraphicFramePr>
          <p:cNvPr id="6146" name="Диаграмма 5"/>
          <p:cNvGraphicFramePr>
            <a:graphicFrameLocks/>
          </p:cNvGraphicFramePr>
          <p:nvPr/>
        </p:nvGraphicFramePr>
        <p:xfrm>
          <a:off x="0" y="1340768"/>
          <a:ext cx="9015413" cy="5034632"/>
        </p:xfrm>
        <a:graphic>
          <a:graphicData uri="http://schemas.openxmlformats.org/presentationml/2006/ole">
            <p:oleObj spid="_x0000_s70658" r:id="rId3" imgW="9016765" imgH="5303980" progId="Excel.Sheet.8">
              <p:embed/>
            </p:oleObj>
          </a:graphicData>
        </a:graphic>
      </p:graphicFrame>
      <p:cxnSp>
        <p:nvCxnSpPr>
          <p:cNvPr id="8" name="Прямая соединительная линия 7"/>
          <p:cNvCxnSpPr/>
          <p:nvPr/>
        </p:nvCxnSpPr>
        <p:spPr>
          <a:xfrm>
            <a:off x="2484438" y="6597650"/>
            <a:ext cx="39528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153" name="TextBox 9"/>
          <p:cNvSpPr txBox="1">
            <a:spLocks noChangeArrowheads="1"/>
          </p:cNvSpPr>
          <p:nvPr/>
        </p:nvSpPr>
        <p:spPr bwMode="auto">
          <a:xfrm>
            <a:off x="2051050" y="6381750"/>
            <a:ext cx="4392613" cy="338138"/>
          </a:xfrm>
          <a:prstGeom prst="rect">
            <a:avLst/>
          </a:prstGeom>
          <a:noFill/>
          <a:ln w="19050">
            <a:solidFill>
              <a:schemeClr val="tx1"/>
            </a:solidFill>
            <a:miter lim="800000"/>
            <a:headEnd/>
            <a:tailEnd/>
          </a:ln>
        </p:spPr>
        <p:txBody>
          <a:bodyPr>
            <a:spAutoFit/>
          </a:bodyPr>
          <a:lstStyle/>
          <a:p>
            <a:r>
              <a:rPr lang="ru-RU" sz="1600" b="1" dirty="0">
                <a:latin typeface="Times New Roman" pitchFamily="18" charset="0"/>
                <a:cs typeface="Times New Roman" pitchFamily="18" charset="0"/>
              </a:rPr>
              <a:t>               </a:t>
            </a:r>
            <a:r>
              <a:rPr lang="ru-RU" sz="1200" b="1" dirty="0">
                <a:latin typeface="Times New Roman" pitchFamily="18" charset="0"/>
                <a:cs typeface="Times New Roman" pitchFamily="18" charset="0"/>
              </a:rPr>
              <a:t>Среднемуниципальный темп 77,4%</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idx="4294967295"/>
          </p:nvPr>
        </p:nvSpPr>
        <p:spPr>
          <a:xfrm>
            <a:off x="611188" y="476672"/>
            <a:ext cx="8064500" cy="431378"/>
          </a:xfrm>
        </p:spPr>
        <p:txBody>
          <a:bodyPr>
            <a:normAutofit fontScale="90000"/>
          </a:bodyPr>
          <a:lstStyle/>
          <a:p>
            <a:r>
              <a:rPr lang="ru-RU" sz="2400" b="1" dirty="0" smtClean="0">
                <a:solidFill>
                  <a:srgbClr val="0000FF"/>
                </a:solidFill>
              </a:rPr>
              <a:t>6. Основные характеристики районного бюджета за 2016 год</a:t>
            </a:r>
            <a:endParaRPr lang="ru-RU" sz="2000" b="1" dirty="0">
              <a:solidFill>
                <a:schemeClr val="hlink"/>
              </a:solidFill>
              <a:effectLst/>
            </a:endParaRPr>
          </a:p>
        </p:txBody>
      </p:sp>
      <p:sp>
        <p:nvSpPr>
          <p:cNvPr id="293893" name="Text Box 5"/>
          <p:cNvSpPr txBox="1">
            <a:spLocks noChangeArrowheads="1"/>
          </p:cNvSpPr>
          <p:nvPr/>
        </p:nvSpPr>
        <p:spPr bwMode="auto">
          <a:xfrm>
            <a:off x="4211960" y="1341438"/>
            <a:ext cx="1296144" cy="309958"/>
          </a:xfrm>
          <a:prstGeom prst="rect">
            <a:avLst/>
          </a:prstGeom>
          <a:noFill/>
          <a:ln w="9525">
            <a:noFill/>
            <a:round/>
            <a:headEnd/>
            <a:tailEnd/>
          </a:ln>
          <a:effectLst/>
        </p:spPr>
        <p:txBody>
          <a:bodyPr wrap="square" lIns="90000" tIns="46800" rIns="90000" bIns="46800">
            <a:spAutoFit/>
          </a:bodyPr>
          <a:lstStyle/>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dirty="0">
                <a:solidFill>
                  <a:srgbClr val="000000"/>
                </a:solidFill>
                <a:latin typeface="Times New Roman" pitchFamily="18" charset="0"/>
                <a:cs typeface="Times New Roman" pitchFamily="18" charset="0"/>
              </a:rPr>
              <a:t>млн. рублей</a:t>
            </a:r>
          </a:p>
        </p:txBody>
      </p:sp>
      <p:sp>
        <p:nvSpPr>
          <p:cNvPr id="293894" name="Line 6"/>
          <p:cNvSpPr>
            <a:spLocks noChangeShapeType="1"/>
          </p:cNvSpPr>
          <p:nvPr/>
        </p:nvSpPr>
        <p:spPr bwMode="auto">
          <a:xfrm flipH="1">
            <a:off x="823913" y="2347913"/>
            <a:ext cx="727075" cy="1587"/>
          </a:xfrm>
          <a:prstGeom prst="line">
            <a:avLst/>
          </a:prstGeom>
          <a:noFill/>
          <a:ln w="28440" cap="sq">
            <a:solidFill>
              <a:srgbClr val="4A7EBB"/>
            </a:solidFill>
            <a:miter lim="800000"/>
            <a:headEnd/>
            <a:tailEnd/>
          </a:ln>
          <a:effectLst/>
        </p:spPr>
        <p:txBody>
          <a:bodyPr/>
          <a:lstStyle/>
          <a:p>
            <a:endParaRPr lang="ru-RU"/>
          </a:p>
        </p:txBody>
      </p:sp>
      <p:sp>
        <p:nvSpPr>
          <p:cNvPr id="293895" name="Line 7"/>
          <p:cNvSpPr>
            <a:spLocks noChangeShapeType="1"/>
          </p:cNvSpPr>
          <p:nvPr/>
        </p:nvSpPr>
        <p:spPr bwMode="auto">
          <a:xfrm>
            <a:off x="827088" y="1844675"/>
            <a:ext cx="1587" cy="1944688"/>
          </a:xfrm>
          <a:prstGeom prst="line">
            <a:avLst/>
          </a:prstGeom>
          <a:noFill/>
          <a:ln w="28440" cap="sq">
            <a:solidFill>
              <a:srgbClr val="4A7EBB"/>
            </a:solidFill>
            <a:miter lim="800000"/>
            <a:headEnd/>
            <a:tailEnd/>
          </a:ln>
          <a:effectLst/>
        </p:spPr>
        <p:txBody>
          <a:bodyPr/>
          <a:lstStyle/>
          <a:p>
            <a:endParaRPr lang="ru-RU"/>
          </a:p>
        </p:txBody>
      </p:sp>
      <p:sp>
        <p:nvSpPr>
          <p:cNvPr id="293896" name="Line 8"/>
          <p:cNvSpPr>
            <a:spLocks noChangeShapeType="1"/>
          </p:cNvSpPr>
          <p:nvPr/>
        </p:nvSpPr>
        <p:spPr bwMode="auto">
          <a:xfrm>
            <a:off x="827088" y="3789363"/>
            <a:ext cx="720725" cy="1587"/>
          </a:xfrm>
          <a:prstGeom prst="line">
            <a:avLst/>
          </a:prstGeom>
          <a:noFill/>
          <a:ln w="28440" cap="sq">
            <a:solidFill>
              <a:srgbClr val="4A7EBB"/>
            </a:solidFill>
            <a:miter lim="800000"/>
            <a:headEnd/>
            <a:tailEnd/>
          </a:ln>
          <a:effectLst/>
        </p:spPr>
        <p:txBody>
          <a:bodyPr/>
          <a:lstStyle/>
          <a:p>
            <a:endParaRPr lang="ru-RU"/>
          </a:p>
        </p:txBody>
      </p:sp>
      <p:sp>
        <p:nvSpPr>
          <p:cNvPr id="293897" name="Line 9"/>
          <p:cNvSpPr>
            <a:spLocks noChangeShapeType="1"/>
          </p:cNvSpPr>
          <p:nvPr/>
        </p:nvSpPr>
        <p:spPr bwMode="auto">
          <a:xfrm>
            <a:off x="827088" y="3789363"/>
            <a:ext cx="1587" cy="1511300"/>
          </a:xfrm>
          <a:prstGeom prst="line">
            <a:avLst/>
          </a:prstGeom>
          <a:noFill/>
          <a:ln w="28440" cap="sq">
            <a:solidFill>
              <a:srgbClr val="4A7EBB"/>
            </a:solidFill>
            <a:miter lim="800000"/>
            <a:headEnd/>
            <a:tailEnd/>
          </a:ln>
          <a:effectLst/>
        </p:spPr>
        <p:txBody>
          <a:bodyPr/>
          <a:lstStyle/>
          <a:p>
            <a:endParaRPr lang="ru-RU"/>
          </a:p>
        </p:txBody>
      </p:sp>
      <p:sp>
        <p:nvSpPr>
          <p:cNvPr id="293898" name="Line 10"/>
          <p:cNvSpPr>
            <a:spLocks noChangeShapeType="1"/>
          </p:cNvSpPr>
          <p:nvPr/>
        </p:nvSpPr>
        <p:spPr bwMode="auto">
          <a:xfrm>
            <a:off x="827088" y="5300663"/>
            <a:ext cx="720725" cy="1587"/>
          </a:xfrm>
          <a:prstGeom prst="line">
            <a:avLst/>
          </a:prstGeom>
          <a:noFill/>
          <a:ln w="28440" cap="sq">
            <a:solidFill>
              <a:srgbClr val="4A7EBB"/>
            </a:solidFill>
            <a:miter lim="800000"/>
            <a:headEnd/>
            <a:tailEnd/>
          </a:ln>
          <a:effectLst/>
        </p:spPr>
        <p:txBody>
          <a:bodyPr/>
          <a:lstStyle/>
          <a:p>
            <a:endParaRPr lang="ru-RU"/>
          </a:p>
        </p:txBody>
      </p:sp>
      <p:sp>
        <p:nvSpPr>
          <p:cNvPr id="293900" name="Rectangle 12"/>
          <p:cNvSpPr>
            <a:spLocks noChangeArrowheads="1"/>
          </p:cNvSpPr>
          <p:nvPr/>
        </p:nvSpPr>
        <p:spPr bwMode="auto">
          <a:xfrm>
            <a:off x="395288" y="1484313"/>
            <a:ext cx="2520950" cy="576262"/>
          </a:xfrm>
          <a:prstGeom prst="rect">
            <a:avLst/>
          </a:prstGeom>
          <a:solidFill>
            <a:srgbClr val="00B8FF"/>
          </a:solidFill>
          <a:ln w="9360" cap="sq">
            <a:solidFill>
              <a:srgbClr val="000000"/>
            </a:solidFill>
            <a:miter lim="800000"/>
            <a:headEnd/>
            <a:tailEnd/>
          </a:ln>
          <a:effectLst/>
        </p:spPr>
        <p:txBody>
          <a:bodyPr lIns="90000" tIns="46800" rIns="90000" bIns="46800" anchor="ct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dirty="0">
                <a:solidFill>
                  <a:srgbClr val="000000"/>
                </a:solidFill>
                <a:latin typeface="Arial" pitchFamily="34" charset="0"/>
                <a:cs typeface="Arial" pitchFamily="34" charset="0"/>
              </a:rPr>
              <a:t>Районный бюджет </a:t>
            </a:r>
          </a:p>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dirty="0" smtClean="0">
                <a:solidFill>
                  <a:srgbClr val="000000"/>
                </a:solidFill>
                <a:latin typeface="Arial" pitchFamily="34" charset="0"/>
                <a:cs typeface="Arial" pitchFamily="34" charset="0"/>
              </a:rPr>
              <a:t>2016 </a:t>
            </a:r>
            <a:r>
              <a:rPr lang="ru-RU" sz="1600" dirty="0">
                <a:solidFill>
                  <a:srgbClr val="000000"/>
                </a:solidFill>
                <a:latin typeface="Arial" pitchFamily="34" charset="0"/>
                <a:cs typeface="Arial" pitchFamily="34" charset="0"/>
              </a:rPr>
              <a:t>год</a:t>
            </a:r>
          </a:p>
        </p:txBody>
      </p:sp>
      <p:sp>
        <p:nvSpPr>
          <p:cNvPr id="293901" name="Rectangle 13"/>
          <p:cNvSpPr>
            <a:spLocks noChangeArrowheads="1"/>
          </p:cNvSpPr>
          <p:nvPr/>
        </p:nvSpPr>
        <p:spPr bwMode="auto">
          <a:xfrm>
            <a:off x="1547813" y="2205038"/>
            <a:ext cx="1800225" cy="792162"/>
          </a:xfrm>
          <a:prstGeom prst="rect">
            <a:avLst/>
          </a:prstGeom>
          <a:solidFill>
            <a:srgbClr val="00B8FF"/>
          </a:solidFill>
          <a:ln w="9360" cap="sq">
            <a:solidFill>
              <a:srgbClr val="000000"/>
            </a:solidFill>
            <a:miter lim="800000"/>
            <a:headEnd/>
            <a:tailEnd/>
          </a:ln>
          <a:effectLst/>
        </p:spPr>
        <p:txBody>
          <a:bodyPr lIns="90000" tIns="46800" rIns="90000" bIns="46800" anchor="ct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dirty="0">
                <a:solidFill>
                  <a:srgbClr val="000000"/>
                </a:solidFill>
                <a:latin typeface="Arial" pitchFamily="34" charset="0"/>
                <a:cs typeface="Arial" pitchFamily="34" charset="0"/>
              </a:rPr>
              <a:t>Доходы</a:t>
            </a:r>
          </a:p>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dirty="0" smtClean="0">
                <a:solidFill>
                  <a:srgbClr val="000000"/>
                </a:solidFill>
                <a:latin typeface="Arial" pitchFamily="34" charset="0"/>
                <a:cs typeface="Arial" pitchFamily="34" charset="0"/>
              </a:rPr>
              <a:t>534 831,6 </a:t>
            </a:r>
            <a:r>
              <a:rPr lang="ru-RU" sz="1400" dirty="0">
                <a:solidFill>
                  <a:srgbClr val="000000"/>
                </a:solidFill>
                <a:latin typeface="Arial" pitchFamily="34" charset="0"/>
                <a:cs typeface="Arial" pitchFamily="34" charset="0"/>
              </a:rPr>
              <a:t>тыс.руб.</a:t>
            </a:r>
          </a:p>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dirty="0" smtClean="0">
                <a:solidFill>
                  <a:srgbClr val="000000"/>
                </a:solidFill>
                <a:latin typeface="Arial" pitchFamily="34" charset="0"/>
                <a:cs typeface="Arial" pitchFamily="34" charset="0"/>
              </a:rPr>
              <a:t>100,9 </a:t>
            </a:r>
            <a:r>
              <a:rPr lang="ru-RU" sz="1400" dirty="0">
                <a:solidFill>
                  <a:srgbClr val="000000"/>
                </a:solidFill>
                <a:latin typeface="Arial" pitchFamily="34" charset="0"/>
                <a:cs typeface="Arial" pitchFamily="34" charset="0"/>
              </a:rPr>
              <a:t>% к </a:t>
            </a:r>
            <a:r>
              <a:rPr lang="ru-RU" sz="1400" dirty="0" smtClean="0">
                <a:solidFill>
                  <a:srgbClr val="000000"/>
                </a:solidFill>
                <a:latin typeface="Arial" pitchFamily="34" charset="0"/>
                <a:cs typeface="Arial" pitchFamily="34" charset="0"/>
              </a:rPr>
              <a:t>2015 </a:t>
            </a:r>
            <a:r>
              <a:rPr lang="ru-RU" sz="1400" dirty="0">
                <a:solidFill>
                  <a:srgbClr val="000000"/>
                </a:solidFill>
                <a:latin typeface="Arial" pitchFamily="34" charset="0"/>
                <a:cs typeface="Arial" pitchFamily="34" charset="0"/>
              </a:rPr>
              <a:t>г.</a:t>
            </a:r>
          </a:p>
        </p:txBody>
      </p:sp>
      <p:sp>
        <p:nvSpPr>
          <p:cNvPr id="293902" name="Rectangle 14"/>
          <p:cNvSpPr>
            <a:spLocks noChangeArrowheads="1"/>
          </p:cNvSpPr>
          <p:nvPr/>
        </p:nvSpPr>
        <p:spPr bwMode="auto">
          <a:xfrm>
            <a:off x="1547813" y="3357563"/>
            <a:ext cx="1800225" cy="792162"/>
          </a:xfrm>
          <a:prstGeom prst="rect">
            <a:avLst/>
          </a:prstGeom>
          <a:solidFill>
            <a:srgbClr val="00B8FF"/>
          </a:solidFill>
          <a:ln w="9360" cap="sq">
            <a:solidFill>
              <a:srgbClr val="000000"/>
            </a:solidFill>
            <a:miter lim="800000"/>
            <a:headEnd/>
            <a:tailEnd/>
          </a:ln>
          <a:effectLst/>
        </p:spPr>
        <p:txBody>
          <a:bodyPr lIns="90000" tIns="46800" rIns="90000" bIns="46800" anchor="ct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dirty="0">
                <a:solidFill>
                  <a:srgbClr val="000000"/>
                </a:solidFill>
                <a:latin typeface="Arial" pitchFamily="34" charset="0"/>
                <a:cs typeface="Arial" pitchFamily="34" charset="0"/>
              </a:rPr>
              <a:t>Расходы</a:t>
            </a:r>
          </a:p>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dirty="0" smtClean="0">
                <a:solidFill>
                  <a:srgbClr val="000000"/>
                </a:solidFill>
                <a:latin typeface="Arial" pitchFamily="34" charset="0"/>
                <a:cs typeface="Arial" pitchFamily="34" charset="0"/>
              </a:rPr>
              <a:t>515056,7 </a:t>
            </a:r>
            <a:r>
              <a:rPr lang="ru-RU" sz="1400" dirty="0">
                <a:solidFill>
                  <a:srgbClr val="000000"/>
                </a:solidFill>
                <a:latin typeface="Arial" pitchFamily="34" charset="0"/>
                <a:cs typeface="Arial" pitchFamily="34" charset="0"/>
              </a:rPr>
              <a:t>тыс.руб.</a:t>
            </a:r>
          </a:p>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dirty="0" smtClean="0">
                <a:solidFill>
                  <a:srgbClr val="000000"/>
                </a:solidFill>
                <a:latin typeface="Arial" pitchFamily="34" charset="0"/>
                <a:cs typeface="Arial" pitchFamily="34" charset="0"/>
              </a:rPr>
              <a:t>97,6 </a:t>
            </a:r>
            <a:r>
              <a:rPr lang="ru-RU" sz="1400" dirty="0">
                <a:solidFill>
                  <a:srgbClr val="000000"/>
                </a:solidFill>
                <a:latin typeface="Arial" pitchFamily="34" charset="0"/>
                <a:cs typeface="Arial" pitchFamily="34" charset="0"/>
              </a:rPr>
              <a:t>% к </a:t>
            </a:r>
            <a:r>
              <a:rPr lang="ru-RU" sz="1400" dirty="0" smtClean="0">
                <a:solidFill>
                  <a:srgbClr val="000000"/>
                </a:solidFill>
                <a:latin typeface="Arial" pitchFamily="34" charset="0"/>
                <a:cs typeface="Arial" pitchFamily="34" charset="0"/>
              </a:rPr>
              <a:t>2015 </a:t>
            </a:r>
            <a:r>
              <a:rPr lang="ru-RU" sz="1400" dirty="0">
                <a:solidFill>
                  <a:srgbClr val="000000"/>
                </a:solidFill>
                <a:latin typeface="Arial" pitchFamily="34" charset="0"/>
                <a:cs typeface="Arial" pitchFamily="34" charset="0"/>
              </a:rPr>
              <a:t>г.</a:t>
            </a:r>
          </a:p>
        </p:txBody>
      </p:sp>
      <p:sp>
        <p:nvSpPr>
          <p:cNvPr id="293903" name="Rectangle 15"/>
          <p:cNvSpPr>
            <a:spLocks noChangeArrowheads="1"/>
          </p:cNvSpPr>
          <p:nvPr/>
        </p:nvSpPr>
        <p:spPr bwMode="auto">
          <a:xfrm>
            <a:off x="1547664" y="4581128"/>
            <a:ext cx="1800225" cy="935038"/>
          </a:xfrm>
          <a:prstGeom prst="rect">
            <a:avLst/>
          </a:prstGeom>
          <a:solidFill>
            <a:srgbClr val="00B8FF"/>
          </a:solidFill>
          <a:ln w="9360" cap="sq">
            <a:solidFill>
              <a:srgbClr val="000000"/>
            </a:solidFill>
            <a:miter lim="800000"/>
            <a:headEnd/>
            <a:tailEnd/>
          </a:ln>
          <a:effectLst/>
        </p:spPr>
        <p:txBody>
          <a:bodyPr lIns="90000" tIns="46800" rIns="90000" bIns="46800" anchor="ct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dirty="0">
                <a:solidFill>
                  <a:srgbClr val="000000"/>
                </a:solidFill>
                <a:latin typeface="Arial" pitchFamily="34" charset="0"/>
                <a:cs typeface="Arial" pitchFamily="34" charset="0"/>
              </a:rPr>
              <a:t>Профицит</a:t>
            </a:r>
          </a:p>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dirty="0" smtClean="0">
                <a:solidFill>
                  <a:srgbClr val="000000"/>
                </a:solidFill>
                <a:latin typeface="Arial" pitchFamily="34" charset="0"/>
                <a:cs typeface="Arial" pitchFamily="34" charset="0"/>
              </a:rPr>
              <a:t>19774,9 </a:t>
            </a:r>
            <a:r>
              <a:rPr lang="ru-RU" sz="1400" dirty="0">
                <a:solidFill>
                  <a:srgbClr val="000000"/>
                </a:solidFill>
                <a:latin typeface="Arial" pitchFamily="34" charset="0"/>
                <a:cs typeface="Arial" pitchFamily="34" charset="0"/>
              </a:rPr>
              <a:t>тыс. руб.</a:t>
            </a:r>
          </a:p>
        </p:txBody>
      </p:sp>
      <p:graphicFrame>
        <p:nvGraphicFramePr>
          <p:cNvPr id="14" name="Object 2"/>
          <p:cNvGraphicFramePr>
            <a:graphicFrameLocks noChangeAspect="1"/>
          </p:cNvGraphicFramePr>
          <p:nvPr/>
        </p:nvGraphicFramePr>
        <p:xfrm>
          <a:off x="1115616" y="1628800"/>
          <a:ext cx="7848872" cy="49037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idx="4294967295"/>
          </p:nvPr>
        </p:nvSpPr>
        <p:spPr>
          <a:xfrm>
            <a:off x="179388" y="476250"/>
            <a:ext cx="8713787" cy="504825"/>
          </a:xfrm>
        </p:spPr>
        <p:txBody>
          <a:bodyPr>
            <a:normAutofit fontScale="90000"/>
          </a:bodyPr>
          <a:lstStyle/>
          <a:p>
            <a:r>
              <a:rPr lang="ru-RU" sz="1800" dirty="0" smtClean="0">
                <a:solidFill>
                  <a:schemeClr val="hlink"/>
                </a:solidFill>
                <a:effectLst/>
              </a:rPr>
              <a:t/>
            </a:r>
            <a:br>
              <a:rPr lang="ru-RU" sz="1800" dirty="0" smtClean="0">
                <a:solidFill>
                  <a:schemeClr val="hlink"/>
                </a:solidFill>
                <a:effectLst/>
              </a:rPr>
            </a:br>
            <a:r>
              <a:rPr lang="ru-RU" sz="1800" dirty="0" smtClean="0">
                <a:solidFill>
                  <a:schemeClr val="hlink"/>
                </a:solidFill>
              </a:rPr>
              <a:t/>
            </a:r>
            <a:br>
              <a:rPr lang="ru-RU" sz="1800" dirty="0" smtClean="0">
                <a:solidFill>
                  <a:schemeClr val="hlink"/>
                </a:solidFill>
              </a:rPr>
            </a:br>
            <a:r>
              <a:rPr lang="ru-RU" sz="1800" dirty="0">
                <a:solidFill>
                  <a:schemeClr val="hlink"/>
                </a:solidFill>
                <a:effectLst/>
              </a:rPr>
              <a:t/>
            </a:r>
            <a:br>
              <a:rPr lang="ru-RU" sz="1800" dirty="0">
                <a:solidFill>
                  <a:schemeClr val="hlink"/>
                </a:solidFill>
                <a:effectLst/>
              </a:rPr>
            </a:br>
            <a:endParaRPr lang="ru-RU" sz="1800" dirty="0">
              <a:solidFill>
                <a:schemeClr val="hlink"/>
              </a:solidFill>
              <a:effectLst/>
            </a:endParaRPr>
          </a:p>
        </p:txBody>
      </p:sp>
      <p:sp>
        <p:nvSpPr>
          <p:cNvPr id="294916" name="Text Box 4"/>
          <p:cNvSpPr txBox="1">
            <a:spLocks noChangeArrowheads="1"/>
          </p:cNvSpPr>
          <p:nvPr/>
        </p:nvSpPr>
        <p:spPr bwMode="auto">
          <a:xfrm>
            <a:off x="7715250" y="285750"/>
            <a:ext cx="428625" cy="340735"/>
          </a:xfrm>
          <a:prstGeom prst="rect">
            <a:avLst/>
          </a:prstGeom>
          <a:noFill/>
          <a:ln w="9525">
            <a:noFill/>
            <a:round/>
            <a:headEnd/>
            <a:tailEnd/>
          </a:ln>
          <a:effectLst/>
        </p:spPr>
        <p:txBody>
          <a:bodyPr lIns="90000" tIns="46800" rIns="90000" bIns="46800">
            <a:spAutoFit/>
          </a:bodyP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dirty="0">
                <a:solidFill>
                  <a:srgbClr val="FFFFFF"/>
                </a:solidFill>
                <a:latin typeface="Arial" pitchFamily="34" charset="0"/>
                <a:cs typeface="Arial" pitchFamily="34" charset="0"/>
              </a:rPr>
              <a:t> </a:t>
            </a:r>
          </a:p>
        </p:txBody>
      </p:sp>
      <p:sp>
        <p:nvSpPr>
          <p:cNvPr id="294917" name="Text Box 5"/>
          <p:cNvSpPr txBox="1">
            <a:spLocks noChangeArrowheads="1"/>
          </p:cNvSpPr>
          <p:nvPr/>
        </p:nvSpPr>
        <p:spPr bwMode="auto">
          <a:xfrm>
            <a:off x="395288" y="188913"/>
            <a:ext cx="8424862" cy="360362"/>
          </a:xfrm>
          <a:prstGeom prst="rect">
            <a:avLst/>
          </a:prstGeom>
          <a:noFill/>
          <a:ln w="9525">
            <a:noFill/>
            <a:round/>
            <a:headEnd/>
            <a:tailEnd/>
          </a:ln>
          <a:effectLst/>
        </p:spPr>
        <p:txBody>
          <a:bodyPr lIns="90000" tIns="46800" rIns="90000" bIns="46800"/>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400" b="1" dirty="0" smtClean="0">
                <a:solidFill>
                  <a:srgbClr val="0000FF"/>
                </a:solidFill>
                <a:latin typeface="+mj-lt"/>
              </a:rPr>
              <a:t>7. Исполнение районного бюджета за 2016 год ( тыс. руб.)</a:t>
            </a:r>
            <a:endParaRPr lang="ru-RU" sz="2400" b="1" dirty="0">
              <a:solidFill>
                <a:srgbClr val="C00000"/>
              </a:solidFill>
              <a:latin typeface="+mj-lt"/>
              <a:ea typeface="Microsoft YaHei" pitchFamily="34" charset="-122"/>
              <a:cs typeface="Arial" pitchFamily="34" charset="0"/>
            </a:endParaRPr>
          </a:p>
        </p:txBody>
      </p:sp>
      <p:sp>
        <p:nvSpPr>
          <p:cNvPr id="294918" name="Text Box 6"/>
          <p:cNvSpPr txBox="1">
            <a:spLocks noChangeArrowheads="1"/>
          </p:cNvSpPr>
          <p:nvPr/>
        </p:nvSpPr>
        <p:spPr bwMode="auto">
          <a:xfrm>
            <a:off x="323850" y="765175"/>
            <a:ext cx="2663825" cy="360363"/>
          </a:xfrm>
          <a:prstGeom prst="rect">
            <a:avLst/>
          </a:prstGeom>
          <a:noFill/>
          <a:ln w="9525">
            <a:noFill/>
            <a:round/>
            <a:headEnd/>
            <a:tailEnd/>
          </a:ln>
          <a:effectLst/>
        </p:spPr>
        <p:txBody>
          <a:bodyPr lIns="90000" tIns="46800" rIns="90000" bIns="46800" anchor="b"/>
          <a:lstStyle/>
          <a:p>
            <a:pPr algn="ctr" defTabSz="449263">
              <a:spcBef>
                <a:spcPts val="5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000" b="1" dirty="0">
                <a:solidFill>
                  <a:srgbClr val="000000"/>
                </a:solidFill>
                <a:latin typeface="Calibri" pitchFamily="34" charset="0"/>
                <a:ea typeface="Microsoft YaHei" pitchFamily="34" charset="-122"/>
                <a:cs typeface="Arial" pitchFamily="34" charset="0"/>
              </a:rPr>
              <a:t>Доходы бюджета:</a:t>
            </a:r>
          </a:p>
        </p:txBody>
      </p:sp>
      <p:sp>
        <p:nvSpPr>
          <p:cNvPr id="294919" name="Text Box 7"/>
          <p:cNvSpPr txBox="1">
            <a:spLocks noChangeArrowheads="1"/>
          </p:cNvSpPr>
          <p:nvPr/>
        </p:nvSpPr>
        <p:spPr bwMode="auto">
          <a:xfrm>
            <a:off x="6227763" y="765175"/>
            <a:ext cx="2665412" cy="431800"/>
          </a:xfrm>
          <a:prstGeom prst="rect">
            <a:avLst/>
          </a:prstGeom>
          <a:noFill/>
          <a:ln w="9525">
            <a:noFill/>
            <a:round/>
            <a:headEnd/>
            <a:tailEnd/>
          </a:ln>
          <a:effectLst/>
        </p:spPr>
        <p:txBody>
          <a:bodyPr lIns="90000" tIns="46800" rIns="90000" bIns="46800" anchor="b"/>
          <a:lstStyle/>
          <a:p>
            <a:pPr defTabSz="449263">
              <a:spcBef>
                <a:spcPts val="5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2000" b="1">
                <a:solidFill>
                  <a:srgbClr val="000000"/>
                </a:solidFill>
                <a:latin typeface="Calibri" pitchFamily="34" charset="0"/>
                <a:cs typeface="Arial" pitchFamily="34" charset="0"/>
              </a:rPr>
              <a:t>Расходы бюджета:</a:t>
            </a:r>
          </a:p>
        </p:txBody>
      </p:sp>
      <p:sp>
        <p:nvSpPr>
          <p:cNvPr id="294920" name="Text Box 8"/>
          <p:cNvSpPr txBox="1">
            <a:spLocks noChangeArrowheads="1"/>
          </p:cNvSpPr>
          <p:nvPr/>
        </p:nvSpPr>
        <p:spPr bwMode="auto">
          <a:xfrm>
            <a:off x="468313" y="1125538"/>
            <a:ext cx="2303462" cy="4403386"/>
          </a:xfrm>
          <a:prstGeom prst="rect">
            <a:avLst/>
          </a:prstGeom>
          <a:noFill/>
          <a:ln w="9525">
            <a:noFill/>
            <a:round/>
            <a:headEnd/>
            <a:tailEnd/>
          </a:ln>
          <a:effectLst/>
        </p:spPr>
        <p:txBody>
          <a:bodyPr lIns="90000" tIns="46800" rIns="90000" bIns="46800">
            <a:spAutoFit/>
          </a:bodyPr>
          <a:lstStyle/>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b="1" dirty="0">
              <a:solidFill>
                <a:srgbClr val="000000"/>
              </a:solidFill>
              <a:latin typeface="Arial" pitchFamily="34" charset="0"/>
              <a:cs typeface="Arial" pitchFamily="34" charset="0"/>
            </a:endParaRPr>
          </a:p>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b="1" dirty="0">
              <a:solidFill>
                <a:srgbClr val="000000"/>
              </a:solidFill>
              <a:latin typeface="Arial" pitchFamily="34" charset="0"/>
              <a:cs typeface="Arial" pitchFamily="34" charset="0"/>
            </a:endParaRPr>
          </a:p>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dirty="0">
                <a:solidFill>
                  <a:srgbClr val="000000"/>
                </a:solidFill>
                <a:latin typeface="Arial" pitchFamily="34" charset="0"/>
                <a:cs typeface="Arial" pitchFamily="34" charset="0"/>
              </a:rPr>
              <a:t>Налог на доходы физических лиц</a:t>
            </a:r>
          </a:p>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dirty="0" smtClean="0">
                <a:solidFill>
                  <a:srgbClr val="000000"/>
                </a:solidFill>
                <a:latin typeface="Arial" pitchFamily="34" charset="0"/>
                <a:cs typeface="Arial" pitchFamily="34" charset="0"/>
              </a:rPr>
              <a:t>244 953,0</a:t>
            </a:r>
            <a:endParaRPr lang="ru-RU" sz="1400" b="1" dirty="0">
              <a:solidFill>
                <a:srgbClr val="000000"/>
              </a:solidFill>
              <a:latin typeface="Arial" pitchFamily="34" charset="0"/>
              <a:cs typeface="Arial" pitchFamily="34" charset="0"/>
            </a:endParaRPr>
          </a:p>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b="1" dirty="0">
              <a:solidFill>
                <a:srgbClr val="000000"/>
              </a:solidFill>
              <a:latin typeface="Arial" pitchFamily="34" charset="0"/>
              <a:cs typeface="Arial" pitchFamily="34" charset="0"/>
            </a:endParaRPr>
          </a:p>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b="1" dirty="0">
              <a:solidFill>
                <a:srgbClr val="000000"/>
              </a:solidFill>
              <a:latin typeface="Arial" pitchFamily="34" charset="0"/>
              <a:cs typeface="Arial" pitchFamily="34" charset="0"/>
            </a:endParaRPr>
          </a:p>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b="1" dirty="0">
              <a:solidFill>
                <a:srgbClr val="000000"/>
              </a:solidFill>
              <a:latin typeface="Arial" pitchFamily="34" charset="0"/>
              <a:cs typeface="Arial" pitchFamily="34" charset="0"/>
            </a:endParaRPr>
          </a:p>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b="1" dirty="0">
              <a:solidFill>
                <a:srgbClr val="000000"/>
              </a:solidFill>
              <a:latin typeface="Arial" pitchFamily="34" charset="0"/>
              <a:cs typeface="Arial" pitchFamily="34" charset="0"/>
            </a:endParaRPr>
          </a:p>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dirty="0">
                <a:solidFill>
                  <a:srgbClr val="000000"/>
                </a:solidFill>
                <a:latin typeface="Arial" pitchFamily="34" charset="0"/>
                <a:cs typeface="Arial" pitchFamily="34" charset="0"/>
              </a:rPr>
              <a:t>Безвозмездные поступления</a:t>
            </a:r>
          </a:p>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dirty="0" smtClean="0">
                <a:solidFill>
                  <a:srgbClr val="000000"/>
                </a:solidFill>
                <a:latin typeface="Arial" pitchFamily="34" charset="0"/>
                <a:cs typeface="Arial" pitchFamily="34" charset="0"/>
              </a:rPr>
              <a:t>264 844,1</a:t>
            </a:r>
            <a:endParaRPr lang="ru-RU" sz="1400" b="1" dirty="0">
              <a:solidFill>
                <a:srgbClr val="000000"/>
              </a:solidFill>
              <a:latin typeface="Arial" pitchFamily="34" charset="0"/>
              <a:cs typeface="Arial" pitchFamily="34" charset="0"/>
            </a:endParaRPr>
          </a:p>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b="1" dirty="0">
              <a:solidFill>
                <a:srgbClr val="000000"/>
              </a:solidFill>
              <a:latin typeface="Arial" pitchFamily="34" charset="0"/>
              <a:cs typeface="Arial" pitchFamily="34" charset="0"/>
            </a:endParaRPr>
          </a:p>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b="1" dirty="0">
              <a:solidFill>
                <a:srgbClr val="000000"/>
              </a:solidFill>
              <a:latin typeface="Arial" pitchFamily="34" charset="0"/>
              <a:cs typeface="Arial" pitchFamily="34" charset="0"/>
            </a:endParaRPr>
          </a:p>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b="1" dirty="0">
              <a:solidFill>
                <a:srgbClr val="000000"/>
              </a:solidFill>
              <a:latin typeface="Arial" pitchFamily="34" charset="0"/>
              <a:cs typeface="Arial" pitchFamily="34" charset="0"/>
            </a:endParaRPr>
          </a:p>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b="1" dirty="0">
              <a:solidFill>
                <a:srgbClr val="000000"/>
              </a:solidFill>
              <a:latin typeface="Arial" pitchFamily="34" charset="0"/>
              <a:cs typeface="Arial" pitchFamily="34" charset="0"/>
            </a:endParaRPr>
          </a:p>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b="1" dirty="0">
              <a:solidFill>
                <a:srgbClr val="000000"/>
              </a:solidFill>
              <a:latin typeface="Arial" pitchFamily="34" charset="0"/>
              <a:cs typeface="Arial" pitchFamily="34" charset="0"/>
            </a:endParaRPr>
          </a:p>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b="1" dirty="0">
              <a:solidFill>
                <a:srgbClr val="000000"/>
              </a:solidFill>
              <a:latin typeface="Arial" pitchFamily="34" charset="0"/>
              <a:cs typeface="Arial" pitchFamily="34" charset="0"/>
            </a:endParaRPr>
          </a:p>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dirty="0">
                <a:solidFill>
                  <a:srgbClr val="000000"/>
                </a:solidFill>
                <a:latin typeface="Arial" pitchFamily="34" charset="0"/>
                <a:cs typeface="Arial" pitchFamily="34" charset="0"/>
              </a:rPr>
              <a:t>Прочие доходы</a:t>
            </a:r>
          </a:p>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dirty="0" smtClean="0">
                <a:solidFill>
                  <a:srgbClr val="000000"/>
                </a:solidFill>
                <a:latin typeface="Arial" pitchFamily="34" charset="0"/>
                <a:cs typeface="Arial" pitchFamily="34" charset="0"/>
              </a:rPr>
              <a:t>25 034,5</a:t>
            </a:r>
            <a:endParaRPr lang="ru-RU" sz="1400" b="1" dirty="0">
              <a:solidFill>
                <a:srgbClr val="000000"/>
              </a:solidFill>
              <a:latin typeface="Arial" pitchFamily="34" charset="0"/>
              <a:cs typeface="Arial" pitchFamily="34" charset="0"/>
            </a:endParaRPr>
          </a:p>
        </p:txBody>
      </p:sp>
      <p:sp>
        <p:nvSpPr>
          <p:cNvPr id="294921" name="Text Box 9"/>
          <p:cNvSpPr txBox="1">
            <a:spLocks noChangeArrowheads="1"/>
          </p:cNvSpPr>
          <p:nvPr/>
        </p:nvSpPr>
        <p:spPr bwMode="auto">
          <a:xfrm>
            <a:off x="6372225" y="1125538"/>
            <a:ext cx="2520950" cy="4495719"/>
          </a:xfrm>
          <a:prstGeom prst="rect">
            <a:avLst/>
          </a:prstGeom>
          <a:noFill/>
          <a:ln w="9525">
            <a:noFill/>
            <a:round/>
            <a:headEnd/>
            <a:tailEnd/>
          </a:ln>
          <a:effectLst/>
        </p:spPr>
        <p:txBody>
          <a:bodyPr lIns="90000" tIns="46800" rIns="90000" bIns="46800">
            <a:spAutoFit/>
          </a:bodyPr>
          <a:lstStyle/>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dirty="0">
              <a:solidFill>
                <a:srgbClr val="000000"/>
              </a:solidFill>
              <a:latin typeface="Arial" pitchFamily="34" charset="0"/>
              <a:cs typeface="Arial" pitchFamily="34" charset="0"/>
            </a:endParaRPr>
          </a:p>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dirty="0">
                <a:solidFill>
                  <a:srgbClr val="000000"/>
                </a:solidFill>
                <a:latin typeface="Arial" pitchFamily="34" charset="0"/>
                <a:cs typeface="Arial" pitchFamily="34" charset="0"/>
              </a:rPr>
              <a:t>Образование </a:t>
            </a:r>
            <a:r>
              <a:rPr lang="ru-RU" sz="1400" dirty="0" smtClean="0">
                <a:solidFill>
                  <a:srgbClr val="000000"/>
                </a:solidFill>
                <a:latin typeface="Arial" pitchFamily="34" charset="0"/>
                <a:cs typeface="Arial" pitchFamily="34" charset="0"/>
              </a:rPr>
              <a:t>– </a:t>
            </a:r>
            <a:r>
              <a:rPr lang="ru-RU" sz="1400" b="1" dirty="0" smtClean="0">
                <a:solidFill>
                  <a:srgbClr val="000000"/>
                </a:solidFill>
                <a:latin typeface="Arial" pitchFamily="34" charset="0"/>
                <a:cs typeface="Arial" pitchFamily="34" charset="0"/>
              </a:rPr>
              <a:t>323 301,0</a:t>
            </a:r>
            <a:endParaRPr lang="ru-RU" sz="1400" b="1" dirty="0">
              <a:solidFill>
                <a:srgbClr val="000000"/>
              </a:solidFill>
              <a:latin typeface="Arial" pitchFamily="34" charset="0"/>
              <a:cs typeface="Arial" pitchFamily="34" charset="0"/>
            </a:endParaRPr>
          </a:p>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000" b="1" dirty="0">
              <a:solidFill>
                <a:srgbClr val="000000"/>
              </a:solidFill>
              <a:latin typeface="Arial" pitchFamily="34" charset="0"/>
              <a:cs typeface="Arial" pitchFamily="34" charset="0"/>
            </a:endParaRPr>
          </a:p>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dirty="0" smtClean="0">
              <a:solidFill>
                <a:srgbClr val="000000"/>
              </a:solidFill>
              <a:latin typeface="Arial" pitchFamily="34" charset="0"/>
              <a:cs typeface="Arial" pitchFamily="34" charset="0"/>
            </a:endParaRPr>
          </a:p>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dirty="0" smtClean="0">
                <a:solidFill>
                  <a:srgbClr val="000000"/>
                </a:solidFill>
                <a:latin typeface="Arial" pitchFamily="34" charset="0"/>
                <a:cs typeface="Arial" pitchFamily="34" charset="0"/>
              </a:rPr>
              <a:t>Культура и кинематография</a:t>
            </a:r>
          </a:p>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dirty="0" smtClean="0">
                <a:solidFill>
                  <a:srgbClr val="000000"/>
                </a:solidFill>
                <a:latin typeface="Arial" pitchFamily="34" charset="0"/>
                <a:cs typeface="Arial" pitchFamily="34" charset="0"/>
              </a:rPr>
              <a:t>65 094,2</a:t>
            </a:r>
          </a:p>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dirty="0" smtClean="0">
              <a:solidFill>
                <a:srgbClr val="000000"/>
              </a:solidFill>
              <a:latin typeface="Arial" pitchFamily="34" charset="0"/>
              <a:cs typeface="Arial" pitchFamily="34" charset="0"/>
            </a:endParaRPr>
          </a:p>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dirty="0" smtClean="0">
                <a:solidFill>
                  <a:srgbClr val="000000"/>
                </a:solidFill>
                <a:latin typeface="Arial" pitchFamily="34" charset="0"/>
                <a:cs typeface="Arial" pitchFamily="34" charset="0"/>
              </a:rPr>
              <a:t>Общегосударственные </a:t>
            </a:r>
            <a:r>
              <a:rPr lang="ru-RU" sz="1400" dirty="0">
                <a:solidFill>
                  <a:srgbClr val="000000"/>
                </a:solidFill>
                <a:latin typeface="Arial" pitchFamily="34" charset="0"/>
                <a:cs typeface="Arial" pitchFamily="34" charset="0"/>
              </a:rPr>
              <a:t>вопросы </a:t>
            </a:r>
            <a:r>
              <a:rPr lang="ru-RU" sz="1400" dirty="0" smtClean="0">
                <a:solidFill>
                  <a:srgbClr val="000000"/>
                </a:solidFill>
                <a:latin typeface="Arial" pitchFamily="34" charset="0"/>
                <a:cs typeface="Arial" pitchFamily="34" charset="0"/>
              </a:rPr>
              <a:t>– </a:t>
            </a:r>
            <a:r>
              <a:rPr lang="ru-RU" sz="1400" b="1" dirty="0" smtClean="0">
                <a:solidFill>
                  <a:srgbClr val="000000"/>
                </a:solidFill>
                <a:latin typeface="Arial" pitchFamily="34" charset="0"/>
                <a:cs typeface="Arial" pitchFamily="34" charset="0"/>
              </a:rPr>
              <a:t>54 158,5</a:t>
            </a:r>
            <a:endParaRPr lang="ru-RU" sz="1400" b="1" dirty="0">
              <a:solidFill>
                <a:srgbClr val="000000"/>
              </a:solidFill>
              <a:latin typeface="Arial" pitchFamily="34" charset="0"/>
              <a:cs typeface="Arial" pitchFamily="34" charset="0"/>
            </a:endParaRPr>
          </a:p>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dirty="0" smtClean="0">
              <a:solidFill>
                <a:srgbClr val="000000"/>
              </a:solidFill>
              <a:latin typeface="Arial" pitchFamily="34" charset="0"/>
              <a:cs typeface="Arial" pitchFamily="34" charset="0"/>
            </a:endParaRPr>
          </a:p>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dirty="0" smtClean="0">
                <a:solidFill>
                  <a:srgbClr val="000000"/>
                </a:solidFill>
                <a:latin typeface="Arial" pitchFamily="34" charset="0"/>
                <a:cs typeface="Arial" pitchFamily="34" charset="0"/>
              </a:rPr>
              <a:t>Социальная политика - </a:t>
            </a:r>
          </a:p>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dirty="0" smtClean="0">
                <a:solidFill>
                  <a:srgbClr val="000000"/>
                </a:solidFill>
                <a:latin typeface="Arial" pitchFamily="34" charset="0"/>
                <a:cs typeface="Arial" pitchFamily="34" charset="0"/>
              </a:rPr>
              <a:t>34 584,4</a:t>
            </a:r>
            <a:endParaRPr lang="ru-RU" sz="1400" dirty="0">
              <a:solidFill>
                <a:srgbClr val="000000"/>
              </a:solidFill>
              <a:latin typeface="Arial" pitchFamily="34" charset="0"/>
              <a:cs typeface="Arial" pitchFamily="34" charset="0"/>
            </a:endParaRPr>
          </a:p>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dirty="0" smtClean="0">
              <a:solidFill>
                <a:srgbClr val="000000"/>
              </a:solidFill>
              <a:latin typeface="Arial" pitchFamily="34" charset="0"/>
              <a:cs typeface="Arial" pitchFamily="34" charset="0"/>
            </a:endParaRPr>
          </a:p>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dirty="0" smtClean="0">
                <a:solidFill>
                  <a:srgbClr val="000000"/>
                </a:solidFill>
                <a:latin typeface="Arial" pitchFamily="34" charset="0"/>
                <a:cs typeface="Arial" pitchFamily="34" charset="0"/>
              </a:rPr>
              <a:t>Финансовая </a:t>
            </a:r>
            <a:r>
              <a:rPr lang="ru-RU" sz="1400" dirty="0">
                <a:solidFill>
                  <a:srgbClr val="000000"/>
                </a:solidFill>
                <a:latin typeface="Arial" pitchFamily="34" charset="0"/>
                <a:cs typeface="Arial" pitchFamily="34" charset="0"/>
              </a:rPr>
              <a:t>помощь поселениям </a:t>
            </a:r>
            <a:r>
              <a:rPr lang="ru-RU" sz="1400" dirty="0" smtClean="0">
                <a:solidFill>
                  <a:srgbClr val="000000"/>
                </a:solidFill>
                <a:latin typeface="Arial" pitchFamily="34" charset="0"/>
                <a:cs typeface="Arial" pitchFamily="34" charset="0"/>
              </a:rPr>
              <a:t>– </a:t>
            </a:r>
            <a:r>
              <a:rPr lang="ru-RU" sz="1400" b="1" dirty="0" smtClean="0">
                <a:solidFill>
                  <a:srgbClr val="000000"/>
                </a:solidFill>
                <a:latin typeface="Arial" pitchFamily="34" charset="0"/>
                <a:cs typeface="Arial" pitchFamily="34" charset="0"/>
              </a:rPr>
              <a:t>23 135,2</a:t>
            </a:r>
            <a:endParaRPr lang="ru-RU" sz="1400" b="1" dirty="0">
              <a:solidFill>
                <a:srgbClr val="000000"/>
              </a:solidFill>
              <a:latin typeface="Arial" pitchFamily="34" charset="0"/>
              <a:cs typeface="Arial" pitchFamily="34" charset="0"/>
            </a:endParaRPr>
          </a:p>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000" b="1" dirty="0">
              <a:solidFill>
                <a:srgbClr val="000000"/>
              </a:solidFill>
              <a:latin typeface="Arial" pitchFamily="34" charset="0"/>
              <a:cs typeface="Arial" pitchFamily="34" charset="0"/>
            </a:endParaRPr>
          </a:p>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dirty="0" smtClean="0">
                <a:solidFill>
                  <a:srgbClr val="000000"/>
                </a:solidFill>
                <a:latin typeface="Arial" pitchFamily="34" charset="0"/>
                <a:cs typeface="Arial" pitchFamily="34" charset="0"/>
              </a:rPr>
              <a:t>Национальная экономика - </a:t>
            </a:r>
            <a:endParaRPr lang="ru-RU" sz="1400" dirty="0">
              <a:solidFill>
                <a:srgbClr val="000000"/>
              </a:solidFill>
              <a:latin typeface="Arial" pitchFamily="34" charset="0"/>
              <a:cs typeface="Arial" pitchFamily="34" charset="0"/>
            </a:endParaRPr>
          </a:p>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dirty="0" smtClean="0">
                <a:solidFill>
                  <a:srgbClr val="000000"/>
                </a:solidFill>
                <a:latin typeface="Arial" pitchFamily="34" charset="0"/>
                <a:cs typeface="Arial" pitchFamily="34" charset="0"/>
              </a:rPr>
              <a:t>8 048,5</a:t>
            </a:r>
            <a:endParaRPr lang="ru-RU" sz="1400" b="1" dirty="0">
              <a:solidFill>
                <a:srgbClr val="000000"/>
              </a:solidFill>
              <a:latin typeface="Arial" pitchFamily="34" charset="0"/>
              <a:cs typeface="Arial" pitchFamily="34" charset="0"/>
            </a:endParaRPr>
          </a:p>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400" b="1" dirty="0">
              <a:solidFill>
                <a:srgbClr val="000000"/>
              </a:solidFill>
              <a:latin typeface="Arial" pitchFamily="34" charset="0"/>
              <a:cs typeface="Arial" pitchFamily="34" charset="0"/>
            </a:endParaRPr>
          </a:p>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dirty="0">
                <a:solidFill>
                  <a:srgbClr val="000000"/>
                </a:solidFill>
                <a:latin typeface="Arial" pitchFamily="34" charset="0"/>
                <a:cs typeface="Arial" pitchFamily="34" charset="0"/>
              </a:rPr>
              <a:t>Другие сферы</a:t>
            </a:r>
          </a:p>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400" b="1" dirty="0" smtClean="0">
                <a:solidFill>
                  <a:srgbClr val="000000"/>
                </a:solidFill>
                <a:latin typeface="Arial" pitchFamily="34" charset="0"/>
                <a:cs typeface="Arial" pitchFamily="34" charset="0"/>
              </a:rPr>
              <a:t>6 734,9</a:t>
            </a:r>
            <a:endParaRPr lang="ru-RU" sz="1400" b="1" dirty="0">
              <a:solidFill>
                <a:srgbClr val="000000"/>
              </a:solidFill>
              <a:latin typeface="Arial" pitchFamily="34" charset="0"/>
              <a:cs typeface="Arial" pitchFamily="34" charset="0"/>
            </a:endParaRPr>
          </a:p>
        </p:txBody>
      </p:sp>
      <p:sp>
        <p:nvSpPr>
          <p:cNvPr id="294922" name="AutoShape 10"/>
          <p:cNvSpPr>
            <a:spLocks noChangeArrowheads="1"/>
          </p:cNvSpPr>
          <p:nvPr/>
        </p:nvSpPr>
        <p:spPr bwMode="auto">
          <a:xfrm>
            <a:off x="3276600" y="908050"/>
            <a:ext cx="2374900" cy="5041900"/>
          </a:xfrm>
          <a:prstGeom prst="roundRect">
            <a:avLst>
              <a:gd name="adj" fmla="val 16667"/>
            </a:avLst>
          </a:prstGeom>
          <a:gradFill rotWithShape="0">
            <a:gsLst>
              <a:gs pos="0">
                <a:srgbClr val="E5EEFF"/>
              </a:gs>
              <a:gs pos="100000">
                <a:srgbClr val="A3C4FF"/>
              </a:gs>
            </a:gsLst>
            <a:lin ang="5400000" scaled="1"/>
          </a:gradFill>
          <a:ln w="9360" cap="sq">
            <a:solidFill>
              <a:srgbClr val="4A7EBB"/>
            </a:solidFill>
            <a:miter lim="800000"/>
            <a:headEnd/>
            <a:tailEnd/>
          </a:ln>
          <a:effectLst>
            <a:outerShdw dist="20160" dir="5400000" algn="ctr" rotWithShape="0">
              <a:srgbClr val="000000">
                <a:alpha val="38034"/>
              </a:srgbClr>
            </a:outerShdw>
          </a:effectLst>
        </p:spPr>
        <p:txBody>
          <a:bodyPr wrap="none" anchor="ctr"/>
          <a:lstStyle/>
          <a:p>
            <a:endParaRPr lang="ru-RU"/>
          </a:p>
        </p:txBody>
      </p:sp>
      <p:sp>
        <p:nvSpPr>
          <p:cNvPr id="294923" name="Text Box 11"/>
          <p:cNvSpPr txBox="1">
            <a:spLocks noChangeArrowheads="1"/>
          </p:cNvSpPr>
          <p:nvPr/>
        </p:nvSpPr>
        <p:spPr bwMode="auto">
          <a:xfrm>
            <a:off x="3492500" y="1196975"/>
            <a:ext cx="1943100" cy="4492625"/>
          </a:xfrm>
          <a:prstGeom prst="rect">
            <a:avLst/>
          </a:prstGeom>
          <a:noFill/>
          <a:ln w="9525">
            <a:noFill/>
            <a:round/>
            <a:headEnd/>
            <a:tailEnd/>
          </a:ln>
          <a:effectLst/>
        </p:spPr>
        <p:txBody>
          <a:bodyPr lIns="90000" tIns="46800" rIns="90000" bIns="46800">
            <a:spAutoFit/>
          </a:bodyP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dirty="0">
                <a:solidFill>
                  <a:srgbClr val="C00000"/>
                </a:solidFill>
                <a:latin typeface="Arial" pitchFamily="34" charset="0"/>
                <a:cs typeface="Arial" pitchFamily="34" charset="0"/>
              </a:rPr>
              <a:t>ИТОГИ БЮДЖЕТА:</a:t>
            </a:r>
          </a:p>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dirty="0">
              <a:solidFill>
                <a:srgbClr val="C00000"/>
              </a:solidFill>
              <a:latin typeface="Arial" pitchFamily="34" charset="0"/>
              <a:cs typeface="Arial" pitchFamily="34" charset="0"/>
            </a:endParaRPr>
          </a:p>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dirty="0">
              <a:solidFill>
                <a:srgbClr val="C00000"/>
              </a:solidFill>
              <a:latin typeface="Arial" pitchFamily="34" charset="0"/>
              <a:cs typeface="Arial" pitchFamily="34" charset="0"/>
            </a:endParaRPr>
          </a:p>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dirty="0">
                <a:solidFill>
                  <a:srgbClr val="C00000"/>
                </a:solidFill>
                <a:latin typeface="Arial" pitchFamily="34" charset="0"/>
                <a:cs typeface="Arial" pitchFamily="34" charset="0"/>
              </a:rPr>
              <a:t>Доходы в расчете </a:t>
            </a:r>
          </a:p>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dirty="0">
                <a:solidFill>
                  <a:srgbClr val="C00000"/>
                </a:solidFill>
                <a:latin typeface="Arial" pitchFamily="34" charset="0"/>
                <a:cs typeface="Arial" pitchFamily="34" charset="0"/>
              </a:rPr>
              <a:t>на 1 человека </a:t>
            </a:r>
            <a:r>
              <a:rPr lang="ru-RU" sz="1600" dirty="0">
                <a:solidFill>
                  <a:srgbClr val="C00000"/>
                </a:solidFill>
                <a:latin typeface="Arial" pitchFamily="34" charset="0"/>
                <a:cs typeface="Arial" pitchFamily="34" charset="0"/>
              </a:rPr>
              <a:t>(руб./чел.):</a:t>
            </a:r>
          </a:p>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dirty="0" smtClean="0">
                <a:solidFill>
                  <a:srgbClr val="C00000"/>
                </a:solidFill>
                <a:latin typeface="Arial" pitchFamily="34" charset="0"/>
                <a:cs typeface="Arial" pitchFamily="34" charset="0"/>
              </a:rPr>
              <a:t>20 026,6</a:t>
            </a:r>
            <a:endParaRPr lang="ru-RU" sz="1600" b="1" dirty="0">
              <a:solidFill>
                <a:srgbClr val="C00000"/>
              </a:solidFill>
              <a:latin typeface="Arial" pitchFamily="34" charset="0"/>
              <a:cs typeface="Arial" pitchFamily="34" charset="0"/>
            </a:endParaRPr>
          </a:p>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dirty="0">
              <a:solidFill>
                <a:srgbClr val="C00000"/>
              </a:solidFill>
              <a:latin typeface="Arial" pitchFamily="34" charset="0"/>
              <a:cs typeface="Arial" pitchFamily="34" charset="0"/>
            </a:endParaRPr>
          </a:p>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dirty="0">
              <a:solidFill>
                <a:srgbClr val="C00000"/>
              </a:solidFill>
              <a:latin typeface="Arial" pitchFamily="34" charset="0"/>
              <a:cs typeface="Arial" pitchFamily="34" charset="0"/>
            </a:endParaRPr>
          </a:p>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dirty="0">
              <a:solidFill>
                <a:srgbClr val="C00000"/>
              </a:solidFill>
              <a:latin typeface="Arial" pitchFamily="34" charset="0"/>
              <a:cs typeface="Arial" pitchFamily="34" charset="0"/>
            </a:endParaRPr>
          </a:p>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dirty="0">
                <a:solidFill>
                  <a:srgbClr val="C00000"/>
                </a:solidFill>
                <a:latin typeface="Arial" pitchFamily="34" charset="0"/>
                <a:cs typeface="Arial" pitchFamily="34" charset="0"/>
              </a:rPr>
              <a:t>Расходы в расчете </a:t>
            </a:r>
          </a:p>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dirty="0">
                <a:solidFill>
                  <a:srgbClr val="C00000"/>
                </a:solidFill>
                <a:latin typeface="Arial" pitchFamily="34" charset="0"/>
                <a:cs typeface="Arial" pitchFamily="34" charset="0"/>
              </a:rPr>
              <a:t>на 1 человека </a:t>
            </a:r>
            <a:r>
              <a:rPr lang="ru-RU" sz="1600" dirty="0">
                <a:solidFill>
                  <a:srgbClr val="C00000"/>
                </a:solidFill>
                <a:latin typeface="Arial" pitchFamily="34" charset="0"/>
                <a:cs typeface="Arial" pitchFamily="34" charset="0"/>
              </a:rPr>
              <a:t>(руб./чел.):</a:t>
            </a:r>
          </a:p>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dirty="0" smtClean="0">
                <a:solidFill>
                  <a:srgbClr val="C00000"/>
                </a:solidFill>
                <a:latin typeface="Arial" pitchFamily="34" charset="0"/>
                <a:cs typeface="Arial" pitchFamily="34" charset="0"/>
              </a:rPr>
              <a:t>19 286,2</a:t>
            </a:r>
            <a:endParaRPr lang="ru-RU" sz="1600" b="1" dirty="0">
              <a:solidFill>
                <a:srgbClr val="C00000"/>
              </a:solidFill>
              <a:latin typeface="Arial" pitchFamily="34" charset="0"/>
              <a:cs typeface="Arial" pitchFamily="34" charset="0"/>
            </a:endParaRPr>
          </a:p>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b="1" dirty="0">
              <a:solidFill>
                <a:srgbClr val="C00000"/>
              </a:solidFill>
              <a:latin typeface="Arial" pitchFamily="34" charset="0"/>
              <a:cs typeface="Arial" pitchFamily="34" charset="0"/>
            </a:endParaRPr>
          </a:p>
        </p:txBody>
      </p:sp>
      <p:sp>
        <p:nvSpPr>
          <p:cNvPr id="294924" name="Text Box 12"/>
          <p:cNvSpPr txBox="1">
            <a:spLocks noChangeArrowheads="1"/>
          </p:cNvSpPr>
          <p:nvPr/>
        </p:nvSpPr>
        <p:spPr bwMode="auto">
          <a:xfrm>
            <a:off x="3132138" y="6092825"/>
            <a:ext cx="2735262" cy="586957"/>
          </a:xfrm>
          <a:prstGeom prst="rect">
            <a:avLst/>
          </a:prstGeom>
          <a:noFill/>
          <a:ln w="9525">
            <a:noFill/>
            <a:round/>
            <a:headEnd/>
            <a:tailEnd/>
          </a:ln>
          <a:effectLst/>
        </p:spPr>
        <p:txBody>
          <a:bodyPr lIns="90000" tIns="46800" rIns="90000" bIns="46800">
            <a:spAutoFit/>
          </a:bodyP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dirty="0">
                <a:solidFill>
                  <a:srgbClr val="000000"/>
                </a:solidFill>
                <a:latin typeface="Arial" pitchFamily="34" charset="0"/>
                <a:cs typeface="Arial" pitchFamily="34" charset="0"/>
              </a:rPr>
              <a:t>Численность населения:</a:t>
            </a:r>
          </a:p>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dirty="0" smtClean="0">
                <a:solidFill>
                  <a:srgbClr val="000000"/>
                </a:solidFill>
                <a:latin typeface="Arial" pitchFamily="34" charset="0"/>
                <a:cs typeface="Arial" pitchFamily="34" charset="0"/>
              </a:rPr>
              <a:t>26 706 </a:t>
            </a:r>
            <a:r>
              <a:rPr lang="ru-RU" sz="1600" dirty="0">
                <a:solidFill>
                  <a:srgbClr val="000000"/>
                </a:solidFill>
                <a:latin typeface="Arial" pitchFamily="34" charset="0"/>
                <a:cs typeface="Arial" pitchFamily="34" charset="0"/>
              </a:rPr>
              <a:t>чел.</a:t>
            </a:r>
          </a:p>
        </p:txBody>
      </p:sp>
      <p:grpSp>
        <p:nvGrpSpPr>
          <p:cNvPr id="2" name="Group 13"/>
          <p:cNvGrpSpPr>
            <a:grpSpLocks/>
          </p:cNvGrpSpPr>
          <p:nvPr/>
        </p:nvGrpSpPr>
        <p:grpSpPr bwMode="auto">
          <a:xfrm>
            <a:off x="438150" y="6132513"/>
            <a:ext cx="2787650" cy="555625"/>
            <a:chOff x="276" y="3863"/>
            <a:chExt cx="1756" cy="350"/>
          </a:xfrm>
        </p:grpSpPr>
        <p:pic>
          <p:nvPicPr>
            <p:cNvPr id="294926" name="Picture 14"/>
            <p:cNvPicPr>
              <a:picLocks noChangeAspect="1" noChangeArrowheads="1"/>
            </p:cNvPicPr>
            <p:nvPr/>
          </p:nvPicPr>
          <p:blipFill>
            <a:blip r:embed="rId2" cstate="print"/>
            <a:srcRect/>
            <a:stretch>
              <a:fillRect/>
            </a:stretch>
          </p:blipFill>
          <p:spPr bwMode="auto">
            <a:xfrm>
              <a:off x="276" y="3863"/>
              <a:ext cx="1756" cy="350"/>
            </a:xfrm>
            <a:prstGeom prst="rect">
              <a:avLst/>
            </a:prstGeom>
            <a:noFill/>
            <a:ln w="9525">
              <a:noFill/>
              <a:round/>
              <a:headEnd/>
              <a:tailEnd/>
            </a:ln>
            <a:effectLst/>
          </p:spPr>
        </p:pic>
        <p:sp>
          <p:nvSpPr>
            <p:cNvPr id="294927" name="Text Box 15"/>
            <p:cNvSpPr txBox="1">
              <a:spLocks noChangeArrowheads="1"/>
            </p:cNvSpPr>
            <p:nvPr/>
          </p:nvSpPr>
          <p:spPr bwMode="auto">
            <a:xfrm>
              <a:off x="295" y="3884"/>
              <a:ext cx="1720" cy="314"/>
            </a:xfrm>
            <a:prstGeom prst="rect">
              <a:avLst/>
            </a:prstGeom>
            <a:noFill/>
            <a:ln w="9525">
              <a:noFill/>
              <a:round/>
              <a:headEnd/>
              <a:tailEnd/>
            </a:ln>
            <a:effectLst/>
          </p:spPr>
          <p:txBody>
            <a:bodyPr wrap="none" anchor="ctr"/>
            <a:lstStyle/>
            <a:p>
              <a:endParaRPr lang="ru-RU"/>
            </a:p>
          </p:txBody>
        </p:sp>
      </p:grpSp>
      <p:sp>
        <p:nvSpPr>
          <p:cNvPr id="294928" name="Text Box 16"/>
          <p:cNvSpPr txBox="1">
            <a:spLocks noChangeArrowheads="1"/>
          </p:cNvSpPr>
          <p:nvPr/>
        </p:nvSpPr>
        <p:spPr bwMode="auto">
          <a:xfrm>
            <a:off x="285750" y="6237288"/>
            <a:ext cx="3143250" cy="340735"/>
          </a:xfrm>
          <a:prstGeom prst="rect">
            <a:avLst/>
          </a:prstGeom>
          <a:noFill/>
          <a:ln w="9525">
            <a:noFill/>
            <a:round/>
            <a:headEnd/>
            <a:tailEnd/>
          </a:ln>
          <a:effectLst/>
        </p:spPr>
        <p:txBody>
          <a:bodyPr lIns="90000" tIns="46800" rIns="90000" bIns="46800">
            <a:spAutoFit/>
          </a:bodyPr>
          <a:lstStyle/>
          <a:p>
            <a:pPr algn="ctr" defTabSz="449263">
              <a:spcBef>
                <a:spcPts val="4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dirty="0">
                <a:solidFill>
                  <a:srgbClr val="000000"/>
                </a:solidFill>
                <a:latin typeface="Arial" pitchFamily="34" charset="0"/>
                <a:cs typeface="Arial" pitchFamily="34" charset="0"/>
              </a:rPr>
              <a:t>Всего доходов: </a:t>
            </a:r>
            <a:r>
              <a:rPr lang="ru-RU" sz="1600" b="1" dirty="0" smtClean="0">
                <a:solidFill>
                  <a:srgbClr val="000000"/>
                </a:solidFill>
                <a:latin typeface="Arial" pitchFamily="34" charset="0"/>
                <a:cs typeface="Arial" pitchFamily="34" charset="0"/>
              </a:rPr>
              <a:t>534 831,6</a:t>
            </a:r>
            <a:endParaRPr lang="ru-RU" sz="1600" b="1" dirty="0">
              <a:solidFill>
                <a:srgbClr val="000000"/>
              </a:solidFill>
              <a:latin typeface="Arial" pitchFamily="34" charset="0"/>
              <a:cs typeface="Arial" pitchFamily="34" charset="0"/>
            </a:endParaRPr>
          </a:p>
        </p:txBody>
      </p:sp>
      <p:grpSp>
        <p:nvGrpSpPr>
          <p:cNvPr id="3" name="Group 17"/>
          <p:cNvGrpSpPr>
            <a:grpSpLocks/>
          </p:cNvGrpSpPr>
          <p:nvPr/>
        </p:nvGrpSpPr>
        <p:grpSpPr bwMode="auto">
          <a:xfrm>
            <a:off x="5767388" y="6132513"/>
            <a:ext cx="2859087" cy="555625"/>
            <a:chOff x="3633" y="3863"/>
            <a:chExt cx="1801" cy="350"/>
          </a:xfrm>
        </p:grpSpPr>
        <p:pic>
          <p:nvPicPr>
            <p:cNvPr id="294930" name="Picture 18"/>
            <p:cNvPicPr>
              <a:picLocks noChangeAspect="1" noChangeArrowheads="1"/>
            </p:cNvPicPr>
            <p:nvPr/>
          </p:nvPicPr>
          <p:blipFill>
            <a:blip r:embed="rId3" cstate="print"/>
            <a:srcRect/>
            <a:stretch>
              <a:fillRect/>
            </a:stretch>
          </p:blipFill>
          <p:spPr bwMode="auto">
            <a:xfrm>
              <a:off x="3633" y="3863"/>
              <a:ext cx="1801" cy="350"/>
            </a:xfrm>
            <a:prstGeom prst="rect">
              <a:avLst/>
            </a:prstGeom>
            <a:noFill/>
            <a:ln w="9525">
              <a:noFill/>
              <a:round/>
              <a:headEnd/>
              <a:tailEnd/>
            </a:ln>
            <a:effectLst/>
          </p:spPr>
        </p:pic>
        <p:sp>
          <p:nvSpPr>
            <p:cNvPr id="294931" name="Text Box 19"/>
            <p:cNvSpPr txBox="1">
              <a:spLocks noChangeArrowheads="1"/>
            </p:cNvSpPr>
            <p:nvPr/>
          </p:nvSpPr>
          <p:spPr bwMode="auto">
            <a:xfrm>
              <a:off x="3651" y="3884"/>
              <a:ext cx="1766" cy="314"/>
            </a:xfrm>
            <a:prstGeom prst="rect">
              <a:avLst/>
            </a:prstGeom>
            <a:noFill/>
            <a:ln w="9525">
              <a:noFill/>
              <a:round/>
              <a:headEnd/>
              <a:tailEnd/>
            </a:ln>
            <a:effectLst/>
          </p:spPr>
          <p:txBody>
            <a:bodyPr wrap="none" anchor="ctr"/>
            <a:lstStyle/>
            <a:p>
              <a:endParaRPr lang="ru-RU"/>
            </a:p>
          </p:txBody>
        </p:sp>
      </p:grpSp>
      <p:sp>
        <p:nvSpPr>
          <p:cNvPr id="294932" name="Text Box 20"/>
          <p:cNvSpPr txBox="1">
            <a:spLocks noChangeArrowheads="1"/>
          </p:cNvSpPr>
          <p:nvPr/>
        </p:nvSpPr>
        <p:spPr bwMode="auto">
          <a:xfrm>
            <a:off x="5795963" y="6237288"/>
            <a:ext cx="2952750" cy="340735"/>
          </a:xfrm>
          <a:prstGeom prst="rect">
            <a:avLst/>
          </a:prstGeom>
          <a:noFill/>
          <a:ln w="9525">
            <a:noFill/>
            <a:round/>
            <a:headEnd/>
            <a:tailEnd/>
          </a:ln>
          <a:effectLst/>
        </p:spPr>
        <p:txBody>
          <a:bodyPr lIns="90000" tIns="46800" rIns="90000" bIns="46800">
            <a:spAutoFit/>
          </a:bodyPr>
          <a:lstStyle/>
          <a:p>
            <a:pPr algn="ctr" defTabSz="449263">
              <a:spcBef>
                <a:spcPts val="4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dirty="0">
                <a:solidFill>
                  <a:srgbClr val="000000"/>
                </a:solidFill>
                <a:latin typeface="Arial" pitchFamily="34" charset="0"/>
                <a:cs typeface="Arial" pitchFamily="34" charset="0"/>
              </a:rPr>
              <a:t>Всего расходов: </a:t>
            </a:r>
            <a:r>
              <a:rPr lang="ru-RU" sz="1600" b="1" dirty="0" smtClean="0">
                <a:solidFill>
                  <a:srgbClr val="000000"/>
                </a:solidFill>
                <a:latin typeface="Arial" pitchFamily="34" charset="0"/>
                <a:cs typeface="Arial" pitchFamily="34" charset="0"/>
              </a:rPr>
              <a:t>515 056,7</a:t>
            </a:r>
            <a:endParaRPr lang="ru-RU" sz="1600" b="1" dirty="0">
              <a:solidFill>
                <a:srgbClr val="000000"/>
              </a:solidFill>
              <a:latin typeface="Arial" pitchFamily="34" charset="0"/>
              <a:cs typeface="Arial" pitchFamily="34" charset="0"/>
            </a:endParaRPr>
          </a:p>
        </p:txBody>
      </p:sp>
      <p:sp>
        <p:nvSpPr>
          <p:cNvPr id="294933" name="AutoShape 21"/>
          <p:cNvSpPr>
            <a:spLocks noChangeArrowheads="1"/>
          </p:cNvSpPr>
          <p:nvPr/>
        </p:nvSpPr>
        <p:spPr bwMode="auto">
          <a:xfrm>
            <a:off x="2571750" y="3286125"/>
            <a:ext cx="503238" cy="360363"/>
          </a:xfrm>
          <a:prstGeom prst="rightArrow">
            <a:avLst>
              <a:gd name="adj1" fmla="val 50000"/>
              <a:gd name="adj2" fmla="val 50002"/>
            </a:avLst>
          </a:prstGeom>
          <a:solidFill>
            <a:srgbClr val="B9CDE5"/>
          </a:solidFill>
          <a:ln w="25560" cap="sq">
            <a:solidFill>
              <a:srgbClr val="385D8A"/>
            </a:solidFill>
            <a:miter lim="800000"/>
            <a:headEnd/>
            <a:tailEnd/>
          </a:ln>
          <a:effectLst/>
        </p:spPr>
        <p:txBody>
          <a:bodyPr wrap="none" anchor="ctr"/>
          <a:lstStyle/>
          <a:p>
            <a:endParaRPr lang="ru-RU"/>
          </a:p>
        </p:txBody>
      </p:sp>
      <p:sp>
        <p:nvSpPr>
          <p:cNvPr id="294934" name="AutoShape 22"/>
          <p:cNvSpPr>
            <a:spLocks noChangeArrowheads="1"/>
          </p:cNvSpPr>
          <p:nvPr/>
        </p:nvSpPr>
        <p:spPr bwMode="auto">
          <a:xfrm>
            <a:off x="2571750" y="5000625"/>
            <a:ext cx="503238" cy="360363"/>
          </a:xfrm>
          <a:prstGeom prst="rightArrow">
            <a:avLst>
              <a:gd name="adj1" fmla="val 50000"/>
              <a:gd name="adj2" fmla="val 50002"/>
            </a:avLst>
          </a:prstGeom>
          <a:solidFill>
            <a:srgbClr val="B9CDE5"/>
          </a:solidFill>
          <a:ln w="25560" cap="sq">
            <a:solidFill>
              <a:srgbClr val="385D8A"/>
            </a:solidFill>
            <a:miter lim="800000"/>
            <a:headEnd/>
            <a:tailEnd/>
          </a:ln>
          <a:effectLst/>
        </p:spPr>
        <p:txBody>
          <a:bodyPr wrap="none" anchor="ctr"/>
          <a:lstStyle/>
          <a:p>
            <a:endParaRPr lang="ru-RU"/>
          </a:p>
        </p:txBody>
      </p:sp>
      <p:sp>
        <p:nvSpPr>
          <p:cNvPr id="294935" name="AutoShape 23"/>
          <p:cNvSpPr>
            <a:spLocks noChangeArrowheads="1"/>
          </p:cNvSpPr>
          <p:nvPr/>
        </p:nvSpPr>
        <p:spPr bwMode="auto">
          <a:xfrm>
            <a:off x="5795963" y="1268413"/>
            <a:ext cx="504825" cy="360362"/>
          </a:xfrm>
          <a:prstGeom prst="rightArrow">
            <a:avLst>
              <a:gd name="adj1" fmla="val 50000"/>
              <a:gd name="adj2" fmla="val 49997"/>
            </a:avLst>
          </a:prstGeom>
          <a:solidFill>
            <a:srgbClr val="B9CDE5"/>
          </a:solidFill>
          <a:ln w="25560" cap="sq">
            <a:solidFill>
              <a:srgbClr val="385D8A"/>
            </a:solidFill>
            <a:miter lim="800000"/>
            <a:headEnd/>
            <a:tailEnd/>
          </a:ln>
          <a:effectLst/>
        </p:spPr>
        <p:txBody>
          <a:bodyPr wrap="none" anchor="ctr"/>
          <a:lstStyle/>
          <a:p>
            <a:endParaRPr lang="ru-RU"/>
          </a:p>
        </p:txBody>
      </p:sp>
      <p:sp>
        <p:nvSpPr>
          <p:cNvPr id="294936" name="AutoShape 24"/>
          <p:cNvSpPr>
            <a:spLocks noChangeArrowheads="1"/>
          </p:cNvSpPr>
          <p:nvPr/>
        </p:nvSpPr>
        <p:spPr bwMode="auto">
          <a:xfrm>
            <a:off x="5795963" y="1916113"/>
            <a:ext cx="504825" cy="360362"/>
          </a:xfrm>
          <a:prstGeom prst="rightArrow">
            <a:avLst>
              <a:gd name="adj1" fmla="val 50000"/>
              <a:gd name="adj2" fmla="val 49997"/>
            </a:avLst>
          </a:prstGeom>
          <a:solidFill>
            <a:srgbClr val="B9CDE5"/>
          </a:solidFill>
          <a:ln w="25560" cap="sq">
            <a:solidFill>
              <a:srgbClr val="385D8A"/>
            </a:solidFill>
            <a:miter lim="800000"/>
            <a:headEnd/>
            <a:tailEnd/>
          </a:ln>
          <a:effectLst/>
        </p:spPr>
        <p:txBody>
          <a:bodyPr wrap="none" anchor="ctr"/>
          <a:lstStyle/>
          <a:p>
            <a:endParaRPr lang="ru-RU"/>
          </a:p>
        </p:txBody>
      </p:sp>
      <p:sp>
        <p:nvSpPr>
          <p:cNvPr id="294937" name="AutoShape 25"/>
          <p:cNvSpPr>
            <a:spLocks noChangeArrowheads="1"/>
          </p:cNvSpPr>
          <p:nvPr/>
        </p:nvSpPr>
        <p:spPr bwMode="auto">
          <a:xfrm>
            <a:off x="5795963" y="2565400"/>
            <a:ext cx="504825" cy="358775"/>
          </a:xfrm>
          <a:prstGeom prst="rightArrow">
            <a:avLst>
              <a:gd name="adj1" fmla="val 50000"/>
              <a:gd name="adj2" fmla="val 49997"/>
            </a:avLst>
          </a:prstGeom>
          <a:solidFill>
            <a:srgbClr val="B9CDE5"/>
          </a:solidFill>
          <a:ln w="25560" cap="sq">
            <a:solidFill>
              <a:srgbClr val="385D8A"/>
            </a:solidFill>
            <a:miter lim="800000"/>
            <a:headEnd/>
            <a:tailEnd/>
          </a:ln>
          <a:effectLst/>
        </p:spPr>
        <p:txBody>
          <a:bodyPr wrap="none" anchor="ctr"/>
          <a:lstStyle/>
          <a:p>
            <a:endParaRPr lang="ru-RU"/>
          </a:p>
        </p:txBody>
      </p:sp>
      <p:sp>
        <p:nvSpPr>
          <p:cNvPr id="294938" name="AutoShape 26"/>
          <p:cNvSpPr>
            <a:spLocks noChangeArrowheads="1"/>
          </p:cNvSpPr>
          <p:nvPr/>
        </p:nvSpPr>
        <p:spPr bwMode="auto">
          <a:xfrm>
            <a:off x="5795963" y="3213100"/>
            <a:ext cx="504825" cy="360363"/>
          </a:xfrm>
          <a:prstGeom prst="rightArrow">
            <a:avLst>
              <a:gd name="adj1" fmla="val 50000"/>
              <a:gd name="adj2" fmla="val 49997"/>
            </a:avLst>
          </a:prstGeom>
          <a:solidFill>
            <a:srgbClr val="B9CDE5"/>
          </a:solidFill>
          <a:ln w="25560" cap="sq">
            <a:solidFill>
              <a:srgbClr val="385D8A"/>
            </a:solidFill>
            <a:miter lim="800000"/>
            <a:headEnd/>
            <a:tailEnd/>
          </a:ln>
          <a:effectLst/>
        </p:spPr>
        <p:txBody>
          <a:bodyPr wrap="none" anchor="ctr"/>
          <a:lstStyle/>
          <a:p>
            <a:endParaRPr lang="ru-RU"/>
          </a:p>
        </p:txBody>
      </p:sp>
      <p:sp>
        <p:nvSpPr>
          <p:cNvPr id="294939" name="AutoShape 27"/>
          <p:cNvSpPr>
            <a:spLocks noChangeArrowheads="1"/>
          </p:cNvSpPr>
          <p:nvPr/>
        </p:nvSpPr>
        <p:spPr bwMode="auto">
          <a:xfrm>
            <a:off x="5796136" y="3789040"/>
            <a:ext cx="504825" cy="360362"/>
          </a:xfrm>
          <a:prstGeom prst="rightArrow">
            <a:avLst>
              <a:gd name="adj1" fmla="val 50000"/>
              <a:gd name="adj2" fmla="val 49997"/>
            </a:avLst>
          </a:prstGeom>
          <a:solidFill>
            <a:srgbClr val="B9CDE5"/>
          </a:solidFill>
          <a:ln w="25560" cap="sq">
            <a:solidFill>
              <a:srgbClr val="385D8A"/>
            </a:solidFill>
            <a:miter lim="800000"/>
            <a:headEnd/>
            <a:tailEnd/>
          </a:ln>
          <a:effectLst/>
        </p:spPr>
        <p:txBody>
          <a:bodyPr wrap="none" anchor="ctr"/>
          <a:lstStyle/>
          <a:p>
            <a:endParaRPr lang="ru-RU"/>
          </a:p>
        </p:txBody>
      </p:sp>
      <p:sp>
        <p:nvSpPr>
          <p:cNvPr id="294940" name="AutoShape 28"/>
          <p:cNvSpPr>
            <a:spLocks noChangeArrowheads="1"/>
          </p:cNvSpPr>
          <p:nvPr/>
        </p:nvSpPr>
        <p:spPr bwMode="auto">
          <a:xfrm>
            <a:off x="5796136" y="4437112"/>
            <a:ext cx="504825" cy="360362"/>
          </a:xfrm>
          <a:prstGeom prst="rightArrow">
            <a:avLst>
              <a:gd name="adj1" fmla="val 50000"/>
              <a:gd name="adj2" fmla="val 49997"/>
            </a:avLst>
          </a:prstGeom>
          <a:solidFill>
            <a:srgbClr val="B9CDE5"/>
          </a:solidFill>
          <a:ln w="25560" cap="sq">
            <a:solidFill>
              <a:srgbClr val="385D8A"/>
            </a:solidFill>
            <a:miter lim="800000"/>
            <a:headEnd/>
            <a:tailEnd/>
          </a:ln>
          <a:effectLst/>
        </p:spPr>
        <p:txBody>
          <a:bodyPr wrap="none" anchor="ctr"/>
          <a:lstStyle/>
          <a:p>
            <a:endParaRPr lang="ru-RU"/>
          </a:p>
        </p:txBody>
      </p:sp>
      <p:sp>
        <p:nvSpPr>
          <p:cNvPr id="294941" name="AutoShape 29"/>
          <p:cNvSpPr>
            <a:spLocks noChangeArrowheads="1"/>
          </p:cNvSpPr>
          <p:nvPr/>
        </p:nvSpPr>
        <p:spPr bwMode="auto">
          <a:xfrm>
            <a:off x="5796136" y="5085184"/>
            <a:ext cx="504825" cy="360362"/>
          </a:xfrm>
          <a:prstGeom prst="rightArrow">
            <a:avLst>
              <a:gd name="adj1" fmla="val 50000"/>
              <a:gd name="adj2" fmla="val 49997"/>
            </a:avLst>
          </a:prstGeom>
          <a:solidFill>
            <a:srgbClr val="B9CDE5"/>
          </a:solidFill>
          <a:ln w="25560" cap="sq">
            <a:solidFill>
              <a:srgbClr val="385D8A"/>
            </a:solidFill>
            <a:miter lim="800000"/>
            <a:headEnd/>
            <a:tailEnd/>
          </a:ln>
          <a:effectLst/>
        </p:spPr>
        <p:txBody>
          <a:bodyPr wrap="none" anchor="ctr"/>
          <a:lstStyle/>
          <a:p>
            <a:endParaRPr lang="ru-RU"/>
          </a:p>
        </p:txBody>
      </p:sp>
      <p:sp>
        <p:nvSpPr>
          <p:cNvPr id="294942" name="AutoShape 30"/>
          <p:cNvSpPr>
            <a:spLocks noChangeArrowheads="1"/>
          </p:cNvSpPr>
          <p:nvPr/>
        </p:nvSpPr>
        <p:spPr bwMode="auto">
          <a:xfrm>
            <a:off x="2571750" y="1643063"/>
            <a:ext cx="503238" cy="360362"/>
          </a:xfrm>
          <a:prstGeom prst="rightArrow">
            <a:avLst>
              <a:gd name="adj1" fmla="val 50000"/>
              <a:gd name="adj2" fmla="val 50002"/>
            </a:avLst>
          </a:prstGeom>
          <a:solidFill>
            <a:srgbClr val="B9CDE5"/>
          </a:solidFill>
          <a:ln w="25560" cap="sq">
            <a:solidFill>
              <a:srgbClr val="385D8A"/>
            </a:solidFill>
            <a:miter lim="800000"/>
            <a:headEnd/>
            <a:tailEnd/>
          </a:ln>
          <a:effectLst/>
        </p:spPr>
        <p:txBody>
          <a:bodyPr wrap="none" anchor="ctr"/>
          <a:lstStyle/>
          <a:p>
            <a:endParaRPr lang="ru-RU"/>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a:xfrm>
            <a:off x="457200" y="274638"/>
            <a:ext cx="8363272" cy="850106"/>
          </a:xfrm>
        </p:spPr>
        <p:txBody>
          <a:bodyPr>
            <a:noAutofit/>
          </a:bodyPr>
          <a:lstStyle/>
          <a:p>
            <a:r>
              <a:rPr lang="ru-RU" sz="2300" b="1" dirty="0" smtClean="0">
                <a:solidFill>
                  <a:srgbClr val="0000FF"/>
                </a:solidFill>
                <a:effectLst/>
              </a:rPr>
              <a:t>8. Информация о динамике и структуре </a:t>
            </a:r>
            <a:r>
              <a:rPr lang="ru-RU" sz="2300" b="1" dirty="0" smtClean="0">
                <a:solidFill>
                  <a:srgbClr val="0000FF"/>
                </a:solidFill>
              </a:rPr>
              <a:t>доходов районного бюджета за 2016 год в сравнении с 2015 и 2014 годами, млн. руб.   </a:t>
            </a:r>
            <a:endParaRPr lang="ru-RU" sz="2300" b="1" dirty="0">
              <a:solidFill>
                <a:srgbClr val="0000FF"/>
              </a:solidFill>
              <a:effectLst/>
            </a:endParaRPr>
          </a:p>
        </p:txBody>
      </p:sp>
      <p:graphicFrame>
        <p:nvGraphicFramePr>
          <p:cNvPr id="330106" name="Group 378"/>
          <p:cNvGraphicFramePr>
            <a:graphicFrameLocks noGrp="1"/>
          </p:cNvGraphicFramePr>
          <p:nvPr>
            <p:ph idx="1"/>
          </p:nvPr>
        </p:nvGraphicFramePr>
        <p:xfrm>
          <a:off x="539550" y="1196751"/>
          <a:ext cx="8280921" cy="5375821"/>
        </p:xfrm>
        <a:graphic>
          <a:graphicData uri="http://schemas.openxmlformats.org/drawingml/2006/table">
            <a:tbl>
              <a:tblPr/>
              <a:tblGrid>
                <a:gridCol w="3147396"/>
                <a:gridCol w="1026705"/>
                <a:gridCol w="1026705"/>
                <a:gridCol w="1026705"/>
                <a:gridCol w="1026705"/>
                <a:gridCol w="1026705"/>
              </a:tblGrid>
              <a:tr h="375820">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900" b="0" i="0" u="none" strike="noStrike" cap="none" spc="0" normalizeH="0" baseline="0" dirty="0" smtClean="0">
                          <a:ln>
                            <a:noFill/>
                          </a:ln>
                          <a:solidFill>
                            <a:schemeClr val="tx1"/>
                          </a:solidFill>
                          <a:effectLst/>
                          <a:latin typeface="Tahoma" pitchFamily="34" charset="0"/>
                          <a:cs typeface="Times New Roman" pitchFamily="18" charset="0"/>
                        </a:rPr>
                        <a:t>Показатели</a:t>
                      </a:r>
                    </a:p>
                  </a:txBody>
                  <a:tcPr marL="90000" marR="90000" marT="98135" marB="46800"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900" b="0" i="0" u="none" strike="noStrike" cap="none" spc="0" normalizeH="0" baseline="0" dirty="0" smtClean="0">
                          <a:ln>
                            <a:noFill/>
                          </a:ln>
                          <a:solidFill>
                            <a:schemeClr val="tx1"/>
                          </a:solidFill>
                          <a:effectLst/>
                          <a:latin typeface="Tahoma" pitchFamily="34" charset="0"/>
                          <a:cs typeface="Times New Roman" pitchFamily="18" charset="0"/>
                        </a:rPr>
                        <a:t>2014 год</a:t>
                      </a:r>
                    </a:p>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900" b="0" i="0" u="none" strike="noStrike" cap="none" spc="0" normalizeH="0" baseline="0" dirty="0" smtClean="0">
                          <a:ln>
                            <a:noFill/>
                          </a:ln>
                          <a:solidFill>
                            <a:schemeClr val="tx1"/>
                          </a:solidFill>
                          <a:effectLst/>
                          <a:latin typeface="Tahoma" pitchFamily="34" charset="0"/>
                          <a:cs typeface="Times New Roman" pitchFamily="18" charset="0"/>
                        </a:rPr>
                        <a:t>(факт)</a:t>
                      </a:r>
                    </a:p>
                  </a:txBody>
                  <a:tcPr marL="90000" marR="90000" marT="98135" marB="46800"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chemeClr val="bg1"/>
                    </a:solidFill>
                  </a:tcPr>
                </a:tc>
                <a:tc>
                  <a:txBody>
                    <a:bodyPr/>
                    <a:lstStyle/>
                    <a:p>
                      <a:pPr marL="342900" marR="0" lvl="0" indent="-338138" algn="ctr" defTabSz="449263" rtl="0" eaLnBrk="1" fontAlgn="base" latinLnBrk="0" hangingPunct="1">
                        <a:lnSpc>
                          <a:spcPct val="86000"/>
                        </a:lnSpc>
                        <a:spcBef>
                          <a:spcPct val="0"/>
                        </a:spcBef>
                        <a:spcAft>
                          <a:spcPct val="0"/>
                        </a:spcAft>
                        <a:buClrTx/>
                        <a:buSzPct val="8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ru-RU" sz="900" b="0" i="0" u="none" strike="noStrike" cap="none" spc="0" normalizeH="0" baseline="0" dirty="0" smtClean="0">
                          <a:ln>
                            <a:noFill/>
                          </a:ln>
                          <a:solidFill>
                            <a:schemeClr val="tx1"/>
                          </a:solidFill>
                          <a:effectLst/>
                          <a:latin typeface="Tahoma" pitchFamily="34" charset="0"/>
                          <a:cs typeface="Times New Roman" pitchFamily="18" charset="0"/>
                        </a:rPr>
                        <a:t>2015 год</a:t>
                      </a:r>
                    </a:p>
                    <a:p>
                      <a:pPr marL="342900" marR="0" lvl="0" indent="-338138" algn="ctr" defTabSz="449263" rtl="0" eaLnBrk="1" fontAlgn="base" latinLnBrk="0" hangingPunct="1">
                        <a:lnSpc>
                          <a:spcPct val="86000"/>
                        </a:lnSpc>
                        <a:spcBef>
                          <a:spcPct val="0"/>
                        </a:spcBef>
                        <a:spcAft>
                          <a:spcPct val="0"/>
                        </a:spcAft>
                        <a:buClrTx/>
                        <a:buSzPct val="8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ru-RU" sz="900" b="0" i="0" u="none" strike="noStrike" cap="none" spc="0" normalizeH="0" baseline="0" dirty="0" smtClean="0">
                          <a:ln>
                            <a:noFill/>
                          </a:ln>
                          <a:solidFill>
                            <a:schemeClr val="tx1"/>
                          </a:solidFill>
                          <a:effectLst/>
                          <a:latin typeface="Tahoma" pitchFamily="34" charset="0"/>
                          <a:cs typeface="Times New Roman" pitchFamily="18" charset="0"/>
                        </a:rPr>
                        <a:t>(факт)</a:t>
                      </a:r>
                    </a:p>
                  </a:txBody>
                  <a:tcPr marL="90000" marR="90000" marT="98135" marB="46800"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900" b="0" i="0" u="none" strike="noStrike" cap="none" spc="0" normalizeH="0" baseline="0" dirty="0" smtClean="0">
                          <a:ln>
                            <a:noFill/>
                          </a:ln>
                          <a:solidFill>
                            <a:schemeClr val="tx1"/>
                          </a:solidFill>
                          <a:effectLst/>
                          <a:latin typeface="Tahoma" pitchFamily="34" charset="0"/>
                          <a:cs typeface="Times New Roman" pitchFamily="18" charset="0"/>
                        </a:rPr>
                        <a:t>2015</a:t>
                      </a:r>
                    </a:p>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900" b="0" i="0" u="none" strike="noStrike" cap="none" spc="0" normalizeH="0" baseline="0" dirty="0" smtClean="0">
                          <a:ln>
                            <a:noFill/>
                          </a:ln>
                          <a:solidFill>
                            <a:schemeClr val="tx1"/>
                          </a:solidFill>
                          <a:effectLst/>
                          <a:latin typeface="Tahoma" pitchFamily="34" charset="0"/>
                          <a:cs typeface="Times New Roman" pitchFamily="18" charset="0"/>
                        </a:rPr>
                        <a:t>к 2014,%</a:t>
                      </a:r>
                    </a:p>
                  </a:txBody>
                  <a:tcPr marL="90000" marR="90000" marT="98135" marB="46800"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chemeClr val="bg1"/>
                    </a:solidFill>
                  </a:tcPr>
                </a:tc>
                <a:tc>
                  <a:txBody>
                    <a:bodyPr/>
                    <a:lstStyle/>
                    <a:p>
                      <a:pPr marL="342900" marR="0" lvl="0" indent="-338138" algn="ctr" defTabSz="449263" rtl="0" eaLnBrk="1" fontAlgn="base" latinLnBrk="0" hangingPunct="1">
                        <a:lnSpc>
                          <a:spcPct val="86000"/>
                        </a:lnSpc>
                        <a:spcBef>
                          <a:spcPct val="0"/>
                        </a:spcBef>
                        <a:spcAft>
                          <a:spcPct val="0"/>
                        </a:spcAft>
                        <a:buClrTx/>
                        <a:buSzPct val="8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ru-RU" sz="900" b="0" i="0" u="none" strike="noStrike" cap="none" spc="0" normalizeH="0" baseline="0" dirty="0" smtClean="0">
                          <a:ln>
                            <a:noFill/>
                          </a:ln>
                          <a:solidFill>
                            <a:schemeClr val="tx1"/>
                          </a:solidFill>
                          <a:effectLst/>
                          <a:latin typeface="Tahoma" pitchFamily="34" charset="0"/>
                          <a:cs typeface="Times New Roman" pitchFamily="18" charset="0"/>
                        </a:rPr>
                        <a:t>2016 год</a:t>
                      </a:r>
                    </a:p>
                    <a:p>
                      <a:pPr marL="342900" marR="0" lvl="0" indent="-338138" algn="ctr" defTabSz="449263" rtl="0" eaLnBrk="1" fontAlgn="base" latinLnBrk="0" hangingPunct="1">
                        <a:lnSpc>
                          <a:spcPct val="86000"/>
                        </a:lnSpc>
                        <a:spcBef>
                          <a:spcPct val="0"/>
                        </a:spcBef>
                        <a:spcAft>
                          <a:spcPct val="0"/>
                        </a:spcAft>
                        <a:buClrTx/>
                        <a:buSzPct val="8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ru-RU" sz="900" b="0" i="0" u="none" strike="noStrike" cap="none" spc="0" normalizeH="0" baseline="0" dirty="0" smtClean="0">
                          <a:ln>
                            <a:noFill/>
                          </a:ln>
                          <a:solidFill>
                            <a:schemeClr val="tx1"/>
                          </a:solidFill>
                          <a:effectLst/>
                          <a:latin typeface="Tahoma" pitchFamily="34" charset="0"/>
                          <a:cs typeface="Times New Roman" pitchFamily="18" charset="0"/>
                        </a:rPr>
                        <a:t>(факт)</a:t>
                      </a:r>
                    </a:p>
                  </a:txBody>
                  <a:tcPr marL="90000" marR="90000" marT="98135" marB="46800"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900" b="0" i="0" u="none" strike="noStrike" cap="none" spc="0" normalizeH="0" baseline="0" dirty="0" smtClean="0">
                          <a:ln>
                            <a:noFill/>
                          </a:ln>
                          <a:solidFill>
                            <a:schemeClr val="tx1"/>
                          </a:solidFill>
                          <a:effectLst/>
                          <a:latin typeface="Tahoma" pitchFamily="34" charset="0"/>
                          <a:cs typeface="Times New Roman" pitchFamily="18" charset="0"/>
                        </a:rPr>
                        <a:t>2016</a:t>
                      </a:r>
                    </a:p>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900" b="0" i="0" u="none" strike="noStrike" cap="none" spc="0" normalizeH="0" baseline="0" dirty="0" smtClean="0">
                          <a:ln>
                            <a:noFill/>
                          </a:ln>
                          <a:solidFill>
                            <a:schemeClr val="tx1"/>
                          </a:solidFill>
                          <a:effectLst/>
                          <a:latin typeface="Tahoma" pitchFamily="34" charset="0"/>
                          <a:cs typeface="Times New Roman" pitchFamily="18" charset="0"/>
                        </a:rPr>
                        <a:t>к 2015,%</a:t>
                      </a:r>
                    </a:p>
                  </a:txBody>
                  <a:tcPr marL="90000" marR="90000" marT="98135" marB="46800"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chemeClr val="bg1"/>
                    </a:solidFill>
                  </a:tcPr>
                </a:tc>
              </a:tr>
              <a:tr h="299133">
                <a:tc>
                  <a:txBody>
                    <a:bodyPr/>
                    <a:lstStyle/>
                    <a:p>
                      <a:pPr marL="0" marR="0" lvl="0" indent="0" algn="l"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spc="0" normalizeH="0" baseline="0" dirty="0" smtClean="0">
                          <a:ln>
                            <a:noFill/>
                          </a:ln>
                          <a:solidFill>
                            <a:schemeClr val="tx1"/>
                          </a:solidFill>
                          <a:effectLst/>
                          <a:latin typeface="+mj-lt"/>
                          <a:cs typeface="Times New Roman" pitchFamily="18" charset="0"/>
                        </a:rPr>
                        <a:t>Доходы - всего</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4B2DA"/>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spc="0" normalizeH="0" baseline="0" dirty="0" smtClean="0">
                          <a:ln>
                            <a:noFill/>
                          </a:ln>
                          <a:solidFill>
                            <a:schemeClr val="tx1"/>
                          </a:solidFill>
                          <a:effectLst/>
                          <a:latin typeface="+mj-lt"/>
                          <a:cs typeface="Times New Roman" pitchFamily="18" charset="0"/>
                        </a:rPr>
                        <a:t>489,9</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4B2DA"/>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spc="0" normalizeH="0" baseline="0" dirty="0" smtClean="0">
                          <a:ln>
                            <a:noFill/>
                          </a:ln>
                          <a:solidFill>
                            <a:schemeClr val="tx1"/>
                          </a:solidFill>
                          <a:effectLst/>
                          <a:latin typeface="+mj-lt"/>
                          <a:cs typeface="Times New Roman" pitchFamily="18" charset="0"/>
                        </a:rPr>
                        <a:t>530,2</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4B2DA"/>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1" u="none" strike="noStrike" cap="none" spc="0" normalizeH="0" baseline="0" dirty="0" smtClean="0">
                          <a:ln>
                            <a:noFill/>
                          </a:ln>
                          <a:solidFill>
                            <a:schemeClr val="tx1"/>
                          </a:solidFill>
                          <a:effectLst/>
                          <a:latin typeface="+mj-lt"/>
                          <a:cs typeface="Times New Roman" pitchFamily="18" charset="0"/>
                        </a:rPr>
                        <a:t>108,2</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4B2DA"/>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spc="0" normalizeH="0" baseline="0" dirty="0" smtClean="0">
                          <a:ln>
                            <a:noFill/>
                          </a:ln>
                          <a:solidFill>
                            <a:schemeClr val="tx1"/>
                          </a:solidFill>
                          <a:effectLst/>
                          <a:latin typeface="+mj-lt"/>
                          <a:cs typeface="Times New Roman" pitchFamily="18" charset="0"/>
                        </a:rPr>
                        <a:t>534,8</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4B2DA"/>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1" u="none" strike="noStrike" cap="none" spc="0" normalizeH="0" baseline="0" dirty="0" smtClean="0">
                          <a:ln>
                            <a:noFill/>
                          </a:ln>
                          <a:solidFill>
                            <a:schemeClr val="tx1"/>
                          </a:solidFill>
                          <a:effectLst/>
                          <a:latin typeface="+mj-lt"/>
                          <a:cs typeface="Times New Roman" pitchFamily="18" charset="0"/>
                        </a:rPr>
                        <a:t>100,9</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4B2DA"/>
                    </a:solidFill>
                  </a:tcPr>
                </a:tc>
              </a:tr>
              <a:tr h="298194">
                <a:tc>
                  <a:txBody>
                    <a:bodyPr/>
                    <a:lstStyle/>
                    <a:p>
                      <a:pPr marL="0" marR="0" lvl="0" indent="0" algn="l"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900" b="0" i="0" u="none" strike="noStrike" cap="none" spc="0" normalizeH="0" baseline="0" dirty="0" smtClean="0">
                          <a:ln>
                            <a:noFill/>
                          </a:ln>
                          <a:solidFill>
                            <a:schemeClr val="tx1"/>
                          </a:solidFill>
                          <a:effectLst/>
                          <a:latin typeface="+mj-lt"/>
                          <a:cs typeface="Times New Roman" pitchFamily="18" charset="0"/>
                        </a:rPr>
                        <a:t>в том числе</a:t>
                      </a:r>
                    </a:p>
                  </a:txBody>
                  <a:tcPr marL="90000" marR="90000" marT="98135" marB="46800"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gridSpan="5">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0" i="0" u="none" strike="noStrike" cap="none" spc="0" normalizeH="0" baseline="0" dirty="0" smtClean="0">
                        <a:ln>
                          <a:noFill/>
                        </a:ln>
                        <a:solidFill>
                          <a:schemeClr val="tx1"/>
                        </a:solidFill>
                        <a:effectLst/>
                        <a:latin typeface="+mj-lt"/>
                        <a:cs typeface="Times New Roman" pitchFamily="18" charset="0"/>
                      </a:endParaRP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99133">
                <a:tc>
                  <a:txBody>
                    <a:bodyPr/>
                    <a:lstStyle/>
                    <a:p>
                      <a:pPr marL="0" marR="0" lvl="0" indent="0" algn="l"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spc="0" normalizeH="0" baseline="0" dirty="0" smtClean="0">
                          <a:ln>
                            <a:noFill/>
                          </a:ln>
                          <a:solidFill>
                            <a:schemeClr val="tx1"/>
                          </a:solidFill>
                          <a:effectLst/>
                          <a:latin typeface="+mj-lt"/>
                          <a:cs typeface="Times New Roman" pitchFamily="18" charset="0"/>
                        </a:rPr>
                        <a:t>1. Налоговые доходы бюджета </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spc="0" normalizeH="0" baseline="0" dirty="0" smtClean="0">
                          <a:ln>
                            <a:noFill/>
                          </a:ln>
                          <a:solidFill>
                            <a:schemeClr val="tx1"/>
                          </a:solidFill>
                          <a:effectLst/>
                          <a:latin typeface="+mj-lt"/>
                          <a:cs typeface="Times New Roman" pitchFamily="18" charset="0"/>
                        </a:rPr>
                        <a:t>225,3</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spc="0" normalizeH="0" baseline="0" dirty="0" smtClean="0">
                          <a:ln>
                            <a:noFill/>
                          </a:ln>
                          <a:solidFill>
                            <a:schemeClr val="tx1"/>
                          </a:solidFill>
                          <a:effectLst/>
                          <a:latin typeface="+mj-lt"/>
                          <a:cs typeface="Times New Roman" pitchFamily="18" charset="0"/>
                        </a:rPr>
                        <a:t>242,7</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spc="0" normalizeH="0" baseline="0" dirty="0" smtClean="0">
                          <a:ln>
                            <a:noFill/>
                          </a:ln>
                          <a:solidFill>
                            <a:schemeClr val="tx1"/>
                          </a:solidFill>
                          <a:effectLst/>
                          <a:latin typeface="+mj-lt"/>
                          <a:cs typeface="Times New Roman" pitchFamily="18" charset="0"/>
                        </a:rPr>
                        <a:t>107,7</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spc="0" normalizeH="0" baseline="0" dirty="0" smtClean="0">
                          <a:ln>
                            <a:noFill/>
                          </a:ln>
                          <a:solidFill>
                            <a:schemeClr val="tx1"/>
                          </a:solidFill>
                          <a:effectLst/>
                          <a:latin typeface="+mj-lt"/>
                          <a:cs typeface="Times New Roman" pitchFamily="18" charset="0"/>
                        </a:rPr>
                        <a:t>259,6</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spc="0" normalizeH="0" baseline="0" dirty="0" smtClean="0">
                          <a:ln>
                            <a:noFill/>
                          </a:ln>
                          <a:solidFill>
                            <a:schemeClr val="tx1"/>
                          </a:solidFill>
                          <a:effectLst/>
                          <a:latin typeface="+mj-lt"/>
                          <a:cs typeface="Times New Roman" pitchFamily="18" charset="0"/>
                        </a:rPr>
                        <a:t>107,0</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chemeClr val="accent5">
                        <a:lumMod val="40000"/>
                        <a:lumOff val="60000"/>
                      </a:schemeClr>
                    </a:solidFill>
                  </a:tcPr>
                </a:tc>
              </a:tr>
              <a:tr h="299133">
                <a:tc>
                  <a:txBody>
                    <a:bodyPr/>
                    <a:lstStyle/>
                    <a:p>
                      <a:pPr marL="0" marR="0" lvl="0" indent="0" algn="l"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100" b="0" i="0" u="none" strike="noStrike" cap="none" spc="0" normalizeH="0" baseline="0" dirty="0" smtClean="0">
                          <a:ln>
                            <a:noFill/>
                          </a:ln>
                          <a:solidFill>
                            <a:schemeClr val="tx1"/>
                          </a:solidFill>
                          <a:effectLst/>
                          <a:latin typeface="+mj-lt"/>
                          <a:cs typeface="Times New Roman" pitchFamily="18" charset="0"/>
                        </a:rPr>
                        <a:t>1.1. Налог  на доходы физических лиц</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kern="0" cap="none" spc="0" normalizeH="0" baseline="0" dirty="0" smtClean="0">
                          <a:ln>
                            <a:noFill/>
                          </a:ln>
                          <a:solidFill>
                            <a:schemeClr val="tx1"/>
                          </a:solidFill>
                          <a:effectLst/>
                          <a:latin typeface="+mj-lt"/>
                          <a:cs typeface="Times New Roman" pitchFamily="18" charset="0"/>
                        </a:rPr>
                        <a:t>209,0</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kern="0" cap="none" spc="0" normalizeH="0" baseline="0" dirty="0" smtClean="0">
                          <a:ln>
                            <a:noFill/>
                          </a:ln>
                          <a:solidFill>
                            <a:schemeClr val="tx1"/>
                          </a:solidFill>
                          <a:effectLst/>
                          <a:latin typeface="+mj-lt"/>
                          <a:cs typeface="Times New Roman" pitchFamily="18" charset="0"/>
                        </a:rPr>
                        <a:t>227,9</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kern="0" cap="none" spc="0" normalizeH="0" baseline="0" dirty="0" smtClean="0">
                          <a:ln>
                            <a:noFill/>
                          </a:ln>
                          <a:solidFill>
                            <a:schemeClr val="tx1"/>
                          </a:solidFill>
                          <a:effectLst/>
                          <a:latin typeface="+mj-lt"/>
                          <a:cs typeface="Times New Roman" pitchFamily="18" charset="0"/>
                        </a:rPr>
                        <a:t>109,0</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kern="0" cap="none" spc="0" normalizeH="0" baseline="0" dirty="0" smtClean="0">
                          <a:ln>
                            <a:noFill/>
                          </a:ln>
                          <a:solidFill>
                            <a:schemeClr val="tx1"/>
                          </a:solidFill>
                          <a:effectLst/>
                          <a:latin typeface="+mj-lt"/>
                          <a:cs typeface="Times New Roman" pitchFamily="18" charset="0"/>
                        </a:rPr>
                        <a:t>244,9</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kern="0" cap="none" spc="0" normalizeH="0" baseline="0" dirty="0" smtClean="0">
                          <a:ln>
                            <a:noFill/>
                          </a:ln>
                          <a:solidFill>
                            <a:schemeClr val="tx1"/>
                          </a:solidFill>
                          <a:effectLst/>
                          <a:latin typeface="+mj-lt"/>
                          <a:cs typeface="Times New Roman" pitchFamily="18" charset="0"/>
                        </a:rPr>
                        <a:t>107,5</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r>
              <a:tr h="299133">
                <a:tc>
                  <a:txBody>
                    <a:bodyPr/>
                    <a:lstStyle/>
                    <a:p>
                      <a:pPr marL="0" marR="0" lvl="0" indent="0" algn="l"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100" b="0" i="0" u="none" strike="noStrike" cap="none" spc="0" normalizeH="0" baseline="0" dirty="0" smtClean="0">
                          <a:ln>
                            <a:noFill/>
                          </a:ln>
                          <a:solidFill>
                            <a:schemeClr val="tx1"/>
                          </a:solidFill>
                          <a:effectLst/>
                          <a:latin typeface="+mj-lt"/>
                          <a:cs typeface="Times New Roman" pitchFamily="18" charset="0"/>
                        </a:rPr>
                        <a:t>1.2. Акцизы</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kern="0" cap="none" spc="0" normalizeH="0" baseline="0" dirty="0" smtClean="0">
                          <a:ln>
                            <a:noFill/>
                          </a:ln>
                          <a:solidFill>
                            <a:schemeClr val="tx1"/>
                          </a:solidFill>
                          <a:effectLst/>
                          <a:latin typeface="+mj-lt"/>
                          <a:cs typeface="Times New Roman" pitchFamily="18" charset="0"/>
                        </a:rPr>
                        <a:t>10,9</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kern="0" cap="none" spc="0" normalizeH="0" baseline="0" dirty="0" smtClean="0">
                          <a:ln>
                            <a:noFill/>
                          </a:ln>
                          <a:solidFill>
                            <a:schemeClr val="tx1"/>
                          </a:solidFill>
                          <a:effectLst/>
                          <a:latin typeface="+mj-lt"/>
                          <a:cs typeface="Times New Roman" pitchFamily="18" charset="0"/>
                        </a:rPr>
                        <a:t>6,9</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kern="0" cap="none" spc="0" normalizeH="0" baseline="0" dirty="0" smtClean="0">
                          <a:ln>
                            <a:noFill/>
                          </a:ln>
                          <a:solidFill>
                            <a:schemeClr val="tx1"/>
                          </a:solidFill>
                          <a:effectLst/>
                          <a:latin typeface="+mj-lt"/>
                          <a:cs typeface="Times New Roman" pitchFamily="18" charset="0"/>
                        </a:rPr>
                        <a:t>63,3</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kern="0" cap="none" spc="0" normalizeH="0" baseline="0" dirty="0" smtClean="0">
                          <a:ln>
                            <a:noFill/>
                          </a:ln>
                          <a:solidFill>
                            <a:schemeClr val="tx1"/>
                          </a:solidFill>
                          <a:effectLst/>
                          <a:latin typeface="+mj-lt"/>
                          <a:cs typeface="Times New Roman" pitchFamily="18" charset="0"/>
                        </a:rPr>
                        <a:t>8,9</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kern="0" cap="none" spc="0" normalizeH="0" baseline="0" dirty="0" smtClean="0">
                          <a:ln>
                            <a:noFill/>
                          </a:ln>
                          <a:solidFill>
                            <a:schemeClr val="tx1"/>
                          </a:solidFill>
                          <a:effectLst/>
                          <a:latin typeface="+mj-lt"/>
                          <a:cs typeface="Times New Roman" pitchFamily="18" charset="0"/>
                        </a:rPr>
                        <a:t>129,0</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r>
              <a:tr h="402973">
                <a:tc>
                  <a:txBody>
                    <a:bodyPr/>
                    <a:lstStyle/>
                    <a:p>
                      <a:pPr marL="0" marR="0" lvl="0" indent="0" algn="l"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100" b="0" i="0" u="none" strike="noStrike" cap="none" spc="0" normalizeH="0" baseline="0" dirty="0" smtClean="0">
                          <a:ln>
                            <a:noFill/>
                          </a:ln>
                          <a:solidFill>
                            <a:schemeClr val="tx1"/>
                          </a:solidFill>
                          <a:effectLst/>
                          <a:latin typeface="+mj-lt"/>
                          <a:cs typeface="Times New Roman" pitchFamily="18" charset="0"/>
                        </a:rPr>
                        <a:t>1.3. Налоги  на совокупный доход</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kern="0" cap="none" spc="0" normalizeH="0" baseline="0" dirty="0" smtClean="0">
                          <a:ln>
                            <a:noFill/>
                          </a:ln>
                          <a:solidFill>
                            <a:schemeClr val="tx1"/>
                          </a:solidFill>
                          <a:effectLst/>
                          <a:latin typeface="+mj-lt"/>
                          <a:cs typeface="Times New Roman" pitchFamily="18" charset="0"/>
                        </a:rPr>
                        <a:t>4,6</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kern="0" cap="none" spc="0" normalizeH="0" baseline="0" dirty="0" smtClean="0">
                          <a:ln>
                            <a:noFill/>
                          </a:ln>
                          <a:solidFill>
                            <a:schemeClr val="tx1"/>
                          </a:solidFill>
                          <a:effectLst/>
                          <a:latin typeface="+mj-lt"/>
                          <a:cs typeface="Times New Roman" pitchFamily="18" charset="0"/>
                        </a:rPr>
                        <a:t>7,4</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kern="0" cap="none" spc="0" normalizeH="0" baseline="0" dirty="0" smtClean="0">
                          <a:ln>
                            <a:noFill/>
                          </a:ln>
                          <a:solidFill>
                            <a:schemeClr val="tx1"/>
                          </a:solidFill>
                          <a:effectLst/>
                          <a:latin typeface="+mj-lt"/>
                          <a:cs typeface="Times New Roman" pitchFamily="18" charset="0"/>
                        </a:rPr>
                        <a:t>160,9</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kern="0" cap="none" spc="0" normalizeH="0" baseline="0" dirty="0" smtClean="0">
                          <a:ln>
                            <a:noFill/>
                          </a:ln>
                          <a:solidFill>
                            <a:schemeClr val="tx1"/>
                          </a:solidFill>
                          <a:effectLst/>
                          <a:latin typeface="+mj-lt"/>
                          <a:cs typeface="Times New Roman" pitchFamily="18" charset="0"/>
                        </a:rPr>
                        <a:t>5,4</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kern="0" cap="none" spc="0" normalizeH="0" baseline="0" dirty="0" smtClean="0">
                          <a:ln>
                            <a:noFill/>
                          </a:ln>
                          <a:solidFill>
                            <a:schemeClr val="tx1"/>
                          </a:solidFill>
                          <a:effectLst/>
                          <a:latin typeface="+mj-lt"/>
                          <a:cs typeface="Times New Roman" pitchFamily="18" charset="0"/>
                        </a:rPr>
                        <a:t>73,0</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r>
              <a:tr h="323443">
                <a:tc>
                  <a:txBody>
                    <a:bodyPr/>
                    <a:lstStyle/>
                    <a:p>
                      <a:pPr marL="0" marR="0" lvl="0" indent="0" algn="l"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100" b="0" i="0" u="none" strike="noStrike" cap="none" spc="0" normalizeH="0" baseline="0" dirty="0" smtClean="0">
                          <a:ln>
                            <a:noFill/>
                          </a:ln>
                          <a:solidFill>
                            <a:schemeClr val="tx1"/>
                          </a:solidFill>
                          <a:effectLst/>
                          <a:latin typeface="+mj-lt"/>
                          <a:cs typeface="Times New Roman" pitchFamily="18" charset="0"/>
                        </a:rPr>
                        <a:t>1.4. Государственная пошлина</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kern="0" cap="none" spc="0" normalizeH="0" baseline="0" dirty="0" smtClean="0">
                          <a:ln>
                            <a:noFill/>
                          </a:ln>
                          <a:solidFill>
                            <a:schemeClr val="tx1"/>
                          </a:solidFill>
                          <a:effectLst/>
                          <a:latin typeface="+mj-lt"/>
                          <a:cs typeface="Times New Roman" pitchFamily="18" charset="0"/>
                        </a:rPr>
                        <a:t>0,8</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algn="ctr"/>
                      <a:r>
                        <a:rPr lang="ru-RU" sz="1200" b="0" i="0" kern="0" cap="none" spc="0" baseline="0" dirty="0" smtClean="0">
                          <a:ln>
                            <a:noFill/>
                          </a:ln>
                          <a:solidFill>
                            <a:schemeClr val="tx1"/>
                          </a:solidFill>
                          <a:effectLst/>
                          <a:latin typeface="+mj-lt"/>
                        </a:rPr>
                        <a:t>0,5</a:t>
                      </a:r>
                      <a:endParaRPr lang="ru-RU" sz="1200" b="0" i="0" kern="0" cap="none" spc="0" baseline="0" dirty="0">
                        <a:ln>
                          <a:noFill/>
                        </a:ln>
                        <a:solidFill>
                          <a:schemeClr val="tx1"/>
                        </a:solidFill>
                        <a:effectLst/>
                        <a:latin typeface="+mj-lt"/>
                      </a:endParaRP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kern="0" cap="none" spc="0" normalizeH="0" baseline="0" dirty="0" smtClean="0">
                          <a:ln>
                            <a:noFill/>
                          </a:ln>
                          <a:solidFill>
                            <a:schemeClr val="tx1"/>
                          </a:solidFill>
                          <a:effectLst/>
                          <a:latin typeface="+mj-lt"/>
                          <a:cs typeface="Times New Roman" pitchFamily="18" charset="0"/>
                        </a:rPr>
                        <a:t>62,5</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algn="ctr"/>
                      <a:r>
                        <a:rPr lang="ru-RU" sz="1200" b="0" i="0" kern="0" cap="none" spc="0" baseline="0" dirty="0" smtClean="0">
                          <a:ln>
                            <a:noFill/>
                          </a:ln>
                          <a:solidFill>
                            <a:schemeClr val="tx1"/>
                          </a:solidFill>
                          <a:effectLst/>
                          <a:latin typeface="+mj-lt"/>
                        </a:rPr>
                        <a:t>0,4</a:t>
                      </a:r>
                      <a:endParaRPr lang="ru-RU" sz="1200" b="0" i="0" kern="0" cap="none" spc="0" baseline="0" dirty="0">
                        <a:ln>
                          <a:noFill/>
                        </a:ln>
                        <a:solidFill>
                          <a:schemeClr val="tx1"/>
                        </a:solidFill>
                        <a:effectLst/>
                        <a:latin typeface="+mj-lt"/>
                      </a:endParaRP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kern="0" cap="none" spc="0" normalizeH="0" baseline="0" dirty="0" smtClean="0">
                          <a:ln>
                            <a:noFill/>
                          </a:ln>
                          <a:solidFill>
                            <a:schemeClr val="tx1"/>
                          </a:solidFill>
                          <a:effectLst/>
                          <a:latin typeface="+mj-lt"/>
                          <a:cs typeface="Times New Roman" pitchFamily="18" charset="0"/>
                        </a:rPr>
                        <a:t>80,0</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r>
              <a:tr h="323443">
                <a:tc>
                  <a:txBody>
                    <a:bodyPr/>
                    <a:lstStyle/>
                    <a:p>
                      <a:pPr marL="0" marR="0" lvl="0" indent="0" algn="l"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ru-RU" sz="1200" b="1" i="0" u="none" strike="noStrike" cap="none" spc="0" normalizeH="0" baseline="0" dirty="0" smtClean="0">
                          <a:ln>
                            <a:noFill/>
                          </a:ln>
                          <a:solidFill>
                            <a:schemeClr val="tx1"/>
                          </a:solidFill>
                          <a:effectLst/>
                          <a:latin typeface="+mj-lt"/>
                          <a:cs typeface="Times New Roman" pitchFamily="18" charset="0"/>
                        </a:rPr>
                        <a:t>2. </a:t>
                      </a:r>
                      <a:r>
                        <a:rPr kumimoji="0" lang="ru-RU" sz="1200" b="1" i="0" u="none" strike="noStrike" kern="1200" cap="none" spc="0" normalizeH="0" baseline="0" dirty="0" smtClean="0">
                          <a:ln>
                            <a:noFill/>
                          </a:ln>
                          <a:solidFill>
                            <a:schemeClr val="tx1"/>
                          </a:solidFill>
                          <a:effectLst/>
                          <a:latin typeface="+mn-lt"/>
                          <a:ea typeface="+mn-ea"/>
                          <a:cs typeface="Times New Roman" pitchFamily="18" charset="0"/>
                        </a:rPr>
                        <a:t>Неналоговые доходы бюджета </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kern="0" cap="none" spc="0" normalizeH="0" baseline="0" dirty="0" smtClean="0">
                          <a:ln>
                            <a:noFill/>
                          </a:ln>
                          <a:solidFill>
                            <a:schemeClr val="tx1"/>
                          </a:solidFill>
                          <a:effectLst/>
                          <a:latin typeface="+mj-lt"/>
                          <a:cs typeface="Times New Roman" pitchFamily="18" charset="0"/>
                        </a:rPr>
                        <a:t>12,0</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algn="ctr"/>
                      <a:r>
                        <a:rPr lang="ru-RU" sz="1200" b="1" i="0" kern="0" cap="none" spc="0" baseline="0" dirty="0" smtClean="0">
                          <a:ln>
                            <a:noFill/>
                          </a:ln>
                          <a:solidFill>
                            <a:schemeClr val="tx1"/>
                          </a:solidFill>
                          <a:effectLst/>
                          <a:latin typeface="+mj-lt"/>
                        </a:rPr>
                        <a:t>18,4</a:t>
                      </a:r>
                      <a:endParaRPr lang="ru-RU" sz="1200" b="1" i="0" kern="0" cap="none" spc="0" baseline="0" dirty="0">
                        <a:ln>
                          <a:noFill/>
                        </a:ln>
                        <a:solidFill>
                          <a:schemeClr val="tx1"/>
                        </a:solidFill>
                        <a:effectLst/>
                        <a:latin typeface="+mj-lt"/>
                      </a:endParaRP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kern="0" cap="none" spc="0" normalizeH="0" baseline="0" dirty="0" smtClean="0">
                          <a:ln>
                            <a:noFill/>
                          </a:ln>
                          <a:solidFill>
                            <a:schemeClr val="tx1"/>
                          </a:solidFill>
                          <a:effectLst/>
                          <a:latin typeface="+mj-lt"/>
                          <a:cs typeface="Times New Roman" pitchFamily="18" charset="0"/>
                        </a:rPr>
                        <a:t>153,3</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algn="ctr"/>
                      <a:r>
                        <a:rPr lang="ru-RU" sz="1200" b="1" i="0" kern="0" cap="none" spc="0" baseline="0" dirty="0" smtClean="0">
                          <a:ln>
                            <a:noFill/>
                          </a:ln>
                          <a:solidFill>
                            <a:schemeClr val="tx1"/>
                          </a:solidFill>
                          <a:effectLst/>
                          <a:latin typeface="+mj-lt"/>
                        </a:rPr>
                        <a:t>10,4</a:t>
                      </a:r>
                      <a:endParaRPr lang="ru-RU" sz="1200" b="1" i="0" kern="0" cap="none" spc="0" baseline="0" dirty="0">
                        <a:ln>
                          <a:noFill/>
                        </a:ln>
                        <a:solidFill>
                          <a:schemeClr val="tx1"/>
                        </a:solidFill>
                        <a:effectLst/>
                        <a:latin typeface="+mj-lt"/>
                      </a:endParaRP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kern="0" cap="none" spc="0" normalizeH="0" baseline="0" dirty="0" smtClean="0">
                          <a:ln>
                            <a:noFill/>
                          </a:ln>
                          <a:solidFill>
                            <a:schemeClr val="tx1"/>
                          </a:solidFill>
                          <a:effectLst/>
                          <a:latin typeface="+mj-lt"/>
                          <a:cs typeface="Times New Roman" pitchFamily="18" charset="0"/>
                        </a:rPr>
                        <a:t>56,5</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chemeClr val="accent5">
                        <a:lumMod val="40000"/>
                        <a:lumOff val="60000"/>
                      </a:schemeClr>
                    </a:solidFill>
                  </a:tcPr>
                </a:tc>
              </a:tr>
              <a:tr h="428324">
                <a:tc>
                  <a:txBody>
                    <a:bodyPr/>
                    <a:lstStyle/>
                    <a:p>
                      <a:pPr marL="0" marR="0" lvl="0" indent="0" algn="l"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100" b="0" i="0" u="none" strike="noStrike" cap="none" spc="0" normalizeH="0" baseline="0" dirty="0" smtClean="0">
                          <a:ln>
                            <a:noFill/>
                          </a:ln>
                          <a:solidFill>
                            <a:schemeClr val="tx1"/>
                          </a:solidFill>
                          <a:effectLst/>
                          <a:latin typeface="+mj-lt"/>
                          <a:cs typeface="Times New Roman" pitchFamily="18" charset="0"/>
                        </a:rPr>
                        <a:t>2.1. Доходы от использования муниципального имущества</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kern="0" cap="none" spc="0" normalizeH="0" baseline="0" dirty="0" smtClean="0">
                          <a:ln>
                            <a:noFill/>
                          </a:ln>
                          <a:solidFill>
                            <a:schemeClr val="tx1"/>
                          </a:solidFill>
                          <a:effectLst/>
                          <a:latin typeface="+mj-lt"/>
                          <a:cs typeface="Times New Roman" pitchFamily="18" charset="0"/>
                        </a:rPr>
                        <a:t>6,7</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kern="0" cap="none" spc="0" normalizeH="0" baseline="0" dirty="0" smtClean="0">
                          <a:ln>
                            <a:noFill/>
                          </a:ln>
                          <a:solidFill>
                            <a:schemeClr val="tx1"/>
                          </a:solidFill>
                          <a:effectLst/>
                          <a:latin typeface="+mj-lt"/>
                          <a:cs typeface="Times New Roman" pitchFamily="18" charset="0"/>
                        </a:rPr>
                        <a:t>13,6</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kern="0" cap="none" spc="0" normalizeH="0" baseline="0" dirty="0" smtClean="0">
                          <a:ln>
                            <a:noFill/>
                          </a:ln>
                          <a:solidFill>
                            <a:schemeClr val="tx1"/>
                          </a:solidFill>
                          <a:effectLst/>
                          <a:latin typeface="+mj-lt"/>
                          <a:cs typeface="Times New Roman" pitchFamily="18" charset="0"/>
                        </a:rPr>
                        <a:t>203,0</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kern="0" cap="none" spc="0" normalizeH="0" baseline="0" dirty="0" smtClean="0">
                          <a:ln>
                            <a:noFill/>
                          </a:ln>
                          <a:solidFill>
                            <a:schemeClr val="tx1"/>
                          </a:solidFill>
                          <a:effectLst/>
                          <a:latin typeface="+mj-lt"/>
                          <a:cs typeface="Times New Roman" pitchFamily="18" charset="0"/>
                        </a:rPr>
                        <a:t>6,8</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kern="0" cap="none" spc="0" normalizeH="0" baseline="0" dirty="0" smtClean="0">
                          <a:ln>
                            <a:noFill/>
                          </a:ln>
                          <a:solidFill>
                            <a:schemeClr val="tx1"/>
                          </a:solidFill>
                          <a:effectLst/>
                          <a:latin typeface="+mj-lt"/>
                          <a:cs typeface="Times New Roman" pitchFamily="18" charset="0"/>
                        </a:rPr>
                        <a:t>50,0</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r>
              <a:tr h="428324">
                <a:tc>
                  <a:txBody>
                    <a:bodyPr/>
                    <a:lstStyle/>
                    <a:p>
                      <a:pPr marL="0" marR="0" lvl="0" indent="0" algn="l"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100" b="0" i="0" u="none" strike="noStrike" cap="none" spc="0" normalizeH="0" baseline="0" dirty="0" smtClean="0">
                          <a:ln>
                            <a:noFill/>
                          </a:ln>
                          <a:solidFill>
                            <a:schemeClr val="tx1"/>
                          </a:solidFill>
                          <a:effectLst/>
                          <a:latin typeface="+mj-lt"/>
                          <a:cs typeface="Times New Roman" pitchFamily="18" charset="0"/>
                        </a:rPr>
                        <a:t>2.2. Плата за негативное воздействие на окружающую среду</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kern="0" cap="none" spc="0" normalizeH="0" baseline="0" dirty="0" smtClean="0">
                          <a:ln>
                            <a:noFill/>
                          </a:ln>
                          <a:solidFill>
                            <a:schemeClr val="tx1"/>
                          </a:solidFill>
                          <a:effectLst/>
                          <a:latin typeface="+mj-lt"/>
                          <a:cs typeface="Times New Roman" pitchFamily="18" charset="0"/>
                        </a:rPr>
                        <a:t>2,0</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algn="ctr"/>
                      <a:r>
                        <a:rPr lang="ru-RU" sz="1200" b="0" i="0" kern="0" cap="none" spc="0" baseline="0" dirty="0" smtClean="0">
                          <a:ln>
                            <a:noFill/>
                          </a:ln>
                          <a:solidFill>
                            <a:schemeClr val="tx1"/>
                          </a:solidFill>
                          <a:effectLst/>
                          <a:latin typeface="+mj-lt"/>
                        </a:rPr>
                        <a:t>0,5</a:t>
                      </a:r>
                      <a:endParaRPr lang="ru-RU" sz="1200" b="0" i="0" kern="0" cap="none" spc="0" baseline="0" dirty="0">
                        <a:ln>
                          <a:noFill/>
                        </a:ln>
                        <a:solidFill>
                          <a:schemeClr val="tx1"/>
                        </a:solidFill>
                        <a:effectLst/>
                        <a:latin typeface="+mj-lt"/>
                      </a:endParaRP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kern="0" cap="none" spc="0" normalizeH="0" baseline="0" dirty="0" smtClean="0">
                          <a:ln>
                            <a:noFill/>
                          </a:ln>
                          <a:solidFill>
                            <a:schemeClr val="tx1"/>
                          </a:solidFill>
                          <a:effectLst/>
                          <a:latin typeface="+mj-lt"/>
                          <a:cs typeface="Times New Roman" pitchFamily="18" charset="0"/>
                        </a:rPr>
                        <a:t>25,0</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algn="ctr"/>
                      <a:r>
                        <a:rPr lang="ru-RU" sz="1200" b="0" i="0" kern="0" cap="none" spc="0" baseline="0" dirty="0" smtClean="0">
                          <a:ln>
                            <a:noFill/>
                          </a:ln>
                          <a:solidFill>
                            <a:schemeClr val="tx1"/>
                          </a:solidFill>
                          <a:effectLst/>
                          <a:latin typeface="+mj-lt"/>
                        </a:rPr>
                        <a:t>0,7</a:t>
                      </a:r>
                      <a:endParaRPr lang="ru-RU" sz="1200" b="0" i="0" kern="0" cap="none" spc="0" baseline="0" dirty="0">
                        <a:ln>
                          <a:noFill/>
                        </a:ln>
                        <a:solidFill>
                          <a:schemeClr val="tx1"/>
                        </a:solidFill>
                        <a:effectLst/>
                        <a:latin typeface="+mj-lt"/>
                      </a:endParaRP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kern="0" cap="none" spc="0" normalizeH="0" baseline="0" dirty="0" smtClean="0">
                          <a:ln>
                            <a:noFill/>
                          </a:ln>
                          <a:solidFill>
                            <a:schemeClr val="tx1"/>
                          </a:solidFill>
                          <a:effectLst/>
                          <a:latin typeface="+mj-lt"/>
                          <a:cs typeface="Times New Roman" pitchFamily="18" charset="0"/>
                        </a:rPr>
                        <a:t>140,0</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r>
              <a:tr h="323443">
                <a:tc>
                  <a:txBody>
                    <a:bodyPr/>
                    <a:lstStyle/>
                    <a:p>
                      <a:pPr marL="0" marR="0" lvl="0" indent="0" algn="l"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100" b="0" i="0" u="none" strike="noStrike" cap="none" spc="0" normalizeH="0" baseline="0" dirty="0" smtClean="0">
                          <a:ln>
                            <a:noFill/>
                          </a:ln>
                          <a:solidFill>
                            <a:schemeClr val="tx1"/>
                          </a:solidFill>
                          <a:effectLst/>
                          <a:latin typeface="+mj-lt"/>
                          <a:cs typeface="Times New Roman" pitchFamily="18" charset="0"/>
                        </a:rPr>
                        <a:t>2.3. Доходы от оказания платных услуг</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kern="0" cap="none" spc="0" normalizeH="0" baseline="0" dirty="0" smtClean="0">
                          <a:ln>
                            <a:noFill/>
                          </a:ln>
                          <a:solidFill>
                            <a:schemeClr val="tx1"/>
                          </a:solidFill>
                          <a:effectLst/>
                          <a:latin typeface="+mj-lt"/>
                          <a:cs typeface="Times New Roman" pitchFamily="18" charset="0"/>
                        </a:rPr>
                        <a:t>0,4</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algn="ctr"/>
                      <a:r>
                        <a:rPr lang="ru-RU" sz="1200" b="0" i="0" kern="0" cap="none" spc="0" baseline="0" dirty="0" smtClean="0">
                          <a:ln>
                            <a:noFill/>
                          </a:ln>
                          <a:solidFill>
                            <a:schemeClr val="tx1"/>
                          </a:solidFill>
                          <a:effectLst/>
                          <a:latin typeface="+mj-lt"/>
                        </a:rPr>
                        <a:t>0,1</a:t>
                      </a:r>
                      <a:endParaRPr lang="ru-RU" sz="1200" b="0" i="0" kern="0" cap="none" spc="0" baseline="0" dirty="0">
                        <a:ln>
                          <a:noFill/>
                        </a:ln>
                        <a:solidFill>
                          <a:schemeClr val="tx1"/>
                        </a:solidFill>
                        <a:effectLst/>
                        <a:latin typeface="+mj-lt"/>
                      </a:endParaRP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kern="0" cap="none" spc="0" normalizeH="0" baseline="0" dirty="0" smtClean="0">
                          <a:ln>
                            <a:noFill/>
                          </a:ln>
                          <a:solidFill>
                            <a:schemeClr val="tx1"/>
                          </a:solidFill>
                          <a:effectLst/>
                          <a:latin typeface="+mj-lt"/>
                          <a:cs typeface="Times New Roman" pitchFamily="18" charset="0"/>
                        </a:rPr>
                        <a:t>25,0</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algn="ctr"/>
                      <a:r>
                        <a:rPr lang="ru-RU" sz="1200" b="0" i="0" kern="0" cap="none" spc="0" baseline="0" dirty="0" smtClean="0">
                          <a:ln>
                            <a:noFill/>
                          </a:ln>
                          <a:solidFill>
                            <a:schemeClr val="tx1"/>
                          </a:solidFill>
                          <a:effectLst/>
                          <a:latin typeface="+mj-lt"/>
                        </a:rPr>
                        <a:t>0,1</a:t>
                      </a:r>
                      <a:endParaRPr lang="ru-RU" sz="1200" b="0" i="0" kern="0" cap="none" spc="0" baseline="0" dirty="0">
                        <a:ln>
                          <a:noFill/>
                        </a:ln>
                        <a:solidFill>
                          <a:schemeClr val="tx1"/>
                        </a:solidFill>
                        <a:effectLst/>
                        <a:latin typeface="+mj-lt"/>
                      </a:endParaRP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kern="0" cap="none" spc="0" normalizeH="0" baseline="0" dirty="0" smtClean="0">
                          <a:ln>
                            <a:noFill/>
                          </a:ln>
                          <a:solidFill>
                            <a:schemeClr val="tx1"/>
                          </a:solidFill>
                          <a:effectLst/>
                          <a:latin typeface="+mj-lt"/>
                          <a:cs typeface="Times New Roman" pitchFamily="18" charset="0"/>
                        </a:rPr>
                        <a:t>100,0</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r>
              <a:tr h="428324">
                <a:tc>
                  <a:txBody>
                    <a:bodyPr/>
                    <a:lstStyle/>
                    <a:p>
                      <a:pPr marL="0" marR="0" lvl="0" indent="0" algn="l"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ru-RU" sz="1100" b="0" i="0" u="none" strike="noStrike" kern="1200" cap="none" spc="0" normalizeH="0" baseline="0" dirty="0" smtClean="0">
                          <a:ln>
                            <a:noFill/>
                          </a:ln>
                          <a:solidFill>
                            <a:schemeClr val="tx1"/>
                          </a:solidFill>
                          <a:effectLst/>
                          <a:latin typeface="+mn-lt"/>
                          <a:ea typeface="+mn-ea"/>
                          <a:cs typeface="Times New Roman" pitchFamily="18" charset="0"/>
                        </a:rPr>
                        <a:t>2.4. Доходы от продажи материальных и нематериальных ресурсов</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kern="0" cap="none" spc="0" normalizeH="0" baseline="0" dirty="0" smtClean="0">
                          <a:ln>
                            <a:noFill/>
                          </a:ln>
                          <a:solidFill>
                            <a:schemeClr val="tx1"/>
                          </a:solidFill>
                          <a:effectLst/>
                          <a:latin typeface="+mj-lt"/>
                          <a:cs typeface="Times New Roman" pitchFamily="18" charset="0"/>
                        </a:rPr>
                        <a:t>2,4</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algn="ctr"/>
                      <a:r>
                        <a:rPr lang="ru-RU" sz="1200" b="0" i="0" kern="0" cap="none" spc="0" baseline="0" dirty="0" smtClean="0">
                          <a:ln>
                            <a:noFill/>
                          </a:ln>
                          <a:solidFill>
                            <a:schemeClr val="tx1"/>
                          </a:solidFill>
                          <a:effectLst/>
                          <a:latin typeface="+mj-lt"/>
                        </a:rPr>
                        <a:t>3,5</a:t>
                      </a:r>
                      <a:endParaRPr lang="ru-RU" sz="1200" b="0" i="0" kern="0" cap="none" spc="0" baseline="0" dirty="0">
                        <a:ln>
                          <a:noFill/>
                        </a:ln>
                        <a:solidFill>
                          <a:schemeClr val="tx1"/>
                        </a:solidFill>
                        <a:effectLst/>
                        <a:latin typeface="+mj-lt"/>
                      </a:endParaRP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kern="0" cap="none" spc="0" normalizeH="0" baseline="0" dirty="0" smtClean="0">
                          <a:ln>
                            <a:noFill/>
                          </a:ln>
                          <a:solidFill>
                            <a:schemeClr val="tx1"/>
                          </a:solidFill>
                          <a:effectLst/>
                          <a:latin typeface="+mj-lt"/>
                          <a:cs typeface="Times New Roman" pitchFamily="18" charset="0"/>
                        </a:rPr>
                        <a:t>145,8</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algn="ctr"/>
                      <a:r>
                        <a:rPr lang="ru-RU" sz="1200" b="0" i="0" kern="0" cap="none" spc="0" baseline="0" dirty="0" smtClean="0">
                          <a:ln>
                            <a:noFill/>
                          </a:ln>
                          <a:solidFill>
                            <a:schemeClr val="tx1"/>
                          </a:solidFill>
                          <a:effectLst/>
                          <a:latin typeface="+mj-lt"/>
                        </a:rPr>
                        <a:t>2,0</a:t>
                      </a:r>
                      <a:endParaRPr lang="ru-RU" sz="1200" b="0" i="0" kern="0" cap="none" spc="0" baseline="0" dirty="0">
                        <a:ln>
                          <a:noFill/>
                        </a:ln>
                        <a:solidFill>
                          <a:schemeClr val="tx1"/>
                        </a:solidFill>
                        <a:effectLst/>
                        <a:latin typeface="+mj-lt"/>
                      </a:endParaRP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kern="0" cap="none" spc="0" normalizeH="0" baseline="0" dirty="0" smtClean="0">
                          <a:ln>
                            <a:noFill/>
                          </a:ln>
                          <a:solidFill>
                            <a:schemeClr val="tx1"/>
                          </a:solidFill>
                          <a:effectLst/>
                          <a:latin typeface="+mj-lt"/>
                          <a:cs typeface="Times New Roman" pitchFamily="18" charset="0"/>
                        </a:rPr>
                        <a:t>57,1</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r>
              <a:tr h="398851">
                <a:tc>
                  <a:txBody>
                    <a:bodyPr/>
                    <a:lstStyle/>
                    <a:p>
                      <a:pPr marL="0" marR="0" lvl="0" indent="0" algn="l"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100" b="0" i="0" u="none" strike="noStrike" cap="none" spc="0" normalizeH="0" baseline="0" dirty="0" smtClean="0">
                          <a:ln>
                            <a:noFill/>
                          </a:ln>
                          <a:solidFill>
                            <a:schemeClr val="tx1"/>
                          </a:solidFill>
                          <a:effectLst/>
                          <a:latin typeface="+mj-lt"/>
                          <a:cs typeface="Times New Roman" pitchFamily="18" charset="0"/>
                        </a:rPr>
                        <a:t>2.5. Штрафы, санкции, возмещение ущерба</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kern="0" cap="none" spc="0" normalizeH="0" baseline="0" dirty="0" smtClean="0">
                          <a:ln>
                            <a:noFill/>
                          </a:ln>
                          <a:solidFill>
                            <a:schemeClr val="tx1"/>
                          </a:solidFill>
                          <a:effectLst/>
                          <a:latin typeface="+mj-lt"/>
                          <a:cs typeface="Times New Roman" pitchFamily="18" charset="0"/>
                        </a:rPr>
                        <a:t>0,5</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algn="ctr"/>
                      <a:r>
                        <a:rPr lang="ru-RU" sz="1200" b="0" i="0" kern="0" cap="none" spc="0" baseline="0" dirty="0" smtClean="0">
                          <a:ln>
                            <a:noFill/>
                          </a:ln>
                          <a:solidFill>
                            <a:schemeClr val="tx1"/>
                          </a:solidFill>
                          <a:effectLst/>
                          <a:latin typeface="+mj-lt"/>
                        </a:rPr>
                        <a:t>0,7</a:t>
                      </a:r>
                      <a:endParaRPr lang="ru-RU" sz="1200" b="0" i="0" kern="0" cap="none" spc="0" baseline="0" dirty="0">
                        <a:ln>
                          <a:noFill/>
                        </a:ln>
                        <a:solidFill>
                          <a:schemeClr val="tx1"/>
                        </a:solidFill>
                        <a:effectLst/>
                        <a:latin typeface="+mj-lt"/>
                      </a:endParaRP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kern="0" cap="none" spc="0" normalizeH="0" baseline="0" dirty="0" smtClean="0">
                          <a:ln>
                            <a:noFill/>
                          </a:ln>
                          <a:solidFill>
                            <a:schemeClr val="tx1"/>
                          </a:solidFill>
                          <a:effectLst/>
                          <a:latin typeface="+mj-lt"/>
                          <a:cs typeface="Times New Roman" pitchFamily="18" charset="0"/>
                        </a:rPr>
                        <a:t>140,0</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algn="ctr"/>
                      <a:r>
                        <a:rPr lang="ru-RU" sz="1200" b="0" i="0" kern="0" cap="none" spc="0" baseline="0" dirty="0" smtClean="0">
                          <a:ln>
                            <a:noFill/>
                          </a:ln>
                          <a:solidFill>
                            <a:schemeClr val="tx1"/>
                          </a:solidFill>
                          <a:effectLst/>
                          <a:latin typeface="+mj-lt"/>
                        </a:rPr>
                        <a:t>0,8</a:t>
                      </a:r>
                      <a:endParaRPr lang="ru-RU" sz="1200" b="0" i="0" kern="0" cap="none" spc="0" baseline="0" dirty="0">
                        <a:ln>
                          <a:noFill/>
                        </a:ln>
                        <a:solidFill>
                          <a:schemeClr val="tx1"/>
                        </a:solidFill>
                        <a:effectLst/>
                        <a:latin typeface="+mj-lt"/>
                      </a:endParaRP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kern="0" cap="none" spc="0" normalizeH="0" baseline="0" dirty="0" smtClean="0">
                          <a:ln>
                            <a:noFill/>
                          </a:ln>
                          <a:solidFill>
                            <a:schemeClr val="tx1"/>
                          </a:solidFill>
                          <a:effectLst/>
                          <a:latin typeface="+mj-lt"/>
                          <a:cs typeface="Times New Roman" pitchFamily="18" charset="0"/>
                        </a:rPr>
                        <a:t>114,2</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r>
              <a:tr h="398851">
                <a:tc>
                  <a:txBody>
                    <a:bodyPr/>
                    <a:lstStyle/>
                    <a:p>
                      <a:pPr marL="0" marR="0" lvl="0" indent="0" algn="l"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spc="0" normalizeH="0" baseline="0" dirty="0" smtClean="0">
                          <a:ln>
                            <a:noFill/>
                          </a:ln>
                          <a:solidFill>
                            <a:schemeClr val="tx1"/>
                          </a:solidFill>
                          <a:effectLst/>
                          <a:latin typeface="+mj-lt"/>
                          <a:cs typeface="Times New Roman" pitchFamily="18" charset="0"/>
                        </a:rPr>
                        <a:t>3. Безвозмездные поступления </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kern="0" cap="none" spc="0" normalizeH="0" baseline="0" dirty="0" smtClean="0">
                          <a:ln>
                            <a:noFill/>
                          </a:ln>
                          <a:solidFill>
                            <a:schemeClr val="tx1"/>
                          </a:solidFill>
                          <a:effectLst/>
                          <a:latin typeface="+mj-lt"/>
                          <a:cs typeface="Times New Roman" pitchFamily="18" charset="0"/>
                        </a:rPr>
                        <a:t>252,6</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algn="ctr"/>
                      <a:r>
                        <a:rPr lang="ru-RU" sz="1200" b="1" i="0" kern="0" cap="none" spc="0" baseline="0" dirty="0" smtClean="0">
                          <a:ln>
                            <a:noFill/>
                          </a:ln>
                          <a:solidFill>
                            <a:schemeClr val="tx1"/>
                          </a:solidFill>
                          <a:effectLst/>
                          <a:latin typeface="+mj-lt"/>
                        </a:rPr>
                        <a:t>269,1</a:t>
                      </a:r>
                      <a:endParaRPr lang="ru-RU" sz="1200" b="1" i="0" kern="0" cap="none" spc="0" baseline="0" dirty="0">
                        <a:ln>
                          <a:noFill/>
                        </a:ln>
                        <a:solidFill>
                          <a:schemeClr val="tx1"/>
                        </a:solidFill>
                        <a:effectLst/>
                        <a:latin typeface="+mj-lt"/>
                      </a:endParaRP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kern="0" cap="none" spc="0" normalizeH="0" baseline="0" dirty="0" smtClean="0">
                          <a:ln>
                            <a:noFill/>
                          </a:ln>
                          <a:solidFill>
                            <a:schemeClr val="tx1"/>
                          </a:solidFill>
                          <a:effectLst/>
                          <a:latin typeface="+mj-lt"/>
                          <a:cs typeface="Times New Roman" pitchFamily="18" charset="0"/>
                        </a:rPr>
                        <a:t>106,5</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algn="ctr"/>
                      <a:r>
                        <a:rPr lang="ru-RU" sz="1200" b="1" i="0" kern="0" cap="none" spc="0" baseline="0" dirty="0" smtClean="0">
                          <a:ln>
                            <a:noFill/>
                          </a:ln>
                          <a:solidFill>
                            <a:schemeClr val="tx1"/>
                          </a:solidFill>
                          <a:effectLst/>
                          <a:latin typeface="+mj-lt"/>
                        </a:rPr>
                        <a:t>264,8</a:t>
                      </a:r>
                      <a:endParaRPr lang="ru-RU" sz="1200" b="1" i="0" kern="0" cap="none" spc="0" baseline="0" dirty="0">
                        <a:ln>
                          <a:noFill/>
                        </a:ln>
                        <a:solidFill>
                          <a:schemeClr val="tx1"/>
                        </a:solidFill>
                        <a:effectLst/>
                        <a:latin typeface="+mj-lt"/>
                      </a:endParaRP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kern="0" cap="none" spc="0" normalizeH="0" baseline="0" dirty="0" smtClean="0">
                          <a:ln>
                            <a:noFill/>
                          </a:ln>
                          <a:solidFill>
                            <a:schemeClr val="tx1"/>
                          </a:solidFill>
                          <a:effectLst/>
                          <a:latin typeface="+mj-lt"/>
                          <a:cs typeface="Times New Roman" pitchFamily="18" charset="0"/>
                        </a:rPr>
                        <a:t>98,4</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chemeClr val="accent5">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idx="4294967295"/>
          </p:nvPr>
        </p:nvSpPr>
        <p:spPr>
          <a:xfrm>
            <a:off x="636588" y="476250"/>
            <a:ext cx="8183884" cy="576486"/>
          </a:xfrm>
        </p:spPr>
        <p:txBody>
          <a:bodyPr>
            <a:normAutofit fontScale="90000"/>
          </a:bodyPr>
          <a:lstStyle/>
          <a:p>
            <a:r>
              <a:rPr lang="ru-RU" sz="2400" b="1" dirty="0">
                <a:solidFill>
                  <a:srgbClr val="333399"/>
                </a:solidFill>
                <a:effectLst/>
              </a:rPr>
              <a:t/>
            </a:r>
            <a:br>
              <a:rPr lang="ru-RU" sz="2400" b="1" dirty="0">
                <a:solidFill>
                  <a:srgbClr val="333399"/>
                </a:solidFill>
                <a:effectLst/>
              </a:rPr>
            </a:br>
            <a:r>
              <a:rPr lang="ru-RU" sz="2400" b="1" dirty="0" smtClean="0">
                <a:solidFill>
                  <a:srgbClr val="0000FF"/>
                </a:solidFill>
                <a:effectLst/>
              </a:rPr>
              <a:t>8.1. Структура налоговых  и  неналоговых  доходов   районного бюджета за 2016 год , %</a:t>
            </a:r>
            <a:endParaRPr lang="ru-RU" sz="2400" b="1" dirty="0">
              <a:solidFill>
                <a:srgbClr val="0000FF"/>
              </a:solidFill>
              <a:effectLst/>
            </a:endParaRPr>
          </a:p>
        </p:txBody>
      </p:sp>
      <p:graphicFrame>
        <p:nvGraphicFramePr>
          <p:cNvPr id="296009" name="Group 73"/>
          <p:cNvGraphicFramePr>
            <a:graphicFrameLocks noGrp="1"/>
          </p:cNvGraphicFramePr>
          <p:nvPr/>
        </p:nvGraphicFramePr>
        <p:xfrm>
          <a:off x="611188" y="5661025"/>
          <a:ext cx="7993062" cy="868980"/>
        </p:xfrm>
        <a:graphic>
          <a:graphicData uri="http://schemas.openxmlformats.org/drawingml/2006/table">
            <a:tbl>
              <a:tblPr/>
              <a:tblGrid>
                <a:gridCol w="1174750"/>
                <a:gridCol w="1392237"/>
                <a:gridCol w="1465263"/>
                <a:gridCol w="735012"/>
                <a:gridCol w="1392238"/>
                <a:gridCol w="1833562"/>
              </a:tblGrid>
              <a:tr h="427038">
                <a:tc>
                  <a:txBody>
                    <a:bodyPr/>
                    <a:lstStyle/>
                    <a:p>
                      <a:pPr marL="0" marR="0" lvl="0" indent="0" algn="ctr" defTabSz="449263" rtl="0" eaLnBrk="1" fontAlgn="base" latinLnBrk="0" hangingPunct="1">
                        <a:lnSpc>
                          <a:spcPct val="87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100" b="1" i="0" u="none" strike="noStrike" cap="none" normalizeH="0" baseline="0" dirty="0" smtClean="0">
                          <a:ln>
                            <a:noFill/>
                          </a:ln>
                          <a:solidFill>
                            <a:schemeClr val="tx1"/>
                          </a:solidFill>
                          <a:effectLst>
                            <a:outerShdw blurRad="38100" dist="38100" dir="2700000" algn="tl">
                              <a:srgbClr val="FFFFFF"/>
                            </a:outerShdw>
                          </a:effectLst>
                          <a:latin typeface="Arial" pitchFamily="34" charset="0"/>
                          <a:cs typeface="Arial" pitchFamily="34" charset="0"/>
                        </a:rPr>
                        <a:t>СПРАВОЧНО:</a:t>
                      </a:r>
                    </a:p>
                  </a:txBody>
                  <a:tcPr marL="90000" marR="90000" marT="73458"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00CC99"/>
                    </a:solidFill>
                  </a:tcPr>
                </a:tc>
                <a:tc>
                  <a:txBody>
                    <a:bodyPr/>
                    <a:lstStyle/>
                    <a:p>
                      <a:pPr marL="0" marR="0" lvl="0" indent="0" algn="ctr" defTabSz="449263" rtl="0" eaLnBrk="1" fontAlgn="base" latinLnBrk="0" hangingPunct="1">
                        <a:lnSpc>
                          <a:spcPct val="87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100" b="1" i="0" u="none" strike="noStrike" cap="none" normalizeH="0" baseline="0" smtClean="0">
                          <a:ln>
                            <a:noFill/>
                          </a:ln>
                          <a:solidFill>
                            <a:schemeClr val="tx1"/>
                          </a:solidFill>
                          <a:effectLst>
                            <a:outerShdw blurRad="38100" dist="38100" dir="2700000" algn="tl">
                              <a:srgbClr val="FFFFFF"/>
                            </a:outerShdw>
                          </a:effectLst>
                          <a:latin typeface="Arial" pitchFamily="34" charset="0"/>
                          <a:cs typeface="Arial" pitchFamily="34" charset="0"/>
                        </a:rPr>
                        <a:t>Налог на доходы физических лиц</a:t>
                      </a:r>
                    </a:p>
                  </a:txBody>
                  <a:tcPr marL="90000" marR="90000" marT="73458"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00CC99"/>
                    </a:solidFill>
                  </a:tcPr>
                </a:tc>
                <a:tc>
                  <a:txBody>
                    <a:bodyPr/>
                    <a:lstStyle/>
                    <a:p>
                      <a:pPr marL="0" marR="0" lvl="0" indent="0" algn="ctr" defTabSz="449263" rtl="0" eaLnBrk="1" fontAlgn="base" latinLnBrk="0" hangingPunct="1">
                        <a:lnSpc>
                          <a:spcPct val="87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100" b="1" i="0" u="none" strike="noStrike" cap="none" normalizeH="0" baseline="0" smtClean="0">
                          <a:ln>
                            <a:noFill/>
                          </a:ln>
                          <a:solidFill>
                            <a:schemeClr val="tx1"/>
                          </a:solidFill>
                          <a:effectLst>
                            <a:outerShdw blurRad="38100" dist="38100" dir="2700000" algn="tl">
                              <a:srgbClr val="FFFFFF"/>
                            </a:outerShdw>
                          </a:effectLst>
                          <a:latin typeface="Arial" pitchFamily="34" charset="0"/>
                          <a:cs typeface="Arial" pitchFamily="34" charset="0"/>
                        </a:rPr>
                        <a:t>Доходы от использования имущества</a:t>
                      </a:r>
                    </a:p>
                  </a:txBody>
                  <a:tcPr marL="90000" marR="90000" marT="73458"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00CC99"/>
                    </a:solidFill>
                  </a:tcPr>
                </a:tc>
                <a:tc>
                  <a:txBody>
                    <a:bodyPr/>
                    <a:lstStyle/>
                    <a:p>
                      <a:pPr marL="0" marR="0" lvl="0" indent="0" algn="ctr" defTabSz="449263" rtl="0" eaLnBrk="1" fontAlgn="base" latinLnBrk="0" hangingPunct="1">
                        <a:lnSpc>
                          <a:spcPct val="87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100" b="1" i="0" u="none" strike="noStrike" cap="none" normalizeH="0" baseline="0" smtClean="0">
                          <a:ln>
                            <a:noFill/>
                          </a:ln>
                          <a:solidFill>
                            <a:schemeClr val="tx1"/>
                          </a:solidFill>
                          <a:effectLst>
                            <a:outerShdw blurRad="38100" dist="38100" dir="2700000" algn="tl">
                              <a:srgbClr val="FFFFFF"/>
                            </a:outerShdw>
                          </a:effectLst>
                          <a:latin typeface="Arial" pitchFamily="34" charset="0"/>
                          <a:cs typeface="Arial" pitchFamily="34" charset="0"/>
                        </a:rPr>
                        <a:t>Акцизы</a:t>
                      </a:r>
                    </a:p>
                  </a:txBody>
                  <a:tcPr marL="90000" marR="90000" marT="73458"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00CC99"/>
                    </a:solidFill>
                  </a:tcPr>
                </a:tc>
                <a:tc>
                  <a:txBody>
                    <a:bodyPr/>
                    <a:lstStyle/>
                    <a:p>
                      <a:pPr marL="0" marR="0" lvl="0" indent="0" algn="ctr" defTabSz="449263" rtl="0" eaLnBrk="1" fontAlgn="base" latinLnBrk="0" hangingPunct="1">
                        <a:lnSpc>
                          <a:spcPct val="87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100" b="1" i="0" u="none" strike="noStrike" cap="none" normalizeH="0" baseline="0" smtClean="0">
                          <a:ln>
                            <a:noFill/>
                          </a:ln>
                          <a:solidFill>
                            <a:schemeClr val="tx1"/>
                          </a:solidFill>
                          <a:effectLst>
                            <a:outerShdw blurRad="38100" dist="38100" dir="2700000" algn="tl">
                              <a:srgbClr val="FFFFFF"/>
                            </a:outerShdw>
                          </a:effectLst>
                          <a:latin typeface="Arial" pitchFamily="34" charset="0"/>
                          <a:cs typeface="Arial" pitchFamily="34" charset="0"/>
                        </a:rPr>
                        <a:t>Налоги на совокупный доход</a:t>
                      </a:r>
                    </a:p>
                  </a:txBody>
                  <a:tcPr marL="90000" marR="90000" marT="73458"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00CC99"/>
                    </a:solidFill>
                  </a:tcPr>
                </a:tc>
                <a:tc>
                  <a:txBody>
                    <a:bodyPr/>
                    <a:lstStyle/>
                    <a:p>
                      <a:pPr marL="0" marR="0" lvl="0" indent="0" algn="ctr" defTabSz="449263" rtl="0" eaLnBrk="1" fontAlgn="base" latinLnBrk="0" hangingPunct="1">
                        <a:lnSpc>
                          <a:spcPct val="87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100" b="1" i="0" u="none" strike="noStrike" cap="none" normalizeH="0" baseline="0" smtClean="0">
                          <a:ln>
                            <a:noFill/>
                          </a:ln>
                          <a:solidFill>
                            <a:schemeClr val="tx1"/>
                          </a:solidFill>
                          <a:effectLst>
                            <a:outerShdw blurRad="38100" dist="38100" dir="2700000" algn="tl">
                              <a:srgbClr val="FFFFFF"/>
                            </a:outerShdw>
                          </a:effectLst>
                          <a:latin typeface="Arial" pitchFamily="34" charset="0"/>
                          <a:cs typeface="Arial" pitchFamily="34" charset="0"/>
                        </a:rPr>
                        <a:t>Остальные налоговые и неналоговые доходы</a:t>
                      </a:r>
                    </a:p>
                  </a:txBody>
                  <a:tcPr marL="90000" marR="90000" marT="73458"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00CC99"/>
                    </a:solidFill>
                  </a:tcPr>
                </a:tc>
              </a:tr>
              <a:tr h="304800">
                <a:tc>
                  <a:txBody>
                    <a:bodyPr/>
                    <a:lstStyle/>
                    <a:p>
                      <a:pPr marL="0" marR="0" lvl="0" indent="0" algn="ctr" defTabSz="449263" rtl="0" eaLnBrk="1" fontAlgn="base" latinLnBrk="0" hangingPunct="1">
                        <a:lnSpc>
                          <a:spcPct val="87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outerShdw blurRad="38100" dist="38100" dir="2700000" algn="tl">
                              <a:srgbClr val="FFFFFF"/>
                            </a:outerShdw>
                          </a:effectLst>
                          <a:latin typeface="Arial" pitchFamily="34" charset="0"/>
                          <a:cs typeface="Arial" pitchFamily="34" charset="0"/>
                        </a:rPr>
                        <a:t>2017 год</a:t>
                      </a:r>
                    </a:p>
                  </a:txBody>
                  <a:tcPr marL="90000" marR="90000" marT="80892"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49263" rtl="0" eaLnBrk="1" fontAlgn="base" latinLnBrk="0" hangingPunct="1">
                        <a:lnSpc>
                          <a:spcPct val="87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outerShdw blurRad="38100" dist="38100" dir="2700000" algn="tl">
                              <a:srgbClr val="FFFFFF"/>
                            </a:outerShdw>
                          </a:effectLst>
                          <a:latin typeface="Arial" pitchFamily="34" charset="0"/>
                          <a:cs typeface="Arial" pitchFamily="34" charset="0"/>
                        </a:rPr>
                        <a:t>91,6 %</a:t>
                      </a:r>
                    </a:p>
                  </a:txBody>
                  <a:tcPr marL="90000" marR="90000" marT="80892"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49263" rtl="0" eaLnBrk="1" fontAlgn="base" latinLnBrk="0" hangingPunct="1">
                        <a:lnSpc>
                          <a:spcPct val="87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outerShdw blurRad="38100" dist="38100" dir="2700000" algn="tl">
                              <a:srgbClr val="FFFFFF"/>
                            </a:outerShdw>
                          </a:effectLst>
                          <a:latin typeface="Arial" pitchFamily="34" charset="0"/>
                          <a:cs typeface="Arial" pitchFamily="34" charset="0"/>
                        </a:rPr>
                        <a:t>2,5 %</a:t>
                      </a:r>
                    </a:p>
                  </a:txBody>
                  <a:tcPr marL="90000" marR="90000" marT="80892"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49263" rtl="0" eaLnBrk="1" fontAlgn="base" latinLnBrk="0" hangingPunct="1">
                        <a:lnSpc>
                          <a:spcPct val="87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outerShdw blurRad="38100" dist="38100" dir="2700000" algn="tl">
                              <a:srgbClr val="FFFFFF"/>
                            </a:outerShdw>
                          </a:effectLst>
                          <a:latin typeface="Arial" pitchFamily="34" charset="0"/>
                          <a:cs typeface="Arial" pitchFamily="34" charset="0"/>
                        </a:rPr>
                        <a:t>2,4 %</a:t>
                      </a:r>
                    </a:p>
                  </a:txBody>
                  <a:tcPr marL="90000" marR="90000" marT="80892"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49263" rtl="0" eaLnBrk="1" fontAlgn="base" latinLnBrk="0" hangingPunct="1">
                        <a:lnSpc>
                          <a:spcPct val="87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outerShdw blurRad="38100" dist="38100" dir="2700000" algn="tl">
                              <a:srgbClr val="FFFFFF"/>
                            </a:outerShdw>
                          </a:effectLst>
                          <a:latin typeface="Arial" pitchFamily="34" charset="0"/>
                          <a:cs typeface="Arial" pitchFamily="34" charset="0"/>
                        </a:rPr>
                        <a:t>2,3 %</a:t>
                      </a:r>
                    </a:p>
                  </a:txBody>
                  <a:tcPr marL="90000" marR="90000" marT="80892"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49263" rtl="0" eaLnBrk="1" fontAlgn="base" latinLnBrk="0" hangingPunct="1">
                        <a:lnSpc>
                          <a:spcPct val="87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outerShdw blurRad="38100" dist="38100" dir="2700000" algn="tl">
                              <a:srgbClr val="FFFFFF"/>
                            </a:outerShdw>
                          </a:effectLst>
                          <a:latin typeface="Arial" pitchFamily="34" charset="0"/>
                          <a:cs typeface="Arial" pitchFamily="34" charset="0"/>
                        </a:rPr>
                        <a:t>1,2 %</a:t>
                      </a:r>
                    </a:p>
                  </a:txBody>
                  <a:tcPr marL="90000" marR="90000" marT="80892"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DF4"/>
                    </a:solidFill>
                  </a:tcPr>
                </a:tc>
              </a:tr>
            </a:tbl>
          </a:graphicData>
        </a:graphic>
      </p:graphicFrame>
      <p:graphicFrame>
        <p:nvGraphicFramePr>
          <p:cNvPr id="5" name="Object 2"/>
          <p:cNvGraphicFramePr>
            <a:graphicFrameLocks noChangeAspect="1"/>
          </p:cNvGraphicFramePr>
          <p:nvPr/>
        </p:nvGraphicFramePr>
        <p:xfrm>
          <a:off x="661988" y="1103313"/>
          <a:ext cx="9648825" cy="48863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924712"/>
          </a:xfrm>
        </p:spPr>
        <p:txBody>
          <a:bodyPr>
            <a:normAutofit/>
          </a:bodyPr>
          <a:lstStyle/>
          <a:p>
            <a:r>
              <a:rPr lang="ru-RU" sz="2400" b="1" dirty="0" smtClean="0">
                <a:solidFill>
                  <a:srgbClr val="0000FF"/>
                </a:solidFill>
              </a:rPr>
              <a:t>8.2. Информация о  налоговых льготах и объеме выпадающих доходов в связи с их предоставлением</a:t>
            </a:r>
            <a:endParaRPr lang="ru-RU" sz="2400" b="1" dirty="0">
              <a:solidFill>
                <a:srgbClr val="0000FF"/>
              </a:solidFill>
            </a:endParaRPr>
          </a:p>
        </p:txBody>
      </p:sp>
      <p:sp>
        <p:nvSpPr>
          <p:cNvPr id="3" name="Содержимое 2"/>
          <p:cNvSpPr>
            <a:spLocks noGrp="1"/>
          </p:cNvSpPr>
          <p:nvPr>
            <p:ph idx="1"/>
          </p:nvPr>
        </p:nvSpPr>
        <p:spPr/>
        <p:txBody>
          <a:bodyPr>
            <a:normAutofit/>
          </a:bodyPr>
          <a:lstStyle/>
          <a:p>
            <a:pPr>
              <a:buNone/>
            </a:pPr>
            <a:r>
              <a:rPr lang="ru-RU" dirty="0" smtClean="0"/>
              <a:t>   </a:t>
            </a:r>
            <a:r>
              <a:rPr lang="ru-RU" sz="3200" dirty="0" smtClean="0">
                <a:latin typeface="+mj-lt"/>
              </a:rPr>
              <a:t>В  2016 году (в условиях действующего законодательства Касимовского муниципального района ) налоговые льготы не предоставлялись. </a:t>
            </a:r>
          </a:p>
          <a:p>
            <a:pPr marL="514350" indent="-514350">
              <a:buNone/>
            </a:pP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51520" y="476672"/>
            <a:ext cx="8640960" cy="792088"/>
          </a:xfrm>
        </p:spPr>
        <p:txBody>
          <a:bodyPr>
            <a:noAutofit/>
          </a:bodyPr>
          <a:lstStyle/>
          <a:p>
            <a:pPr eaLnBrk="1" hangingPunct="1"/>
            <a:r>
              <a:rPr lang="ru-RU" sz="2250" b="1" dirty="0" smtClean="0">
                <a:solidFill>
                  <a:srgbClr val="0000FF"/>
                </a:solidFill>
              </a:rPr>
              <a:t>8.3. Сведения об основных плательщиках  налога на доходы физических лиц на территории Касимовского района  в 2015-2016 гг.</a:t>
            </a:r>
          </a:p>
        </p:txBody>
      </p:sp>
      <p:graphicFrame>
        <p:nvGraphicFramePr>
          <p:cNvPr id="205974" name="Group 150"/>
          <p:cNvGraphicFramePr>
            <a:graphicFrameLocks noGrp="1"/>
          </p:cNvGraphicFramePr>
          <p:nvPr>
            <p:ph idx="1"/>
          </p:nvPr>
        </p:nvGraphicFramePr>
        <p:xfrm>
          <a:off x="323850" y="1484313"/>
          <a:ext cx="8424863" cy="5119392"/>
        </p:xfrm>
        <a:graphic>
          <a:graphicData uri="http://schemas.openxmlformats.org/drawingml/2006/table">
            <a:tbl>
              <a:tblPr>
                <a:tableStyleId>{69C7853C-536D-4A76-A0AE-DD22124D55A5}</a:tableStyleId>
              </a:tblPr>
              <a:tblGrid>
                <a:gridCol w="503238"/>
                <a:gridCol w="6049962"/>
                <a:gridCol w="935038"/>
                <a:gridCol w="936625"/>
              </a:tblGrid>
              <a:tr h="360511">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mj-lt"/>
                        <a:cs typeface="Arial" pitchFamily="34" charset="0"/>
                      </a:endParaRPr>
                    </a:p>
                  </a:txBody>
                  <a:tcPr horzOverflow="overflow"/>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u="none" strike="noStrike" cap="none" normalizeH="0" baseline="0" dirty="0" smtClean="0">
                          <a:ln>
                            <a:noFill/>
                          </a:ln>
                          <a:effectLst/>
                          <a:latin typeface="+mj-lt"/>
                        </a:rPr>
                        <a:t>Наименование плательщика налога на доходы физических лиц                                    (в бюджеты всех уровней)</a:t>
                      </a:r>
                      <a:endParaRPr kumimoji="0" lang="ru-RU" sz="1400" b="1" i="0" u="none" strike="noStrike" cap="none" normalizeH="0" baseline="0" dirty="0" smtClean="0">
                        <a:ln>
                          <a:noFill/>
                        </a:ln>
                        <a:solidFill>
                          <a:schemeClr val="tx1"/>
                        </a:solidFill>
                        <a:effectLst/>
                        <a:latin typeface="+mj-lt"/>
                        <a:cs typeface="Arial" pitchFamily="34" charset="0"/>
                      </a:endParaRPr>
                    </a:p>
                  </a:txBody>
                  <a:tcPr horzOverflow="overflow"/>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400" u="none" strike="noStrike" cap="none" normalizeH="0" baseline="0" dirty="0" smtClean="0">
                          <a:ln>
                            <a:noFill/>
                          </a:ln>
                          <a:effectLst/>
                          <a:latin typeface="+mj-lt"/>
                        </a:rPr>
                        <a:t>Поступило (млн. руб.)</a:t>
                      </a:r>
                      <a:endParaRPr kumimoji="0" lang="ru-RU" sz="1400" b="1" i="0" u="none" strike="noStrike" cap="none" normalizeH="0" baseline="0" dirty="0" smtClean="0">
                        <a:ln>
                          <a:noFill/>
                        </a:ln>
                        <a:solidFill>
                          <a:schemeClr val="tx1"/>
                        </a:solidFill>
                        <a:effectLst/>
                        <a:latin typeface="+mj-lt"/>
                        <a:cs typeface="Arial" pitchFamily="34" charset="0"/>
                      </a:endParaRPr>
                    </a:p>
                  </a:txBody>
                  <a:tcPr anchor="ctr" horzOverflow="overflow"/>
                </a:tc>
                <a:tc hMerge="1">
                  <a:txBody>
                    <a:bodyPr/>
                    <a:lstStyle/>
                    <a:p>
                      <a:endParaRPr lang="ru-RU"/>
                    </a:p>
                  </a:txBody>
                  <a:tcPr/>
                </a:tc>
              </a:tr>
              <a:tr h="287338">
                <a:tc vMerge="1">
                  <a:txBody>
                    <a:bodyPr/>
                    <a:lstStyle/>
                    <a:p>
                      <a:endParaRPr lang="ru-RU"/>
                    </a:p>
                  </a:txBody>
                  <a:tcPr/>
                </a:tc>
                <a:tc vMerge="1">
                  <a:txBody>
                    <a:bodyPr/>
                    <a:lstStyle/>
                    <a:p>
                      <a:endParaRPr lang="ru-RU"/>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u="none" strike="noStrike" cap="none" normalizeH="0" baseline="0" dirty="0" smtClean="0">
                          <a:ln>
                            <a:noFill/>
                          </a:ln>
                          <a:effectLst/>
                          <a:latin typeface="+mj-lt"/>
                        </a:rPr>
                        <a:t>В 2015 г.</a:t>
                      </a:r>
                      <a:endParaRPr kumimoji="0" lang="ru-RU" sz="1400" b="1" i="0" u="none" strike="noStrike" cap="none" normalizeH="0" baseline="0" dirty="0" smtClean="0">
                        <a:ln>
                          <a:noFill/>
                        </a:ln>
                        <a:solidFill>
                          <a:schemeClr val="tx1"/>
                        </a:solidFill>
                        <a:effectLst/>
                        <a:latin typeface="+mj-lt"/>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u="none" strike="noStrike" cap="none" normalizeH="0" baseline="0" dirty="0" smtClean="0">
                          <a:ln>
                            <a:noFill/>
                          </a:ln>
                          <a:effectLst/>
                          <a:latin typeface="+mj-lt"/>
                        </a:rPr>
                        <a:t>В 2016 г.</a:t>
                      </a:r>
                      <a:endParaRPr kumimoji="0" lang="ru-RU" sz="1400" b="1" i="0" u="none" strike="noStrike" cap="none" normalizeH="0" baseline="0" dirty="0" smtClean="0">
                        <a:ln>
                          <a:noFill/>
                        </a:ln>
                        <a:solidFill>
                          <a:schemeClr val="tx1"/>
                        </a:solidFill>
                        <a:effectLst/>
                        <a:latin typeface="+mj-lt"/>
                        <a:cs typeface="Arial" pitchFamily="34" charset="0"/>
                      </a:endParaRPr>
                    </a:p>
                  </a:txBody>
                  <a:tcPr horzOverflow="overflow"/>
                </a:tc>
              </a:tr>
              <a:tr h="360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u="none" strike="noStrike" cap="none" normalizeH="0" baseline="0" dirty="0" smtClean="0">
                          <a:ln>
                            <a:noFill/>
                          </a:ln>
                          <a:effectLst/>
                          <a:latin typeface="+mj-lt"/>
                        </a:rPr>
                        <a:t>1</a:t>
                      </a:r>
                      <a:endParaRPr kumimoji="0" lang="ru-RU" sz="1600" b="0" i="0" u="none" strike="noStrike" cap="none" normalizeH="0" baseline="0" dirty="0" smtClean="0">
                        <a:ln>
                          <a:noFill/>
                        </a:ln>
                        <a:solidFill>
                          <a:schemeClr val="tx1"/>
                        </a:solidFill>
                        <a:effectLst/>
                        <a:latin typeface="+mj-lt"/>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u="none" strike="noStrike" cap="none" normalizeH="0" baseline="0" dirty="0" smtClean="0">
                          <a:ln>
                            <a:noFill/>
                          </a:ln>
                          <a:effectLst/>
                          <a:latin typeface="+mj-lt"/>
                        </a:rPr>
                        <a:t>ОАО « Елатомский приборный завод »</a:t>
                      </a:r>
                      <a:endParaRPr kumimoji="0" lang="ru-RU" sz="1600" b="0" i="0" u="none" strike="noStrike" cap="none" normalizeH="0" baseline="0" dirty="0" smtClean="0">
                        <a:ln>
                          <a:noFill/>
                        </a:ln>
                        <a:solidFill>
                          <a:schemeClr val="tx1"/>
                        </a:solidFill>
                        <a:effectLst/>
                        <a:latin typeface="+mj-lt"/>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u="none" strike="noStrike" cap="none" normalizeH="0" baseline="0" dirty="0" smtClean="0">
                          <a:ln>
                            <a:noFill/>
                          </a:ln>
                          <a:effectLst/>
                          <a:latin typeface="+mj-lt"/>
                        </a:rPr>
                        <a:t>66,4</a:t>
                      </a:r>
                      <a:endParaRPr kumimoji="0" lang="ru-RU" sz="1600" b="0" i="0" u="none" strike="noStrike" cap="none" normalizeH="0" baseline="0" dirty="0" smtClean="0">
                        <a:ln>
                          <a:noFill/>
                        </a:ln>
                        <a:solidFill>
                          <a:schemeClr val="tx1"/>
                        </a:solidFill>
                        <a:effectLst/>
                        <a:latin typeface="+mj-lt"/>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u="none" strike="noStrike" cap="none" normalizeH="0" baseline="0" dirty="0" smtClean="0">
                          <a:ln>
                            <a:noFill/>
                          </a:ln>
                          <a:effectLst/>
                          <a:latin typeface="+mj-lt"/>
                        </a:rPr>
                        <a:t>84,8</a:t>
                      </a:r>
                      <a:endParaRPr kumimoji="0" lang="ru-RU" sz="1600" b="0" i="0" u="none" strike="noStrike" cap="none" normalizeH="0" baseline="0" dirty="0" smtClean="0">
                        <a:ln>
                          <a:noFill/>
                        </a:ln>
                        <a:solidFill>
                          <a:schemeClr val="tx1"/>
                        </a:solidFill>
                        <a:effectLst/>
                        <a:latin typeface="+mj-lt"/>
                        <a:cs typeface="Arial" pitchFamily="34" charset="0"/>
                      </a:endParaRPr>
                    </a:p>
                  </a:txBody>
                  <a:tcPr horzOverflow="overflow"/>
                </a:tc>
              </a:tr>
              <a:tr h="465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u="none" strike="noStrike" cap="none" normalizeH="0" baseline="0" smtClean="0">
                          <a:ln>
                            <a:noFill/>
                          </a:ln>
                          <a:effectLst/>
                          <a:latin typeface="+mj-lt"/>
                        </a:rPr>
                        <a:t>2</a:t>
                      </a:r>
                      <a:endParaRPr kumimoji="0" lang="ru-RU" sz="1600" b="0" i="0" u="none" strike="noStrike" cap="none" normalizeH="0" baseline="0" smtClean="0">
                        <a:ln>
                          <a:noFill/>
                        </a:ln>
                        <a:solidFill>
                          <a:schemeClr val="tx1"/>
                        </a:solidFill>
                        <a:effectLst/>
                        <a:latin typeface="+mj-lt"/>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u="none" strike="noStrike" cap="none" normalizeH="0" baseline="0" smtClean="0">
                          <a:ln>
                            <a:noFill/>
                          </a:ln>
                          <a:effectLst/>
                          <a:latin typeface="+mj-lt"/>
                        </a:rPr>
                        <a:t>ООО Газпром ПХГ Касимовское управление подземного хранения газа</a:t>
                      </a:r>
                      <a:endParaRPr kumimoji="0" lang="ru-RU" sz="1600" b="0" i="0" u="none" strike="noStrike" cap="none" normalizeH="0" baseline="0" smtClean="0">
                        <a:ln>
                          <a:noFill/>
                        </a:ln>
                        <a:solidFill>
                          <a:schemeClr val="tx1"/>
                        </a:solidFill>
                        <a:effectLst/>
                        <a:latin typeface="+mj-lt"/>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u="none" strike="noStrike" cap="none" normalizeH="0" baseline="0" dirty="0" smtClean="0">
                          <a:ln>
                            <a:noFill/>
                          </a:ln>
                          <a:effectLst/>
                          <a:latin typeface="+mj-lt"/>
                        </a:rPr>
                        <a:t>53,4</a:t>
                      </a:r>
                      <a:endParaRPr kumimoji="0" lang="ru-RU" sz="1600" b="0" i="0" u="none" strike="noStrike" cap="none" normalizeH="0" baseline="0" dirty="0" smtClean="0">
                        <a:ln>
                          <a:noFill/>
                        </a:ln>
                        <a:solidFill>
                          <a:schemeClr val="tx1"/>
                        </a:solidFill>
                        <a:effectLst/>
                        <a:latin typeface="+mj-lt"/>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u="none" strike="noStrike" cap="none" normalizeH="0" baseline="0" dirty="0" smtClean="0">
                          <a:ln>
                            <a:noFill/>
                          </a:ln>
                          <a:effectLst/>
                          <a:latin typeface="+mj-lt"/>
                        </a:rPr>
                        <a:t>59,5</a:t>
                      </a:r>
                      <a:endParaRPr kumimoji="0" lang="ru-RU" sz="1600" b="0" i="0" u="none" strike="noStrike" cap="none" normalizeH="0" baseline="0" dirty="0" smtClean="0">
                        <a:ln>
                          <a:noFill/>
                        </a:ln>
                        <a:solidFill>
                          <a:schemeClr val="tx1"/>
                        </a:solidFill>
                        <a:effectLst/>
                        <a:latin typeface="+mj-lt"/>
                        <a:cs typeface="Arial" pitchFamily="34" charset="0"/>
                      </a:endParaRPr>
                    </a:p>
                  </a:txBody>
                  <a:tcPr horzOverflow="overflow"/>
                </a:tc>
              </a:tr>
              <a:tr h="387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u="none" strike="noStrike" cap="none" normalizeH="0" baseline="0" smtClean="0">
                          <a:ln>
                            <a:noFill/>
                          </a:ln>
                          <a:effectLst/>
                          <a:latin typeface="+mj-lt"/>
                        </a:rPr>
                        <a:t>3</a:t>
                      </a:r>
                      <a:endParaRPr kumimoji="0" lang="ru-RU" sz="1600" b="0" i="0" u="none" strike="noStrike" cap="none" normalizeH="0" baseline="0" smtClean="0">
                        <a:ln>
                          <a:noFill/>
                        </a:ln>
                        <a:solidFill>
                          <a:schemeClr val="tx1"/>
                        </a:solidFill>
                        <a:effectLst/>
                        <a:latin typeface="+mj-lt"/>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u="none" strike="noStrike" cap="none" normalizeH="0" baseline="0" dirty="0" smtClean="0">
                          <a:ln>
                            <a:noFill/>
                          </a:ln>
                          <a:effectLst/>
                          <a:latin typeface="+mj-lt"/>
                        </a:rPr>
                        <a:t>ОАО Специализированное управление № 2</a:t>
                      </a:r>
                      <a:endParaRPr kumimoji="0" lang="ru-RU" sz="1600" b="0" i="0" u="none" strike="noStrike" cap="none" normalizeH="0" baseline="0" dirty="0" smtClean="0">
                        <a:ln>
                          <a:noFill/>
                        </a:ln>
                        <a:solidFill>
                          <a:schemeClr val="tx1"/>
                        </a:solidFill>
                        <a:effectLst/>
                        <a:latin typeface="+mj-lt"/>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u="none" strike="noStrike" cap="none" normalizeH="0" baseline="0" dirty="0" smtClean="0">
                          <a:ln>
                            <a:noFill/>
                          </a:ln>
                          <a:effectLst/>
                          <a:latin typeface="+mj-lt"/>
                        </a:rPr>
                        <a:t>22,1</a:t>
                      </a:r>
                      <a:endParaRPr kumimoji="0" lang="ru-RU" sz="1600" b="0" i="0" u="none" strike="noStrike" cap="none" normalizeH="0" baseline="0" dirty="0" smtClean="0">
                        <a:ln>
                          <a:noFill/>
                        </a:ln>
                        <a:solidFill>
                          <a:schemeClr val="tx1"/>
                        </a:solidFill>
                        <a:effectLst/>
                        <a:latin typeface="+mj-lt"/>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u="none" strike="noStrike" cap="none" normalizeH="0" baseline="0" dirty="0" smtClean="0">
                          <a:ln>
                            <a:noFill/>
                          </a:ln>
                          <a:effectLst/>
                          <a:latin typeface="+mj-lt"/>
                        </a:rPr>
                        <a:t>17,6</a:t>
                      </a:r>
                      <a:endParaRPr kumimoji="0" lang="ru-RU" sz="1600" b="0" i="0" u="none" strike="noStrike" cap="none" normalizeH="0" baseline="0" dirty="0" smtClean="0">
                        <a:ln>
                          <a:noFill/>
                        </a:ln>
                        <a:solidFill>
                          <a:schemeClr val="tx1"/>
                        </a:solidFill>
                        <a:effectLst/>
                        <a:latin typeface="+mj-lt"/>
                        <a:cs typeface="Arial" pitchFamily="34" charset="0"/>
                      </a:endParaRPr>
                    </a:p>
                  </a:txBody>
                  <a:tcPr horzOverflow="overflow"/>
                </a:tc>
              </a:tr>
              <a:tr h="325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u="none" strike="noStrike" cap="none" normalizeH="0" baseline="0" smtClean="0">
                          <a:ln>
                            <a:noFill/>
                          </a:ln>
                          <a:effectLst/>
                          <a:latin typeface="+mj-lt"/>
                        </a:rPr>
                        <a:t>4</a:t>
                      </a:r>
                      <a:endParaRPr kumimoji="0" lang="ru-RU" sz="1600" b="0" i="0" u="none" strike="noStrike" cap="none" normalizeH="0" baseline="0" smtClean="0">
                        <a:ln>
                          <a:noFill/>
                        </a:ln>
                        <a:solidFill>
                          <a:schemeClr val="tx1"/>
                        </a:solidFill>
                        <a:effectLst/>
                        <a:latin typeface="+mj-lt"/>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u="none" strike="noStrike" cap="none" normalizeH="0" baseline="0" dirty="0" smtClean="0">
                          <a:ln>
                            <a:noFill/>
                          </a:ln>
                          <a:effectLst/>
                          <a:latin typeface="+mj-lt"/>
                        </a:rPr>
                        <a:t>Управление образования администрации Касимовского района</a:t>
                      </a:r>
                      <a:endParaRPr kumimoji="0" lang="ru-RU" sz="1600" b="0" i="0" u="none" strike="noStrike" cap="none" normalizeH="0" baseline="0" dirty="0" smtClean="0">
                        <a:ln>
                          <a:noFill/>
                        </a:ln>
                        <a:solidFill>
                          <a:schemeClr val="tx1"/>
                        </a:solidFill>
                        <a:effectLst/>
                        <a:latin typeface="+mj-lt"/>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u="none" strike="noStrike" cap="none" normalizeH="0" baseline="0" dirty="0" smtClean="0">
                          <a:ln>
                            <a:noFill/>
                          </a:ln>
                          <a:effectLst/>
                          <a:latin typeface="+mj-lt"/>
                        </a:rPr>
                        <a:t>22,3</a:t>
                      </a:r>
                      <a:endParaRPr kumimoji="0" lang="ru-RU" sz="1600" b="0" i="0" u="none" strike="noStrike" cap="none" normalizeH="0" baseline="0" dirty="0" smtClean="0">
                        <a:ln>
                          <a:noFill/>
                        </a:ln>
                        <a:solidFill>
                          <a:schemeClr val="tx1"/>
                        </a:solidFill>
                        <a:effectLst/>
                        <a:latin typeface="+mj-lt"/>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u="none" strike="noStrike" cap="none" normalizeH="0" baseline="0" dirty="0" smtClean="0">
                          <a:ln>
                            <a:noFill/>
                          </a:ln>
                          <a:effectLst/>
                          <a:latin typeface="+mj-lt"/>
                        </a:rPr>
                        <a:t>22,8</a:t>
                      </a:r>
                      <a:endParaRPr kumimoji="0" lang="ru-RU" sz="1600" b="0" i="0" u="none" strike="noStrike" cap="none" normalizeH="0" baseline="0" dirty="0" smtClean="0">
                        <a:ln>
                          <a:noFill/>
                        </a:ln>
                        <a:solidFill>
                          <a:schemeClr val="tx1"/>
                        </a:solidFill>
                        <a:effectLst/>
                        <a:latin typeface="+mj-lt"/>
                        <a:cs typeface="Arial" pitchFamily="34" charset="0"/>
                      </a:endParaRPr>
                    </a:p>
                  </a:txBody>
                  <a:tcPr horzOverflow="overflow"/>
                </a:tc>
              </a:tr>
              <a:tr h="325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u="none" strike="noStrike" cap="none" normalizeH="0" baseline="0" smtClean="0">
                          <a:ln>
                            <a:noFill/>
                          </a:ln>
                          <a:effectLst/>
                          <a:latin typeface="+mj-lt"/>
                        </a:rPr>
                        <a:t>5</a:t>
                      </a:r>
                      <a:endParaRPr kumimoji="0" lang="ru-RU" sz="1600" b="0" i="0" u="none" strike="noStrike" cap="none" normalizeH="0" baseline="0" smtClean="0">
                        <a:ln>
                          <a:noFill/>
                        </a:ln>
                        <a:solidFill>
                          <a:schemeClr val="tx1"/>
                        </a:solidFill>
                        <a:effectLst/>
                        <a:latin typeface="+mj-lt"/>
                        <a:cs typeface="Arial" pitchFamily="34" charset="0"/>
                      </a:endParaRPr>
                    </a:p>
                  </a:txBody>
                  <a:tcPr anchor="b"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u="none" strike="noStrike" cap="none" normalizeH="0" baseline="0" smtClean="0">
                          <a:ln>
                            <a:noFill/>
                          </a:ln>
                          <a:effectLst/>
                          <a:latin typeface="+mj-lt"/>
                        </a:rPr>
                        <a:t>Колхоз имени Ленина</a:t>
                      </a:r>
                      <a:endParaRPr kumimoji="0" lang="ru-RU" sz="1600" b="0" i="0" u="none" strike="noStrike" cap="none" normalizeH="0" baseline="0" smtClean="0">
                        <a:ln>
                          <a:noFill/>
                        </a:ln>
                        <a:solidFill>
                          <a:schemeClr val="tx1"/>
                        </a:solidFill>
                        <a:effectLst/>
                        <a:latin typeface="+mj-lt"/>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u="none" strike="noStrike" cap="none" normalizeH="0" baseline="0" dirty="0" smtClean="0">
                          <a:ln>
                            <a:noFill/>
                          </a:ln>
                          <a:effectLst/>
                          <a:latin typeface="+mj-lt"/>
                        </a:rPr>
                        <a:t>14,4</a:t>
                      </a:r>
                      <a:endParaRPr kumimoji="0" lang="ru-RU" sz="1600" b="0" i="0" u="none" strike="noStrike" cap="none" normalizeH="0" baseline="0" dirty="0" smtClean="0">
                        <a:ln>
                          <a:noFill/>
                        </a:ln>
                        <a:solidFill>
                          <a:schemeClr val="tx1"/>
                        </a:solidFill>
                        <a:effectLst/>
                        <a:latin typeface="+mj-lt"/>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u="none" strike="noStrike" cap="none" normalizeH="0" baseline="0" dirty="0" smtClean="0">
                          <a:ln>
                            <a:noFill/>
                          </a:ln>
                          <a:effectLst/>
                          <a:latin typeface="+mj-lt"/>
                        </a:rPr>
                        <a:t>17,6</a:t>
                      </a:r>
                      <a:endParaRPr kumimoji="0" lang="ru-RU" sz="1600" b="0" i="0" u="none" strike="noStrike" cap="none" normalizeH="0" baseline="0" dirty="0" smtClean="0">
                        <a:ln>
                          <a:noFill/>
                        </a:ln>
                        <a:solidFill>
                          <a:schemeClr val="tx1"/>
                        </a:solidFill>
                        <a:effectLst/>
                        <a:latin typeface="+mj-lt"/>
                        <a:cs typeface="Arial" pitchFamily="34" charset="0"/>
                      </a:endParaRPr>
                    </a:p>
                  </a:txBody>
                  <a:tcPr horzOverflow="overflow"/>
                </a:tc>
              </a:tr>
              <a:tr h="852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u="none" strike="noStrike" cap="none" normalizeH="0" baseline="0" smtClean="0">
                          <a:ln>
                            <a:noFill/>
                          </a:ln>
                          <a:effectLst/>
                          <a:latin typeface="+mj-lt"/>
                        </a:rPr>
                        <a:t>6</a:t>
                      </a:r>
                      <a:endParaRPr kumimoji="0" lang="ru-RU" sz="1600" b="0" i="0" u="none" strike="noStrike" cap="none" normalizeH="0" baseline="0" smtClean="0">
                        <a:ln>
                          <a:noFill/>
                        </a:ln>
                        <a:solidFill>
                          <a:schemeClr val="tx1"/>
                        </a:solidFill>
                        <a:effectLst/>
                        <a:latin typeface="+mj-lt"/>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u="none" strike="noStrike" cap="none" normalizeH="0" baseline="0" smtClean="0">
                          <a:ln>
                            <a:noFill/>
                          </a:ln>
                          <a:effectLst/>
                          <a:latin typeface="+mj-lt"/>
                        </a:rPr>
                        <a:t>Касимовский участок филиала ООО Газпром ПХГ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u="none" strike="noStrike" cap="none" normalizeH="0" baseline="0" smtClean="0">
                          <a:ln>
                            <a:noFill/>
                          </a:ln>
                          <a:effectLst/>
                          <a:latin typeface="+mj-lt"/>
                        </a:rPr>
                        <a:t>« Московское управление аварийно-восстановительных работ и капитального ремонта скважин » </a:t>
                      </a:r>
                      <a:endParaRPr kumimoji="0" lang="ru-RU" sz="1600" b="0" i="0" u="none" strike="noStrike" cap="none" normalizeH="0" baseline="0" smtClean="0">
                        <a:ln>
                          <a:noFill/>
                        </a:ln>
                        <a:solidFill>
                          <a:schemeClr val="tx1"/>
                        </a:solidFill>
                        <a:effectLst/>
                        <a:latin typeface="+mj-lt"/>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u="none" strike="noStrike" cap="none" normalizeH="0" baseline="0" dirty="0" smtClean="0">
                          <a:ln>
                            <a:noFill/>
                          </a:ln>
                          <a:effectLst/>
                          <a:latin typeface="+mj-lt"/>
                        </a:rPr>
                        <a:t>9,6</a:t>
                      </a:r>
                      <a:endParaRPr kumimoji="0" lang="ru-RU" sz="1600" b="0" i="0" u="none" strike="noStrike" cap="none" normalizeH="0" baseline="0" dirty="0" smtClean="0">
                        <a:ln>
                          <a:noFill/>
                        </a:ln>
                        <a:solidFill>
                          <a:schemeClr val="tx1"/>
                        </a:solidFill>
                        <a:effectLst/>
                        <a:latin typeface="+mj-lt"/>
                        <a:cs typeface="Arial" pitchFamily="34" charset="0"/>
                      </a:endParaRPr>
                    </a:p>
                  </a:txBody>
                  <a:tcPr anchor="b"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u="none" strike="noStrike" cap="none" normalizeH="0" baseline="0" dirty="0" smtClean="0">
                          <a:ln>
                            <a:noFill/>
                          </a:ln>
                          <a:effectLst/>
                          <a:latin typeface="+mj-lt"/>
                        </a:rPr>
                        <a:t>11,1</a:t>
                      </a:r>
                      <a:endParaRPr kumimoji="0" lang="ru-RU" sz="1600" b="0" i="0" u="none" strike="noStrike" cap="none" normalizeH="0" baseline="0" dirty="0" smtClean="0">
                        <a:ln>
                          <a:noFill/>
                        </a:ln>
                        <a:solidFill>
                          <a:schemeClr val="tx1"/>
                        </a:solidFill>
                        <a:effectLst/>
                        <a:latin typeface="+mj-lt"/>
                        <a:cs typeface="Arial" pitchFamily="34" charset="0"/>
                      </a:endParaRPr>
                    </a:p>
                  </a:txBody>
                  <a:tcPr anchor="b" horzOverflow="overflow"/>
                </a:tc>
              </a:tr>
              <a:tr h="325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u="none" strike="noStrike" cap="none" normalizeH="0" baseline="0" smtClean="0">
                          <a:ln>
                            <a:noFill/>
                          </a:ln>
                          <a:effectLst/>
                          <a:latin typeface="+mj-lt"/>
                        </a:rPr>
                        <a:t>7</a:t>
                      </a:r>
                      <a:endParaRPr kumimoji="0" lang="ru-RU" sz="1600" b="0" i="0" u="none" strike="noStrike" cap="none" normalizeH="0" baseline="0" smtClean="0">
                        <a:ln>
                          <a:noFill/>
                        </a:ln>
                        <a:solidFill>
                          <a:schemeClr val="tx1"/>
                        </a:solidFill>
                        <a:effectLst/>
                        <a:latin typeface="+mj-lt"/>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u="none" strike="noStrike" cap="none" normalizeH="0" baseline="0" smtClean="0">
                          <a:ln>
                            <a:noFill/>
                          </a:ln>
                          <a:effectLst/>
                          <a:latin typeface="+mj-lt"/>
                        </a:rPr>
                        <a:t>ГБУ Рязанской области  « Касимовская  ЦРБ »</a:t>
                      </a:r>
                      <a:endParaRPr kumimoji="0" lang="ru-RU" sz="1600" b="0" i="0" u="none" strike="noStrike" cap="none" normalizeH="0" baseline="0" smtClean="0">
                        <a:ln>
                          <a:noFill/>
                        </a:ln>
                        <a:solidFill>
                          <a:schemeClr val="tx1"/>
                        </a:solidFill>
                        <a:effectLst/>
                        <a:latin typeface="+mj-lt"/>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u="none" strike="noStrike" cap="none" normalizeH="0" baseline="0" dirty="0" smtClean="0">
                          <a:ln>
                            <a:noFill/>
                          </a:ln>
                          <a:effectLst/>
                          <a:latin typeface="+mj-lt"/>
                        </a:rPr>
                        <a:t>7,4</a:t>
                      </a:r>
                      <a:endParaRPr kumimoji="0" lang="ru-RU" sz="1600" b="0" i="0" u="none" strike="noStrike" cap="none" normalizeH="0" baseline="0" dirty="0" smtClean="0">
                        <a:ln>
                          <a:noFill/>
                        </a:ln>
                        <a:solidFill>
                          <a:schemeClr val="tx1"/>
                        </a:solidFill>
                        <a:effectLst/>
                        <a:latin typeface="+mj-lt"/>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u="none" strike="noStrike" cap="none" normalizeH="0" baseline="0" dirty="0" smtClean="0">
                          <a:ln>
                            <a:noFill/>
                          </a:ln>
                          <a:effectLst/>
                          <a:latin typeface="+mj-lt"/>
                        </a:rPr>
                        <a:t>7,4</a:t>
                      </a:r>
                      <a:endParaRPr kumimoji="0" lang="ru-RU" sz="1600" b="0" i="0" u="none" strike="noStrike" cap="none" normalizeH="0" baseline="0" dirty="0" smtClean="0">
                        <a:ln>
                          <a:noFill/>
                        </a:ln>
                        <a:solidFill>
                          <a:schemeClr val="tx1"/>
                        </a:solidFill>
                        <a:effectLst/>
                        <a:latin typeface="+mj-lt"/>
                        <a:cs typeface="Arial" pitchFamily="34" charset="0"/>
                      </a:endParaRPr>
                    </a:p>
                  </a:txBody>
                  <a:tcPr horzOverflow="overflow"/>
                </a:tc>
              </a:tr>
              <a:tr h="325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u="none" strike="noStrike" cap="none" normalizeH="0" baseline="0" smtClean="0">
                          <a:ln>
                            <a:noFill/>
                          </a:ln>
                          <a:effectLst/>
                          <a:latin typeface="+mj-lt"/>
                        </a:rPr>
                        <a:t>8</a:t>
                      </a:r>
                      <a:endParaRPr kumimoji="0" lang="ru-RU" sz="1600" b="0" i="0" u="none" strike="noStrike" cap="none" normalizeH="0" baseline="0" smtClean="0">
                        <a:ln>
                          <a:noFill/>
                        </a:ln>
                        <a:solidFill>
                          <a:schemeClr val="tx1"/>
                        </a:solidFill>
                        <a:effectLst/>
                        <a:latin typeface="+mj-lt"/>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u="none" strike="noStrike" cap="none" normalizeH="0" baseline="0" smtClean="0">
                          <a:ln>
                            <a:noFill/>
                          </a:ln>
                          <a:effectLst/>
                          <a:latin typeface="+mj-lt"/>
                        </a:rPr>
                        <a:t>Филиал « Спецуправление ОАО Подзембургаз »</a:t>
                      </a:r>
                      <a:endParaRPr kumimoji="0" lang="ru-RU" sz="1600" b="0" i="0" u="none" strike="noStrike" cap="none" normalizeH="0" baseline="0" smtClean="0">
                        <a:ln>
                          <a:noFill/>
                        </a:ln>
                        <a:solidFill>
                          <a:schemeClr val="tx1"/>
                        </a:solidFill>
                        <a:effectLst/>
                        <a:latin typeface="+mj-lt"/>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u="none" strike="noStrike" cap="none" normalizeH="0" baseline="0" dirty="0" smtClean="0">
                          <a:ln>
                            <a:noFill/>
                          </a:ln>
                          <a:effectLst/>
                          <a:latin typeface="+mj-lt"/>
                        </a:rPr>
                        <a:t>6,6</a:t>
                      </a:r>
                      <a:endParaRPr kumimoji="0" lang="ru-RU" sz="1600" b="0" i="0" u="none" strike="noStrike" cap="none" normalizeH="0" baseline="0" dirty="0" smtClean="0">
                        <a:ln>
                          <a:noFill/>
                        </a:ln>
                        <a:solidFill>
                          <a:schemeClr val="tx1"/>
                        </a:solidFill>
                        <a:effectLst/>
                        <a:latin typeface="+mj-lt"/>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u="none" strike="noStrike" cap="none" normalizeH="0" baseline="0" dirty="0" smtClean="0">
                          <a:ln>
                            <a:noFill/>
                          </a:ln>
                          <a:effectLst/>
                          <a:latin typeface="+mj-lt"/>
                        </a:rPr>
                        <a:t>2,1</a:t>
                      </a:r>
                      <a:endParaRPr kumimoji="0" lang="ru-RU" sz="1600" b="0" i="0" u="none" strike="noStrike" cap="none" normalizeH="0" baseline="0" dirty="0" smtClean="0">
                        <a:ln>
                          <a:noFill/>
                        </a:ln>
                        <a:solidFill>
                          <a:schemeClr val="tx1"/>
                        </a:solidFill>
                        <a:effectLst/>
                        <a:latin typeface="+mj-lt"/>
                        <a:cs typeface="Arial" pitchFamily="34" charset="0"/>
                      </a:endParaRPr>
                    </a:p>
                  </a:txBody>
                  <a:tcPr horzOverflow="overflow"/>
                </a:tc>
              </a:tr>
              <a:tr h="327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u="none" strike="noStrike" cap="none" normalizeH="0" baseline="0" smtClean="0">
                          <a:ln>
                            <a:noFill/>
                          </a:ln>
                          <a:effectLst/>
                          <a:latin typeface="+mj-lt"/>
                        </a:rPr>
                        <a:t>9</a:t>
                      </a:r>
                      <a:endParaRPr kumimoji="0" lang="ru-RU" sz="1600" b="0" i="0" u="none" strike="noStrike" cap="none" normalizeH="0" baseline="0" smtClean="0">
                        <a:ln>
                          <a:noFill/>
                        </a:ln>
                        <a:solidFill>
                          <a:schemeClr val="tx1"/>
                        </a:solidFill>
                        <a:effectLst/>
                        <a:latin typeface="+mj-lt"/>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u="none" strike="noStrike" cap="none" normalizeH="0" baseline="0" smtClean="0">
                          <a:ln>
                            <a:noFill/>
                          </a:ln>
                          <a:effectLst/>
                          <a:latin typeface="+mj-lt"/>
                        </a:rPr>
                        <a:t>ОАО Бельковский лесокомбинат</a:t>
                      </a:r>
                      <a:endParaRPr kumimoji="0" lang="ru-RU" sz="1600" b="0" i="0" u="none" strike="noStrike" cap="none" normalizeH="0" baseline="0" smtClean="0">
                        <a:ln>
                          <a:noFill/>
                        </a:ln>
                        <a:solidFill>
                          <a:schemeClr val="tx1"/>
                        </a:solidFill>
                        <a:effectLst/>
                        <a:latin typeface="+mj-lt"/>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u="none" strike="noStrike" cap="none" normalizeH="0" baseline="0" dirty="0" smtClean="0">
                          <a:ln>
                            <a:noFill/>
                          </a:ln>
                          <a:effectLst/>
                          <a:latin typeface="+mj-lt"/>
                        </a:rPr>
                        <a:t>6,3</a:t>
                      </a:r>
                      <a:endParaRPr kumimoji="0" lang="ru-RU" sz="1600" b="0" i="0" u="none" strike="noStrike" cap="none" normalizeH="0" baseline="0" dirty="0" smtClean="0">
                        <a:ln>
                          <a:noFill/>
                        </a:ln>
                        <a:solidFill>
                          <a:schemeClr val="tx1"/>
                        </a:solidFill>
                        <a:effectLst/>
                        <a:latin typeface="+mj-lt"/>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u="none" strike="noStrike" cap="none" normalizeH="0" baseline="0" dirty="0" smtClean="0">
                          <a:ln>
                            <a:noFill/>
                          </a:ln>
                          <a:effectLst/>
                          <a:latin typeface="+mj-lt"/>
                        </a:rPr>
                        <a:t>6,7</a:t>
                      </a:r>
                      <a:endParaRPr kumimoji="0" lang="ru-RU" sz="1600" b="0" i="0" u="none" strike="noStrike" cap="none" normalizeH="0" baseline="0" dirty="0" smtClean="0">
                        <a:ln>
                          <a:noFill/>
                        </a:ln>
                        <a:solidFill>
                          <a:schemeClr val="tx1"/>
                        </a:solidFill>
                        <a:effectLst/>
                        <a:latin typeface="+mj-lt"/>
                        <a:cs typeface="Arial" pitchFamily="34" charset="0"/>
                      </a:endParaRPr>
                    </a:p>
                  </a:txBody>
                  <a:tcPr horzOverflow="overflow"/>
                </a:tc>
              </a:tr>
              <a:tr h="325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u="none" strike="noStrike" cap="none" normalizeH="0" baseline="0" smtClean="0">
                          <a:ln>
                            <a:noFill/>
                          </a:ln>
                          <a:effectLst/>
                          <a:latin typeface="+mj-lt"/>
                        </a:rPr>
                        <a:t>10</a:t>
                      </a:r>
                      <a:endParaRPr kumimoji="0" lang="ru-RU" sz="1600" b="0" i="0" u="none" strike="noStrike" cap="none" normalizeH="0" baseline="0" smtClean="0">
                        <a:ln>
                          <a:noFill/>
                        </a:ln>
                        <a:solidFill>
                          <a:schemeClr val="tx1"/>
                        </a:solidFill>
                        <a:effectLst/>
                        <a:latin typeface="+mj-lt"/>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u="none" strike="noStrike" cap="none" normalizeH="0" baseline="0" smtClean="0">
                          <a:ln>
                            <a:noFill/>
                          </a:ln>
                          <a:effectLst/>
                          <a:latin typeface="+mj-lt"/>
                        </a:rPr>
                        <a:t>Управление культуры и туризма  администрации Касимовского района</a:t>
                      </a:r>
                      <a:endParaRPr kumimoji="0" lang="ru-RU" sz="1600" b="0" i="0" u="none" strike="noStrike" cap="none" normalizeH="0" baseline="0" smtClean="0">
                        <a:ln>
                          <a:noFill/>
                        </a:ln>
                        <a:solidFill>
                          <a:schemeClr val="tx1"/>
                        </a:solidFill>
                        <a:effectLst/>
                        <a:latin typeface="+mj-lt"/>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u="none" strike="noStrike" cap="none" normalizeH="0" baseline="0" dirty="0" smtClean="0">
                          <a:ln>
                            <a:noFill/>
                          </a:ln>
                          <a:effectLst/>
                          <a:latin typeface="+mj-lt"/>
                        </a:rPr>
                        <a:t>5,0</a:t>
                      </a:r>
                      <a:endParaRPr kumimoji="0" lang="ru-RU" sz="1600" b="0" i="0" u="none" strike="noStrike" cap="none" normalizeH="0" baseline="0" dirty="0" smtClean="0">
                        <a:ln>
                          <a:noFill/>
                        </a:ln>
                        <a:solidFill>
                          <a:schemeClr val="tx1"/>
                        </a:solidFill>
                        <a:effectLst/>
                        <a:latin typeface="+mj-lt"/>
                        <a:cs typeface="Arial"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u="none" strike="noStrike" cap="none" normalizeH="0" baseline="0" dirty="0" smtClean="0">
                          <a:ln>
                            <a:noFill/>
                          </a:ln>
                          <a:effectLst/>
                          <a:latin typeface="+mj-lt"/>
                        </a:rPr>
                        <a:t>5,8</a:t>
                      </a:r>
                      <a:endParaRPr kumimoji="0" lang="ru-RU" sz="1600" b="0" i="0" u="none" strike="noStrike" cap="none" normalizeH="0" baseline="0" dirty="0" smtClean="0">
                        <a:ln>
                          <a:noFill/>
                        </a:ln>
                        <a:solidFill>
                          <a:schemeClr val="tx1"/>
                        </a:solidFill>
                        <a:effectLst/>
                        <a:latin typeface="+mj-lt"/>
                        <a:cs typeface="Arial" pitchFamily="34" charset="0"/>
                      </a:endParaRPr>
                    </a:p>
                  </a:txBody>
                  <a:tcPr horzOverflow="overflow"/>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idx="4294967295"/>
          </p:nvPr>
        </p:nvSpPr>
        <p:spPr>
          <a:xfrm>
            <a:off x="539750" y="274638"/>
            <a:ext cx="8208963" cy="633412"/>
          </a:xfrm>
        </p:spPr>
        <p:txBody>
          <a:bodyPr>
            <a:noAutofit/>
          </a:bodyPr>
          <a:lstStyle/>
          <a:p>
            <a:r>
              <a:rPr lang="ru-RU" sz="2400" b="1" dirty="0" smtClean="0">
                <a:solidFill>
                  <a:srgbClr val="0000FF"/>
                </a:solidFill>
                <a:effectLst/>
              </a:rPr>
              <a:t>8.4. Динамика поступления налоговых и неналоговых доходов  районного бюджета  в 2015-2016 годах, </a:t>
            </a:r>
            <a:r>
              <a:rPr lang="ru-RU" sz="2400" b="1" dirty="0">
                <a:solidFill>
                  <a:srgbClr val="0000FF"/>
                </a:solidFill>
                <a:effectLst/>
              </a:rPr>
              <a:t>млн. руб.</a:t>
            </a:r>
          </a:p>
        </p:txBody>
      </p:sp>
      <p:graphicFrame>
        <p:nvGraphicFramePr>
          <p:cNvPr id="304134" name="Object 6"/>
          <p:cNvGraphicFramePr>
            <a:graphicFrameLocks noChangeAspect="1"/>
          </p:cNvGraphicFramePr>
          <p:nvPr/>
        </p:nvGraphicFramePr>
        <p:xfrm>
          <a:off x="827584" y="764704"/>
          <a:ext cx="7775575" cy="5761038"/>
        </p:xfrm>
        <a:graphic>
          <a:graphicData uri="http://schemas.openxmlformats.org/presentationml/2006/ole">
            <p:oleObj spid="_x0000_s43010" name="Диаграмма" r:id="rId3" imgW="8582143" imgH="4838704" progId="MSGraph.Chart.8">
              <p:embed followColorScheme="full"/>
            </p:oleObj>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xfrm>
            <a:off x="457200" y="476672"/>
            <a:ext cx="8363272" cy="792088"/>
          </a:xfrm>
        </p:spPr>
        <p:txBody>
          <a:bodyPr>
            <a:normAutofit/>
          </a:bodyPr>
          <a:lstStyle/>
          <a:p>
            <a:r>
              <a:rPr lang="ru-RU" sz="2400" b="1" dirty="0" smtClean="0">
                <a:solidFill>
                  <a:srgbClr val="0000FF"/>
                </a:solidFill>
                <a:effectLst/>
              </a:rPr>
              <a:t>8.5. Межбюджетные трансферты,  полученные из областного бюджета  Рязанской области </a:t>
            </a:r>
            <a:r>
              <a:rPr lang="ru-RU" sz="2400" b="1" dirty="0" smtClean="0">
                <a:solidFill>
                  <a:srgbClr val="0000FF"/>
                </a:solidFill>
              </a:rPr>
              <a:t> в районный бюджет в 2016 году</a:t>
            </a:r>
            <a:endParaRPr lang="ru-RU" sz="2400" b="1" dirty="0">
              <a:solidFill>
                <a:srgbClr val="0000FF"/>
              </a:solidFill>
              <a:effectLst/>
            </a:endParaRPr>
          </a:p>
        </p:txBody>
      </p:sp>
      <p:graphicFrame>
        <p:nvGraphicFramePr>
          <p:cNvPr id="327990" name="Group 310"/>
          <p:cNvGraphicFramePr>
            <a:graphicFrameLocks noGrp="1"/>
          </p:cNvGraphicFramePr>
          <p:nvPr>
            <p:ph idx="1"/>
          </p:nvPr>
        </p:nvGraphicFramePr>
        <p:xfrm>
          <a:off x="468313" y="1700213"/>
          <a:ext cx="8352158" cy="4492274"/>
        </p:xfrm>
        <a:graphic>
          <a:graphicData uri="http://schemas.openxmlformats.org/drawingml/2006/table">
            <a:tbl>
              <a:tblPr/>
              <a:tblGrid>
                <a:gridCol w="2700348"/>
                <a:gridCol w="1130362"/>
                <a:gridCol w="1130362"/>
                <a:gridCol w="1130362"/>
                <a:gridCol w="1130362"/>
                <a:gridCol w="1130362"/>
              </a:tblGrid>
              <a:tr h="1062038">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0" i="0" u="none" strike="noStrike" cap="none" spc="0" normalizeH="0" baseline="0" dirty="0" smtClean="0">
                        <a:ln>
                          <a:noFill/>
                        </a:ln>
                        <a:solidFill>
                          <a:schemeClr val="tx1"/>
                        </a:solidFill>
                        <a:effectLst/>
                        <a:latin typeface="+mj-lt"/>
                        <a:cs typeface="Times New Roman" pitchFamily="18" charset="0"/>
                      </a:endParaRPr>
                    </a:p>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spc="0" normalizeH="0" baseline="0" dirty="0" smtClean="0">
                          <a:ln>
                            <a:noFill/>
                          </a:ln>
                          <a:solidFill>
                            <a:schemeClr val="tx1"/>
                          </a:solidFill>
                          <a:effectLst/>
                          <a:latin typeface="+mj-lt"/>
                          <a:cs typeface="Times New Roman" pitchFamily="18" charset="0"/>
                        </a:rPr>
                        <a:t>Показатели</a:t>
                      </a:r>
                    </a:p>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0" i="0" u="none" strike="noStrike" cap="none" spc="0" normalizeH="0" baseline="0" dirty="0" smtClean="0">
                        <a:ln>
                          <a:noFill/>
                        </a:ln>
                        <a:solidFill>
                          <a:schemeClr val="tx1"/>
                        </a:solidFill>
                        <a:effectLst/>
                        <a:latin typeface="+mj-lt"/>
                        <a:cs typeface="Times New Roman" pitchFamily="18" charset="0"/>
                      </a:endParaRP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0" i="0" u="none" strike="noStrike" cap="none" spc="0" normalizeH="0" baseline="0" dirty="0" smtClean="0">
                        <a:ln>
                          <a:noFill/>
                        </a:ln>
                        <a:solidFill>
                          <a:schemeClr val="tx1"/>
                        </a:solidFill>
                        <a:effectLst/>
                        <a:latin typeface="+mj-lt"/>
                        <a:cs typeface="Times New Roman" pitchFamily="18" charset="0"/>
                      </a:endParaRPr>
                    </a:p>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spc="0" normalizeH="0" baseline="0" dirty="0" smtClean="0">
                          <a:ln>
                            <a:noFill/>
                          </a:ln>
                          <a:solidFill>
                            <a:schemeClr val="tx1"/>
                          </a:solidFill>
                          <a:effectLst/>
                          <a:latin typeface="+mj-lt"/>
                          <a:cs typeface="Times New Roman" pitchFamily="18" charset="0"/>
                        </a:rPr>
                        <a:t>2014 год</a:t>
                      </a:r>
                    </a:p>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spc="0" normalizeH="0" baseline="0" dirty="0" smtClean="0">
                          <a:ln>
                            <a:noFill/>
                          </a:ln>
                          <a:solidFill>
                            <a:schemeClr val="tx1"/>
                          </a:solidFill>
                          <a:effectLst/>
                          <a:latin typeface="+mj-lt"/>
                          <a:cs typeface="Times New Roman" pitchFamily="18" charset="0"/>
                        </a:rPr>
                        <a:t>(факт)</a:t>
                      </a:r>
                    </a:p>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ru-RU" sz="1200" b="0" i="0" u="none" strike="noStrike" cap="none" spc="0" normalizeH="0" baseline="0" dirty="0" smtClean="0">
                        <a:ln>
                          <a:noFill/>
                        </a:ln>
                        <a:solidFill>
                          <a:schemeClr val="tx1"/>
                        </a:solidFill>
                        <a:effectLst/>
                        <a:latin typeface="+mj-lt"/>
                        <a:cs typeface="Times New Roman" pitchFamily="18" charset="0"/>
                      </a:endParaRPr>
                    </a:p>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ru-RU" sz="1200" b="0" i="0" u="none" strike="noStrike" cap="none" spc="0" normalizeH="0" baseline="0" dirty="0" smtClean="0">
                          <a:ln>
                            <a:noFill/>
                          </a:ln>
                          <a:solidFill>
                            <a:schemeClr val="tx1"/>
                          </a:solidFill>
                          <a:effectLst/>
                          <a:latin typeface="+mj-lt"/>
                          <a:cs typeface="Times New Roman" pitchFamily="18" charset="0"/>
                        </a:rPr>
                        <a:t>тыс. руб.</a:t>
                      </a:r>
                    </a:p>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0" i="0" u="none" strike="noStrike" cap="none" spc="0" normalizeH="0" baseline="0" dirty="0" smtClean="0">
                        <a:ln>
                          <a:noFill/>
                        </a:ln>
                        <a:solidFill>
                          <a:schemeClr val="tx1"/>
                        </a:solidFill>
                        <a:effectLst/>
                        <a:latin typeface="+mj-lt"/>
                        <a:cs typeface="Times New Roman" pitchFamily="18" charset="0"/>
                      </a:endParaRP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0" indent="-338138" algn="ctr" defTabSz="449263" rtl="0" eaLnBrk="1" fontAlgn="base" latinLnBrk="0" hangingPunct="1">
                        <a:lnSpc>
                          <a:spcPct val="86000"/>
                        </a:lnSpc>
                        <a:spcBef>
                          <a:spcPct val="0"/>
                        </a:spcBef>
                        <a:spcAft>
                          <a:spcPct val="0"/>
                        </a:spcAft>
                        <a:buClrTx/>
                        <a:buSzPct val="8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ru-RU" sz="1200" b="0" i="0" u="none" strike="noStrike" cap="none" spc="0" normalizeH="0" baseline="0" dirty="0" smtClean="0">
                          <a:ln>
                            <a:noFill/>
                          </a:ln>
                          <a:solidFill>
                            <a:schemeClr val="tx1"/>
                          </a:solidFill>
                          <a:effectLst/>
                          <a:latin typeface="+mj-lt"/>
                          <a:cs typeface="Times New Roman" pitchFamily="18" charset="0"/>
                        </a:rPr>
                        <a:t>2015 год</a:t>
                      </a:r>
                    </a:p>
                    <a:p>
                      <a:pPr marL="342900" marR="0" lvl="0" indent="-338138" algn="ctr" defTabSz="449263" rtl="0" eaLnBrk="1" fontAlgn="base" latinLnBrk="0" hangingPunct="1">
                        <a:lnSpc>
                          <a:spcPct val="86000"/>
                        </a:lnSpc>
                        <a:spcBef>
                          <a:spcPct val="0"/>
                        </a:spcBef>
                        <a:spcAft>
                          <a:spcPct val="0"/>
                        </a:spcAft>
                        <a:buClrTx/>
                        <a:buSzPct val="8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ru-RU" sz="1200" b="0" i="0" u="none" strike="noStrike" cap="none" spc="0" normalizeH="0" baseline="0" dirty="0" smtClean="0">
                          <a:ln>
                            <a:noFill/>
                          </a:ln>
                          <a:solidFill>
                            <a:schemeClr val="tx1"/>
                          </a:solidFill>
                          <a:effectLst/>
                          <a:latin typeface="+mj-lt"/>
                          <a:cs typeface="Times New Roman" pitchFamily="18" charset="0"/>
                        </a:rPr>
                        <a:t>(факт)</a:t>
                      </a:r>
                    </a:p>
                    <a:p>
                      <a:pPr marL="342900" marR="0" lvl="0" indent="-338138" algn="ctr" defTabSz="449263" rtl="0" eaLnBrk="1" fontAlgn="base" latinLnBrk="0" hangingPunct="1">
                        <a:lnSpc>
                          <a:spcPct val="86000"/>
                        </a:lnSpc>
                        <a:spcBef>
                          <a:spcPct val="0"/>
                        </a:spcBef>
                        <a:spcAft>
                          <a:spcPct val="0"/>
                        </a:spcAft>
                        <a:buClrTx/>
                        <a:buSzPct val="8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kumimoji="0" lang="ru-RU" sz="1200" b="0" i="0" u="none" strike="noStrike" cap="none" spc="0" normalizeH="0" baseline="0" dirty="0" smtClean="0">
                        <a:ln>
                          <a:noFill/>
                        </a:ln>
                        <a:solidFill>
                          <a:schemeClr val="tx1"/>
                        </a:solidFill>
                        <a:effectLst/>
                        <a:latin typeface="+mj-lt"/>
                        <a:cs typeface="Times New Roman" pitchFamily="18" charset="0"/>
                      </a:endParaRPr>
                    </a:p>
                    <a:p>
                      <a:pPr marL="342900" marR="0" lvl="0" indent="-338138" algn="ctr" defTabSz="449263" rtl="0" eaLnBrk="1" fontAlgn="base" latinLnBrk="0" hangingPunct="1">
                        <a:lnSpc>
                          <a:spcPct val="86000"/>
                        </a:lnSpc>
                        <a:spcBef>
                          <a:spcPct val="0"/>
                        </a:spcBef>
                        <a:spcAft>
                          <a:spcPct val="0"/>
                        </a:spcAft>
                        <a:buClrTx/>
                        <a:buSzPct val="8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ru-RU" sz="1200" b="0" i="0" u="none" strike="noStrike" cap="none" spc="0" normalizeH="0" baseline="0" dirty="0" smtClean="0">
                          <a:ln>
                            <a:noFill/>
                          </a:ln>
                          <a:solidFill>
                            <a:schemeClr val="tx1"/>
                          </a:solidFill>
                          <a:effectLst/>
                          <a:latin typeface="+mj-lt"/>
                          <a:cs typeface="Times New Roman" pitchFamily="18" charset="0"/>
                        </a:rPr>
                        <a:t>тыс. руб.</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1" u="none" strike="noStrike" cap="none" spc="0" normalizeH="0" baseline="0" dirty="0" smtClean="0">
                          <a:ln>
                            <a:noFill/>
                          </a:ln>
                          <a:solidFill>
                            <a:schemeClr val="tx1"/>
                          </a:solidFill>
                          <a:effectLst/>
                          <a:latin typeface="+mj-lt"/>
                          <a:cs typeface="Times New Roman" pitchFamily="18" charset="0"/>
                        </a:rPr>
                        <a:t>2015</a:t>
                      </a:r>
                    </a:p>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1" u="none" strike="noStrike" cap="none" spc="0" normalizeH="0" baseline="0" dirty="0" smtClean="0">
                          <a:ln>
                            <a:noFill/>
                          </a:ln>
                          <a:solidFill>
                            <a:schemeClr val="tx1"/>
                          </a:solidFill>
                          <a:effectLst/>
                          <a:latin typeface="+mj-lt"/>
                          <a:cs typeface="Times New Roman" pitchFamily="18" charset="0"/>
                        </a:rPr>
                        <a:t>к 2014, </a:t>
                      </a:r>
                    </a:p>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0" i="1" u="none" strike="noStrike" cap="none" spc="0" normalizeH="0" baseline="0" dirty="0" smtClean="0">
                        <a:ln>
                          <a:noFill/>
                        </a:ln>
                        <a:solidFill>
                          <a:schemeClr val="tx1"/>
                        </a:solidFill>
                        <a:effectLst/>
                        <a:latin typeface="+mj-lt"/>
                        <a:cs typeface="Times New Roman" pitchFamily="18" charset="0"/>
                      </a:endParaRPr>
                    </a:p>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1" u="none" strike="noStrike" cap="none" spc="0" normalizeH="0" baseline="0" dirty="0" smtClean="0">
                          <a:ln>
                            <a:noFill/>
                          </a:ln>
                          <a:solidFill>
                            <a:schemeClr val="tx1"/>
                          </a:solidFill>
                          <a:effectLst/>
                          <a:latin typeface="+mj-lt"/>
                          <a:cs typeface="Times New Roman" pitchFamily="18" charset="0"/>
                        </a:rPr>
                        <a:t>%</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0" indent="-338138" algn="ctr" defTabSz="449263" rtl="0" eaLnBrk="1" fontAlgn="base" latinLnBrk="0" hangingPunct="1">
                        <a:lnSpc>
                          <a:spcPct val="86000"/>
                        </a:lnSpc>
                        <a:spcBef>
                          <a:spcPct val="0"/>
                        </a:spcBef>
                        <a:spcAft>
                          <a:spcPct val="0"/>
                        </a:spcAft>
                        <a:buClrTx/>
                        <a:buSzPct val="8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ru-RU" sz="1200" b="0" i="0" u="none" strike="noStrike" cap="none" spc="0" normalizeH="0" baseline="0" dirty="0" smtClean="0">
                          <a:ln>
                            <a:noFill/>
                          </a:ln>
                          <a:solidFill>
                            <a:schemeClr val="tx1"/>
                          </a:solidFill>
                          <a:effectLst/>
                          <a:latin typeface="+mj-lt"/>
                          <a:cs typeface="Times New Roman" pitchFamily="18" charset="0"/>
                        </a:rPr>
                        <a:t>2016 год</a:t>
                      </a:r>
                    </a:p>
                    <a:p>
                      <a:pPr marL="342900" marR="0" lvl="0" indent="-338138" algn="ctr" defTabSz="449263" rtl="0" eaLnBrk="1" fontAlgn="base" latinLnBrk="0" hangingPunct="1">
                        <a:lnSpc>
                          <a:spcPct val="86000"/>
                        </a:lnSpc>
                        <a:spcBef>
                          <a:spcPct val="0"/>
                        </a:spcBef>
                        <a:spcAft>
                          <a:spcPct val="0"/>
                        </a:spcAft>
                        <a:buClrTx/>
                        <a:buSzPct val="8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ru-RU" sz="1200" b="0" i="0" u="none" strike="noStrike" cap="none" spc="0" normalizeH="0" baseline="0" dirty="0" smtClean="0">
                          <a:ln>
                            <a:noFill/>
                          </a:ln>
                          <a:solidFill>
                            <a:schemeClr val="tx1"/>
                          </a:solidFill>
                          <a:effectLst/>
                          <a:latin typeface="+mj-lt"/>
                          <a:cs typeface="Times New Roman" pitchFamily="18" charset="0"/>
                        </a:rPr>
                        <a:t>(факт)</a:t>
                      </a:r>
                    </a:p>
                    <a:p>
                      <a:pPr marL="342900" marR="0" lvl="0" indent="-338138" algn="ctr" defTabSz="449263" rtl="0" eaLnBrk="1" fontAlgn="base" latinLnBrk="0" hangingPunct="1">
                        <a:lnSpc>
                          <a:spcPct val="86000"/>
                        </a:lnSpc>
                        <a:spcBef>
                          <a:spcPct val="0"/>
                        </a:spcBef>
                        <a:spcAft>
                          <a:spcPct val="0"/>
                        </a:spcAft>
                        <a:buClrTx/>
                        <a:buSzPct val="8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kumimoji="0" lang="ru-RU" sz="1200" b="0" i="0" u="none" strike="noStrike" cap="none" spc="0" normalizeH="0" baseline="0" dirty="0" smtClean="0">
                        <a:ln>
                          <a:noFill/>
                        </a:ln>
                        <a:solidFill>
                          <a:schemeClr val="tx1"/>
                        </a:solidFill>
                        <a:effectLst/>
                        <a:latin typeface="+mj-lt"/>
                        <a:cs typeface="Times New Roman" pitchFamily="18" charset="0"/>
                      </a:endParaRPr>
                    </a:p>
                    <a:p>
                      <a:pPr marL="342900" marR="0" lvl="0" indent="-338138" algn="ctr" defTabSz="449263" rtl="0" eaLnBrk="1" fontAlgn="base" latinLnBrk="0" hangingPunct="1">
                        <a:lnSpc>
                          <a:spcPct val="86000"/>
                        </a:lnSpc>
                        <a:spcBef>
                          <a:spcPct val="0"/>
                        </a:spcBef>
                        <a:spcAft>
                          <a:spcPct val="0"/>
                        </a:spcAft>
                        <a:buClrTx/>
                        <a:buSzPct val="8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ru-RU" sz="1200" b="0" i="0" u="none" strike="noStrike" cap="none" spc="0" normalizeH="0" baseline="0" dirty="0" smtClean="0">
                          <a:ln>
                            <a:noFill/>
                          </a:ln>
                          <a:solidFill>
                            <a:schemeClr val="tx1"/>
                          </a:solidFill>
                          <a:effectLst/>
                          <a:latin typeface="+mj-lt"/>
                          <a:cs typeface="Times New Roman" pitchFamily="18" charset="0"/>
                        </a:rPr>
                        <a:t>тыс. руб.</a:t>
                      </a:r>
                    </a:p>
                    <a:p>
                      <a:pPr marL="342900" marR="0" lvl="0" indent="-338138" algn="ctr" defTabSz="449263" rtl="0" eaLnBrk="1" fontAlgn="base" latinLnBrk="0" hangingPunct="1">
                        <a:lnSpc>
                          <a:spcPct val="86000"/>
                        </a:lnSpc>
                        <a:spcBef>
                          <a:spcPct val="0"/>
                        </a:spcBef>
                        <a:spcAft>
                          <a:spcPct val="0"/>
                        </a:spcAft>
                        <a:buClrTx/>
                        <a:buSzPct val="8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kumimoji="0" lang="ru-RU" sz="1200" b="0" i="0" u="none" strike="noStrike" cap="none" spc="0" normalizeH="0" baseline="0" dirty="0" smtClean="0">
                        <a:ln>
                          <a:noFill/>
                        </a:ln>
                        <a:solidFill>
                          <a:schemeClr val="tx1"/>
                        </a:solidFill>
                        <a:effectLst/>
                        <a:latin typeface="+mj-lt"/>
                        <a:cs typeface="Times New Roman" pitchFamily="18" charset="0"/>
                      </a:endParaRP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1" u="none" strike="noStrike" cap="none" spc="0" normalizeH="0" baseline="0" dirty="0" smtClean="0">
                          <a:ln>
                            <a:noFill/>
                          </a:ln>
                          <a:solidFill>
                            <a:schemeClr val="tx1"/>
                          </a:solidFill>
                          <a:effectLst/>
                          <a:latin typeface="+mj-lt"/>
                          <a:cs typeface="Times New Roman" pitchFamily="18" charset="0"/>
                        </a:rPr>
                        <a:t>2016</a:t>
                      </a:r>
                    </a:p>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1" u="none" strike="noStrike" cap="none" spc="0" normalizeH="0" baseline="0" dirty="0" smtClean="0">
                          <a:ln>
                            <a:noFill/>
                          </a:ln>
                          <a:solidFill>
                            <a:schemeClr val="tx1"/>
                          </a:solidFill>
                          <a:effectLst/>
                          <a:latin typeface="+mj-lt"/>
                          <a:cs typeface="Times New Roman" pitchFamily="18" charset="0"/>
                        </a:rPr>
                        <a:t>к 2015, </a:t>
                      </a:r>
                    </a:p>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0" i="1" u="none" strike="noStrike" cap="none" spc="0" normalizeH="0" baseline="0" dirty="0" smtClean="0">
                        <a:ln>
                          <a:noFill/>
                        </a:ln>
                        <a:solidFill>
                          <a:schemeClr val="tx1"/>
                        </a:solidFill>
                        <a:effectLst/>
                        <a:latin typeface="+mj-lt"/>
                        <a:cs typeface="Times New Roman" pitchFamily="18" charset="0"/>
                      </a:endParaRPr>
                    </a:p>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1" u="none" strike="noStrike" cap="none" spc="0" normalizeH="0" baseline="0" dirty="0" smtClean="0">
                          <a:ln>
                            <a:noFill/>
                          </a:ln>
                          <a:solidFill>
                            <a:schemeClr val="tx1"/>
                          </a:solidFill>
                          <a:effectLst/>
                          <a:latin typeface="+mj-lt"/>
                          <a:cs typeface="Times New Roman" pitchFamily="18" charset="0"/>
                        </a:rPr>
                        <a:t>%</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chemeClr val="bg1">
                        <a:lumMod val="95000"/>
                      </a:schemeClr>
                    </a:solidFill>
                  </a:tcPr>
                </a:tc>
              </a:tr>
              <a:tr h="720725">
                <a:tc>
                  <a:txBody>
                    <a:bodyPr/>
                    <a:lstStyle/>
                    <a:p>
                      <a:pPr marL="0" marR="0" lvl="0" indent="0" algn="l"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spc="0" normalizeH="0" baseline="0" dirty="0" smtClean="0">
                          <a:ln>
                            <a:noFill/>
                          </a:ln>
                          <a:solidFill>
                            <a:schemeClr val="tx1"/>
                          </a:solidFill>
                          <a:effectLst/>
                          <a:latin typeface="+mj-lt"/>
                          <a:cs typeface="Times New Roman" pitchFamily="18" charset="0"/>
                        </a:rPr>
                        <a:t>Межбюджетные трансферты всего,</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spc="0" normalizeH="0" baseline="0" dirty="0" smtClean="0">
                          <a:ln>
                            <a:noFill/>
                          </a:ln>
                          <a:solidFill>
                            <a:schemeClr val="tx1"/>
                          </a:solidFill>
                          <a:effectLst/>
                          <a:latin typeface="+mj-lt"/>
                          <a:cs typeface="Times New Roman" pitchFamily="18" charset="0"/>
                        </a:rPr>
                        <a:t>252 940,2</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spc="0" normalizeH="0" baseline="0" dirty="0" smtClean="0">
                          <a:ln>
                            <a:noFill/>
                          </a:ln>
                          <a:solidFill>
                            <a:schemeClr val="tx1"/>
                          </a:solidFill>
                          <a:effectLst/>
                          <a:latin typeface="+mj-lt"/>
                          <a:cs typeface="Times New Roman" pitchFamily="18" charset="0"/>
                        </a:rPr>
                        <a:t>267 488,6</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spc="0" normalizeH="0" baseline="0" dirty="0" smtClean="0">
                          <a:ln>
                            <a:noFill/>
                          </a:ln>
                          <a:solidFill>
                            <a:schemeClr val="tx1"/>
                          </a:solidFill>
                          <a:effectLst/>
                          <a:latin typeface="+mj-lt"/>
                          <a:cs typeface="Times New Roman" pitchFamily="18" charset="0"/>
                        </a:rPr>
                        <a:t>105,7</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spc="0" normalizeH="0" baseline="0" dirty="0" smtClean="0">
                          <a:ln>
                            <a:noFill/>
                          </a:ln>
                          <a:solidFill>
                            <a:schemeClr val="tx1"/>
                          </a:solidFill>
                          <a:effectLst/>
                          <a:latin typeface="+mj-lt"/>
                          <a:cs typeface="Times New Roman" pitchFamily="18" charset="0"/>
                        </a:rPr>
                        <a:t>264 006,7</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spc="0" normalizeH="0" baseline="0" dirty="0" smtClean="0">
                          <a:ln>
                            <a:noFill/>
                          </a:ln>
                          <a:solidFill>
                            <a:schemeClr val="tx1"/>
                          </a:solidFill>
                          <a:effectLst/>
                          <a:latin typeface="+mj-lt"/>
                          <a:cs typeface="Times New Roman" pitchFamily="18" charset="0"/>
                        </a:rPr>
                        <a:t>98,7</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chemeClr val="tx2">
                        <a:lumMod val="20000"/>
                        <a:lumOff val="80000"/>
                      </a:schemeClr>
                    </a:solidFill>
                  </a:tcPr>
                </a:tc>
              </a:tr>
              <a:tr h="414338">
                <a:tc>
                  <a:txBody>
                    <a:bodyPr/>
                    <a:lstStyle/>
                    <a:p>
                      <a:pPr marL="0" marR="0" lvl="0" indent="0" algn="l"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в том числе</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chemeClr val="bg1">
                        <a:lumMod val="95000"/>
                      </a:schemeClr>
                    </a:solidFill>
                  </a:tcPr>
                </a:tc>
                <a:tc gridSpan="5">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0" i="0" u="none" strike="noStrike" cap="none" spc="0" normalizeH="0" baseline="0" dirty="0" smtClean="0">
                        <a:ln>
                          <a:noFill/>
                        </a:ln>
                        <a:solidFill>
                          <a:schemeClr val="tx1"/>
                        </a:solidFill>
                        <a:effectLst/>
                        <a:latin typeface="+mj-lt"/>
                        <a:cs typeface="Times New Roman" pitchFamily="18" charset="0"/>
                      </a:endParaRP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14338">
                <a:tc>
                  <a:txBody>
                    <a:bodyPr/>
                    <a:lstStyle/>
                    <a:p>
                      <a:pPr marL="0" marR="0" lvl="0" indent="0" algn="l"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   Дотации</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spc="0" normalizeH="0" baseline="0" dirty="0" smtClean="0">
                          <a:ln>
                            <a:noFill/>
                          </a:ln>
                          <a:solidFill>
                            <a:schemeClr val="tx1"/>
                          </a:solidFill>
                          <a:effectLst/>
                          <a:latin typeface="+mj-lt"/>
                          <a:cs typeface="Times New Roman" pitchFamily="18" charset="0"/>
                        </a:rPr>
                        <a:t>0,0</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spc="0" normalizeH="0" baseline="0" dirty="0" smtClean="0">
                          <a:ln>
                            <a:noFill/>
                          </a:ln>
                          <a:solidFill>
                            <a:schemeClr val="tx1"/>
                          </a:solidFill>
                          <a:effectLst/>
                          <a:latin typeface="+mj-lt"/>
                          <a:cs typeface="Times New Roman" pitchFamily="18" charset="0"/>
                        </a:rPr>
                        <a:t>0,0</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spc="0" normalizeH="0" baseline="0" dirty="0" smtClean="0">
                          <a:ln>
                            <a:noFill/>
                          </a:ln>
                          <a:solidFill>
                            <a:schemeClr val="tx1"/>
                          </a:solidFill>
                          <a:effectLst/>
                          <a:latin typeface="+mj-lt"/>
                          <a:cs typeface="Times New Roman" pitchFamily="18" charset="0"/>
                        </a:rPr>
                        <a:t>-</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spc="0" normalizeH="0" baseline="0" dirty="0" smtClean="0">
                          <a:ln>
                            <a:noFill/>
                          </a:ln>
                          <a:solidFill>
                            <a:schemeClr val="tx1"/>
                          </a:solidFill>
                          <a:effectLst/>
                          <a:latin typeface="+mj-lt"/>
                          <a:cs typeface="Times New Roman" pitchFamily="18" charset="0"/>
                        </a:rPr>
                        <a:t>2 137,7</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spc="0" normalizeH="0" baseline="0" dirty="0" smtClean="0">
                          <a:ln>
                            <a:noFill/>
                          </a:ln>
                          <a:solidFill>
                            <a:schemeClr val="tx1"/>
                          </a:solidFill>
                          <a:effectLst/>
                          <a:latin typeface="+mj-lt"/>
                          <a:cs typeface="Times New Roman" pitchFamily="18" charset="0"/>
                        </a:rPr>
                        <a:t>-</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r>
              <a:tr h="503238">
                <a:tc>
                  <a:txBody>
                    <a:bodyPr/>
                    <a:lstStyle/>
                    <a:p>
                      <a:pPr marL="0" marR="0" lvl="0" indent="0" algn="l"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   Субсидии</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spc="0" normalizeH="0" baseline="0" dirty="0" smtClean="0">
                          <a:ln>
                            <a:noFill/>
                          </a:ln>
                          <a:solidFill>
                            <a:schemeClr val="tx1"/>
                          </a:solidFill>
                          <a:effectLst/>
                          <a:latin typeface="+mj-lt"/>
                          <a:cs typeface="Times New Roman" pitchFamily="18" charset="0"/>
                        </a:rPr>
                        <a:t>14 614,6</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spc="0" normalizeH="0" baseline="0" dirty="0" smtClean="0">
                          <a:ln>
                            <a:noFill/>
                          </a:ln>
                          <a:solidFill>
                            <a:schemeClr val="tx1"/>
                          </a:solidFill>
                          <a:effectLst/>
                          <a:latin typeface="+mj-lt"/>
                          <a:cs typeface="Times New Roman" pitchFamily="18" charset="0"/>
                        </a:rPr>
                        <a:t>23 652,1</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spc="0" normalizeH="0" baseline="0" dirty="0" smtClean="0">
                          <a:ln>
                            <a:noFill/>
                          </a:ln>
                          <a:solidFill>
                            <a:schemeClr val="tx1"/>
                          </a:solidFill>
                          <a:effectLst/>
                          <a:latin typeface="+mj-lt"/>
                          <a:cs typeface="Times New Roman" pitchFamily="18" charset="0"/>
                        </a:rPr>
                        <a:t>161,8</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algn="ctr"/>
                      <a:r>
                        <a:rPr kumimoji="0" lang="ru-RU" sz="1200" b="0" i="0" u="none" strike="noStrike" kern="1200" cap="none" spc="0" normalizeH="0" baseline="0" dirty="0" smtClean="0">
                          <a:ln>
                            <a:noFill/>
                          </a:ln>
                          <a:solidFill>
                            <a:schemeClr val="tx1"/>
                          </a:solidFill>
                          <a:effectLst/>
                          <a:latin typeface="+mn-lt"/>
                          <a:ea typeface="+mn-ea"/>
                          <a:cs typeface="Times New Roman" pitchFamily="18" charset="0"/>
                        </a:rPr>
                        <a:t>3 704,5</a:t>
                      </a:r>
                      <a:endParaRPr lang="ru-RU" sz="1200" b="0" i="0" dirty="0"/>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spc="0" normalizeH="0" baseline="0" dirty="0" smtClean="0">
                          <a:ln>
                            <a:noFill/>
                          </a:ln>
                          <a:solidFill>
                            <a:schemeClr val="tx1"/>
                          </a:solidFill>
                          <a:effectLst/>
                          <a:latin typeface="+mj-lt"/>
                          <a:cs typeface="Times New Roman" pitchFamily="18" charset="0"/>
                        </a:rPr>
                        <a:t>15,7</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r>
              <a:tr h="504825">
                <a:tc>
                  <a:txBody>
                    <a:bodyPr/>
                    <a:lstStyle/>
                    <a:p>
                      <a:pPr marL="0" marR="0" lvl="0" indent="0" algn="l"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   Субвенции</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spc="0" normalizeH="0" baseline="0" dirty="0" smtClean="0">
                          <a:ln>
                            <a:noFill/>
                          </a:ln>
                          <a:solidFill>
                            <a:schemeClr val="tx1"/>
                          </a:solidFill>
                          <a:effectLst/>
                          <a:latin typeface="+mj-lt"/>
                          <a:cs typeface="Times New Roman" pitchFamily="18" charset="0"/>
                        </a:rPr>
                        <a:t>237 187,0</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spc="0" normalizeH="0" baseline="0" dirty="0" smtClean="0">
                          <a:ln>
                            <a:noFill/>
                          </a:ln>
                          <a:solidFill>
                            <a:schemeClr val="tx1"/>
                          </a:solidFill>
                          <a:effectLst/>
                          <a:latin typeface="+mj-lt"/>
                          <a:cs typeface="Times New Roman" pitchFamily="18" charset="0"/>
                        </a:rPr>
                        <a:t>242 948,5</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spc="0" normalizeH="0" baseline="0" dirty="0" smtClean="0">
                          <a:ln>
                            <a:noFill/>
                          </a:ln>
                          <a:solidFill>
                            <a:schemeClr val="tx1"/>
                          </a:solidFill>
                          <a:effectLst/>
                          <a:latin typeface="+mj-lt"/>
                          <a:cs typeface="Times New Roman" pitchFamily="18" charset="0"/>
                        </a:rPr>
                        <a:t>102,4</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spc="0" normalizeH="0" baseline="0" dirty="0" smtClean="0">
                          <a:ln>
                            <a:noFill/>
                          </a:ln>
                          <a:solidFill>
                            <a:schemeClr val="tx1"/>
                          </a:solidFill>
                          <a:effectLst/>
                          <a:latin typeface="+mj-lt"/>
                          <a:cs typeface="Times New Roman" pitchFamily="18" charset="0"/>
                        </a:rPr>
                        <a:t>257 329,5</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spc="0" normalizeH="0" baseline="0" dirty="0" smtClean="0">
                          <a:ln>
                            <a:noFill/>
                          </a:ln>
                          <a:solidFill>
                            <a:schemeClr val="tx1"/>
                          </a:solidFill>
                          <a:effectLst/>
                          <a:latin typeface="+mj-lt"/>
                          <a:cs typeface="Times New Roman" pitchFamily="18" charset="0"/>
                        </a:rPr>
                        <a:t>105,9</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r>
              <a:tr h="846138">
                <a:tc>
                  <a:txBody>
                    <a:bodyPr/>
                    <a:lstStyle/>
                    <a:p>
                      <a:pPr marL="0" marR="0" lvl="0" indent="0" algn="l"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smtClean="0">
                          <a:ln>
                            <a:noFill/>
                          </a:ln>
                          <a:solidFill>
                            <a:schemeClr val="tx1"/>
                          </a:solidFill>
                          <a:effectLst/>
                          <a:latin typeface="+mj-lt"/>
                          <a:cs typeface="Times New Roman" pitchFamily="18" charset="0"/>
                        </a:rPr>
                        <a:t>Иные межбюджетные трансферты</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spc="0" normalizeH="0" baseline="0" dirty="0" smtClean="0">
                          <a:ln>
                            <a:noFill/>
                          </a:ln>
                          <a:solidFill>
                            <a:schemeClr val="tx1"/>
                          </a:solidFill>
                          <a:effectLst/>
                          <a:latin typeface="+mj-lt"/>
                          <a:cs typeface="Times New Roman" pitchFamily="18" charset="0"/>
                        </a:rPr>
                        <a:t>1 138,6</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spc="0" normalizeH="0" baseline="0" dirty="0" smtClean="0">
                          <a:ln>
                            <a:noFill/>
                          </a:ln>
                          <a:solidFill>
                            <a:schemeClr val="tx1"/>
                          </a:solidFill>
                          <a:effectLst/>
                          <a:latin typeface="+mj-lt"/>
                          <a:cs typeface="Times New Roman" pitchFamily="18" charset="0"/>
                        </a:rPr>
                        <a:t>888,0</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spc="0" normalizeH="0" baseline="0" dirty="0" smtClean="0">
                          <a:ln>
                            <a:noFill/>
                          </a:ln>
                          <a:solidFill>
                            <a:schemeClr val="tx1"/>
                          </a:solidFill>
                          <a:effectLst/>
                          <a:latin typeface="+mj-lt"/>
                          <a:cs typeface="Times New Roman" pitchFamily="18" charset="0"/>
                        </a:rPr>
                        <a:t>78,0</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spc="0" normalizeH="0" baseline="0" dirty="0" smtClean="0">
                          <a:ln>
                            <a:noFill/>
                          </a:ln>
                          <a:solidFill>
                            <a:schemeClr val="tx1"/>
                          </a:solidFill>
                          <a:effectLst/>
                          <a:latin typeface="+mj-lt"/>
                          <a:cs typeface="Times New Roman" pitchFamily="18" charset="0"/>
                        </a:rPr>
                        <a:t>835,0</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spc="0" normalizeH="0" baseline="0" dirty="0" smtClean="0">
                          <a:ln>
                            <a:noFill/>
                          </a:ln>
                          <a:solidFill>
                            <a:schemeClr val="tx1"/>
                          </a:solidFill>
                          <a:effectLst/>
                          <a:latin typeface="+mj-lt"/>
                          <a:cs typeface="Times New Roman" pitchFamily="18" charset="0"/>
                        </a:rPr>
                        <a:t>94,0</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idx="4294967295"/>
          </p:nvPr>
        </p:nvSpPr>
        <p:spPr>
          <a:xfrm>
            <a:off x="539552" y="476251"/>
            <a:ext cx="8280598" cy="432470"/>
          </a:xfrm>
        </p:spPr>
        <p:txBody>
          <a:bodyPr>
            <a:normAutofit fontScale="90000"/>
          </a:bodyPr>
          <a:lstStyle/>
          <a:p>
            <a:r>
              <a:rPr lang="ru-RU" sz="2300" b="1" dirty="0">
                <a:solidFill>
                  <a:srgbClr val="333399"/>
                </a:solidFill>
                <a:effectLst/>
              </a:rPr>
              <a:t/>
            </a:r>
            <a:br>
              <a:rPr lang="ru-RU" sz="2300" b="1" dirty="0">
                <a:solidFill>
                  <a:srgbClr val="333399"/>
                </a:solidFill>
                <a:effectLst/>
              </a:rPr>
            </a:br>
            <a:r>
              <a:rPr lang="ru-RU" sz="2300" b="1" dirty="0" smtClean="0">
                <a:solidFill>
                  <a:srgbClr val="333399"/>
                </a:solidFill>
                <a:effectLst/>
              </a:rPr>
              <a:t> </a:t>
            </a:r>
            <a:r>
              <a:rPr lang="ru-RU" sz="2700" b="1" dirty="0" smtClean="0">
                <a:solidFill>
                  <a:srgbClr val="0000FF"/>
                </a:solidFill>
                <a:effectLst/>
              </a:rPr>
              <a:t>9. Структура расходов районного бюджета за 2016 год, %</a:t>
            </a:r>
            <a:endParaRPr lang="ru-RU" sz="2700" b="1" dirty="0">
              <a:solidFill>
                <a:srgbClr val="0000FF"/>
              </a:solidFill>
              <a:effectLst/>
            </a:endParaRPr>
          </a:p>
        </p:txBody>
      </p:sp>
      <p:graphicFrame>
        <p:nvGraphicFramePr>
          <p:cNvPr id="4" name="Object 2"/>
          <p:cNvGraphicFramePr>
            <a:graphicFrameLocks noChangeAspect="1"/>
          </p:cNvGraphicFramePr>
          <p:nvPr/>
        </p:nvGraphicFramePr>
        <p:xfrm>
          <a:off x="519113" y="1031875"/>
          <a:ext cx="7658100" cy="55149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704088"/>
            <a:ext cx="7647384" cy="4669128"/>
          </a:xfrm>
        </p:spPr>
        <p:txBody>
          <a:bodyPr/>
          <a:lstStyle/>
          <a:p>
            <a:endParaRPr lang="ru-RU" dirty="0"/>
          </a:p>
        </p:txBody>
      </p:sp>
      <p:pic>
        <p:nvPicPr>
          <p:cNvPr id="3074" name="Picture 2"/>
          <p:cNvPicPr>
            <a:picLocks noChangeAspect="1" noChangeArrowheads="1"/>
          </p:cNvPicPr>
          <p:nvPr/>
        </p:nvPicPr>
        <p:blipFill>
          <a:blip r:embed="rId2" cstate="print"/>
          <a:srcRect/>
          <a:stretch>
            <a:fillRect/>
          </a:stretch>
        </p:blipFill>
        <p:spPr bwMode="auto">
          <a:xfrm>
            <a:off x="0" y="260649"/>
            <a:ext cx="8879583" cy="6984776"/>
          </a:xfrm>
          <a:prstGeom prst="rect">
            <a:avLst/>
          </a:prstGeom>
          <a:noFill/>
          <a:ln w="9525">
            <a:noFill/>
            <a:miter lim="800000"/>
            <a:headEnd/>
            <a:tailEnd/>
          </a:ln>
        </p:spPr>
      </p:pic>
      <p:sp>
        <p:nvSpPr>
          <p:cNvPr id="4" name="Прямоугольник 3"/>
          <p:cNvSpPr/>
          <p:nvPr/>
        </p:nvSpPr>
        <p:spPr>
          <a:xfrm>
            <a:off x="107504" y="5877272"/>
            <a:ext cx="8928992" cy="1384995"/>
          </a:xfrm>
          <a:prstGeom prst="rect">
            <a:avLst/>
          </a:prstGeom>
        </p:spPr>
        <p:txBody>
          <a:bodyPr wrap="square">
            <a:spAutoFit/>
          </a:bodyPr>
          <a:lstStyle/>
          <a:p>
            <a:endParaRPr lang="ru-RU" sz="1200" b="1" dirty="0" smtClean="0"/>
          </a:p>
          <a:p>
            <a:endParaRPr lang="ru-RU" sz="1200" b="1" dirty="0" smtClean="0"/>
          </a:p>
          <a:p>
            <a:endParaRPr lang="ru-RU" sz="1200" b="1" dirty="0" smtClean="0"/>
          </a:p>
          <a:p>
            <a:r>
              <a:rPr lang="ru-RU" sz="1200" b="1" dirty="0" smtClean="0">
                <a:latin typeface="+mj-lt"/>
              </a:rPr>
              <a:t>Бюджетное послание Президента Российской Федерации В.В. Путина от 13.06.2013 г. "О бюджетной политике в 2014-2016 годах"</a:t>
            </a:r>
            <a:br>
              <a:rPr lang="ru-RU" sz="1200" b="1" dirty="0" smtClean="0">
                <a:latin typeface="+mj-lt"/>
              </a:rPr>
            </a:br>
            <a:r>
              <a:rPr lang="ru-RU" b="1" dirty="0" smtClean="0"/>
              <a:t/>
            </a:r>
            <a:br>
              <a:rPr lang="ru-RU" b="1" dirty="0" smtClean="0"/>
            </a:br>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a:xfrm>
            <a:off x="457200" y="476672"/>
            <a:ext cx="8229600" cy="648072"/>
          </a:xfrm>
        </p:spPr>
        <p:txBody>
          <a:bodyPr>
            <a:noAutofit/>
          </a:bodyPr>
          <a:lstStyle/>
          <a:p>
            <a:r>
              <a:rPr lang="ru-RU" sz="2000" b="1" dirty="0" smtClean="0">
                <a:solidFill>
                  <a:srgbClr val="0000FF"/>
                </a:solidFill>
                <a:effectLst/>
              </a:rPr>
              <a:t>9.1. Информация о динамике и структуре  расходов районного бюджета за 2016 год в сравнении с 2015 и 2014 годами, млн. руб.      </a:t>
            </a:r>
            <a:endParaRPr lang="ru-RU" sz="2000" b="1" dirty="0">
              <a:solidFill>
                <a:srgbClr val="0000FF"/>
              </a:solidFill>
              <a:effectLst/>
            </a:endParaRPr>
          </a:p>
        </p:txBody>
      </p:sp>
      <p:graphicFrame>
        <p:nvGraphicFramePr>
          <p:cNvPr id="332037" name="Group 261"/>
          <p:cNvGraphicFramePr>
            <a:graphicFrameLocks noGrp="1"/>
          </p:cNvGraphicFramePr>
          <p:nvPr>
            <p:ph idx="1"/>
          </p:nvPr>
        </p:nvGraphicFramePr>
        <p:xfrm>
          <a:off x="457200" y="1196975"/>
          <a:ext cx="8147247" cy="5007006"/>
        </p:xfrm>
        <a:graphic>
          <a:graphicData uri="http://schemas.openxmlformats.org/drawingml/2006/table">
            <a:tbl>
              <a:tblPr/>
              <a:tblGrid>
                <a:gridCol w="2962672"/>
                <a:gridCol w="1036915"/>
                <a:gridCol w="1036915"/>
                <a:gridCol w="1036915"/>
                <a:gridCol w="1036915"/>
                <a:gridCol w="1036915"/>
              </a:tblGrid>
              <a:tr h="215801">
                <a:tc>
                  <a:txBody>
                    <a:bodyPr/>
                    <a:lstStyle/>
                    <a:p>
                      <a:pPr marL="0" marR="0" lvl="0" indent="0" algn="l"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spc="0" normalizeH="0" baseline="0" dirty="0" smtClean="0">
                          <a:ln>
                            <a:noFill/>
                          </a:ln>
                          <a:solidFill>
                            <a:schemeClr val="tx1"/>
                          </a:solidFill>
                          <a:effectLst/>
                          <a:latin typeface="+mj-lt"/>
                          <a:cs typeface="Times New Roman" pitchFamily="18" charset="0"/>
                        </a:rPr>
                        <a:t>Показатели</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spc="0" normalizeH="0" baseline="0" dirty="0" smtClean="0">
                          <a:ln>
                            <a:noFill/>
                          </a:ln>
                          <a:solidFill>
                            <a:schemeClr val="tx1"/>
                          </a:solidFill>
                          <a:effectLst/>
                          <a:latin typeface="+mj-lt"/>
                          <a:cs typeface="Times New Roman" pitchFamily="18" charset="0"/>
                        </a:rPr>
                        <a:t>2014 год</a:t>
                      </a:r>
                    </a:p>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spc="0" normalizeH="0" baseline="0" dirty="0" smtClean="0">
                          <a:ln>
                            <a:noFill/>
                          </a:ln>
                          <a:solidFill>
                            <a:schemeClr val="tx1"/>
                          </a:solidFill>
                          <a:effectLst/>
                          <a:latin typeface="+mj-lt"/>
                          <a:cs typeface="Times New Roman" pitchFamily="18" charset="0"/>
                        </a:rPr>
                        <a:t>(факт)</a:t>
                      </a:r>
                    </a:p>
                  </a:txBody>
                  <a:tcPr marL="90000" marR="90000" marT="98135" marB="46800"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chemeClr val="bg1"/>
                    </a:solidFill>
                  </a:tcPr>
                </a:tc>
                <a:tc>
                  <a:txBody>
                    <a:bodyPr/>
                    <a:lstStyle/>
                    <a:p>
                      <a:pPr marL="342900" marR="0" lvl="0" indent="-338138" algn="ctr" defTabSz="449263" rtl="0" eaLnBrk="1" fontAlgn="base" latinLnBrk="0" hangingPunct="1">
                        <a:lnSpc>
                          <a:spcPct val="86000"/>
                        </a:lnSpc>
                        <a:spcBef>
                          <a:spcPct val="0"/>
                        </a:spcBef>
                        <a:spcAft>
                          <a:spcPct val="0"/>
                        </a:spcAft>
                        <a:buClrTx/>
                        <a:buSzPct val="8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ru-RU" sz="1200" b="0" i="0" u="none" strike="noStrike" cap="none" spc="0" normalizeH="0" baseline="0" dirty="0" smtClean="0">
                          <a:ln>
                            <a:noFill/>
                          </a:ln>
                          <a:solidFill>
                            <a:schemeClr val="tx1"/>
                          </a:solidFill>
                          <a:effectLst/>
                          <a:latin typeface="+mj-lt"/>
                          <a:cs typeface="Times New Roman" pitchFamily="18" charset="0"/>
                        </a:rPr>
                        <a:t>2015 год</a:t>
                      </a:r>
                    </a:p>
                    <a:p>
                      <a:pPr marL="342900" marR="0" lvl="0" indent="-338138" algn="ctr" defTabSz="449263" rtl="0" eaLnBrk="1" fontAlgn="base" latinLnBrk="0" hangingPunct="1">
                        <a:lnSpc>
                          <a:spcPct val="86000"/>
                        </a:lnSpc>
                        <a:spcBef>
                          <a:spcPct val="0"/>
                        </a:spcBef>
                        <a:spcAft>
                          <a:spcPct val="0"/>
                        </a:spcAft>
                        <a:buClrTx/>
                        <a:buSzPct val="8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ru-RU" sz="1200" b="0" i="0" u="none" strike="noStrike" cap="none" spc="0" normalizeH="0" baseline="0" dirty="0" smtClean="0">
                          <a:ln>
                            <a:noFill/>
                          </a:ln>
                          <a:solidFill>
                            <a:schemeClr val="tx1"/>
                          </a:solidFill>
                          <a:effectLst/>
                          <a:latin typeface="+mj-lt"/>
                          <a:cs typeface="Times New Roman" pitchFamily="18" charset="0"/>
                        </a:rPr>
                        <a:t>(факт)</a:t>
                      </a:r>
                    </a:p>
                  </a:txBody>
                  <a:tcPr marL="90000" marR="90000" marT="98135" marB="46800"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spc="0" normalizeH="0" baseline="0" dirty="0" smtClean="0">
                          <a:ln>
                            <a:noFill/>
                          </a:ln>
                          <a:solidFill>
                            <a:schemeClr val="tx1"/>
                          </a:solidFill>
                          <a:effectLst/>
                          <a:latin typeface="+mj-lt"/>
                          <a:cs typeface="Times New Roman" pitchFamily="18" charset="0"/>
                        </a:rPr>
                        <a:t>2015</a:t>
                      </a:r>
                    </a:p>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spc="0" normalizeH="0" baseline="0" dirty="0" smtClean="0">
                          <a:ln>
                            <a:noFill/>
                          </a:ln>
                          <a:solidFill>
                            <a:schemeClr val="tx1"/>
                          </a:solidFill>
                          <a:effectLst/>
                          <a:latin typeface="+mj-lt"/>
                          <a:cs typeface="Times New Roman" pitchFamily="18" charset="0"/>
                        </a:rPr>
                        <a:t>к 2014,%</a:t>
                      </a:r>
                    </a:p>
                  </a:txBody>
                  <a:tcPr marL="90000" marR="90000" marT="98135" marB="46800"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chemeClr val="bg1"/>
                    </a:solidFill>
                  </a:tcPr>
                </a:tc>
                <a:tc>
                  <a:txBody>
                    <a:bodyPr/>
                    <a:lstStyle/>
                    <a:p>
                      <a:pPr marL="342900" marR="0" lvl="0" indent="-338138" algn="ctr" defTabSz="449263" rtl="0" eaLnBrk="1" fontAlgn="base" latinLnBrk="0" hangingPunct="1">
                        <a:lnSpc>
                          <a:spcPct val="86000"/>
                        </a:lnSpc>
                        <a:spcBef>
                          <a:spcPct val="0"/>
                        </a:spcBef>
                        <a:spcAft>
                          <a:spcPct val="0"/>
                        </a:spcAft>
                        <a:buClrTx/>
                        <a:buSzPct val="8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ru-RU" sz="1200" b="0" i="0" u="none" strike="noStrike" cap="none" spc="0" normalizeH="0" baseline="0" dirty="0" smtClean="0">
                          <a:ln>
                            <a:noFill/>
                          </a:ln>
                          <a:solidFill>
                            <a:schemeClr val="tx1"/>
                          </a:solidFill>
                          <a:effectLst/>
                          <a:latin typeface="+mj-lt"/>
                          <a:cs typeface="Times New Roman" pitchFamily="18" charset="0"/>
                        </a:rPr>
                        <a:t>2016 год</a:t>
                      </a:r>
                    </a:p>
                    <a:p>
                      <a:pPr marL="342900" marR="0" lvl="0" indent="-338138" algn="ctr" defTabSz="449263" rtl="0" eaLnBrk="1" fontAlgn="base" latinLnBrk="0" hangingPunct="1">
                        <a:lnSpc>
                          <a:spcPct val="86000"/>
                        </a:lnSpc>
                        <a:spcBef>
                          <a:spcPct val="0"/>
                        </a:spcBef>
                        <a:spcAft>
                          <a:spcPct val="0"/>
                        </a:spcAft>
                        <a:buClrTx/>
                        <a:buSzPct val="8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ru-RU" sz="1200" b="0" i="0" u="none" strike="noStrike" cap="none" spc="0" normalizeH="0" baseline="0" dirty="0" smtClean="0">
                          <a:ln>
                            <a:noFill/>
                          </a:ln>
                          <a:solidFill>
                            <a:schemeClr val="tx1"/>
                          </a:solidFill>
                          <a:effectLst/>
                          <a:latin typeface="+mj-lt"/>
                          <a:cs typeface="Times New Roman" pitchFamily="18" charset="0"/>
                        </a:rPr>
                        <a:t>(факт)</a:t>
                      </a:r>
                    </a:p>
                  </a:txBody>
                  <a:tcPr marL="90000" marR="90000" marT="98135" marB="46800"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spc="0" normalizeH="0" baseline="0" dirty="0" smtClean="0">
                          <a:ln>
                            <a:noFill/>
                          </a:ln>
                          <a:solidFill>
                            <a:schemeClr val="tx1"/>
                          </a:solidFill>
                          <a:effectLst/>
                          <a:latin typeface="+mj-lt"/>
                          <a:cs typeface="Times New Roman" pitchFamily="18" charset="0"/>
                        </a:rPr>
                        <a:t>2016</a:t>
                      </a:r>
                    </a:p>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spc="0" normalizeH="0" baseline="0" dirty="0" smtClean="0">
                          <a:ln>
                            <a:noFill/>
                          </a:ln>
                          <a:solidFill>
                            <a:schemeClr val="tx1"/>
                          </a:solidFill>
                          <a:effectLst/>
                          <a:latin typeface="+mj-lt"/>
                          <a:cs typeface="Times New Roman" pitchFamily="18" charset="0"/>
                        </a:rPr>
                        <a:t>к 2015,%</a:t>
                      </a:r>
                    </a:p>
                  </a:txBody>
                  <a:tcPr marL="90000" marR="90000" marT="98135" marB="46800"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chemeClr val="bg1"/>
                    </a:solidFill>
                  </a:tcPr>
                </a:tc>
              </a:tr>
              <a:tr h="177800">
                <a:tc>
                  <a:txBody>
                    <a:bodyPr/>
                    <a:lstStyle/>
                    <a:p>
                      <a:pPr marL="0" marR="0" lvl="0" indent="0" algn="l"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spc="0" normalizeH="0" baseline="0" dirty="0" smtClean="0">
                          <a:ln>
                            <a:noFill/>
                          </a:ln>
                          <a:solidFill>
                            <a:schemeClr val="tx1"/>
                          </a:solidFill>
                          <a:effectLst/>
                          <a:latin typeface="+mj-lt"/>
                          <a:cs typeface="Times New Roman" pitchFamily="18" charset="0"/>
                        </a:rPr>
                        <a:t>Расходы - всего</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4B2DA"/>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spc="0" normalizeH="0" baseline="0" dirty="0" smtClean="0">
                          <a:ln>
                            <a:noFill/>
                          </a:ln>
                          <a:solidFill>
                            <a:schemeClr val="tx1"/>
                          </a:solidFill>
                          <a:effectLst/>
                          <a:latin typeface="+mj-lt"/>
                          <a:cs typeface="Times New Roman" pitchFamily="18" charset="0"/>
                        </a:rPr>
                        <a:t>507,9</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4B2DA"/>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spc="0" normalizeH="0" baseline="0" dirty="0" smtClean="0">
                          <a:ln>
                            <a:noFill/>
                          </a:ln>
                          <a:solidFill>
                            <a:schemeClr val="tx1"/>
                          </a:solidFill>
                          <a:effectLst/>
                          <a:latin typeface="+mj-lt"/>
                          <a:cs typeface="Times New Roman" pitchFamily="18" charset="0"/>
                        </a:rPr>
                        <a:t>527,6</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4B2DA"/>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spc="0" normalizeH="0" baseline="0" dirty="0" smtClean="0">
                          <a:ln>
                            <a:noFill/>
                          </a:ln>
                          <a:solidFill>
                            <a:schemeClr val="tx1"/>
                          </a:solidFill>
                          <a:effectLst/>
                          <a:latin typeface="+mj-lt"/>
                          <a:cs typeface="Times New Roman" pitchFamily="18" charset="0"/>
                        </a:rPr>
                        <a:t>103,9</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4B2DA"/>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spc="0" normalizeH="0" baseline="0" dirty="0" smtClean="0">
                          <a:ln>
                            <a:noFill/>
                          </a:ln>
                          <a:solidFill>
                            <a:schemeClr val="tx1"/>
                          </a:solidFill>
                          <a:effectLst/>
                          <a:latin typeface="+mj-lt"/>
                          <a:cs typeface="Times New Roman" pitchFamily="18" charset="0"/>
                        </a:rPr>
                        <a:t>515,0</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4B2DA"/>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1" i="0" u="none" strike="noStrike" cap="none" spc="0" normalizeH="0" baseline="0" dirty="0" smtClean="0">
                          <a:ln>
                            <a:noFill/>
                          </a:ln>
                          <a:solidFill>
                            <a:schemeClr val="tx1"/>
                          </a:solidFill>
                          <a:effectLst/>
                          <a:latin typeface="+mj-lt"/>
                          <a:cs typeface="Times New Roman" pitchFamily="18" charset="0"/>
                        </a:rPr>
                        <a:t>97,6</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4B2DA"/>
                    </a:solidFill>
                  </a:tcPr>
                </a:tc>
              </a:tr>
              <a:tr h="177800">
                <a:tc>
                  <a:txBody>
                    <a:bodyPr/>
                    <a:lstStyle/>
                    <a:p>
                      <a:pPr marL="0" marR="0" lvl="0" indent="0" algn="l"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в том числе</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chemeClr val="bg1">
                        <a:lumMod val="95000"/>
                      </a:schemeClr>
                    </a:solidFill>
                  </a:tcPr>
                </a:tc>
                <a:tc gridSpan="5">
                  <a:txBody>
                    <a:bodyPr/>
                    <a:lstStyle/>
                    <a:p>
                      <a:pPr marL="0" marR="0" lvl="0" indent="0" algn="l"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300" b="0" i="0" u="none" strike="noStrike" cap="none" spc="0" normalizeH="0" baseline="0" dirty="0" smtClean="0">
                        <a:ln>
                          <a:noFill/>
                        </a:ln>
                        <a:solidFill>
                          <a:schemeClr val="tx1"/>
                        </a:solidFill>
                        <a:effectLst/>
                        <a:latin typeface="+mj-lt"/>
                        <a:cs typeface="Times New Roman" pitchFamily="18" charset="0"/>
                      </a:endParaRP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65138">
                <a:tc>
                  <a:txBody>
                    <a:bodyPr/>
                    <a:lstStyle/>
                    <a:p>
                      <a:pPr marL="0" marR="0" lvl="0" indent="0" algn="l"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smtClean="0">
                          <a:ln>
                            <a:noFill/>
                          </a:ln>
                          <a:solidFill>
                            <a:schemeClr val="tx1"/>
                          </a:solidFill>
                          <a:effectLst/>
                          <a:latin typeface="+mj-lt"/>
                          <a:cs typeface="Times New Roman" pitchFamily="18" charset="0"/>
                        </a:rPr>
                        <a:t>Общегосударственные вопросы</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50,2</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51,7</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103,0</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54,2</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104,8</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r>
              <a:tr h="177800">
                <a:tc>
                  <a:txBody>
                    <a:bodyPr/>
                    <a:lstStyle/>
                    <a:p>
                      <a:pPr marL="0" marR="0" lvl="0" indent="0" algn="l"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smtClean="0">
                          <a:ln>
                            <a:noFill/>
                          </a:ln>
                          <a:solidFill>
                            <a:schemeClr val="tx1"/>
                          </a:solidFill>
                          <a:effectLst/>
                          <a:latin typeface="+mj-lt"/>
                          <a:cs typeface="Times New Roman" pitchFamily="18" charset="0"/>
                        </a:rPr>
                        <a:t>Национальная безопасность</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2,3</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2,1</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91,3</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2,2</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104,8</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r>
              <a:tr h="177800">
                <a:tc>
                  <a:txBody>
                    <a:bodyPr/>
                    <a:lstStyle/>
                    <a:p>
                      <a:pPr marL="0" marR="0" lvl="0" indent="0" algn="l"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Национальная экономика</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10,0</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9,0</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90</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8,0</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88,9</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r>
              <a:tr h="304800">
                <a:tc>
                  <a:txBody>
                    <a:bodyPr/>
                    <a:lstStyle/>
                    <a:p>
                      <a:pPr marL="0" marR="0" lvl="0" indent="0" algn="l"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smtClean="0">
                          <a:ln>
                            <a:noFill/>
                          </a:ln>
                          <a:solidFill>
                            <a:schemeClr val="tx1"/>
                          </a:solidFill>
                          <a:effectLst/>
                          <a:latin typeface="+mj-lt"/>
                          <a:cs typeface="Times New Roman" pitchFamily="18" charset="0"/>
                        </a:rPr>
                        <a:t>ЖКХ</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2,2</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2,4</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109,1</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2,3</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95,8</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r>
              <a:tr h="306388">
                <a:tc>
                  <a:txBody>
                    <a:bodyPr/>
                    <a:lstStyle/>
                    <a:p>
                      <a:pPr marL="0" marR="0" lvl="0" indent="0" algn="l"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smtClean="0">
                          <a:ln>
                            <a:noFill/>
                          </a:ln>
                          <a:solidFill>
                            <a:schemeClr val="tx1"/>
                          </a:solidFill>
                          <a:effectLst/>
                          <a:latin typeface="+mj-lt"/>
                          <a:cs typeface="Times New Roman" pitchFamily="18" charset="0"/>
                        </a:rPr>
                        <a:t>Образование</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330,5</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347,3</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105,1</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323,3</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93,1</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r>
              <a:tr h="304800">
                <a:tc>
                  <a:txBody>
                    <a:bodyPr/>
                    <a:lstStyle/>
                    <a:p>
                      <a:pPr marL="0" marR="0" lvl="0" indent="0" algn="l"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smtClean="0">
                          <a:ln>
                            <a:noFill/>
                          </a:ln>
                          <a:solidFill>
                            <a:schemeClr val="tx1"/>
                          </a:solidFill>
                          <a:effectLst/>
                          <a:latin typeface="+mj-lt"/>
                          <a:cs typeface="Times New Roman" pitchFamily="18" charset="0"/>
                        </a:rPr>
                        <a:t>Культура</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58,7</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57,9</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98,6</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65,1</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112,4</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r>
              <a:tr h="304800">
                <a:tc>
                  <a:txBody>
                    <a:bodyPr/>
                    <a:lstStyle/>
                    <a:p>
                      <a:pPr marL="0" marR="0" lvl="0" indent="0" algn="l"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smtClean="0">
                          <a:ln>
                            <a:noFill/>
                          </a:ln>
                          <a:solidFill>
                            <a:schemeClr val="tx1"/>
                          </a:solidFill>
                          <a:effectLst/>
                          <a:latin typeface="+mj-lt"/>
                          <a:cs typeface="Times New Roman" pitchFamily="18" charset="0"/>
                        </a:rPr>
                        <a:t>Соц. политика</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24,5</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28,8</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117,6</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34,6</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120,1</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r>
              <a:tr h="306388">
                <a:tc>
                  <a:txBody>
                    <a:bodyPr/>
                    <a:lstStyle/>
                    <a:p>
                      <a:pPr marL="0" marR="0" lvl="0" indent="0" algn="l"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smtClean="0">
                          <a:ln>
                            <a:noFill/>
                          </a:ln>
                          <a:solidFill>
                            <a:schemeClr val="tx1"/>
                          </a:solidFill>
                          <a:effectLst/>
                          <a:latin typeface="+mj-lt"/>
                          <a:cs typeface="Times New Roman" pitchFamily="18" charset="0"/>
                        </a:rPr>
                        <a:t>Физич. культура</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1,4</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1,6</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114,3</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1,1</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68,8</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r>
              <a:tr h="622300">
                <a:tc>
                  <a:txBody>
                    <a:bodyPr/>
                    <a:lstStyle/>
                    <a:p>
                      <a:pPr marL="0" marR="0" lvl="0" indent="0" algn="l"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smtClean="0">
                          <a:ln>
                            <a:noFill/>
                          </a:ln>
                          <a:solidFill>
                            <a:schemeClr val="tx1"/>
                          </a:solidFill>
                          <a:effectLst/>
                          <a:latin typeface="+mj-lt"/>
                          <a:cs typeface="Times New Roman" pitchFamily="18" charset="0"/>
                        </a:rPr>
                        <a:t>Обслуживание муниципального долга</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1,9</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2,0</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105,3</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1,1</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55,0</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r>
              <a:tr h="622300">
                <a:tc>
                  <a:txBody>
                    <a:bodyPr/>
                    <a:lstStyle/>
                    <a:p>
                      <a:pPr marL="0" marR="0" lvl="0" indent="0" algn="l"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smtClean="0">
                          <a:ln>
                            <a:noFill/>
                          </a:ln>
                          <a:solidFill>
                            <a:schemeClr val="tx1"/>
                          </a:solidFill>
                          <a:effectLst/>
                          <a:latin typeface="+mj-lt"/>
                          <a:cs typeface="Times New Roman" pitchFamily="18" charset="0"/>
                        </a:rPr>
                        <a:t>Межбюджетные трансферты поселениям</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26,2</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24,8</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94,7</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23,1</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300" b="0" i="0" u="none" strike="noStrike" cap="none" spc="0" normalizeH="0" baseline="0" dirty="0" smtClean="0">
                          <a:ln>
                            <a:noFill/>
                          </a:ln>
                          <a:solidFill>
                            <a:schemeClr val="tx1"/>
                          </a:solidFill>
                          <a:effectLst/>
                          <a:latin typeface="+mj-lt"/>
                          <a:cs typeface="Times New Roman" pitchFamily="18" charset="0"/>
                        </a:rPr>
                        <a:t>93,1</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r>
            </a:tbl>
          </a:graphicData>
        </a:graphic>
      </p:graphicFrame>
      <p:sp>
        <p:nvSpPr>
          <p:cNvPr id="6" name="Заголовок 1"/>
          <p:cNvSpPr txBox="1">
            <a:spLocks/>
          </p:cNvSpPr>
          <p:nvPr/>
        </p:nvSpPr>
        <p:spPr>
          <a:xfrm>
            <a:off x="457200" y="908720"/>
            <a:ext cx="8435280" cy="360040"/>
          </a:xfrm>
          <a:prstGeom prst="rect">
            <a:avLst/>
          </a:prstGeom>
        </p:spPr>
        <p:txBody>
          <a:bodyPr vert="horz" lIns="0" rIns="0" bIns="0" anchor="b">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ru-RU" sz="23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Заголовок 1"/>
          <p:cNvSpPr txBox="1">
            <a:spLocks/>
          </p:cNvSpPr>
          <p:nvPr/>
        </p:nvSpPr>
        <p:spPr bwMode="auto">
          <a:xfrm>
            <a:off x="323850" y="188913"/>
            <a:ext cx="8429625" cy="360362"/>
          </a:xfrm>
          <a:prstGeom prst="rect">
            <a:avLst/>
          </a:prstGeom>
          <a:noFill/>
          <a:ln w="9525">
            <a:noFill/>
            <a:miter lim="800000"/>
            <a:headEnd/>
            <a:tailEnd/>
          </a:ln>
        </p:spPr>
        <p:txBody>
          <a:bodyPr/>
          <a:lstStyle/>
          <a:p>
            <a:pPr algn="ctr"/>
            <a:r>
              <a:rPr lang="ru-RU" sz="2400" b="1" dirty="0" smtClean="0">
                <a:solidFill>
                  <a:srgbClr val="0000FF"/>
                </a:solidFill>
                <a:latin typeface="+mj-lt"/>
              </a:rPr>
              <a:t>9.2. Программно-целевой </a:t>
            </a:r>
            <a:r>
              <a:rPr lang="ru-RU" sz="2400" b="1" dirty="0">
                <a:solidFill>
                  <a:srgbClr val="0000FF"/>
                </a:solidFill>
                <a:latin typeface="+mj-lt"/>
              </a:rPr>
              <a:t>метод планирования</a:t>
            </a:r>
          </a:p>
        </p:txBody>
      </p:sp>
      <p:sp>
        <p:nvSpPr>
          <p:cNvPr id="12293" name="Номер слайда 8"/>
          <p:cNvSpPr>
            <a:spLocks noGrp="1"/>
          </p:cNvSpPr>
          <p:nvPr>
            <p:ph type="sldNum" sz="quarter" idx="12"/>
          </p:nvPr>
        </p:nvSpPr>
        <p:spPr/>
        <p:txBody>
          <a:bodyPr/>
          <a:lstStyle/>
          <a:p>
            <a:r>
              <a:rPr lang="en-US" smtClean="0"/>
              <a:t>1</a:t>
            </a:r>
            <a:r>
              <a:rPr lang="ru-RU" smtClean="0"/>
              <a:t>4</a:t>
            </a:r>
          </a:p>
        </p:txBody>
      </p:sp>
      <p:sp>
        <p:nvSpPr>
          <p:cNvPr id="13" name="TextBox 12"/>
          <p:cNvSpPr txBox="1"/>
          <p:nvPr/>
        </p:nvSpPr>
        <p:spPr>
          <a:xfrm>
            <a:off x="107950" y="1125538"/>
            <a:ext cx="1943100" cy="1077218"/>
          </a:xfrm>
          <a:prstGeom prst="rect">
            <a:avLst/>
          </a:prstGeom>
          <a:solidFill>
            <a:schemeClr val="accent2">
              <a:lumMod val="20000"/>
              <a:lumOff val="80000"/>
            </a:schemeClr>
          </a:solidFill>
          <a:ln w="28575">
            <a:solidFill>
              <a:schemeClr val="tx1"/>
            </a:solidFill>
          </a:ln>
        </p:spPr>
        <p:txBody>
          <a:bodyPr>
            <a:spAutoFit/>
          </a:bodyPr>
          <a:lstStyle/>
          <a:p>
            <a:pPr algn="ctr">
              <a:defRPr/>
            </a:pPr>
            <a:r>
              <a:rPr lang="ru-RU" sz="1600" b="1" dirty="0" smtClean="0">
                <a:latin typeface="Arial" charset="0"/>
                <a:cs typeface="Arial" charset="0"/>
              </a:rPr>
              <a:t>13</a:t>
            </a:r>
            <a:endParaRPr lang="ru-RU" sz="1600" dirty="0">
              <a:latin typeface="Arial" charset="0"/>
              <a:cs typeface="Arial" charset="0"/>
            </a:endParaRPr>
          </a:p>
          <a:p>
            <a:pPr algn="ctr">
              <a:defRPr/>
            </a:pPr>
            <a:r>
              <a:rPr lang="ru-RU" sz="1600" dirty="0" smtClean="0">
                <a:latin typeface="Times New Roman" pitchFamily="18" charset="0"/>
                <a:cs typeface="Times New Roman" pitchFamily="18" charset="0"/>
              </a:rPr>
              <a:t>муниципальных программ  </a:t>
            </a:r>
            <a:r>
              <a:rPr lang="ru-RU" sz="1600" dirty="0">
                <a:latin typeface="Times New Roman" pitchFamily="18" charset="0"/>
                <a:cs typeface="Times New Roman" pitchFamily="18" charset="0"/>
              </a:rPr>
              <a:t>в объеме </a:t>
            </a:r>
            <a:r>
              <a:rPr lang="ru-RU" sz="1600" b="1" dirty="0" smtClean="0">
                <a:latin typeface="Times New Roman" pitchFamily="18" charset="0"/>
                <a:cs typeface="Times New Roman" pitchFamily="18" charset="0"/>
              </a:rPr>
              <a:t>12 061,5 </a:t>
            </a:r>
            <a:r>
              <a:rPr lang="ru-RU" sz="1600" dirty="0" smtClean="0">
                <a:latin typeface="Times New Roman" pitchFamily="18" charset="0"/>
                <a:cs typeface="Times New Roman" pitchFamily="18" charset="0"/>
              </a:rPr>
              <a:t>тыс. руб.</a:t>
            </a:r>
            <a:endParaRPr lang="ru-RU" sz="1600" dirty="0">
              <a:latin typeface="Times New Roman" pitchFamily="18" charset="0"/>
              <a:cs typeface="Times New Roman" pitchFamily="18" charset="0"/>
            </a:endParaRPr>
          </a:p>
        </p:txBody>
      </p:sp>
      <p:sp>
        <p:nvSpPr>
          <p:cNvPr id="14" name="TextBox 13"/>
          <p:cNvSpPr txBox="1"/>
          <p:nvPr/>
        </p:nvSpPr>
        <p:spPr>
          <a:xfrm>
            <a:off x="2124075" y="1412875"/>
            <a:ext cx="2016125" cy="1138773"/>
          </a:xfrm>
          <a:prstGeom prst="rect">
            <a:avLst/>
          </a:prstGeom>
          <a:solidFill>
            <a:schemeClr val="accent2">
              <a:lumMod val="20000"/>
              <a:lumOff val="80000"/>
            </a:schemeClr>
          </a:solidFill>
          <a:ln w="38100">
            <a:solidFill>
              <a:schemeClr val="tx1"/>
            </a:solidFill>
          </a:ln>
        </p:spPr>
        <p:txBody>
          <a:bodyPr>
            <a:spAutoFit/>
          </a:bodyPr>
          <a:lstStyle/>
          <a:p>
            <a:pPr algn="ctr">
              <a:defRPr/>
            </a:pPr>
            <a:r>
              <a:rPr lang="ru-RU" sz="2000" b="1" dirty="0" smtClean="0">
                <a:latin typeface="Times New Roman" pitchFamily="18" charset="0"/>
                <a:cs typeface="Times New Roman" pitchFamily="18" charset="0"/>
              </a:rPr>
              <a:t>12 </a:t>
            </a:r>
            <a:endParaRPr lang="ru-RU" sz="2000" b="1" dirty="0">
              <a:latin typeface="Times New Roman" pitchFamily="18" charset="0"/>
              <a:cs typeface="Times New Roman" pitchFamily="18" charset="0"/>
            </a:endParaRPr>
          </a:p>
          <a:p>
            <a:pPr algn="ctr">
              <a:defRPr/>
            </a:pPr>
            <a:r>
              <a:rPr lang="ru-RU" sz="1600" dirty="0" smtClean="0">
                <a:latin typeface="Times New Roman" pitchFamily="18" charset="0"/>
                <a:cs typeface="Times New Roman" pitchFamily="18" charset="0"/>
              </a:rPr>
              <a:t>муниципальных программ  в объеме </a:t>
            </a:r>
            <a:r>
              <a:rPr lang="ru-RU" sz="1600" b="1" dirty="0" smtClean="0">
                <a:latin typeface="Times New Roman" pitchFamily="18" charset="0"/>
                <a:cs typeface="Times New Roman" pitchFamily="18" charset="0"/>
              </a:rPr>
              <a:t>393 650,0 </a:t>
            </a:r>
            <a:r>
              <a:rPr lang="ru-RU" sz="1600" dirty="0" smtClean="0">
                <a:latin typeface="Times New Roman" pitchFamily="18" charset="0"/>
                <a:cs typeface="Times New Roman" pitchFamily="18" charset="0"/>
              </a:rPr>
              <a:t>тыс. руб.</a:t>
            </a:r>
            <a:endParaRPr lang="ru-RU" sz="1600" dirty="0">
              <a:latin typeface="Times New Roman" pitchFamily="18" charset="0"/>
              <a:cs typeface="Times New Roman" pitchFamily="18" charset="0"/>
            </a:endParaRPr>
          </a:p>
        </p:txBody>
      </p:sp>
      <p:sp>
        <p:nvSpPr>
          <p:cNvPr id="15" name="Стрелка вправо 14"/>
          <p:cNvSpPr/>
          <p:nvPr/>
        </p:nvSpPr>
        <p:spPr>
          <a:xfrm>
            <a:off x="107950" y="692150"/>
            <a:ext cx="2663825" cy="576263"/>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b="1" dirty="0" smtClean="0"/>
              <a:t>2015 </a:t>
            </a:r>
            <a:r>
              <a:rPr lang="ru-RU" b="1" dirty="0"/>
              <a:t>год</a:t>
            </a:r>
          </a:p>
        </p:txBody>
      </p:sp>
      <p:sp>
        <p:nvSpPr>
          <p:cNvPr id="17" name="Стрелка вправо 16"/>
          <p:cNvSpPr/>
          <p:nvPr/>
        </p:nvSpPr>
        <p:spPr>
          <a:xfrm>
            <a:off x="1979613" y="765175"/>
            <a:ext cx="2447925" cy="863600"/>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000" b="1" dirty="0" smtClean="0"/>
              <a:t>2016 </a:t>
            </a:r>
            <a:r>
              <a:rPr lang="ru-RU" sz="2000" b="1" dirty="0"/>
              <a:t>год</a:t>
            </a:r>
          </a:p>
        </p:txBody>
      </p:sp>
      <p:sp>
        <p:nvSpPr>
          <p:cNvPr id="12298" name="TextBox 17"/>
          <p:cNvSpPr txBox="1">
            <a:spLocks noChangeArrowheads="1"/>
          </p:cNvSpPr>
          <p:nvPr/>
        </p:nvSpPr>
        <p:spPr bwMode="auto">
          <a:xfrm>
            <a:off x="4427538" y="765175"/>
            <a:ext cx="4608512" cy="738664"/>
          </a:xfrm>
          <a:prstGeom prst="rect">
            <a:avLst/>
          </a:prstGeom>
          <a:noFill/>
          <a:ln w="9525">
            <a:noFill/>
            <a:miter lim="800000"/>
            <a:headEnd/>
            <a:tailEnd/>
          </a:ln>
        </p:spPr>
        <p:txBody>
          <a:bodyPr>
            <a:spAutoFit/>
          </a:bodyPr>
          <a:lstStyle/>
          <a:p>
            <a:pPr algn="ctr"/>
            <a:r>
              <a:rPr lang="ru-RU" sz="1400" b="1" dirty="0"/>
              <a:t>Удельный вес расходов, формируемых в рамках программ в общем объеме расходов </a:t>
            </a:r>
            <a:r>
              <a:rPr lang="ru-RU" sz="1400" b="1" dirty="0" smtClean="0"/>
              <a:t>районного бюджета</a:t>
            </a:r>
            <a:r>
              <a:rPr lang="ru-RU" sz="1400" b="1" dirty="0"/>
              <a:t>, %</a:t>
            </a:r>
          </a:p>
        </p:txBody>
      </p:sp>
      <p:graphicFrame>
        <p:nvGraphicFramePr>
          <p:cNvPr id="12290" name="Диаграмма 18"/>
          <p:cNvGraphicFramePr>
            <a:graphicFrameLocks/>
          </p:cNvGraphicFramePr>
          <p:nvPr/>
        </p:nvGraphicFramePr>
        <p:xfrm>
          <a:off x="4233863" y="1556792"/>
          <a:ext cx="4802633" cy="1656184"/>
        </p:xfrm>
        <a:graphic>
          <a:graphicData uri="http://schemas.openxmlformats.org/presentationml/2006/ole">
            <p:oleObj spid="_x0000_s63490" name="Worksheet" r:id="rId3" imgW="5076943" imgH="2133634" progId="Excel.Sheet.8">
              <p:embed/>
            </p:oleObj>
          </a:graphicData>
        </a:graphic>
      </p:graphicFrame>
      <p:graphicFrame>
        <p:nvGraphicFramePr>
          <p:cNvPr id="16" name="Диаграмма 15"/>
          <p:cNvGraphicFramePr/>
          <p:nvPr/>
        </p:nvGraphicFramePr>
        <p:xfrm>
          <a:off x="683568" y="3356992"/>
          <a:ext cx="8136904" cy="302433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47663" y="107921"/>
            <a:ext cx="8543925" cy="400110"/>
          </a:xfrm>
          <a:prstGeom prst="rect">
            <a:avLst/>
          </a:prstGeom>
          <a:noFill/>
          <a:ln w="9525">
            <a:noFill/>
            <a:miter lim="800000"/>
            <a:headEnd/>
            <a:tailEnd/>
          </a:ln>
        </p:spPr>
        <p:txBody>
          <a:bodyPr anchor="ctr">
            <a:spAutoFit/>
          </a:bodyPr>
          <a:lstStyle/>
          <a:p>
            <a:pPr algn="ctr"/>
            <a:r>
              <a:rPr lang="ru-RU" sz="2000" b="1" dirty="0" smtClean="0">
                <a:solidFill>
                  <a:srgbClr val="0000FF"/>
                </a:solidFill>
              </a:rPr>
              <a:t>9.3. Исполнение муниципальных </a:t>
            </a:r>
            <a:r>
              <a:rPr lang="ru-RU" sz="2000" b="1" dirty="0">
                <a:solidFill>
                  <a:srgbClr val="0000FF"/>
                </a:solidFill>
              </a:rPr>
              <a:t>программ </a:t>
            </a:r>
            <a:r>
              <a:rPr lang="ru-RU" sz="2000" b="1" dirty="0" smtClean="0">
                <a:solidFill>
                  <a:srgbClr val="0000FF"/>
                </a:solidFill>
              </a:rPr>
              <a:t>районного бюджета</a:t>
            </a:r>
            <a:endParaRPr lang="ru-RU" sz="2000" b="1" dirty="0">
              <a:solidFill>
                <a:srgbClr val="0000FF"/>
              </a:solidFill>
            </a:endParaRPr>
          </a:p>
        </p:txBody>
      </p:sp>
      <p:graphicFrame>
        <p:nvGraphicFramePr>
          <p:cNvPr id="215781" name="Group 741"/>
          <p:cNvGraphicFramePr>
            <a:graphicFrameLocks noGrp="1"/>
          </p:cNvGraphicFramePr>
          <p:nvPr>
            <p:ph/>
          </p:nvPr>
        </p:nvGraphicFramePr>
        <p:xfrm>
          <a:off x="457200" y="836613"/>
          <a:ext cx="8229599" cy="5574486"/>
        </p:xfrm>
        <a:graphic>
          <a:graphicData uri="http://schemas.openxmlformats.org/drawingml/2006/table">
            <a:tbl>
              <a:tblPr>
                <a:tableStyleId>{284E427A-3D55-4303-BF80-6455036E1DE7}</a:tableStyleId>
              </a:tblPr>
              <a:tblGrid>
                <a:gridCol w="4978400"/>
                <a:gridCol w="1083733"/>
                <a:gridCol w="1083733"/>
                <a:gridCol w="1083733"/>
              </a:tblGrid>
              <a:tr h="21612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900" b="1" u="none" strike="noStrike" cap="none" normalizeH="0" baseline="0" dirty="0" smtClean="0">
                          <a:ln>
                            <a:noFill/>
                          </a:ln>
                          <a:effectLst/>
                        </a:rPr>
                        <a:t>Наименование программных расходов</a:t>
                      </a:r>
                      <a:endParaRPr kumimoji="0" lang="ru-RU" sz="9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900" b="1" u="none" strike="noStrike" cap="none" normalizeH="0" baseline="0" dirty="0" smtClean="0">
                          <a:ln>
                            <a:noFill/>
                          </a:ln>
                          <a:effectLst/>
                        </a:rPr>
                        <a:t>2014 год (тыс.руб.)</a:t>
                      </a:r>
                      <a:endParaRPr kumimoji="0" lang="ru-RU" sz="9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900" b="1" u="none" strike="noStrike" cap="none" normalizeH="0" baseline="0" dirty="0" smtClean="0">
                          <a:ln>
                            <a:noFill/>
                          </a:ln>
                          <a:effectLst/>
                        </a:rPr>
                        <a:t>2015 год                       (тыс. руб.)</a:t>
                      </a:r>
                      <a:endParaRPr kumimoji="0" lang="ru-RU" sz="9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900" b="1" u="none" strike="noStrike" cap="none" normalizeH="0" baseline="0" dirty="0" smtClean="0">
                          <a:ln>
                            <a:noFill/>
                          </a:ln>
                          <a:effectLst/>
                        </a:rPr>
                        <a:t>2016 год                       (тыс. руб.)</a:t>
                      </a:r>
                      <a:endParaRPr kumimoji="0" lang="ru-RU" sz="900" b="1"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tc>
              </a:tr>
              <a:tr h="32226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latin typeface="+mj-lt"/>
                        </a:rPr>
                        <a:t>Обеспечение жильем молодых семей</a:t>
                      </a:r>
                      <a:endParaRPr kumimoji="0" lang="ru-RU" sz="1200" b="0" i="0" u="none" strike="noStrike" cap="none" normalizeH="0" baseline="0" dirty="0" smtClean="0">
                        <a:ln>
                          <a:noFill/>
                        </a:ln>
                        <a:solidFill>
                          <a:schemeClr val="tx1"/>
                        </a:solidFill>
                        <a:effectLst/>
                        <a:latin typeface="+mj-lt"/>
                        <a:cs typeface="Arial" pitchFamily="34" charset="0"/>
                      </a:endParaRPr>
                    </a:p>
                  </a:txBody>
                  <a:tcPr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mj-lt"/>
                          <a:cs typeface="Arial" pitchFamily="34" charset="0"/>
                        </a:rPr>
                        <a:t>133,0</a:t>
                      </a:r>
                    </a:p>
                  </a:txBody>
                  <a:tcPr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mj-lt"/>
                          <a:cs typeface="Arial" pitchFamily="34" charset="0"/>
                        </a:rPr>
                        <a:t>133,0</a:t>
                      </a:r>
                    </a:p>
                  </a:txBody>
                  <a:tcPr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mj-lt"/>
                          <a:cs typeface="Arial" pitchFamily="34" charset="0"/>
                        </a:rPr>
                        <a:t>133,0</a:t>
                      </a:r>
                    </a:p>
                  </a:txBody>
                  <a:tcPr horzOverflow="overflow"/>
                </a:tc>
              </a:tr>
              <a:tr h="33496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latin typeface="+mj-lt"/>
                        </a:rPr>
                        <a:t>Комплексное развитие культуры</a:t>
                      </a:r>
                      <a:endParaRPr kumimoji="0" lang="ru-RU" sz="1200" b="0" i="0" u="none" strike="noStrike" cap="none" normalizeH="0" baseline="0" dirty="0" smtClean="0">
                        <a:ln>
                          <a:noFill/>
                        </a:ln>
                        <a:solidFill>
                          <a:schemeClr val="tx1"/>
                        </a:solidFill>
                        <a:effectLst/>
                        <a:latin typeface="+mj-lt"/>
                        <a:cs typeface="Arial" pitchFamily="34" charset="0"/>
                      </a:endParaRPr>
                    </a:p>
                  </a:txBody>
                  <a:tcPr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mj-lt"/>
                          <a:cs typeface="Arial" pitchFamily="34" charset="0"/>
                        </a:rPr>
                        <a:t>113,8</a:t>
                      </a:r>
                    </a:p>
                  </a:txBody>
                  <a:tcPr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mj-lt"/>
                          <a:cs typeface="Arial" pitchFamily="34" charset="0"/>
                        </a:rPr>
                        <a:t>240,0</a:t>
                      </a:r>
                    </a:p>
                  </a:txBody>
                  <a:tcPr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mj-lt"/>
                          <a:cs typeface="Arial" pitchFamily="34" charset="0"/>
                        </a:rPr>
                        <a:t>65 810,1</a:t>
                      </a:r>
                    </a:p>
                  </a:txBody>
                  <a:tcPr horzOverflow="overflow"/>
                </a:tc>
              </a:tr>
              <a:tr h="33496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latin typeface="+mj-lt"/>
                        </a:rPr>
                        <a:t>Развитие физической культуры и спорта</a:t>
                      </a:r>
                      <a:endParaRPr kumimoji="0" lang="ru-RU" sz="1200" b="0" i="0" u="none" strike="noStrike" cap="none" normalizeH="0" baseline="0" dirty="0" smtClean="0">
                        <a:ln>
                          <a:noFill/>
                        </a:ln>
                        <a:solidFill>
                          <a:schemeClr val="tx1"/>
                        </a:solidFill>
                        <a:effectLst/>
                        <a:latin typeface="+mj-lt"/>
                        <a:cs typeface="Arial" pitchFamily="34" charset="0"/>
                      </a:endParaRPr>
                    </a:p>
                  </a:txBody>
                  <a:tcPr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mj-lt"/>
                          <a:cs typeface="Arial" pitchFamily="34" charset="0"/>
                        </a:rPr>
                        <a:t>1239,4</a:t>
                      </a:r>
                    </a:p>
                  </a:txBody>
                  <a:tcPr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mj-lt"/>
                          <a:cs typeface="Arial" pitchFamily="34" charset="0"/>
                        </a:rPr>
                        <a:t>1524,0</a:t>
                      </a:r>
                    </a:p>
                  </a:txBody>
                  <a:tcPr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mj-lt"/>
                          <a:cs typeface="Arial" pitchFamily="34" charset="0"/>
                        </a:rPr>
                        <a:t>945,3</a:t>
                      </a:r>
                    </a:p>
                  </a:txBody>
                  <a:tcPr horzOverflow="overflow"/>
                </a:tc>
              </a:tr>
              <a:tr h="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latin typeface="+mj-lt"/>
                        </a:rPr>
                        <a:t>Развитие образования</a:t>
                      </a:r>
                      <a:endParaRPr kumimoji="0" lang="ru-RU" sz="1200" b="0" i="0" u="none" strike="noStrike" cap="none" normalizeH="0" baseline="0" dirty="0" smtClean="0">
                        <a:ln>
                          <a:noFill/>
                        </a:ln>
                        <a:solidFill>
                          <a:schemeClr val="tx1"/>
                        </a:solidFill>
                        <a:effectLst/>
                        <a:latin typeface="+mj-lt"/>
                        <a:cs typeface="Arial" pitchFamily="34" charset="0"/>
                      </a:endParaRPr>
                    </a:p>
                  </a:txBody>
                  <a:tcPr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mj-lt"/>
                          <a:cs typeface="Arial" pitchFamily="34" charset="0"/>
                        </a:rPr>
                        <a:t>210,6</a:t>
                      </a:r>
                    </a:p>
                  </a:txBody>
                  <a:tcPr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mj-lt"/>
                          <a:cs typeface="Arial" pitchFamily="34" charset="0"/>
                        </a:rPr>
                        <a:t>221,7</a:t>
                      </a:r>
                    </a:p>
                  </a:txBody>
                  <a:tcPr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mj-lt"/>
                          <a:cs typeface="Arial" pitchFamily="34" charset="0"/>
                        </a:rPr>
                        <a:t>295 429,2</a:t>
                      </a:r>
                    </a:p>
                  </a:txBody>
                  <a:tcPr horzOverflow="overflow"/>
                </a:tc>
              </a:tr>
              <a:tr h="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latin typeface="+mj-lt"/>
                        </a:rPr>
                        <a:t>Обеспечение правопорядка и профилактика правонарушений</a:t>
                      </a:r>
                      <a:endParaRPr kumimoji="0" lang="ru-RU" sz="1200" b="0" i="0" u="none" strike="noStrike" cap="none" normalizeH="0" baseline="0" dirty="0" smtClean="0">
                        <a:ln>
                          <a:noFill/>
                        </a:ln>
                        <a:solidFill>
                          <a:schemeClr val="tx1"/>
                        </a:solidFill>
                        <a:effectLst/>
                        <a:latin typeface="+mj-lt"/>
                        <a:cs typeface="Arial" pitchFamily="34" charset="0"/>
                      </a:endParaRPr>
                    </a:p>
                  </a:txBody>
                  <a:tcPr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mj-lt"/>
                          <a:cs typeface="Arial" pitchFamily="34" charset="0"/>
                        </a:rPr>
                        <a:t>35,3</a:t>
                      </a:r>
                    </a:p>
                  </a:txBody>
                  <a:tcPr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mj-lt"/>
                          <a:cs typeface="Arial" pitchFamily="34" charset="0"/>
                        </a:rPr>
                        <a:t>10,0</a:t>
                      </a:r>
                    </a:p>
                  </a:txBody>
                  <a:tcPr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mj-lt"/>
                          <a:cs typeface="Arial" pitchFamily="34" charset="0"/>
                        </a:rPr>
                        <a:t>62,5</a:t>
                      </a:r>
                    </a:p>
                  </a:txBody>
                  <a:tcPr horzOverflow="overflow"/>
                </a:tc>
              </a:tr>
              <a:tr h="33496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latin typeface="+mj-lt"/>
                        </a:rPr>
                        <a:t>Повышение безопасности дорожного движения</a:t>
                      </a:r>
                      <a:endParaRPr kumimoji="0" lang="ru-RU" sz="1200" b="0" i="0" u="none" strike="noStrike" cap="none" normalizeH="0" baseline="0" dirty="0" smtClean="0">
                        <a:ln>
                          <a:noFill/>
                        </a:ln>
                        <a:solidFill>
                          <a:schemeClr val="tx1"/>
                        </a:solidFill>
                        <a:effectLst/>
                        <a:latin typeface="+mj-lt"/>
                        <a:cs typeface="Arial" pitchFamily="34" charset="0"/>
                      </a:endParaRPr>
                    </a:p>
                  </a:txBody>
                  <a:tcPr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mj-lt"/>
                          <a:cs typeface="Arial" pitchFamily="34" charset="0"/>
                        </a:rPr>
                        <a:t>50,0</a:t>
                      </a:r>
                    </a:p>
                  </a:txBody>
                  <a:tcPr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mj-lt"/>
                          <a:cs typeface="Arial" pitchFamily="34" charset="0"/>
                        </a:rPr>
                        <a:t>50,0</a:t>
                      </a:r>
                    </a:p>
                  </a:txBody>
                  <a:tcPr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mj-lt"/>
                          <a:cs typeface="Arial" pitchFamily="34" charset="0"/>
                        </a:rPr>
                        <a:t>50,0</a:t>
                      </a:r>
                    </a:p>
                  </a:txBody>
                  <a:tcPr horzOverflow="overflow"/>
                </a:tc>
              </a:tr>
              <a:tr h="50323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latin typeface="+mj-lt"/>
                        </a:rPr>
                        <a:t>Комплексные меры по профилактике наркомании и противодействию незаконному обороту наркотиков</a:t>
                      </a:r>
                      <a:endParaRPr kumimoji="0" lang="ru-RU" sz="1200" b="0" i="0" u="none" strike="noStrike" cap="none" normalizeH="0" baseline="0" dirty="0" smtClean="0">
                        <a:ln>
                          <a:noFill/>
                        </a:ln>
                        <a:solidFill>
                          <a:schemeClr val="tx1"/>
                        </a:solidFill>
                        <a:effectLst/>
                        <a:latin typeface="+mj-lt"/>
                        <a:cs typeface="Arial" pitchFamily="34" charset="0"/>
                      </a:endParaRPr>
                    </a:p>
                  </a:txBody>
                  <a:tcPr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mj-lt"/>
                          <a:cs typeface="Arial" pitchFamily="34" charset="0"/>
                        </a:rPr>
                        <a:t>10,0</a:t>
                      </a:r>
                    </a:p>
                  </a:txBody>
                  <a:tcPr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mj-lt"/>
                          <a:cs typeface="Arial" pitchFamily="34" charset="0"/>
                        </a:rPr>
                        <a:t>10,0</a:t>
                      </a:r>
                    </a:p>
                  </a:txBody>
                  <a:tcPr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mj-lt"/>
                          <a:cs typeface="Arial" pitchFamily="34" charset="0"/>
                        </a:rPr>
                        <a:t>10,0</a:t>
                      </a:r>
                    </a:p>
                  </a:txBody>
                  <a:tcPr horzOverflow="overflow"/>
                </a:tc>
              </a:tr>
              <a:tr h="13410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latin typeface="+mj-lt"/>
                        </a:rPr>
                        <a:t>Развитие малого и среднего предпринимательства</a:t>
                      </a:r>
                      <a:endParaRPr kumimoji="0" lang="ru-RU" sz="1200" b="0" i="0" u="none" strike="noStrike" cap="none" normalizeH="0" baseline="0" dirty="0" smtClean="0">
                        <a:ln>
                          <a:noFill/>
                        </a:ln>
                        <a:solidFill>
                          <a:schemeClr val="tx1"/>
                        </a:solidFill>
                        <a:effectLst/>
                        <a:latin typeface="+mj-lt"/>
                        <a:cs typeface="Arial" pitchFamily="34" charset="0"/>
                      </a:endParaRPr>
                    </a:p>
                  </a:txBody>
                  <a:tcPr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mj-lt"/>
                          <a:cs typeface="Arial" pitchFamily="34" charset="0"/>
                        </a:rPr>
                        <a:t>78,5</a:t>
                      </a:r>
                    </a:p>
                  </a:txBody>
                  <a:tcPr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mj-lt"/>
                          <a:cs typeface="Arial" pitchFamily="34" charset="0"/>
                        </a:rPr>
                        <a:t>30,0</a:t>
                      </a:r>
                    </a:p>
                  </a:txBody>
                  <a:tcPr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mj-lt"/>
                          <a:cs typeface="Arial" pitchFamily="34" charset="0"/>
                        </a:rPr>
                        <a:t>300,0</a:t>
                      </a:r>
                    </a:p>
                  </a:txBody>
                  <a:tcPr horzOverflow="overflow"/>
                </a:tc>
              </a:tr>
              <a:tr h="0">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latin typeface="+mj-lt"/>
                        </a:rPr>
                        <a:t>Повышение эффективности управления муниципальными финансами</a:t>
                      </a:r>
                      <a:endParaRPr kumimoji="0" lang="ru-RU" sz="1200" b="0" i="0" u="none" strike="noStrike" cap="none" normalizeH="0" baseline="0" dirty="0" smtClean="0">
                        <a:ln>
                          <a:noFill/>
                        </a:ln>
                        <a:solidFill>
                          <a:schemeClr val="tx1"/>
                        </a:solidFill>
                        <a:effectLst/>
                        <a:latin typeface="+mj-lt"/>
                        <a:cs typeface="Arial" pitchFamily="34" charset="0"/>
                      </a:endParaRPr>
                    </a:p>
                  </a:txBody>
                  <a:tcPr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mj-lt"/>
                          <a:cs typeface="Arial" pitchFamily="34" charset="0"/>
                        </a:rPr>
                        <a:t>107,2</a:t>
                      </a:r>
                    </a:p>
                  </a:txBody>
                  <a:tcPr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mj-lt"/>
                          <a:cs typeface="Arial" pitchFamily="34" charset="0"/>
                        </a:rPr>
                        <a:t>938,7</a:t>
                      </a:r>
                    </a:p>
                  </a:txBody>
                  <a:tcPr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mj-lt"/>
                          <a:cs typeface="Arial" pitchFamily="34" charset="0"/>
                        </a:rPr>
                        <a:t>24 075,4</a:t>
                      </a:r>
                    </a:p>
                  </a:txBody>
                  <a:tcPr horzOverflow="overflow"/>
                </a:tc>
              </a:tr>
              <a:tr h="33496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latin typeface="+mj-lt"/>
                        </a:rPr>
                        <a:t>Дорожное хозяйство Касимовского муниципального</a:t>
                      </a:r>
                      <a:endParaRPr kumimoji="0" lang="ru-RU" sz="1200" b="0" i="0" u="none" strike="noStrike" cap="none" normalizeH="0" baseline="0" dirty="0" smtClean="0">
                        <a:ln>
                          <a:noFill/>
                        </a:ln>
                        <a:solidFill>
                          <a:schemeClr val="tx1"/>
                        </a:solidFill>
                        <a:effectLst/>
                        <a:latin typeface="+mj-lt"/>
                        <a:cs typeface="Arial" pitchFamily="34" charset="0"/>
                      </a:endParaRPr>
                    </a:p>
                  </a:txBody>
                  <a:tcPr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mj-lt"/>
                          <a:cs typeface="Arial" pitchFamily="34" charset="0"/>
                        </a:rPr>
                        <a:t>7402,3</a:t>
                      </a:r>
                    </a:p>
                  </a:txBody>
                  <a:tcPr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mj-lt"/>
                          <a:cs typeface="Arial" pitchFamily="34" charset="0"/>
                        </a:rPr>
                        <a:t>8674,1</a:t>
                      </a:r>
                    </a:p>
                  </a:txBody>
                  <a:tcPr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mj-lt"/>
                          <a:cs typeface="Arial" pitchFamily="34" charset="0"/>
                        </a:rPr>
                        <a:t>6 809,2</a:t>
                      </a:r>
                    </a:p>
                  </a:txBody>
                  <a:tcPr horzOverflow="overflow"/>
                </a:tc>
              </a:tr>
              <a:tr h="26013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200" u="none" strike="noStrike" cap="none" normalizeH="0" baseline="0" dirty="0" smtClean="0">
                          <a:ln>
                            <a:noFill/>
                          </a:ln>
                          <a:effectLst/>
                          <a:latin typeface="+mj-lt"/>
                        </a:rPr>
                        <a:t>Профилактика безнадзорности и правонарушений несовершеннолетних</a:t>
                      </a:r>
                      <a:endParaRPr kumimoji="0" lang="ru-RU" sz="1200" b="0" i="0" u="none" strike="noStrike" cap="none" normalizeH="0" baseline="0" dirty="0" smtClean="0">
                        <a:ln>
                          <a:noFill/>
                        </a:ln>
                        <a:solidFill>
                          <a:schemeClr val="tx1"/>
                        </a:solidFill>
                        <a:effectLst/>
                        <a:latin typeface="+mj-lt"/>
                        <a:cs typeface="Arial" pitchFamily="34" charset="0"/>
                      </a:endParaRPr>
                    </a:p>
                  </a:txBody>
                  <a:tcPr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mj-lt"/>
                          <a:cs typeface="Arial" pitchFamily="34" charset="0"/>
                        </a:rPr>
                        <a:t>5,0</a:t>
                      </a:r>
                    </a:p>
                  </a:txBody>
                  <a:tcPr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mj-lt"/>
                          <a:cs typeface="Arial" pitchFamily="34" charset="0"/>
                        </a:rPr>
                        <a:t>5,0</a:t>
                      </a:r>
                    </a:p>
                  </a:txBody>
                  <a:tcPr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mj-lt"/>
                          <a:cs typeface="Arial" pitchFamily="34" charset="0"/>
                        </a:rPr>
                        <a:t>5,0</a:t>
                      </a:r>
                    </a:p>
                  </a:txBody>
                  <a:tcPr horzOverflow="overflow"/>
                </a:tc>
              </a:tr>
              <a:tr h="28521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mj-lt"/>
                          <a:cs typeface="Arial" pitchFamily="34" charset="0"/>
                        </a:rPr>
                        <a:t>Совершенствование предоставления муниципальных услуг</a:t>
                      </a:r>
                    </a:p>
                  </a:txBody>
                  <a:tcPr anchor="b"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mj-lt"/>
                          <a:cs typeface="Arial" pitchFamily="34" charset="0"/>
                        </a:rPr>
                        <a:t>25,0</a:t>
                      </a:r>
                    </a:p>
                  </a:txBody>
                  <a:tcPr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mj-lt"/>
                          <a:cs typeface="Arial" pitchFamily="34" charset="0"/>
                        </a:rPr>
                        <a:t>25,0</a:t>
                      </a:r>
                    </a:p>
                  </a:txBody>
                  <a:tcPr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mj-lt"/>
                          <a:cs typeface="Arial" pitchFamily="34" charset="0"/>
                        </a:rPr>
                        <a:t>20,3</a:t>
                      </a:r>
                    </a:p>
                  </a:txBody>
                  <a:tcPr horzOverflow="overflow"/>
                </a:tc>
              </a:tr>
              <a:tr h="2492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mj-lt"/>
                          <a:cs typeface="Arial" pitchFamily="34" charset="0"/>
                        </a:rPr>
                        <a:t>Социальное развитие населенных пунктов</a:t>
                      </a:r>
                    </a:p>
                  </a:txBody>
                  <a:tcPr anchor="b"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mj-lt"/>
                          <a:cs typeface="Arial" pitchFamily="34" charset="0"/>
                        </a:rPr>
                        <a:t>0,0</a:t>
                      </a:r>
                    </a:p>
                  </a:txBody>
                  <a:tcPr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mj-lt"/>
                          <a:cs typeface="Arial" pitchFamily="34" charset="0"/>
                        </a:rPr>
                        <a:t>200,0</a:t>
                      </a:r>
                    </a:p>
                  </a:txBody>
                  <a:tcPr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mj-lt"/>
                          <a:cs typeface="Arial" pitchFamily="34" charset="0"/>
                        </a:rPr>
                        <a:t>0,0</a:t>
                      </a:r>
                    </a:p>
                  </a:txBody>
                  <a:tcPr horzOverflow="overflow"/>
                </a:tc>
              </a:tr>
              <a:tr h="362387">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mj-lt"/>
                          <a:cs typeface="Arial" pitchFamily="34" charset="0"/>
                        </a:rPr>
                        <a:t>Итого расходов в рамках муниципальных программ </a:t>
                      </a:r>
                    </a:p>
                  </a:txBody>
                  <a:tcPr anchor="b" horzOverflow="overflow">
                    <a:solidFill>
                      <a:schemeClr val="accent5">
                        <a:lumMod val="60000"/>
                        <a:lumOff val="40000"/>
                      </a:schemeClr>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mj-lt"/>
                          <a:cs typeface="Arial" pitchFamily="34" charset="0"/>
                        </a:rPr>
                        <a:t>9410,0</a:t>
                      </a:r>
                    </a:p>
                  </a:txBody>
                  <a:tcPr horzOverflow="overflow">
                    <a:solidFill>
                      <a:schemeClr val="accent5">
                        <a:lumMod val="60000"/>
                        <a:lumOff val="40000"/>
                      </a:schemeClr>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mj-lt"/>
                          <a:cs typeface="Arial" pitchFamily="34" charset="0"/>
                        </a:rPr>
                        <a:t>12 061,5</a:t>
                      </a:r>
                    </a:p>
                  </a:txBody>
                  <a:tcPr horzOverflow="overflow">
                    <a:solidFill>
                      <a:schemeClr val="accent5">
                        <a:lumMod val="60000"/>
                        <a:lumOff val="40000"/>
                      </a:schemeClr>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mj-lt"/>
                          <a:cs typeface="Arial" pitchFamily="34" charset="0"/>
                        </a:rPr>
                        <a:t>393 650,0</a:t>
                      </a:r>
                    </a:p>
                  </a:txBody>
                  <a:tcPr horzOverflow="overflow">
                    <a:solidFill>
                      <a:schemeClr val="accent5">
                        <a:lumMod val="60000"/>
                        <a:lumOff val="40000"/>
                      </a:schemeClr>
                    </a:solidFill>
                  </a:tcPr>
                </a:tc>
              </a:tr>
              <a:tr h="360040">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mj-lt"/>
                          <a:cs typeface="Arial" pitchFamily="34" charset="0"/>
                        </a:rPr>
                        <a:t>Всего расходов районного бюджета </a:t>
                      </a:r>
                    </a:p>
                  </a:txBody>
                  <a:tcPr anchor="b"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mj-lt"/>
                          <a:cs typeface="Arial" pitchFamily="34" charset="0"/>
                        </a:rPr>
                        <a:t>507901,3</a:t>
                      </a:r>
                    </a:p>
                  </a:txBody>
                  <a:tcPr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mj-lt"/>
                          <a:cs typeface="Arial" pitchFamily="34" charset="0"/>
                        </a:rPr>
                        <a:t>527 588,1</a:t>
                      </a:r>
                    </a:p>
                  </a:txBody>
                  <a:tcPr horzOverflow="overflow"/>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mj-lt"/>
                          <a:cs typeface="Arial" pitchFamily="34" charset="0"/>
                        </a:rPr>
                        <a:t>515 056,7</a:t>
                      </a:r>
                    </a:p>
                  </a:txBody>
                  <a:tcPr horzOverflow="overflow"/>
                </a:tc>
              </a:tr>
              <a:tr h="389811">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1" u="none" strike="noStrike" cap="none" normalizeH="0" baseline="0" dirty="0" smtClean="0">
                          <a:ln>
                            <a:noFill/>
                          </a:ln>
                          <a:effectLst/>
                          <a:latin typeface="+mj-lt"/>
                        </a:rPr>
                        <a:t>Удельный вес (%) программных расходов в общем объеме расходов</a:t>
                      </a:r>
                      <a:endParaRPr kumimoji="0" lang="ru-RU" sz="1200" b="1" i="0" u="none" strike="noStrike" cap="none" normalizeH="0" baseline="0" dirty="0" smtClean="0">
                        <a:ln>
                          <a:noFill/>
                        </a:ln>
                        <a:solidFill>
                          <a:schemeClr val="tx1"/>
                        </a:solidFill>
                        <a:effectLst/>
                        <a:latin typeface="+mj-lt"/>
                        <a:cs typeface="Arial" pitchFamily="34" charset="0"/>
                      </a:endParaRPr>
                    </a:p>
                  </a:txBody>
                  <a:tcPr anchor="b" horzOverflow="overflow">
                    <a:solidFill>
                      <a:schemeClr val="accent5">
                        <a:lumMod val="60000"/>
                        <a:lumOff val="40000"/>
                      </a:schemeClr>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mj-lt"/>
                          <a:cs typeface="Arial" pitchFamily="34" charset="0"/>
                        </a:rPr>
                        <a:t>1,9</a:t>
                      </a:r>
                    </a:p>
                  </a:txBody>
                  <a:tcPr horzOverflow="overflow">
                    <a:solidFill>
                      <a:schemeClr val="accent5">
                        <a:lumMod val="60000"/>
                        <a:lumOff val="40000"/>
                      </a:schemeClr>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mj-lt"/>
                          <a:cs typeface="Arial" pitchFamily="34" charset="0"/>
                        </a:rPr>
                        <a:t>2,3</a:t>
                      </a:r>
                    </a:p>
                  </a:txBody>
                  <a:tcPr horzOverflow="overflow">
                    <a:solidFill>
                      <a:schemeClr val="accent5">
                        <a:lumMod val="60000"/>
                        <a:lumOff val="40000"/>
                      </a:schemeClr>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mj-lt"/>
                          <a:cs typeface="Arial" pitchFamily="34" charset="0"/>
                        </a:rPr>
                        <a:t>76,4</a:t>
                      </a:r>
                    </a:p>
                  </a:txBody>
                  <a:tcPr horzOverflow="overflow">
                    <a:solidFill>
                      <a:schemeClr val="accent5">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bwMode="auto">
          <a:xfrm>
            <a:off x="0" y="476672"/>
            <a:ext cx="9036495" cy="720080"/>
          </a:xfrm>
          <a:prstGeom prst="rect">
            <a:avLst/>
          </a:prstGeom>
          <a:noFill/>
          <a:ln w="9525">
            <a:noFill/>
            <a:miter lim="800000"/>
            <a:headEnd/>
            <a:tailEnd/>
          </a:ln>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ru-RU" sz="1500" b="1" dirty="0" smtClean="0">
                <a:ln w="11430"/>
                <a:solidFill>
                  <a:srgbClr val="0000FF"/>
                </a:solidFill>
                <a:latin typeface="+mj-lt"/>
                <a:ea typeface="+mj-ea"/>
                <a:cs typeface="+mj-cs"/>
              </a:rPr>
              <a:t>9.4. ИНФОРМАЦИЯ </a:t>
            </a:r>
            <a:r>
              <a:rPr lang="ru-RU" sz="1500" b="1" dirty="0">
                <a:ln w="11430"/>
                <a:solidFill>
                  <a:srgbClr val="0000FF"/>
                </a:solidFill>
                <a:latin typeface="+mj-lt"/>
                <a:ea typeface="+mj-ea"/>
                <a:cs typeface="+mj-cs"/>
              </a:rPr>
              <a:t>О «ПРОГРАММНЫХ» РАСХОДАХ В МУНИЦИПАЛЬНЫХ ОБРАЗОВАНИЯХ В 2016 </a:t>
            </a:r>
            <a:r>
              <a:rPr lang="ru-RU" sz="1500" b="1" dirty="0" smtClean="0">
                <a:ln w="11430"/>
                <a:solidFill>
                  <a:srgbClr val="0000FF"/>
                </a:solidFill>
                <a:latin typeface="+mj-lt"/>
                <a:ea typeface="+mj-ea"/>
                <a:cs typeface="+mj-cs"/>
              </a:rPr>
              <a:t>году</a:t>
            </a:r>
            <a:r>
              <a:rPr lang="ru-RU" sz="1500" b="1" dirty="0" smtClean="0"/>
              <a:t> </a:t>
            </a:r>
            <a:r>
              <a:rPr lang="ru-RU" sz="1000" dirty="0" smtClean="0"/>
              <a:t>(Использованы материалы презентации заседания коллегии министерства финансов Рязанской  области</a:t>
            </a:r>
          </a:p>
          <a:p>
            <a:pPr algn="ctr" eaLnBrk="0" hangingPunct="0">
              <a:defRPr/>
            </a:pPr>
            <a:r>
              <a:rPr lang="ru-RU" sz="1000" dirty="0" smtClean="0"/>
              <a:t> «Об итогах исполнения бюджета Рязанской области за 2016 год и задачах финансовых органов на 2017 год»)</a:t>
            </a:r>
            <a:endParaRPr lang="ru-RU" sz="1000" dirty="0">
              <a:ln w="11430"/>
              <a:latin typeface="+mj-lt"/>
              <a:ea typeface="+mj-ea"/>
              <a:cs typeface="+mj-cs"/>
            </a:endParaRPr>
          </a:p>
        </p:txBody>
      </p:sp>
      <p:sp>
        <p:nvSpPr>
          <p:cNvPr id="20487" name="TextBox 5"/>
          <p:cNvSpPr txBox="1">
            <a:spLocks noChangeArrowheads="1"/>
          </p:cNvSpPr>
          <p:nvPr/>
        </p:nvSpPr>
        <p:spPr bwMode="auto">
          <a:xfrm>
            <a:off x="395288" y="1268759"/>
            <a:ext cx="1008062" cy="338554"/>
          </a:xfrm>
          <a:prstGeom prst="rect">
            <a:avLst/>
          </a:prstGeom>
          <a:noFill/>
          <a:ln w="9525">
            <a:noFill/>
            <a:miter lim="800000"/>
            <a:headEnd/>
            <a:tailEnd/>
          </a:ln>
        </p:spPr>
        <p:txBody>
          <a:bodyPr wrap="square">
            <a:spAutoFit/>
          </a:bodyPr>
          <a:lstStyle/>
          <a:p>
            <a:r>
              <a:rPr lang="en-US" sz="1600" b="1" dirty="0"/>
              <a:t>&lt; </a:t>
            </a:r>
            <a:r>
              <a:rPr lang="ru-RU" sz="1600" b="1" dirty="0"/>
              <a:t>8</a:t>
            </a:r>
            <a:r>
              <a:rPr lang="en-US" sz="1600" b="1" dirty="0"/>
              <a:t>0%</a:t>
            </a:r>
            <a:endParaRPr lang="ru-RU" sz="1600" b="1" dirty="0"/>
          </a:p>
        </p:txBody>
      </p:sp>
      <p:sp>
        <p:nvSpPr>
          <p:cNvPr id="20488" name="TextBox 6"/>
          <p:cNvSpPr txBox="1">
            <a:spLocks noChangeArrowheads="1"/>
          </p:cNvSpPr>
          <p:nvPr/>
        </p:nvSpPr>
        <p:spPr bwMode="auto">
          <a:xfrm>
            <a:off x="1907704" y="1268760"/>
            <a:ext cx="2016125" cy="338554"/>
          </a:xfrm>
          <a:prstGeom prst="rect">
            <a:avLst/>
          </a:prstGeom>
          <a:noFill/>
          <a:ln w="9525">
            <a:noFill/>
            <a:miter lim="800000"/>
            <a:headEnd/>
            <a:tailEnd/>
          </a:ln>
        </p:spPr>
        <p:txBody>
          <a:bodyPr>
            <a:spAutoFit/>
          </a:bodyPr>
          <a:lstStyle/>
          <a:p>
            <a:r>
              <a:rPr lang="ru-RU" sz="1600" b="1" dirty="0"/>
              <a:t>от 8</a:t>
            </a:r>
            <a:r>
              <a:rPr lang="en-US" sz="1600" b="1" dirty="0"/>
              <a:t>0</a:t>
            </a:r>
            <a:r>
              <a:rPr lang="ru-RU" sz="1600" b="1" dirty="0"/>
              <a:t>% </a:t>
            </a:r>
            <a:r>
              <a:rPr lang="ru-RU" sz="1600" dirty="0"/>
              <a:t>до</a:t>
            </a:r>
            <a:r>
              <a:rPr lang="ru-RU" sz="1600" b="1" dirty="0"/>
              <a:t> 90% </a:t>
            </a:r>
          </a:p>
        </p:txBody>
      </p:sp>
      <p:sp>
        <p:nvSpPr>
          <p:cNvPr id="20489" name="TextBox 7"/>
          <p:cNvSpPr txBox="1">
            <a:spLocks noChangeArrowheads="1"/>
          </p:cNvSpPr>
          <p:nvPr/>
        </p:nvSpPr>
        <p:spPr bwMode="auto">
          <a:xfrm>
            <a:off x="4572000" y="1268760"/>
            <a:ext cx="908050" cy="338554"/>
          </a:xfrm>
          <a:prstGeom prst="rect">
            <a:avLst/>
          </a:prstGeom>
          <a:noFill/>
          <a:ln w="9525">
            <a:noFill/>
            <a:miter lim="800000"/>
            <a:headEnd/>
            <a:tailEnd/>
          </a:ln>
        </p:spPr>
        <p:txBody>
          <a:bodyPr wrap="square">
            <a:spAutoFit/>
          </a:bodyPr>
          <a:lstStyle/>
          <a:p>
            <a:r>
              <a:rPr lang="en-US" sz="1600" b="1" dirty="0"/>
              <a:t>&gt; </a:t>
            </a:r>
            <a:r>
              <a:rPr lang="ru-RU" sz="1600" b="1" dirty="0"/>
              <a:t>9</a:t>
            </a:r>
            <a:r>
              <a:rPr lang="en-US" sz="1600" b="1" dirty="0"/>
              <a:t>0%</a:t>
            </a:r>
            <a:endParaRPr lang="ru-RU" sz="1600" b="1" dirty="0"/>
          </a:p>
        </p:txBody>
      </p:sp>
      <p:sp>
        <p:nvSpPr>
          <p:cNvPr id="9" name="Скругленный прямоугольник 8"/>
          <p:cNvSpPr/>
          <p:nvPr/>
        </p:nvSpPr>
        <p:spPr>
          <a:xfrm>
            <a:off x="107504" y="1772816"/>
            <a:ext cx="1656184" cy="2232149"/>
          </a:xfrm>
          <a:prstGeom prst="roundRect">
            <a:avLst/>
          </a:prstGeom>
          <a:solidFill>
            <a:schemeClr val="accent6">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u="sng" dirty="0">
                <a:solidFill>
                  <a:schemeClr val="tx1"/>
                </a:solidFill>
              </a:rPr>
              <a:t>4 </a:t>
            </a:r>
            <a:r>
              <a:rPr lang="ru-RU" sz="1400" b="1" u="sng" dirty="0">
                <a:solidFill>
                  <a:schemeClr val="tx1"/>
                </a:solidFill>
              </a:rPr>
              <a:t>МО:</a:t>
            </a:r>
          </a:p>
          <a:p>
            <a:pPr algn="ctr">
              <a:defRPr/>
            </a:pPr>
            <a:r>
              <a:rPr lang="ru-RU" sz="1600" dirty="0" err="1">
                <a:solidFill>
                  <a:schemeClr val="tx1"/>
                </a:solidFill>
              </a:rPr>
              <a:t>Касимовский</a:t>
            </a:r>
            <a:endParaRPr lang="ru-RU" sz="1600" dirty="0">
              <a:solidFill>
                <a:schemeClr val="tx1"/>
              </a:solidFill>
            </a:endParaRPr>
          </a:p>
          <a:p>
            <a:pPr algn="ctr">
              <a:defRPr/>
            </a:pPr>
            <a:r>
              <a:rPr lang="ru-RU" sz="1600" dirty="0">
                <a:solidFill>
                  <a:schemeClr val="tx1"/>
                </a:solidFill>
              </a:rPr>
              <a:t>Милославский</a:t>
            </a:r>
          </a:p>
          <a:p>
            <a:pPr algn="ctr">
              <a:defRPr/>
            </a:pPr>
            <a:r>
              <a:rPr lang="ru-RU" sz="1600" dirty="0" err="1">
                <a:solidFill>
                  <a:schemeClr val="tx1"/>
                </a:solidFill>
              </a:rPr>
              <a:t>Сасовский</a:t>
            </a:r>
            <a:endParaRPr lang="ru-RU" sz="1600" dirty="0">
              <a:solidFill>
                <a:schemeClr val="tx1"/>
              </a:solidFill>
            </a:endParaRPr>
          </a:p>
          <a:p>
            <a:pPr algn="ctr">
              <a:defRPr/>
            </a:pPr>
            <a:r>
              <a:rPr lang="ru-RU" sz="1600" dirty="0" err="1">
                <a:solidFill>
                  <a:schemeClr val="tx1"/>
                </a:solidFill>
              </a:rPr>
              <a:t>Чучковский</a:t>
            </a:r>
            <a:endParaRPr lang="ru-RU" sz="1600" dirty="0">
              <a:solidFill>
                <a:schemeClr val="tx1"/>
              </a:solidFill>
            </a:endParaRPr>
          </a:p>
          <a:p>
            <a:pPr algn="ctr">
              <a:defRPr/>
            </a:pPr>
            <a:endParaRPr lang="ru-RU" sz="1400" dirty="0">
              <a:solidFill>
                <a:schemeClr val="tx1"/>
              </a:solidFill>
            </a:endParaRPr>
          </a:p>
        </p:txBody>
      </p:sp>
      <p:sp>
        <p:nvSpPr>
          <p:cNvPr id="10" name="Скругленный прямоугольник 9"/>
          <p:cNvSpPr/>
          <p:nvPr/>
        </p:nvSpPr>
        <p:spPr>
          <a:xfrm>
            <a:off x="1907704" y="1772816"/>
            <a:ext cx="2016746" cy="3240360"/>
          </a:xfrm>
          <a:prstGeom prst="roundRect">
            <a:avLst/>
          </a:prstGeom>
          <a:solidFill>
            <a:schemeClr val="accent6">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400" b="1" u="sng" dirty="0">
              <a:solidFill>
                <a:schemeClr val="tx1"/>
              </a:solidFill>
            </a:endParaRPr>
          </a:p>
          <a:p>
            <a:pPr algn="ctr">
              <a:defRPr/>
            </a:pPr>
            <a:r>
              <a:rPr lang="ru-RU" sz="1400" b="1" u="sng" dirty="0">
                <a:solidFill>
                  <a:schemeClr val="tx1"/>
                </a:solidFill>
              </a:rPr>
              <a:t>12 МО:</a:t>
            </a:r>
          </a:p>
          <a:p>
            <a:pPr algn="ctr">
              <a:defRPr/>
            </a:pPr>
            <a:r>
              <a:rPr lang="ru-RU" sz="1600" dirty="0" err="1">
                <a:solidFill>
                  <a:schemeClr val="tx1"/>
                </a:solidFill>
              </a:rPr>
              <a:t>Захаровский</a:t>
            </a:r>
            <a:r>
              <a:rPr lang="ru-RU" sz="1600" dirty="0">
                <a:solidFill>
                  <a:schemeClr val="tx1"/>
                </a:solidFill>
              </a:rPr>
              <a:t> </a:t>
            </a:r>
            <a:r>
              <a:rPr lang="ru-RU" sz="1600" dirty="0" err="1">
                <a:solidFill>
                  <a:schemeClr val="tx1"/>
                </a:solidFill>
              </a:rPr>
              <a:t>Клепиковский</a:t>
            </a:r>
            <a:endParaRPr lang="ru-RU" sz="1600" dirty="0">
              <a:solidFill>
                <a:schemeClr val="tx1"/>
              </a:solidFill>
            </a:endParaRPr>
          </a:p>
          <a:p>
            <a:pPr algn="ctr">
              <a:defRPr/>
            </a:pPr>
            <a:r>
              <a:rPr lang="ru-RU" sz="1600" dirty="0">
                <a:solidFill>
                  <a:schemeClr val="tx1"/>
                </a:solidFill>
              </a:rPr>
              <a:t>Михайловский </a:t>
            </a:r>
            <a:r>
              <a:rPr lang="ru-RU" sz="1600" dirty="0" err="1">
                <a:solidFill>
                  <a:schemeClr val="tx1"/>
                </a:solidFill>
              </a:rPr>
              <a:t>Пронский</a:t>
            </a:r>
            <a:endParaRPr lang="ru-RU" sz="1600" dirty="0">
              <a:solidFill>
                <a:schemeClr val="tx1"/>
              </a:solidFill>
            </a:endParaRPr>
          </a:p>
          <a:p>
            <a:pPr algn="ctr">
              <a:defRPr/>
            </a:pPr>
            <a:r>
              <a:rPr lang="ru-RU" sz="1600" dirty="0" err="1">
                <a:solidFill>
                  <a:schemeClr val="tx1"/>
                </a:solidFill>
              </a:rPr>
              <a:t>Рыбновский</a:t>
            </a:r>
            <a:r>
              <a:rPr lang="ru-RU" sz="1600" dirty="0">
                <a:solidFill>
                  <a:schemeClr val="tx1"/>
                </a:solidFill>
              </a:rPr>
              <a:t> </a:t>
            </a:r>
            <a:r>
              <a:rPr lang="ru-RU" sz="1600" dirty="0" err="1">
                <a:solidFill>
                  <a:schemeClr val="tx1"/>
                </a:solidFill>
              </a:rPr>
              <a:t>Сапожковский</a:t>
            </a:r>
            <a:endParaRPr lang="ru-RU" sz="1600" dirty="0">
              <a:solidFill>
                <a:schemeClr val="tx1"/>
              </a:solidFill>
            </a:endParaRPr>
          </a:p>
          <a:p>
            <a:pPr algn="ctr">
              <a:defRPr/>
            </a:pPr>
            <a:r>
              <a:rPr lang="ru-RU" sz="1600" dirty="0">
                <a:solidFill>
                  <a:schemeClr val="tx1"/>
                </a:solidFill>
              </a:rPr>
              <a:t>Спасский </a:t>
            </a:r>
          </a:p>
          <a:p>
            <a:pPr algn="ctr">
              <a:defRPr/>
            </a:pPr>
            <a:r>
              <a:rPr lang="ru-RU" sz="1600" dirty="0" err="1">
                <a:solidFill>
                  <a:schemeClr val="tx1"/>
                </a:solidFill>
              </a:rPr>
              <a:t>Старожиловский</a:t>
            </a:r>
            <a:endParaRPr lang="ru-RU" sz="1600" dirty="0">
              <a:solidFill>
                <a:schemeClr val="tx1"/>
              </a:solidFill>
            </a:endParaRPr>
          </a:p>
          <a:p>
            <a:pPr algn="ctr">
              <a:defRPr/>
            </a:pPr>
            <a:r>
              <a:rPr lang="ru-RU" sz="1600" dirty="0" err="1">
                <a:solidFill>
                  <a:schemeClr val="tx1"/>
                </a:solidFill>
              </a:rPr>
              <a:t>Шацкий</a:t>
            </a:r>
            <a:endParaRPr lang="ru-RU" sz="1600" dirty="0">
              <a:solidFill>
                <a:schemeClr val="tx1"/>
              </a:solidFill>
            </a:endParaRPr>
          </a:p>
          <a:p>
            <a:pPr algn="ctr">
              <a:defRPr/>
            </a:pPr>
            <a:r>
              <a:rPr lang="ru-RU" sz="1600" dirty="0">
                <a:solidFill>
                  <a:schemeClr val="tx1"/>
                </a:solidFill>
              </a:rPr>
              <a:t>Шиловский</a:t>
            </a:r>
          </a:p>
          <a:p>
            <a:pPr algn="ctr">
              <a:defRPr/>
            </a:pPr>
            <a:r>
              <a:rPr lang="ru-RU" sz="1600" dirty="0">
                <a:solidFill>
                  <a:schemeClr val="tx1"/>
                </a:solidFill>
              </a:rPr>
              <a:t>г. Касимов</a:t>
            </a:r>
          </a:p>
          <a:p>
            <a:pPr algn="ctr">
              <a:defRPr/>
            </a:pPr>
            <a:r>
              <a:rPr lang="ru-RU" sz="1600" dirty="0">
                <a:solidFill>
                  <a:schemeClr val="tx1"/>
                </a:solidFill>
              </a:rPr>
              <a:t>г. Рязань</a:t>
            </a:r>
          </a:p>
          <a:p>
            <a:pPr algn="ctr">
              <a:defRPr/>
            </a:pPr>
            <a:endParaRPr lang="ru-RU" sz="1400" dirty="0">
              <a:solidFill>
                <a:schemeClr val="tx1"/>
              </a:solidFill>
            </a:endParaRPr>
          </a:p>
        </p:txBody>
      </p:sp>
      <p:sp>
        <p:nvSpPr>
          <p:cNvPr id="11" name="Скругленный прямоугольник 10"/>
          <p:cNvSpPr/>
          <p:nvPr/>
        </p:nvSpPr>
        <p:spPr>
          <a:xfrm>
            <a:off x="4139952" y="1556792"/>
            <a:ext cx="1871983" cy="3528392"/>
          </a:xfrm>
          <a:prstGeom prst="roundRect">
            <a:avLst/>
          </a:prstGeom>
          <a:solidFill>
            <a:schemeClr val="accent6">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u="sng" dirty="0">
                <a:solidFill>
                  <a:schemeClr val="tx1"/>
                </a:solidFill>
              </a:rPr>
              <a:t>13 МО:</a:t>
            </a:r>
          </a:p>
          <a:p>
            <a:pPr algn="ctr">
              <a:defRPr/>
            </a:pPr>
            <a:r>
              <a:rPr lang="ru-RU" sz="1600" dirty="0" err="1">
                <a:solidFill>
                  <a:schemeClr val="tx1"/>
                </a:solidFill>
              </a:rPr>
              <a:t>Ал.-Невский</a:t>
            </a:r>
          </a:p>
          <a:p>
            <a:pPr algn="ctr">
              <a:defRPr/>
            </a:pPr>
            <a:r>
              <a:rPr lang="ru-RU" sz="1600" dirty="0" err="1">
                <a:solidFill>
                  <a:schemeClr val="tx1"/>
                </a:solidFill>
              </a:rPr>
              <a:t>Ермишинский</a:t>
            </a:r>
            <a:endParaRPr lang="ru-RU" sz="1600" dirty="0">
              <a:solidFill>
                <a:schemeClr val="tx1"/>
              </a:solidFill>
            </a:endParaRPr>
          </a:p>
          <a:p>
            <a:pPr algn="ctr">
              <a:defRPr/>
            </a:pPr>
            <a:r>
              <a:rPr lang="ru-RU" sz="1600" dirty="0" err="1">
                <a:solidFill>
                  <a:schemeClr val="tx1"/>
                </a:solidFill>
              </a:rPr>
              <a:t>Кадомский</a:t>
            </a:r>
            <a:endParaRPr lang="ru-RU" sz="1600" dirty="0">
              <a:solidFill>
                <a:schemeClr val="tx1"/>
              </a:solidFill>
            </a:endParaRPr>
          </a:p>
          <a:p>
            <a:pPr algn="ctr">
              <a:defRPr/>
            </a:pPr>
            <a:r>
              <a:rPr lang="ru-RU" sz="1600" dirty="0" err="1">
                <a:solidFill>
                  <a:schemeClr val="tx1"/>
                </a:solidFill>
              </a:rPr>
              <a:t>Кораблинский</a:t>
            </a:r>
            <a:endParaRPr lang="ru-RU" sz="1600" dirty="0">
              <a:solidFill>
                <a:schemeClr val="tx1"/>
              </a:solidFill>
            </a:endParaRPr>
          </a:p>
          <a:p>
            <a:pPr algn="ctr">
              <a:defRPr/>
            </a:pPr>
            <a:r>
              <a:rPr lang="ru-RU" sz="1600" dirty="0" err="1">
                <a:solidFill>
                  <a:schemeClr val="tx1"/>
                </a:solidFill>
              </a:rPr>
              <a:t>Пителинский</a:t>
            </a:r>
            <a:endParaRPr lang="ru-RU" sz="1600" dirty="0">
              <a:solidFill>
                <a:schemeClr val="tx1"/>
              </a:solidFill>
            </a:endParaRPr>
          </a:p>
          <a:p>
            <a:pPr algn="ctr">
              <a:defRPr/>
            </a:pPr>
            <a:r>
              <a:rPr lang="ru-RU" sz="1600" dirty="0">
                <a:solidFill>
                  <a:schemeClr val="tx1"/>
                </a:solidFill>
              </a:rPr>
              <a:t>Путятинский</a:t>
            </a:r>
          </a:p>
          <a:p>
            <a:pPr algn="ctr">
              <a:defRPr/>
            </a:pPr>
            <a:r>
              <a:rPr lang="ru-RU" sz="1600" dirty="0">
                <a:solidFill>
                  <a:schemeClr val="tx1"/>
                </a:solidFill>
              </a:rPr>
              <a:t>Ряжский</a:t>
            </a:r>
          </a:p>
          <a:p>
            <a:pPr algn="ctr">
              <a:defRPr/>
            </a:pPr>
            <a:r>
              <a:rPr lang="ru-RU" sz="1600" dirty="0">
                <a:solidFill>
                  <a:schemeClr val="tx1"/>
                </a:solidFill>
              </a:rPr>
              <a:t>Рязанский</a:t>
            </a:r>
          </a:p>
          <a:p>
            <a:pPr algn="ctr">
              <a:defRPr/>
            </a:pPr>
            <a:r>
              <a:rPr lang="ru-RU" sz="1600" dirty="0" err="1">
                <a:solidFill>
                  <a:schemeClr val="tx1"/>
                </a:solidFill>
              </a:rPr>
              <a:t>Сараевский</a:t>
            </a:r>
            <a:endParaRPr lang="ru-RU" sz="1600" dirty="0">
              <a:solidFill>
                <a:schemeClr val="tx1"/>
              </a:solidFill>
            </a:endParaRPr>
          </a:p>
          <a:p>
            <a:pPr algn="ctr">
              <a:defRPr/>
            </a:pPr>
            <a:r>
              <a:rPr lang="ru-RU" sz="1600" dirty="0" err="1">
                <a:solidFill>
                  <a:schemeClr val="tx1"/>
                </a:solidFill>
              </a:rPr>
              <a:t>Скопинский</a:t>
            </a:r>
            <a:endParaRPr lang="ru-RU" sz="1600" dirty="0">
              <a:solidFill>
                <a:schemeClr val="tx1"/>
              </a:solidFill>
            </a:endParaRPr>
          </a:p>
          <a:p>
            <a:pPr algn="ctr">
              <a:defRPr/>
            </a:pPr>
            <a:r>
              <a:rPr lang="ru-RU" sz="1600" dirty="0">
                <a:solidFill>
                  <a:schemeClr val="tx1"/>
                </a:solidFill>
              </a:rPr>
              <a:t>Ухоловский</a:t>
            </a:r>
          </a:p>
          <a:p>
            <a:pPr algn="ctr">
              <a:defRPr/>
            </a:pPr>
            <a:r>
              <a:rPr lang="ru-RU" sz="1600" dirty="0">
                <a:solidFill>
                  <a:schemeClr val="tx1"/>
                </a:solidFill>
              </a:rPr>
              <a:t>г. Сасово</a:t>
            </a:r>
          </a:p>
          <a:p>
            <a:pPr algn="ctr">
              <a:defRPr/>
            </a:pPr>
            <a:r>
              <a:rPr lang="ru-RU" sz="1600" dirty="0">
                <a:solidFill>
                  <a:schemeClr val="tx1"/>
                </a:solidFill>
              </a:rPr>
              <a:t>г. Скопин</a:t>
            </a:r>
          </a:p>
          <a:p>
            <a:pPr algn="ctr">
              <a:defRPr/>
            </a:pPr>
            <a:endParaRPr lang="ru-RU" sz="1400" dirty="0">
              <a:solidFill>
                <a:schemeClr val="tx1"/>
              </a:solidFill>
            </a:endParaRPr>
          </a:p>
        </p:txBody>
      </p:sp>
      <p:sp>
        <p:nvSpPr>
          <p:cNvPr id="13" name="Половина рамки 12"/>
          <p:cNvSpPr/>
          <p:nvPr/>
        </p:nvSpPr>
        <p:spPr>
          <a:xfrm rot="13306017">
            <a:off x="4050119" y="1225488"/>
            <a:ext cx="366712" cy="735013"/>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14" name="TextBox 13"/>
          <p:cNvSpPr txBox="1">
            <a:spLocks noChangeArrowheads="1"/>
          </p:cNvSpPr>
          <p:nvPr/>
        </p:nvSpPr>
        <p:spPr bwMode="auto">
          <a:xfrm>
            <a:off x="6156176" y="1412776"/>
            <a:ext cx="2808312" cy="1415772"/>
          </a:xfrm>
          <a:prstGeom prst="rect">
            <a:avLst/>
          </a:prstGeom>
          <a:solidFill>
            <a:schemeClr val="accent5">
              <a:lumMod val="60000"/>
              <a:lumOff val="40000"/>
            </a:schemeClr>
          </a:solidFill>
          <a:ln w="9525">
            <a:solidFill>
              <a:schemeClr val="bg1"/>
            </a:solidFill>
            <a:miter lim="800000"/>
            <a:headEnd/>
            <a:tailEnd/>
          </a:ln>
          <a:scene3d>
            <a:camera prst="orthographicFront"/>
            <a:lightRig rig="threePt" dir="t"/>
          </a:scene3d>
          <a:sp3d>
            <a:bevelT/>
          </a:sp3d>
        </p:spPr>
        <p:txBody>
          <a:bodyPr>
            <a:spAutoFit/>
          </a:bodyPr>
          <a:lstStyle/>
          <a:p>
            <a:pPr algn="ctr">
              <a:defRPr/>
            </a:pPr>
            <a:r>
              <a:rPr lang="ru-RU" sz="1400" b="1" dirty="0" err="1">
                <a:latin typeface="Arial" charset="0"/>
                <a:cs typeface="Arial" charset="0"/>
              </a:rPr>
              <a:t>Среднесложившийся</a:t>
            </a:r>
            <a:r>
              <a:rPr lang="ru-RU" sz="1400" b="1" dirty="0">
                <a:latin typeface="Arial" charset="0"/>
                <a:cs typeface="Arial" charset="0"/>
              </a:rPr>
              <a:t> уд. вес «программных» расходов в консолидированных бюджетах муниципальных образований</a:t>
            </a:r>
          </a:p>
          <a:p>
            <a:pPr algn="ctr">
              <a:defRPr/>
            </a:pPr>
            <a:r>
              <a:rPr lang="ru-RU" sz="1400" b="1" dirty="0">
                <a:latin typeface="Arial" charset="0"/>
                <a:cs typeface="Arial" charset="0"/>
              </a:rPr>
              <a:t> в </a:t>
            </a:r>
            <a:r>
              <a:rPr lang="ru-RU" sz="1600" b="1" dirty="0">
                <a:latin typeface="Arial" charset="0"/>
                <a:cs typeface="Arial" charset="0"/>
              </a:rPr>
              <a:t>2016 году  </a:t>
            </a:r>
            <a:r>
              <a:rPr lang="ru-RU" sz="1400" b="1" dirty="0">
                <a:latin typeface="Arial" charset="0"/>
                <a:cs typeface="Arial" charset="0"/>
              </a:rPr>
              <a:t>- 83,8%</a:t>
            </a:r>
          </a:p>
        </p:txBody>
      </p:sp>
      <p:sp>
        <p:nvSpPr>
          <p:cNvPr id="15" name="Прямоугольник 14"/>
          <p:cNvSpPr/>
          <p:nvPr/>
        </p:nvSpPr>
        <p:spPr>
          <a:xfrm>
            <a:off x="6156176" y="3717032"/>
            <a:ext cx="2808312" cy="1169551"/>
          </a:xfrm>
          <a:prstGeom prst="rect">
            <a:avLst/>
          </a:prstGeom>
          <a:solidFill>
            <a:schemeClr val="accent5">
              <a:lumMod val="60000"/>
              <a:lumOff val="40000"/>
            </a:schemeClr>
          </a:solidFill>
          <a:scene3d>
            <a:camera prst="orthographicFront"/>
            <a:lightRig rig="threePt" dir="t"/>
          </a:scene3d>
          <a:sp3d>
            <a:bevelT/>
          </a:sp3d>
        </p:spPr>
        <p:txBody>
          <a:bodyPr wrap="square">
            <a:spAutoFit/>
          </a:bodyPr>
          <a:lstStyle/>
          <a:p>
            <a:pPr algn="ctr">
              <a:defRPr/>
            </a:pPr>
            <a:r>
              <a:rPr lang="ru-RU" sz="1400" b="1" dirty="0">
                <a:latin typeface="Arial" charset="0"/>
                <a:cs typeface="Arial" charset="0"/>
              </a:rPr>
              <a:t>Удельный вес расходов, формируемых в рамках программ в общем объеме расходов местных бюджетов, %</a:t>
            </a:r>
          </a:p>
        </p:txBody>
      </p:sp>
      <p:graphicFrame>
        <p:nvGraphicFramePr>
          <p:cNvPr id="19" name="Диаграмма 15"/>
          <p:cNvGraphicFramePr>
            <a:graphicFrameLocks/>
          </p:cNvGraphicFramePr>
          <p:nvPr/>
        </p:nvGraphicFramePr>
        <p:xfrm>
          <a:off x="539750" y="4941888"/>
          <a:ext cx="8280400" cy="1800225"/>
        </p:xfrm>
        <a:graphic>
          <a:graphicData uri="http://schemas.openxmlformats.org/drawingml/2006/chart">
            <c:chart xmlns:c="http://schemas.openxmlformats.org/drawingml/2006/chart" xmlns:r="http://schemas.openxmlformats.org/officeDocument/2006/relationships" r:id="rId2"/>
          </a:graphicData>
        </a:graphic>
      </p:graphicFrame>
      <p:cxnSp>
        <p:nvCxnSpPr>
          <p:cNvPr id="18" name="Прямая со стрелкой 17"/>
          <p:cNvCxnSpPr/>
          <p:nvPr/>
        </p:nvCxnSpPr>
        <p:spPr>
          <a:xfrm flipV="1">
            <a:off x="2484438" y="5805488"/>
            <a:ext cx="1150937" cy="21590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flipV="1">
            <a:off x="4356100" y="5589588"/>
            <a:ext cx="1150938" cy="287337"/>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620688"/>
            <a:ext cx="8229600" cy="720080"/>
          </a:xfrm>
        </p:spPr>
        <p:txBody>
          <a:bodyPr>
            <a:normAutofit/>
          </a:bodyPr>
          <a:lstStyle/>
          <a:p>
            <a:r>
              <a:rPr lang="ru-RU" sz="2000" b="1" dirty="0" smtClean="0">
                <a:solidFill>
                  <a:srgbClr val="0000FF"/>
                </a:solidFill>
                <a:latin typeface="+mj-lt"/>
              </a:rPr>
              <a:t>9.5. Отчет об использовании  в 2016 году бюджетных ассигнований дорожного фонда районного бюджета</a:t>
            </a:r>
          </a:p>
          <a:p>
            <a:pPr>
              <a:buNone/>
            </a:pPr>
            <a:endParaRPr lang="ru-RU" sz="2400" dirty="0">
              <a:solidFill>
                <a:srgbClr val="0000FF"/>
              </a:solidFill>
              <a:latin typeface="+mj-lt"/>
            </a:endParaRPr>
          </a:p>
        </p:txBody>
      </p:sp>
      <p:graphicFrame>
        <p:nvGraphicFramePr>
          <p:cNvPr id="4" name="Таблица 3"/>
          <p:cNvGraphicFramePr>
            <a:graphicFrameLocks noGrp="1"/>
          </p:cNvGraphicFramePr>
          <p:nvPr/>
        </p:nvGraphicFramePr>
        <p:xfrm>
          <a:off x="683569" y="1628800"/>
          <a:ext cx="8064895" cy="4536272"/>
        </p:xfrm>
        <a:graphic>
          <a:graphicData uri="http://schemas.openxmlformats.org/drawingml/2006/table">
            <a:tbl>
              <a:tblPr>
                <a:tableStyleId>{284E427A-3D55-4303-BF80-6455036E1DE7}</a:tableStyleId>
              </a:tblPr>
              <a:tblGrid>
                <a:gridCol w="1296144"/>
                <a:gridCol w="936104"/>
                <a:gridCol w="864096"/>
                <a:gridCol w="1440160"/>
                <a:gridCol w="3528391"/>
              </a:tblGrid>
              <a:tr h="731368">
                <a:tc rowSpan="2">
                  <a:txBody>
                    <a:bodyPr/>
                    <a:lstStyle/>
                    <a:p>
                      <a:pPr algn="ctr">
                        <a:lnSpc>
                          <a:spcPct val="115000"/>
                        </a:lnSpc>
                        <a:spcAft>
                          <a:spcPts val="1000"/>
                        </a:spcAft>
                      </a:pPr>
                      <a:r>
                        <a:rPr lang="ru-RU" sz="1100" dirty="0"/>
                        <a:t>Доходы, </a:t>
                      </a:r>
                      <a:r>
                        <a:rPr lang="ru-RU" sz="1100" dirty="0" smtClean="0"/>
                        <a:t>   формирующие </a:t>
                      </a:r>
                      <a:r>
                        <a:rPr lang="ru-RU" sz="1100" dirty="0"/>
                        <a:t>дорожный фонд </a:t>
                      </a:r>
                      <a:endParaRPr lang="ru-RU" sz="1100" dirty="0">
                        <a:latin typeface="Calibri"/>
                        <a:ea typeface="Calibri"/>
                        <a:cs typeface="Times New Roman"/>
                      </a:endParaRPr>
                    </a:p>
                  </a:txBody>
                  <a:tcPr marL="3946" marR="3946" marT="3946" marB="0"/>
                </a:tc>
                <a:tc rowSpan="2">
                  <a:txBody>
                    <a:bodyPr/>
                    <a:lstStyle/>
                    <a:p>
                      <a:pPr algn="ctr">
                        <a:lnSpc>
                          <a:spcPct val="115000"/>
                        </a:lnSpc>
                        <a:spcAft>
                          <a:spcPts val="1000"/>
                        </a:spcAft>
                      </a:pPr>
                      <a:r>
                        <a:rPr lang="ru-RU" sz="1100" dirty="0"/>
                        <a:t>План поступления </a:t>
                      </a:r>
                      <a:r>
                        <a:rPr lang="ru-RU" sz="1100" dirty="0" smtClean="0"/>
                        <a:t> на </a:t>
                      </a:r>
                      <a:r>
                        <a:rPr lang="ru-RU" sz="1100" dirty="0"/>
                        <a:t>2016 год </a:t>
                      </a:r>
                      <a:r>
                        <a:rPr lang="ru-RU" sz="1100" dirty="0" smtClean="0"/>
                        <a:t> (тыс. руб.) </a:t>
                      </a:r>
                      <a:endParaRPr lang="ru-RU" sz="1100" dirty="0">
                        <a:latin typeface="Calibri"/>
                        <a:ea typeface="Calibri"/>
                        <a:cs typeface="Times New Roman"/>
                      </a:endParaRPr>
                    </a:p>
                  </a:txBody>
                  <a:tcPr marL="3946" marR="3946" marT="3946" marB="0"/>
                </a:tc>
                <a:tc rowSpan="2">
                  <a:txBody>
                    <a:bodyPr/>
                    <a:lstStyle/>
                    <a:p>
                      <a:pPr algn="ctr">
                        <a:lnSpc>
                          <a:spcPct val="115000"/>
                        </a:lnSpc>
                        <a:spcAft>
                          <a:spcPts val="1000"/>
                        </a:spcAft>
                      </a:pPr>
                      <a:r>
                        <a:rPr lang="ru-RU" sz="1100" dirty="0"/>
                        <a:t>Поступило фактически  на 01.01.2017 </a:t>
                      </a:r>
                      <a:endParaRPr lang="ru-RU" sz="1100" dirty="0">
                        <a:latin typeface="Calibri"/>
                        <a:ea typeface="Calibri"/>
                        <a:cs typeface="Times New Roman"/>
                      </a:endParaRPr>
                    </a:p>
                  </a:txBody>
                  <a:tcPr marL="3946" marR="3946" marT="3946" marB="0"/>
                </a:tc>
                <a:tc gridSpan="2">
                  <a:txBody>
                    <a:bodyPr/>
                    <a:lstStyle/>
                    <a:p>
                      <a:pPr algn="ctr">
                        <a:lnSpc>
                          <a:spcPct val="115000"/>
                        </a:lnSpc>
                        <a:spcAft>
                          <a:spcPts val="1000"/>
                        </a:spcAft>
                      </a:pPr>
                      <a:r>
                        <a:rPr lang="ru-RU" sz="1100" dirty="0"/>
                        <a:t>Израсходовано за 2016 год в рамках Муниципальной </a:t>
                      </a:r>
                      <a:r>
                        <a:rPr lang="ru-RU" sz="1100" dirty="0" smtClean="0"/>
                        <a:t>программы                         </a:t>
                      </a:r>
                      <a:r>
                        <a:rPr lang="ru-RU" sz="1100" dirty="0"/>
                        <a:t>"Дорожное хозяйство Касимовского муниципального района Рязанской области </a:t>
                      </a:r>
                      <a:r>
                        <a:rPr lang="ru-RU" sz="1100" dirty="0" smtClean="0"/>
                        <a:t>                       на  2014 -2016 </a:t>
                      </a:r>
                      <a:r>
                        <a:rPr lang="ru-RU" sz="1100" dirty="0"/>
                        <a:t>годы"</a:t>
                      </a:r>
                      <a:endParaRPr lang="ru-RU" sz="1100" dirty="0">
                        <a:latin typeface="Calibri"/>
                        <a:ea typeface="Calibri"/>
                        <a:cs typeface="Times New Roman"/>
                      </a:endParaRPr>
                    </a:p>
                  </a:txBody>
                  <a:tcPr marL="3946" marR="3946" marT="3946" marB="0"/>
                </a:tc>
                <a:tc hMerge="1">
                  <a:txBody>
                    <a:bodyPr/>
                    <a:lstStyle/>
                    <a:p>
                      <a:endParaRPr lang="ru-RU"/>
                    </a:p>
                  </a:txBody>
                  <a:tcPr/>
                </a:tc>
              </a:tr>
              <a:tr h="359347">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1000"/>
                        </a:spcAft>
                      </a:pPr>
                      <a:r>
                        <a:rPr lang="ru-RU" sz="1100"/>
                        <a:t>всего</a:t>
                      </a:r>
                      <a:endParaRPr lang="ru-RU" sz="1100">
                        <a:latin typeface="Calibri"/>
                        <a:ea typeface="Calibri"/>
                        <a:cs typeface="Times New Roman"/>
                      </a:endParaRPr>
                    </a:p>
                  </a:txBody>
                  <a:tcPr marL="3946" marR="3946" marT="3946" marB="0"/>
                </a:tc>
                <a:tc>
                  <a:txBody>
                    <a:bodyPr/>
                    <a:lstStyle/>
                    <a:p>
                      <a:pPr algn="ctr">
                        <a:lnSpc>
                          <a:spcPct val="115000"/>
                        </a:lnSpc>
                        <a:spcAft>
                          <a:spcPts val="1000"/>
                        </a:spcAft>
                      </a:pPr>
                      <a:r>
                        <a:rPr lang="ru-RU" sz="1100" dirty="0"/>
                        <a:t>   в т.ч. по мероприятиям </a:t>
                      </a:r>
                      <a:endParaRPr lang="ru-RU" sz="1100" dirty="0">
                        <a:latin typeface="Calibri"/>
                        <a:ea typeface="Calibri"/>
                        <a:cs typeface="Times New Roman"/>
                      </a:endParaRPr>
                    </a:p>
                  </a:txBody>
                  <a:tcPr marL="3946" marR="3946" marT="3946" marB="0"/>
                </a:tc>
              </a:tr>
              <a:tr h="1119188">
                <a:tc rowSpan="3">
                  <a:txBody>
                    <a:bodyPr/>
                    <a:lstStyle/>
                    <a:p>
                      <a:pPr>
                        <a:lnSpc>
                          <a:spcPct val="115000"/>
                        </a:lnSpc>
                        <a:spcAft>
                          <a:spcPts val="1000"/>
                        </a:spcAft>
                      </a:pPr>
                      <a:r>
                        <a:rPr lang="ru-RU" sz="1300" dirty="0"/>
                        <a:t>Акцизы по подакцизным товарам (продукции) производимым на территории Российской Федерации) </a:t>
                      </a:r>
                      <a:endParaRPr lang="ru-RU" sz="1300" dirty="0">
                        <a:latin typeface="Calibri"/>
                        <a:ea typeface="Calibri"/>
                        <a:cs typeface="Times New Roman"/>
                      </a:endParaRPr>
                    </a:p>
                  </a:txBody>
                  <a:tcPr marL="3946" marR="3946" marT="3946" marB="0"/>
                </a:tc>
                <a:tc rowSpan="3">
                  <a:txBody>
                    <a:bodyPr/>
                    <a:lstStyle/>
                    <a:p>
                      <a:pPr algn="ctr">
                        <a:lnSpc>
                          <a:spcPct val="115000"/>
                        </a:lnSpc>
                        <a:spcAft>
                          <a:spcPts val="1000"/>
                        </a:spcAft>
                      </a:pPr>
                      <a:r>
                        <a:rPr lang="ru-RU" sz="1300" dirty="0"/>
                        <a:t>8 </a:t>
                      </a:r>
                      <a:r>
                        <a:rPr lang="ru-RU" sz="1300" dirty="0" smtClean="0"/>
                        <a:t>979,7</a:t>
                      </a:r>
                      <a:endParaRPr lang="ru-RU" sz="1300" dirty="0">
                        <a:latin typeface="Calibri"/>
                        <a:ea typeface="Calibri"/>
                        <a:cs typeface="Times New Roman"/>
                      </a:endParaRPr>
                    </a:p>
                  </a:txBody>
                  <a:tcPr marL="3946" marR="3946" marT="3946" marB="0"/>
                </a:tc>
                <a:tc rowSpan="3">
                  <a:txBody>
                    <a:bodyPr/>
                    <a:lstStyle/>
                    <a:p>
                      <a:pPr algn="ctr">
                        <a:lnSpc>
                          <a:spcPct val="115000"/>
                        </a:lnSpc>
                        <a:spcAft>
                          <a:spcPts val="1000"/>
                        </a:spcAft>
                      </a:pPr>
                      <a:r>
                        <a:rPr lang="ru-RU" sz="1300" dirty="0"/>
                        <a:t>8 </a:t>
                      </a:r>
                      <a:r>
                        <a:rPr lang="ru-RU" sz="1300" dirty="0" smtClean="0"/>
                        <a:t>981,6</a:t>
                      </a:r>
                      <a:endParaRPr lang="ru-RU" sz="1300" dirty="0">
                        <a:latin typeface="Calibri"/>
                        <a:ea typeface="Calibri"/>
                        <a:cs typeface="Times New Roman"/>
                      </a:endParaRPr>
                    </a:p>
                  </a:txBody>
                  <a:tcPr marL="3946" marR="3946" marT="3946" marB="0"/>
                </a:tc>
                <a:tc rowSpan="3">
                  <a:txBody>
                    <a:bodyPr/>
                    <a:lstStyle/>
                    <a:p>
                      <a:pPr algn="ctr">
                        <a:lnSpc>
                          <a:spcPct val="115000"/>
                        </a:lnSpc>
                        <a:spcAft>
                          <a:spcPts val="1000"/>
                        </a:spcAft>
                      </a:pPr>
                      <a:r>
                        <a:rPr lang="ru-RU" sz="1300" dirty="0"/>
                        <a:t>6 </a:t>
                      </a:r>
                      <a:r>
                        <a:rPr lang="ru-RU" sz="1300" dirty="0" smtClean="0"/>
                        <a:t>809,2</a:t>
                      </a:r>
                      <a:endParaRPr lang="ru-RU" sz="1300" dirty="0">
                        <a:latin typeface="Calibri"/>
                        <a:ea typeface="Calibri"/>
                        <a:cs typeface="Times New Roman"/>
                      </a:endParaRPr>
                    </a:p>
                  </a:txBody>
                  <a:tcPr marL="3946" marR="3946" marT="3946" marB="0"/>
                </a:tc>
                <a:tc>
                  <a:txBody>
                    <a:bodyPr/>
                    <a:lstStyle/>
                    <a:p>
                      <a:pPr>
                        <a:lnSpc>
                          <a:spcPct val="115000"/>
                        </a:lnSpc>
                        <a:spcAft>
                          <a:spcPts val="1000"/>
                        </a:spcAft>
                      </a:pPr>
                      <a:r>
                        <a:rPr lang="ru-RU" sz="1300" dirty="0"/>
                        <a:t>Выполнение работ по содержанию автомобильных дорог общего пользования местного значения Касимовского муниципального района </a:t>
                      </a:r>
                      <a:r>
                        <a:rPr lang="ru-RU" sz="1300" dirty="0" smtClean="0"/>
                        <a:t>- </a:t>
                      </a:r>
                      <a:r>
                        <a:rPr lang="ru-RU" sz="1300" dirty="0"/>
                        <a:t>4 </a:t>
                      </a:r>
                      <a:r>
                        <a:rPr lang="ru-RU" sz="1300" dirty="0" smtClean="0"/>
                        <a:t>139,2 тыс. руб</a:t>
                      </a:r>
                      <a:r>
                        <a:rPr lang="ru-RU" sz="1300" dirty="0"/>
                        <a:t>. </a:t>
                      </a:r>
                      <a:endParaRPr lang="ru-RU" sz="1300" dirty="0" smtClean="0">
                        <a:latin typeface="Calibri"/>
                        <a:ea typeface="Calibri"/>
                        <a:cs typeface="Times New Roman"/>
                      </a:endParaRPr>
                    </a:p>
                  </a:txBody>
                  <a:tcPr marL="3946" marR="3946" marT="3946" marB="0"/>
                </a:tc>
              </a:tr>
              <a:tr h="1318489">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1000"/>
                        </a:spcAft>
                      </a:pPr>
                      <a:r>
                        <a:rPr kumimoji="0" lang="ru-RU" sz="1300" kern="1200" dirty="0" smtClean="0">
                          <a:solidFill>
                            <a:schemeClr val="dk1"/>
                          </a:solidFill>
                          <a:latin typeface="+mn-lt"/>
                          <a:ea typeface="+mn-ea"/>
                          <a:cs typeface="+mn-cs"/>
                        </a:rPr>
                        <a:t>Выполнение научно-исследовательской работы Программы комплексного развития транспортной инфраструктуры сельских поселений Касимовского муниципального района</a:t>
                      </a:r>
                      <a:r>
                        <a:rPr lang="ru-RU" sz="1300" dirty="0" smtClean="0"/>
                        <a:t>  </a:t>
                      </a:r>
                      <a:r>
                        <a:rPr lang="ru-RU" sz="1300" dirty="0"/>
                        <a:t>- 2 </a:t>
                      </a:r>
                      <a:r>
                        <a:rPr lang="ru-RU" sz="1300" dirty="0" smtClean="0"/>
                        <a:t>000,0 тыс. руб</a:t>
                      </a:r>
                      <a:r>
                        <a:rPr lang="ru-RU" sz="1300" dirty="0"/>
                        <a:t>. </a:t>
                      </a:r>
                      <a:endParaRPr lang="ru-RU" sz="1300" dirty="0">
                        <a:latin typeface="Calibri"/>
                        <a:ea typeface="Calibri"/>
                        <a:cs typeface="Times New Roman"/>
                      </a:endParaRPr>
                    </a:p>
                  </a:txBody>
                  <a:tcPr marL="3946" marR="3946" marT="3946" marB="0"/>
                </a:tc>
              </a:tr>
              <a:tr h="100788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nSpc>
                          <a:spcPct val="115000"/>
                        </a:lnSpc>
                        <a:spcAft>
                          <a:spcPts val="1000"/>
                        </a:spcAft>
                      </a:pPr>
                      <a:r>
                        <a:rPr lang="ru-RU" sz="1300" dirty="0"/>
                        <a:t>Разработка проектной документации: реконструкция автомобильной дороги </a:t>
                      </a:r>
                      <a:r>
                        <a:rPr lang="ru-RU" sz="1300" dirty="0" err="1"/>
                        <a:t>Мимишкино</a:t>
                      </a:r>
                      <a:r>
                        <a:rPr lang="ru-RU" sz="1300" dirty="0"/>
                        <a:t> - </a:t>
                      </a:r>
                      <a:r>
                        <a:rPr lang="ru-RU" sz="1300" dirty="0" err="1"/>
                        <a:t>Кондраково</a:t>
                      </a:r>
                      <a:r>
                        <a:rPr lang="ru-RU" sz="1300" dirty="0"/>
                        <a:t> </a:t>
                      </a:r>
                      <a:r>
                        <a:rPr lang="ru-RU" sz="1300" dirty="0" smtClean="0"/>
                        <a:t>– 670,0 тыс. руб</a:t>
                      </a:r>
                      <a:r>
                        <a:rPr lang="ru-RU" sz="1300" dirty="0"/>
                        <a:t>.</a:t>
                      </a:r>
                      <a:endParaRPr lang="ru-RU" sz="1300" dirty="0">
                        <a:latin typeface="Calibri"/>
                        <a:ea typeface="Calibri"/>
                        <a:cs typeface="Times New Roman"/>
                      </a:endParaRPr>
                    </a:p>
                  </a:txBody>
                  <a:tcPr marL="3946" marR="3946" marT="3946" marB="0"/>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468313" y="548680"/>
            <a:ext cx="8496300" cy="720080"/>
          </a:xfrm>
        </p:spPr>
        <p:txBody>
          <a:bodyPr>
            <a:normAutofit fontScale="90000"/>
          </a:bodyPr>
          <a:lstStyle/>
          <a:p>
            <a:pPr eaLnBrk="1" hangingPunct="1"/>
            <a:r>
              <a:rPr lang="ru-RU" sz="2000" b="1" dirty="0" smtClean="0">
                <a:solidFill>
                  <a:srgbClr val="0000FF"/>
                </a:solidFill>
              </a:rPr>
              <a:t>9.6. МЕЖБЮДЖЕТНЫЕ ТРАНСФЕРТЫ  БЮДЖЕТАМ МУНИЦИПАЛЬНЫХ ОБРАЗОВАНИЙ </a:t>
            </a:r>
            <a:br>
              <a:rPr lang="ru-RU" sz="2000" b="1" dirty="0" smtClean="0">
                <a:solidFill>
                  <a:srgbClr val="0000FF"/>
                </a:solidFill>
              </a:rPr>
            </a:br>
            <a:r>
              <a:rPr lang="ru-RU" sz="2000" b="1" dirty="0" smtClean="0">
                <a:solidFill>
                  <a:srgbClr val="0000FF"/>
                </a:solidFill>
              </a:rPr>
              <a:t>(городских и сельских поселений района), тыс. руб.</a:t>
            </a:r>
          </a:p>
        </p:txBody>
      </p:sp>
      <p:graphicFrame>
        <p:nvGraphicFramePr>
          <p:cNvPr id="218242" name="Group 130"/>
          <p:cNvGraphicFramePr>
            <a:graphicFrameLocks noGrp="1"/>
          </p:cNvGraphicFramePr>
          <p:nvPr/>
        </p:nvGraphicFramePr>
        <p:xfrm>
          <a:off x="179388" y="1484313"/>
          <a:ext cx="8641086" cy="4458568"/>
        </p:xfrm>
        <a:graphic>
          <a:graphicData uri="http://schemas.openxmlformats.org/drawingml/2006/table">
            <a:tbl>
              <a:tblPr/>
              <a:tblGrid>
                <a:gridCol w="4038990"/>
                <a:gridCol w="1150524"/>
                <a:gridCol w="1150524"/>
                <a:gridCol w="1150524"/>
                <a:gridCol w="1150524"/>
              </a:tblGrid>
              <a:tr h="432519">
                <a:tc>
                  <a:txBody>
                    <a:bodyPr/>
                    <a:lstStyle/>
                    <a:p>
                      <a:pPr marL="0" marR="0" lvl="0" indent="0" algn="ctr" defTabSz="449263" rtl="0" eaLnBrk="1" fontAlgn="base" latinLnBrk="0" hangingPunct="1">
                        <a:lnSpc>
                          <a:spcPct val="86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ctr" defTabSz="449263" rtl="0" eaLnBrk="1" fontAlgn="base" latinLnBrk="0" hangingPunct="1">
                        <a:lnSpc>
                          <a:spcPct val="86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solidFill>
                          <a:effectLst/>
                          <a:latin typeface="Arial" pitchFamily="34" charset="0"/>
                          <a:cs typeface="Times New Roman" pitchFamily="18" charset="0"/>
                        </a:rPr>
                        <a:t>Показатели</a:t>
                      </a:r>
                    </a:p>
                    <a:p>
                      <a:pPr marL="0" marR="0" lvl="0" indent="0" algn="ctr" defTabSz="449263" rtl="0" eaLnBrk="1" fontAlgn="base" latinLnBrk="0" hangingPunct="1">
                        <a:lnSpc>
                          <a:spcPct val="86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solidFill>
                        <a:effectLst/>
                        <a:latin typeface="Arial" pitchFamily="34" charset="0"/>
                        <a:cs typeface="Times New Roman" pitchFamily="18" charset="0"/>
                      </a:endParaRP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CCC1DA"/>
                    </a:solidFill>
                  </a:tcPr>
                </a:tc>
                <a:tc>
                  <a:txBody>
                    <a:bodyPr/>
                    <a:lstStyle/>
                    <a:p>
                      <a:pPr marL="0" marR="0" lvl="0" indent="0" algn="ctr" defTabSz="449263" rtl="0" eaLnBrk="1" fontAlgn="base" latinLnBrk="0" hangingPunct="1">
                        <a:lnSpc>
                          <a:spcPct val="86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solidFill>
                        <a:effectLst/>
                        <a:latin typeface="Arial" pitchFamily="34" charset="0"/>
                        <a:cs typeface="Times New Roman" pitchFamily="18" charset="0"/>
                      </a:endParaRPr>
                    </a:p>
                    <a:p>
                      <a:pPr marL="0" marR="0" lvl="0" indent="0" algn="ctr" defTabSz="449263" rtl="0" eaLnBrk="1" fontAlgn="base" latinLnBrk="0" hangingPunct="1">
                        <a:lnSpc>
                          <a:spcPct val="86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solidFill>
                          <a:effectLst/>
                          <a:latin typeface="Arial" pitchFamily="34" charset="0"/>
                          <a:cs typeface="Times New Roman" pitchFamily="18" charset="0"/>
                        </a:rPr>
                        <a:t>2014 год</a:t>
                      </a:r>
                    </a:p>
                    <a:p>
                      <a:pPr marL="0" marR="0" lvl="0" indent="0" algn="ctr" defTabSz="449263" rtl="0" eaLnBrk="1" fontAlgn="base" latinLnBrk="0" hangingPunct="1">
                        <a:lnSpc>
                          <a:spcPct val="86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solidFill>
                          <a:effectLst/>
                          <a:latin typeface="Arial" pitchFamily="34" charset="0"/>
                          <a:cs typeface="Times New Roman" pitchFamily="18" charset="0"/>
                        </a:rPr>
                        <a:t>(факт)</a:t>
                      </a:r>
                    </a:p>
                    <a:p>
                      <a:pPr marL="0" marR="0" lvl="0" indent="0" algn="ctr" defTabSz="449263" rtl="0" eaLnBrk="1" fontAlgn="base" latinLnBrk="0" hangingPunct="1">
                        <a:lnSpc>
                          <a:spcPct val="86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200" b="1" i="0" u="none" strike="noStrike" cap="none" normalizeH="0" baseline="0" dirty="0" smtClean="0">
                        <a:ln>
                          <a:noFill/>
                        </a:ln>
                        <a:solidFill>
                          <a:schemeClr val="tx1"/>
                        </a:solidFill>
                        <a:effectLst/>
                        <a:latin typeface="Arial" pitchFamily="34" charset="0"/>
                        <a:cs typeface="Times New Roman" pitchFamily="18" charset="0"/>
                      </a:endParaRP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CCC1DA"/>
                    </a:solidFill>
                  </a:tcPr>
                </a:tc>
                <a:tc>
                  <a:txBody>
                    <a:bodyPr/>
                    <a:lstStyle/>
                    <a:p>
                      <a:pPr marL="342900" marR="0" lvl="0" indent="-338138" algn="ctr" defTabSz="449263" rtl="0" eaLnBrk="1" fontAlgn="base" latinLnBrk="0" hangingPunct="1">
                        <a:lnSpc>
                          <a:spcPct val="86000"/>
                        </a:lnSpc>
                        <a:spcBef>
                          <a:spcPct val="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ru-RU" sz="1200" b="1" i="0" u="none" strike="noStrike" cap="none" normalizeH="0" baseline="0" dirty="0" smtClean="0">
                          <a:ln>
                            <a:noFill/>
                          </a:ln>
                          <a:solidFill>
                            <a:schemeClr val="tx1"/>
                          </a:solidFill>
                          <a:effectLst/>
                          <a:latin typeface="Arial" pitchFamily="34" charset="0"/>
                          <a:cs typeface="Times New Roman" pitchFamily="18" charset="0"/>
                        </a:rPr>
                        <a:t>2015 год</a:t>
                      </a:r>
                    </a:p>
                    <a:p>
                      <a:pPr marL="342900" marR="0" lvl="0" indent="-338138" algn="ctr" defTabSz="449263" rtl="0" eaLnBrk="1" fontAlgn="base" latinLnBrk="0" hangingPunct="1">
                        <a:lnSpc>
                          <a:spcPct val="86000"/>
                        </a:lnSpc>
                        <a:spcBef>
                          <a:spcPct val="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ru-RU" sz="1200" b="1" i="0" u="none" strike="noStrike" cap="none" normalizeH="0" baseline="0" dirty="0" smtClean="0">
                          <a:ln>
                            <a:noFill/>
                          </a:ln>
                          <a:solidFill>
                            <a:schemeClr val="tx1"/>
                          </a:solidFill>
                          <a:effectLst/>
                          <a:latin typeface="Arial" pitchFamily="34" charset="0"/>
                          <a:cs typeface="Times New Roman" pitchFamily="18" charset="0"/>
                        </a:rPr>
                        <a:t>(факт)</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CCC1DA"/>
                    </a:solidFill>
                  </a:tcPr>
                </a:tc>
                <a:tc>
                  <a:txBody>
                    <a:bodyPr/>
                    <a:lstStyle/>
                    <a:p>
                      <a:pPr marL="0" marR="0" lvl="0" indent="0" algn="ctr" defTabSz="449263" rtl="0" eaLnBrk="1" fontAlgn="base" latinLnBrk="0" hangingPunct="1">
                        <a:lnSpc>
                          <a:spcPct val="86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solidFill>
                          <a:effectLst/>
                          <a:latin typeface="Arial" pitchFamily="34" charset="0"/>
                          <a:cs typeface="Times New Roman" pitchFamily="18" charset="0"/>
                        </a:rPr>
                        <a:t>2016 год</a:t>
                      </a:r>
                    </a:p>
                    <a:p>
                      <a:pPr marL="0" marR="0" lvl="0" indent="0" algn="ctr" defTabSz="449263" rtl="0" eaLnBrk="1" fontAlgn="base" latinLnBrk="0" hangingPunct="1">
                        <a:lnSpc>
                          <a:spcPct val="86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1" i="0" u="none" strike="noStrike" cap="none" normalizeH="0" baseline="0" dirty="0" smtClean="0">
                          <a:ln>
                            <a:noFill/>
                          </a:ln>
                          <a:solidFill>
                            <a:schemeClr val="tx1"/>
                          </a:solidFill>
                          <a:effectLst/>
                          <a:latin typeface="Arial" pitchFamily="34" charset="0"/>
                          <a:cs typeface="Times New Roman" pitchFamily="18" charset="0"/>
                        </a:rPr>
                        <a:t>(факт)</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CCC1DA"/>
                    </a:solidFill>
                  </a:tcPr>
                </a:tc>
                <a:tc>
                  <a:txBody>
                    <a:bodyPr/>
                    <a:lstStyle/>
                    <a:p>
                      <a:pPr marL="342900" marR="0" lvl="0" indent="-338138" algn="ctr" defTabSz="449263" rtl="0" eaLnBrk="1" fontAlgn="base" latinLnBrk="0" hangingPunct="1">
                        <a:lnSpc>
                          <a:spcPct val="86000"/>
                        </a:lnSpc>
                        <a:spcBef>
                          <a:spcPct val="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ru-RU" sz="1200" b="1" i="0" u="none" strike="noStrike" cap="none" normalizeH="0" baseline="0" dirty="0" smtClean="0">
                          <a:ln>
                            <a:noFill/>
                          </a:ln>
                          <a:solidFill>
                            <a:schemeClr val="tx1"/>
                          </a:solidFill>
                          <a:effectLst/>
                          <a:latin typeface="Arial" pitchFamily="34" charset="0"/>
                          <a:cs typeface="Times New Roman" pitchFamily="18" charset="0"/>
                        </a:rPr>
                        <a:t>2017 год</a:t>
                      </a:r>
                    </a:p>
                    <a:p>
                      <a:pPr marL="342900" marR="0" lvl="0" indent="-338138" algn="ctr" defTabSz="449263" rtl="0" eaLnBrk="1" fontAlgn="base" latinLnBrk="0" hangingPunct="1">
                        <a:lnSpc>
                          <a:spcPct val="86000"/>
                        </a:lnSpc>
                        <a:spcBef>
                          <a:spcPct val="0"/>
                        </a:spcBef>
                        <a:spcAft>
                          <a:spcPct val="0"/>
                        </a:spcAft>
                        <a:buClrTx/>
                        <a:buSz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kumimoji="0" lang="ru-RU" sz="1200" b="1" i="0" u="none" strike="noStrike" cap="none" normalizeH="0" baseline="0" dirty="0" smtClean="0">
                          <a:ln>
                            <a:noFill/>
                          </a:ln>
                          <a:solidFill>
                            <a:schemeClr val="tx1"/>
                          </a:solidFill>
                          <a:effectLst/>
                          <a:latin typeface="Arial" pitchFamily="34" charset="0"/>
                          <a:cs typeface="Times New Roman" pitchFamily="18" charset="0"/>
                        </a:rPr>
                        <a:t>(план)</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CCC1DA"/>
                    </a:solidFill>
                  </a:tcPr>
                </a:tc>
              </a:tr>
              <a:tr h="1050925">
                <a:tc>
                  <a:txBody>
                    <a:bodyPr/>
                    <a:lstStyle/>
                    <a:p>
                      <a:pPr marL="0" marR="0" lvl="0" indent="0" algn="l" defTabSz="449263" rtl="0" eaLnBrk="1" fontAlgn="base" latinLnBrk="0" hangingPunct="1">
                        <a:lnSpc>
                          <a:spcPct val="86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1" i="0" u="none" strike="noStrike" cap="none" normalizeH="0" baseline="0" dirty="0" smtClean="0">
                          <a:ln>
                            <a:noFill/>
                          </a:ln>
                          <a:solidFill>
                            <a:schemeClr val="tx1"/>
                          </a:solidFill>
                          <a:effectLst/>
                          <a:latin typeface="Arial" pitchFamily="34" charset="0"/>
                          <a:cs typeface="Times New Roman" pitchFamily="18" charset="0"/>
                        </a:rPr>
                        <a:t>Межбюджетные трансферты всего,</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1" i="0" u="none" strike="noStrike" cap="none" normalizeH="0" baseline="0" dirty="0" smtClean="0">
                          <a:ln>
                            <a:noFill/>
                          </a:ln>
                          <a:solidFill>
                            <a:schemeClr val="tx1"/>
                          </a:solidFill>
                          <a:effectLst/>
                          <a:latin typeface="Arial" pitchFamily="34" charset="0"/>
                          <a:cs typeface="Times New Roman" pitchFamily="18" charset="0"/>
                        </a:rPr>
                        <a:t>26 162,8</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1" i="0" u="none" strike="noStrike" cap="none" normalizeH="0" baseline="0" dirty="0" smtClean="0">
                          <a:ln>
                            <a:noFill/>
                          </a:ln>
                          <a:solidFill>
                            <a:schemeClr val="tx1"/>
                          </a:solidFill>
                          <a:effectLst/>
                          <a:latin typeface="Arial" pitchFamily="34" charset="0"/>
                          <a:cs typeface="Times New Roman" pitchFamily="18" charset="0"/>
                        </a:rPr>
                        <a:t>24 841,5</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1" i="0" u="none" strike="noStrike" cap="none" normalizeH="0" baseline="0" dirty="0" smtClean="0">
                          <a:ln>
                            <a:noFill/>
                          </a:ln>
                          <a:solidFill>
                            <a:schemeClr val="tx1"/>
                          </a:solidFill>
                          <a:effectLst/>
                          <a:latin typeface="Arial" pitchFamily="34" charset="0"/>
                          <a:cs typeface="Times New Roman" pitchFamily="18" charset="0"/>
                        </a:rPr>
                        <a:t>23 135,2</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1" i="0" u="none" strike="noStrike" cap="none" normalizeH="0" baseline="0" dirty="0" smtClean="0">
                          <a:ln>
                            <a:noFill/>
                          </a:ln>
                          <a:solidFill>
                            <a:schemeClr val="tx1"/>
                          </a:solidFill>
                          <a:effectLst/>
                          <a:latin typeface="Arial" pitchFamily="34" charset="0"/>
                          <a:cs typeface="Times New Roman" pitchFamily="18" charset="0"/>
                        </a:rPr>
                        <a:t>22 463,7</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r>
              <a:tr h="576263">
                <a:tc>
                  <a:txBody>
                    <a:bodyPr/>
                    <a:lstStyle/>
                    <a:p>
                      <a:pPr marL="0" marR="0" lvl="0" indent="0" algn="l" defTabSz="449263" rtl="0" eaLnBrk="1" fontAlgn="base" latinLnBrk="0" hangingPunct="1">
                        <a:lnSpc>
                          <a:spcPct val="86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200" b="0" i="0" u="none" strike="noStrike" cap="none" normalizeH="0" baseline="0" dirty="0" smtClean="0">
                          <a:ln>
                            <a:noFill/>
                          </a:ln>
                          <a:solidFill>
                            <a:schemeClr val="tx1"/>
                          </a:solidFill>
                          <a:effectLst/>
                          <a:latin typeface="Arial" pitchFamily="34" charset="0"/>
                          <a:cs typeface="Times New Roman" pitchFamily="18" charset="0"/>
                        </a:rPr>
                        <a:t>в том числе:</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400" b="0" i="0" u="none" strike="noStrike" cap="none" normalizeH="0" baseline="0" dirty="0" smtClean="0">
                        <a:ln>
                          <a:noFill/>
                        </a:ln>
                        <a:solidFill>
                          <a:schemeClr val="tx1"/>
                        </a:solidFill>
                        <a:effectLst/>
                        <a:latin typeface="Arial" pitchFamily="34" charset="0"/>
                        <a:cs typeface="Times New Roman" pitchFamily="18" charset="0"/>
                      </a:endParaRP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400" b="0" i="0" u="none" strike="noStrike" cap="none" normalizeH="0" baseline="0" dirty="0" smtClean="0">
                        <a:ln>
                          <a:noFill/>
                        </a:ln>
                        <a:solidFill>
                          <a:schemeClr val="tx1"/>
                        </a:solidFill>
                        <a:effectLst/>
                        <a:latin typeface="Arial" pitchFamily="34" charset="0"/>
                        <a:cs typeface="Times New Roman" pitchFamily="18" charset="0"/>
                      </a:endParaRP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400" b="0" i="0" u="none" strike="noStrike" cap="none" normalizeH="0" baseline="0" dirty="0" smtClean="0">
                        <a:ln>
                          <a:noFill/>
                        </a:ln>
                        <a:solidFill>
                          <a:schemeClr val="tx1"/>
                        </a:solidFill>
                        <a:effectLst/>
                        <a:latin typeface="Arial" pitchFamily="34" charset="0"/>
                        <a:cs typeface="Times New Roman" pitchFamily="18" charset="0"/>
                      </a:endParaRP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sz="1400" b="0" i="0" u="none" strike="noStrike" cap="none" normalizeH="0" baseline="0" dirty="0" smtClean="0">
                        <a:ln>
                          <a:noFill/>
                        </a:ln>
                        <a:solidFill>
                          <a:schemeClr val="tx1"/>
                        </a:solidFill>
                        <a:effectLst/>
                        <a:latin typeface="Arial" pitchFamily="34" charset="0"/>
                        <a:cs typeface="Times New Roman" pitchFamily="18" charset="0"/>
                      </a:endParaRP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r>
              <a:tr h="1055574">
                <a:tc>
                  <a:txBody>
                    <a:bodyPr/>
                    <a:lstStyle/>
                    <a:p>
                      <a:pPr marL="0" marR="0" lvl="0" indent="0" algn="l" defTabSz="449263" rtl="0" eaLnBrk="1" fontAlgn="base" latinLnBrk="0" hangingPunct="1">
                        <a:lnSpc>
                          <a:spcPct val="86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chemeClr val="tx1"/>
                          </a:solidFill>
                          <a:effectLst/>
                          <a:latin typeface="Arial" pitchFamily="34" charset="0"/>
                          <a:cs typeface="Times New Roman" pitchFamily="18" charset="0"/>
                        </a:rPr>
                        <a:t>Дотации  на выравнивание бюджетной обеспеченности</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Arial" pitchFamily="34" charset="0"/>
                          <a:cs typeface="Times New Roman" pitchFamily="18" charset="0"/>
                        </a:rPr>
                        <a:t>7 373,0</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Arial" pitchFamily="34" charset="0"/>
                          <a:cs typeface="Times New Roman" pitchFamily="18" charset="0"/>
                        </a:rPr>
                        <a:t>12 343,0</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Arial" pitchFamily="34" charset="0"/>
                          <a:cs typeface="Times New Roman" pitchFamily="18" charset="0"/>
                        </a:rPr>
                        <a:t>7 432,9</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Arial" pitchFamily="34" charset="0"/>
                          <a:cs typeface="Times New Roman" pitchFamily="18" charset="0"/>
                        </a:rPr>
                        <a:t>7 977,0</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r>
              <a:tr h="1001713">
                <a:tc>
                  <a:txBody>
                    <a:bodyPr/>
                    <a:lstStyle/>
                    <a:p>
                      <a:pPr marL="0" marR="0" lvl="0" indent="0" algn="l" defTabSz="449263" rtl="0" eaLnBrk="1" fontAlgn="base" latinLnBrk="0" hangingPunct="1">
                        <a:lnSpc>
                          <a:spcPct val="86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smtClean="0">
                          <a:ln>
                            <a:noFill/>
                          </a:ln>
                          <a:solidFill>
                            <a:schemeClr val="tx1"/>
                          </a:solidFill>
                          <a:effectLst/>
                          <a:latin typeface="Arial" pitchFamily="34" charset="0"/>
                          <a:cs typeface="Times New Roman" pitchFamily="18" charset="0"/>
                        </a:rPr>
                        <a:t>Иные межбюджетные трансферты на обеспечение сбалансированности бюджетов поселений</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Arial" pitchFamily="34" charset="0"/>
                          <a:cs typeface="Times New Roman" pitchFamily="18" charset="0"/>
                        </a:rPr>
                        <a:t>18 789,8</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Arial" pitchFamily="34" charset="0"/>
                          <a:cs typeface="Times New Roman" pitchFamily="18" charset="0"/>
                        </a:rPr>
                        <a:t>12 498,5</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Arial" pitchFamily="34" charset="0"/>
                          <a:cs typeface="Times New Roman" pitchFamily="18" charset="0"/>
                        </a:rPr>
                        <a:t>15 702,3 </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c>
                  <a:txBody>
                    <a:bodyPr/>
                    <a:lstStyle/>
                    <a:p>
                      <a:pPr marL="0" marR="0" lvl="0" indent="0" algn="ctr" defTabSz="449263" rtl="0" eaLnBrk="1" fontAlgn="base" latinLnBrk="0" hangingPunct="1">
                        <a:lnSpc>
                          <a:spcPct val="86000"/>
                        </a:lnSpc>
                        <a:spcBef>
                          <a:spcPct val="0"/>
                        </a:spcBef>
                        <a:spcAft>
                          <a:spcPct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sz="1400" b="0" i="0" u="none" strike="noStrike" cap="none" normalizeH="0" baseline="0" dirty="0" smtClean="0">
                          <a:ln>
                            <a:noFill/>
                          </a:ln>
                          <a:solidFill>
                            <a:schemeClr val="tx1"/>
                          </a:solidFill>
                          <a:effectLst/>
                          <a:latin typeface="Arial" pitchFamily="34" charset="0"/>
                          <a:cs typeface="Times New Roman" pitchFamily="18" charset="0"/>
                        </a:rPr>
                        <a:t>14 486,7</a:t>
                      </a:r>
                    </a:p>
                  </a:txBody>
                  <a:tcPr marL="90000" marR="90000" marT="98135" marB="46800" anchor="ctr" horzOverflow="overflow">
                    <a:lnL w="11520" cap="flat" cmpd="sng" algn="ctr">
                      <a:solidFill>
                        <a:srgbClr val="8064A2"/>
                      </a:solidFill>
                      <a:prstDash val="solid"/>
                      <a:round/>
                      <a:headEnd type="none" w="med" len="med"/>
                      <a:tailEnd type="none" w="med" len="med"/>
                    </a:lnL>
                    <a:lnR w="11520" cap="flat" cmpd="sng" algn="ctr">
                      <a:solidFill>
                        <a:srgbClr val="8064A2"/>
                      </a:solidFill>
                      <a:prstDash val="solid"/>
                      <a:round/>
                      <a:headEnd type="none" w="med" len="med"/>
                      <a:tailEnd type="none" w="med" len="med"/>
                    </a:lnR>
                    <a:lnT w="11520" cap="flat" cmpd="sng" algn="ctr">
                      <a:solidFill>
                        <a:srgbClr val="8064A2"/>
                      </a:solidFill>
                      <a:prstDash val="solid"/>
                      <a:round/>
                      <a:headEnd type="none" w="med" len="med"/>
                      <a:tailEnd type="none" w="med" len="med"/>
                    </a:lnT>
                    <a:lnB w="11520" cap="flat" cmpd="sng" algn="ctr">
                      <a:solidFill>
                        <a:srgbClr val="8064A2"/>
                      </a:solidFill>
                      <a:prstDash val="solid"/>
                      <a:round/>
                      <a:headEnd type="none" w="med" len="med"/>
                      <a:tailEnd type="none" w="med" len="med"/>
                    </a:lnB>
                    <a:lnTlToBr>
                      <a:noFill/>
                    </a:lnTlToBr>
                    <a:lnBlToTr>
                      <a:noFill/>
                    </a:lnBlToTr>
                    <a:solidFill>
                      <a:srgbClr val="EDEAF0"/>
                    </a:solidFill>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539552" y="921200"/>
            <a:ext cx="7848872" cy="53399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66675" algn="just" defTabSz="914400" rtl="0" eaLnBrk="1" fontAlgn="base" latinLnBrk="0" hangingPunct="1">
              <a:lnSpc>
                <a:spcPct val="100000"/>
              </a:lnSpc>
              <a:spcBef>
                <a:spcPct val="0"/>
              </a:spcBef>
              <a:spcAft>
                <a:spcPct val="0"/>
              </a:spcAft>
              <a:buClrTx/>
              <a:buSzTx/>
              <a:buFontTx/>
              <a:buNone/>
              <a:tabLst>
                <a:tab pos="304800" algn="l"/>
              </a:tabLst>
            </a:pPr>
            <a:r>
              <a:rPr kumimoji="0" lang="ru-RU" sz="20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9.7. Сведения об использовании бюджетных инвестиций в объекты капитального строительства муниципальной собственности Касимовского муниципального района </a:t>
            </a:r>
          </a:p>
          <a:p>
            <a:pPr marL="0" marR="0" lvl="0" indent="66675" algn="l" defTabSz="914400" rtl="0" eaLnBrk="1" fontAlgn="base" latinLnBrk="0" hangingPunct="1">
              <a:lnSpc>
                <a:spcPct val="100000"/>
              </a:lnSpc>
              <a:spcBef>
                <a:spcPct val="0"/>
              </a:spcBef>
              <a:spcAft>
                <a:spcPct val="0"/>
              </a:spcAft>
              <a:buClrTx/>
              <a:buSzTx/>
              <a:buFontTx/>
              <a:buNone/>
              <a:tabLst>
                <a:tab pos="304800" algn="l"/>
              </a:tabLst>
            </a:pPr>
            <a:endParaRPr kumimoji="0" lang="ru-RU" sz="20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endParaRPr>
          </a:p>
          <a:p>
            <a:pPr indent="66675" algn="just" fontAlgn="base">
              <a:lnSpc>
                <a:spcPct val="150000"/>
              </a:lnSpc>
              <a:spcBef>
                <a:spcPct val="0"/>
              </a:spcBef>
              <a:spcAft>
                <a:spcPct val="0"/>
              </a:spcAft>
              <a:tabLst>
                <a:tab pos="304800" algn="l"/>
              </a:tabLst>
            </a:pPr>
            <a:r>
              <a:rPr kumimoji="0" lang="ru-RU" b="0" i="0" u="none" strike="noStrike" cap="none" normalizeH="0" baseline="0" dirty="0" smtClean="0">
                <a:ln>
                  <a:noFill/>
                </a:ln>
                <a:effectLst/>
                <a:latin typeface="+mj-lt"/>
                <a:ea typeface="Times New Roman" pitchFamily="18" charset="0"/>
                <a:cs typeface="Arial" pitchFamily="34" charset="0"/>
              </a:rPr>
              <a:t>На основании Закона Рязанской области от 16.08.2007г. № 105-ОЗ </a:t>
            </a:r>
            <a:r>
              <a:rPr kumimoji="0" lang="ru-RU" i="0" u="none" strike="noStrike" cap="none" normalizeH="0" baseline="0" dirty="0" smtClean="0">
                <a:ln>
                  <a:noFill/>
                </a:ln>
                <a:effectLst/>
                <a:latin typeface="+mj-lt"/>
                <a:ea typeface="Times New Roman" pitchFamily="18" charset="0"/>
                <a:cs typeface="Arial" pitchFamily="34" charset="0"/>
              </a:rPr>
              <a:t>«</a:t>
            </a:r>
            <a:r>
              <a:rPr lang="ru-RU" dirty="0">
                <a:latin typeface="+mj-lt"/>
              </a:rPr>
              <a:t>О наделении органов местного самоуправления отдельными государственными полномочиями Рязанской области по обеспечению жилыми помещениями детей-сирот и детей, оставшихся без попечения родителей, лиц из числа детей-сирот и детей, оставшихся без попечения </a:t>
            </a:r>
            <a:r>
              <a:rPr lang="ru-RU" dirty="0" smtClean="0">
                <a:latin typeface="+mj-lt"/>
              </a:rPr>
              <a:t>родителей</a:t>
            </a:r>
            <a:r>
              <a:rPr kumimoji="0" lang="ru-RU" b="0" i="0" u="none" strike="noStrike" cap="none" normalizeH="0" baseline="0" dirty="0" smtClean="0">
                <a:ln>
                  <a:noFill/>
                </a:ln>
                <a:effectLst/>
                <a:latin typeface="+mj-lt"/>
                <a:ea typeface="Times New Roman" pitchFamily="18" charset="0"/>
                <a:cs typeface="Arial" pitchFamily="34" charset="0"/>
              </a:rPr>
              <a:t>»   в 2016 году в собственность Касимовского муниципального района Рязанской области  приобретено 10 (десять) квартир для детей-сирот и детей, оставшихся без попечения родителей. </a:t>
            </a:r>
          </a:p>
          <a:p>
            <a:pPr indent="66675" algn="just" fontAlgn="base">
              <a:lnSpc>
                <a:spcPct val="150000"/>
              </a:lnSpc>
              <a:spcBef>
                <a:spcPct val="0"/>
              </a:spcBef>
              <a:spcAft>
                <a:spcPct val="0"/>
              </a:spcAft>
              <a:tabLst>
                <a:tab pos="304800" algn="l"/>
              </a:tabLst>
            </a:pPr>
            <a:r>
              <a:rPr lang="ru-RU" dirty="0" smtClean="0">
                <a:latin typeface="+mj-lt"/>
                <a:ea typeface="Times New Roman"/>
              </a:rPr>
              <a:t>Стоимость приобретения – 11 405 000,84 руб. </a:t>
            </a:r>
          </a:p>
          <a:p>
            <a:pPr marL="0" marR="0" lvl="0" indent="66675" algn="l" defTabSz="914400" rtl="0" eaLnBrk="0" fontAlgn="base" latinLnBrk="0" hangingPunct="0">
              <a:lnSpc>
                <a:spcPct val="100000"/>
              </a:lnSpc>
              <a:spcBef>
                <a:spcPct val="0"/>
              </a:spcBef>
              <a:spcAft>
                <a:spcPct val="0"/>
              </a:spcAft>
              <a:buClrTx/>
              <a:buSzTx/>
              <a:buFontTx/>
              <a:buNone/>
              <a:tabLst>
                <a:tab pos="3048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idx="4294967295"/>
          </p:nvPr>
        </p:nvSpPr>
        <p:spPr>
          <a:xfrm>
            <a:off x="468313" y="274638"/>
            <a:ext cx="8496300" cy="850900"/>
          </a:xfrm>
        </p:spPr>
        <p:txBody>
          <a:bodyPr/>
          <a:lstStyle/>
          <a:p>
            <a:pPr algn="ctr" eaLnBrk="1" hangingPunct="1"/>
            <a:r>
              <a:rPr lang="ru-RU" sz="2000" b="1" dirty="0" smtClean="0">
                <a:solidFill>
                  <a:srgbClr val="0000FF"/>
                </a:solidFill>
              </a:rPr>
              <a:t>10.  ДИНАМИКА И СТРУКТУРА МУНИЦИПАЛЬНОГО ДОЛГА, млн. руб.*</a:t>
            </a:r>
          </a:p>
        </p:txBody>
      </p:sp>
      <p:graphicFrame>
        <p:nvGraphicFramePr>
          <p:cNvPr id="6" name="Object 3"/>
          <p:cNvGraphicFramePr>
            <a:graphicFrameLocks noChangeAspect="1"/>
          </p:cNvGraphicFramePr>
          <p:nvPr/>
        </p:nvGraphicFramePr>
        <p:xfrm>
          <a:off x="806376" y="1196752"/>
          <a:ext cx="7823200" cy="4917058"/>
        </p:xfrm>
        <a:graphic>
          <a:graphicData uri="http://schemas.openxmlformats.org/drawingml/2006/chart">
            <c:chart xmlns:c="http://schemas.openxmlformats.org/drawingml/2006/chart" xmlns:r="http://schemas.openxmlformats.org/officeDocument/2006/relationships" r:id="rId2"/>
          </a:graphicData>
        </a:graphic>
      </p:graphicFrame>
      <p:sp>
        <p:nvSpPr>
          <p:cNvPr id="5124" name="Text Box 4"/>
          <p:cNvSpPr txBox="1">
            <a:spLocks noChangeArrowheads="1"/>
          </p:cNvSpPr>
          <p:nvPr/>
        </p:nvSpPr>
        <p:spPr bwMode="auto">
          <a:xfrm>
            <a:off x="627063" y="5734050"/>
            <a:ext cx="184150" cy="366713"/>
          </a:xfrm>
          <a:prstGeom prst="rect">
            <a:avLst/>
          </a:prstGeom>
          <a:noFill/>
          <a:ln w="9525">
            <a:noFill/>
            <a:miter lim="800000"/>
            <a:headEnd/>
            <a:tailEnd/>
          </a:ln>
        </p:spPr>
        <p:txBody>
          <a:bodyPr>
            <a:spAutoFit/>
          </a:bodyPr>
          <a:lstStyle/>
          <a:p>
            <a:pPr>
              <a:spcBef>
                <a:spcPct val="50000"/>
              </a:spcBef>
            </a:pPr>
            <a:endParaRPr lang="ru-RU"/>
          </a:p>
        </p:txBody>
      </p:sp>
      <p:sp>
        <p:nvSpPr>
          <p:cNvPr id="5125" name="Text Box 5"/>
          <p:cNvSpPr txBox="1">
            <a:spLocks noChangeArrowheads="1"/>
          </p:cNvSpPr>
          <p:nvPr/>
        </p:nvSpPr>
        <p:spPr bwMode="auto">
          <a:xfrm>
            <a:off x="539750" y="6237312"/>
            <a:ext cx="8208963" cy="307777"/>
          </a:xfrm>
          <a:prstGeom prst="rect">
            <a:avLst/>
          </a:prstGeom>
          <a:noFill/>
          <a:ln w="9525">
            <a:noFill/>
            <a:miter lim="800000"/>
            <a:headEnd/>
            <a:tailEnd/>
          </a:ln>
        </p:spPr>
        <p:txBody>
          <a:bodyPr wrap="square">
            <a:spAutoFit/>
          </a:bodyPr>
          <a:lstStyle/>
          <a:p>
            <a:pPr>
              <a:spcBef>
                <a:spcPct val="50000"/>
              </a:spcBef>
            </a:pPr>
            <a:r>
              <a:rPr lang="ru-RU" sz="1400" dirty="0"/>
              <a:t>*2014-2016 гг.- фактические показатели, </a:t>
            </a:r>
            <a:r>
              <a:rPr lang="ru-RU" sz="1400" dirty="0" smtClean="0"/>
              <a:t>2017 г. </a:t>
            </a:r>
            <a:r>
              <a:rPr lang="ru-RU" sz="1400" dirty="0"/>
              <a:t>- плановые показатели</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Содержимое 3"/>
          <p:cNvSpPr>
            <a:spLocks noGrp="1"/>
          </p:cNvSpPr>
          <p:nvPr>
            <p:ph sz="half" idx="2"/>
          </p:nvPr>
        </p:nvSpPr>
        <p:spPr>
          <a:xfrm>
            <a:off x="4859338" y="476250"/>
            <a:ext cx="4033837" cy="504825"/>
          </a:xfrm>
        </p:spPr>
        <p:txBody>
          <a:bodyPr rtlCol="0">
            <a:normAutofit fontScale="25000" lnSpcReduction="20000"/>
          </a:bodyPr>
          <a:lstStyle/>
          <a:p>
            <a:pPr eaLnBrk="1" fontAlgn="auto" hangingPunct="1">
              <a:spcAft>
                <a:spcPts val="0"/>
              </a:spcAft>
              <a:buFont typeface="Arial" charset="0"/>
              <a:buNone/>
              <a:defRPr/>
            </a:pPr>
            <a:endParaRPr lang="ru-RU" dirty="0" smtClean="0"/>
          </a:p>
          <a:p>
            <a:pPr eaLnBrk="1" fontAlgn="auto" hangingPunct="1">
              <a:spcAft>
                <a:spcPts val="0"/>
              </a:spcAft>
              <a:buFont typeface="Arial" charset="0"/>
              <a:buNone/>
              <a:defRPr/>
            </a:pPr>
            <a:endParaRPr lang="ru-RU" dirty="0" smtClean="0"/>
          </a:p>
          <a:p>
            <a:pPr eaLnBrk="1" fontAlgn="auto" hangingPunct="1">
              <a:spcAft>
                <a:spcPts val="0"/>
              </a:spcAft>
              <a:buFont typeface="Arial" charset="0"/>
              <a:buNone/>
              <a:defRPr/>
            </a:pPr>
            <a:endParaRPr lang="ru-RU" dirty="0" smtClean="0"/>
          </a:p>
          <a:p>
            <a:pPr eaLnBrk="1" fontAlgn="auto" hangingPunct="1">
              <a:spcAft>
                <a:spcPts val="0"/>
              </a:spcAft>
              <a:buFont typeface="Arial" charset="0"/>
              <a:buNone/>
              <a:defRPr/>
            </a:pPr>
            <a:endParaRPr lang="ru-RU" dirty="0" smtClean="0"/>
          </a:p>
          <a:p>
            <a:pPr eaLnBrk="1" fontAlgn="auto" hangingPunct="1">
              <a:spcAft>
                <a:spcPts val="0"/>
              </a:spcAft>
              <a:buFont typeface="Arial" charset="0"/>
              <a:buNone/>
              <a:defRPr/>
            </a:pPr>
            <a:endParaRPr lang="ru-RU" dirty="0" smtClean="0"/>
          </a:p>
          <a:p>
            <a:pPr eaLnBrk="1" fontAlgn="auto" hangingPunct="1">
              <a:spcAft>
                <a:spcPts val="0"/>
              </a:spcAft>
              <a:buFont typeface="Arial" charset="0"/>
              <a:buNone/>
              <a:defRPr/>
            </a:pPr>
            <a:endParaRPr lang="ru-RU" dirty="0" smtClean="0"/>
          </a:p>
          <a:p>
            <a:pPr eaLnBrk="1" fontAlgn="auto" hangingPunct="1">
              <a:spcAft>
                <a:spcPts val="0"/>
              </a:spcAft>
              <a:buFont typeface="Arial" charset="0"/>
              <a:buNone/>
              <a:defRPr/>
            </a:pPr>
            <a:endParaRPr lang="ru-RU" dirty="0" smtClean="0"/>
          </a:p>
          <a:p>
            <a:pPr eaLnBrk="1" fontAlgn="auto" hangingPunct="1">
              <a:spcAft>
                <a:spcPts val="0"/>
              </a:spcAft>
              <a:buFont typeface="Arial" charset="0"/>
              <a:buNone/>
              <a:defRPr/>
            </a:pPr>
            <a:endParaRPr lang="ru-RU" sz="1400" dirty="0" smtClean="0"/>
          </a:p>
          <a:p>
            <a:pPr eaLnBrk="1" fontAlgn="auto" hangingPunct="1">
              <a:spcAft>
                <a:spcPts val="0"/>
              </a:spcAft>
              <a:buFont typeface="Arial" charset="0"/>
              <a:buNone/>
              <a:defRPr/>
            </a:pPr>
            <a:r>
              <a:rPr lang="ru-RU" sz="1300" dirty="0" smtClean="0"/>
              <a:t>                                                                                          </a:t>
            </a:r>
            <a:endParaRPr lang="ru-RU" sz="1300" b="1" dirty="0" smtClean="0"/>
          </a:p>
        </p:txBody>
      </p:sp>
      <p:sp>
        <p:nvSpPr>
          <p:cNvPr id="8204" name="TextBox 13"/>
          <p:cNvSpPr txBox="1">
            <a:spLocks noChangeArrowheads="1"/>
          </p:cNvSpPr>
          <p:nvPr/>
        </p:nvSpPr>
        <p:spPr bwMode="auto">
          <a:xfrm>
            <a:off x="7451725" y="5516563"/>
            <a:ext cx="1531938" cy="246062"/>
          </a:xfrm>
          <a:prstGeom prst="rect">
            <a:avLst/>
          </a:prstGeom>
          <a:noFill/>
          <a:ln w="9525">
            <a:noFill/>
            <a:miter lim="800000"/>
            <a:headEnd/>
            <a:tailEnd/>
          </a:ln>
        </p:spPr>
        <p:txBody>
          <a:bodyPr>
            <a:spAutoFit/>
          </a:bodyPr>
          <a:lstStyle/>
          <a:p>
            <a:pPr>
              <a:defRPr/>
            </a:pPr>
            <a:r>
              <a:rPr lang="ru-RU" sz="1000" b="1" dirty="0">
                <a:latin typeface="+mn-lt"/>
                <a:cs typeface="Arial" charset="0"/>
              </a:rPr>
              <a:t>   </a:t>
            </a:r>
          </a:p>
        </p:txBody>
      </p:sp>
      <p:sp>
        <p:nvSpPr>
          <p:cNvPr id="16" name="Содержимое 3"/>
          <p:cNvSpPr txBox="1">
            <a:spLocks/>
          </p:cNvSpPr>
          <p:nvPr/>
        </p:nvSpPr>
        <p:spPr bwMode="auto">
          <a:xfrm>
            <a:off x="5110162" y="980728"/>
            <a:ext cx="4033838" cy="2376264"/>
          </a:xfrm>
          <a:prstGeom prst="rect">
            <a:avLst/>
          </a:prstGeom>
          <a:noFill/>
          <a:ln w="9525">
            <a:noFill/>
            <a:miter lim="800000"/>
            <a:headEnd/>
            <a:tailEnd/>
          </a:ln>
        </p:spPr>
        <p:txBody>
          <a:bodyPr>
            <a:normAutofit fontScale="25000" lnSpcReduction="20000"/>
          </a:bodyPr>
          <a:lstStyle/>
          <a:p>
            <a:pPr marL="342900" indent="-342900" algn="ctr" fontAlgn="auto">
              <a:spcBef>
                <a:spcPct val="20000"/>
              </a:spcBef>
              <a:spcAft>
                <a:spcPts val="0"/>
              </a:spcAft>
              <a:buFont typeface="Arial" charset="0"/>
              <a:buNone/>
              <a:defRPr/>
            </a:pPr>
            <a:r>
              <a:rPr lang="ru-RU" sz="5600" b="1" dirty="0">
                <a:latin typeface="+mn-lt"/>
                <a:cs typeface="+mn-cs"/>
              </a:rPr>
              <a:t>Отношение </a:t>
            </a:r>
            <a:r>
              <a:rPr lang="ru-RU" sz="5600" b="1" dirty="0" smtClean="0">
                <a:latin typeface="+mn-lt"/>
                <a:cs typeface="+mn-cs"/>
              </a:rPr>
              <a:t>муниципального </a:t>
            </a:r>
            <a:r>
              <a:rPr lang="ru-RU" sz="5600" b="1" dirty="0">
                <a:latin typeface="+mn-lt"/>
                <a:cs typeface="+mn-cs"/>
              </a:rPr>
              <a:t>долга </a:t>
            </a:r>
            <a:r>
              <a:rPr lang="ru-RU" sz="5600" b="1" dirty="0" smtClean="0">
                <a:latin typeface="+mn-lt"/>
                <a:cs typeface="+mn-cs"/>
              </a:rPr>
              <a:t> </a:t>
            </a:r>
            <a:r>
              <a:rPr lang="ru-RU" sz="5600" b="1" dirty="0">
                <a:latin typeface="+mn-lt"/>
                <a:cs typeface="+mn-cs"/>
              </a:rPr>
              <a:t>к </a:t>
            </a:r>
            <a:r>
              <a:rPr lang="ru-RU" sz="5600" b="1" dirty="0" smtClean="0">
                <a:latin typeface="+mn-lt"/>
                <a:cs typeface="+mn-cs"/>
              </a:rPr>
              <a:t> доходам районного бюджета (без учета объема безвозмездных поступлений), %</a:t>
            </a:r>
          </a:p>
          <a:p>
            <a:pPr marL="342900" indent="-342900" algn="ctr" fontAlgn="auto">
              <a:spcBef>
                <a:spcPct val="20000"/>
              </a:spcBef>
              <a:spcAft>
                <a:spcPts val="0"/>
              </a:spcAft>
              <a:buFont typeface="Arial" charset="0"/>
              <a:buNone/>
              <a:defRPr/>
            </a:pPr>
            <a:endParaRPr lang="ru-RU" sz="5600" b="1" dirty="0" smtClean="0"/>
          </a:p>
          <a:p>
            <a:pPr marL="342900" indent="-342900" algn="ctr" fontAlgn="auto">
              <a:spcBef>
                <a:spcPct val="20000"/>
              </a:spcBef>
              <a:spcAft>
                <a:spcPts val="0"/>
              </a:spcAft>
              <a:buFont typeface="Arial" charset="0"/>
              <a:buNone/>
              <a:defRPr/>
            </a:pPr>
            <a:r>
              <a:rPr lang="ru-RU" sz="5600" b="1" dirty="0" smtClean="0">
                <a:latin typeface="+mn-lt"/>
                <a:cs typeface="+mn-cs"/>
              </a:rPr>
              <a:t>Установленное Бюджетным Кодексом предельное соотношение соблюдено</a:t>
            </a:r>
          </a:p>
          <a:p>
            <a:pPr marL="342900" indent="-342900" algn="ctr" fontAlgn="auto">
              <a:spcBef>
                <a:spcPct val="20000"/>
              </a:spcBef>
              <a:spcAft>
                <a:spcPts val="0"/>
              </a:spcAft>
              <a:buFont typeface="Arial" charset="0"/>
              <a:buNone/>
              <a:defRPr/>
            </a:pPr>
            <a:endParaRPr lang="ru-RU" sz="3600" b="1" dirty="0" smtClean="0"/>
          </a:p>
          <a:p>
            <a:r>
              <a:rPr lang="ru-RU" sz="4400" b="1" dirty="0" smtClean="0"/>
              <a:t>(БК РФ, Статья 107. </a:t>
            </a:r>
          </a:p>
          <a:p>
            <a:r>
              <a:rPr lang="ru-RU" sz="4400" dirty="0" smtClean="0"/>
              <a:t> </a:t>
            </a:r>
            <a:r>
              <a:rPr lang="ru-RU" sz="4800" dirty="0" smtClean="0"/>
              <a:t>Предельный объем муниципального долга </a:t>
            </a:r>
            <a:r>
              <a:rPr lang="ru-RU" sz="4800" b="1" dirty="0" smtClean="0"/>
              <a:t>не должен превышать</a:t>
            </a:r>
            <a:r>
              <a:rPr lang="ru-RU" sz="4800" dirty="0" smtClean="0"/>
              <a:t> утвержденный общий годовой объем доходов местного бюджета без учета утвержденного объема безвозмездных поступлений и (или) поступлений налоговых доходов по дополнительным нормативам отчислений)</a:t>
            </a:r>
          </a:p>
          <a:p>
            <a:pPr marL="342900" indent="-342900" algn="ctr" fontAlgn="auto">
              <a:spcBef>
                <a:spcPct val="20000"/>
              </a:spcBef>
              <a:spcAft>
                <a:spcPts val="0"/>
              </a:spcAft>
              <a:buFont typeface="Arial" charset="0"/>
              <a:buNone/>
              <a:defRPr/>
            </a:pPr>
            <a:endParaRPr lang="ru-RU" sz="5600" b="1" dirty="0">
              <a:latin typeface="+mn-lt"/>
              <a:cs typeface="+mn-cs"/>
            </a:endParaRPr>
          </a:p>
          <a:p>
            <a:pPr marL="342900" indent="-342900" fontAlgn="auto">
              <a:spcBef>
                <a:spcPct val="20000"/>
              </a:spcBef>
              <a:spcAft>
                <a:spcPts val="0"/>
              </a:spcAft>
              <a:buFont typeface="Arial" charset="0"/>
              <a:buNone/>
              <a:defRPr/>
            </a:pPr>
            <a:endParaRPr lang="ru-RU" sz="2800" dirty="0">
              <a:latin typeface="+mn-lt"/>
              <a:cs typeface="+mn-cs"/>
            </a:endParaRPr>
          </a:p>
          <a:p>
            <a:pPr marL="342900" indent="-342900" fontAlgn="auto">
              <a:spcBef>
                <a:spcPct val="20000"/>
              </a:spcBef>
              <a:spcAft>
                <a:spcPts val="0"/>
              </a:spcAft>
              <a:buFont typeface="Arial" charset="0"/>
              <a:buNone/>
              <a:defRPr/>
            </a:pPr>
            <a:endParaRPr lang="ru-RU" sz="2800" dirty="0">
              <a:latin typeface="+mn-lt"/>
              <a:cs typeface="+mn-cs"/>
            </a:endParaRPr>
          </a:p>
          <a:p>
            <a:pPr marL="342900" indent="-342900" fontAlgn="auto">
              <a:spcBef>
                <a:spcPct val="20000"/>
              </a:spcBef>
              <a:spcAft>
                <a:spcPts val="0"/>
              </a:spcAft>
              <a:buFont typeface="Arial" charset="0"/>
              <a:buNone/>
              <a:defRPr/>
            </a:pPr>
            <a:endParaRPr lang="ru-RU" sz="2800" dirty="0">
              <a:latin typeface="+mn-lt"/>
              <a:cs typeface="+mn-cs"/>
            </a:endParaRPr>
          </a:p>
          <a:p>
            <a:pPr marL="342900" indent="-342900" fontAlgn="auto">
              <a:spcBef>
                <a:spcPct val="20000"/>
              </a:spcBef>
              <a:spcAft>
                <a:spcPts val="0"/>
              </a:spcAft>
              <a:buFont typeface="Arial" charset="0"/>
              <a:buNone/>
              <a:defRPr/>
            </a:pPr>
            <a:endParaRPr lang="ru-RU" sz="2800" dirty="0">
              <a:latin typeface="+mn-lt"/>
              <a:cs typeface="+mn-cs"/>
            </a:endParaRPr>
          </a:p>
          <a:p>
            <a:pPr marL="342900" indent="-342900" fontAlgn="auto">
              <a:spcBef>
                <a:spcPct val="20000"/>
              </a:spcBef>
              <a:spcAft>
                <a:spcPts val="0"/>
              </a:spcAft>
              <a:buFont typeface="Arial" charset="0"/>
              <a:buNone/>
              <a:defRPr/>
            </a:pPr>
            <a:endParaRPr lang="ru-RU" sz="2800" dirty="0">
              <a:latin typeface="+mn-lt"/>
              <a:cs typeface="+mn-cs"/>
            </a:endParaRPr>
          </a:p>
          <a:p>
            <a:pPr marL="342900" indent="-342900" fontAlgn="auto">
              <a:spcBef>
                <a:spcPct val="20000"/>
              </a:spcBef>
              <a:spcAft>
                <a:spcPts val="0"/>
              </a:spcAft>
              <a:buFont typeface="Arial" charset="0"/>
              <a:buNone/>
              <a:defRPr/>
            </a:pPr>
            <a:endParaRPr lang="ru-RU" sz="2800" dirty="0">
              <a:latin typeface="+mn-lt"/>
              <a:cs typeface="+mn-cs"/>
            </a:endParaRPr>
          </a:p>
          <a:p>
            <a:pPr marL="342900" indent="-342900" fontAlgn="auto">
              <a:spcBef>
                <a:spcPct val="20000"/>
              </a:spcBef>
              <a:spcAft>
                <a:spcPts val="0"/>
              </a:spcAft>
              <a:buFont typeface="Arial" charset="0"/>
              <a:buNone/>
              <a:defRPr/>
            </a:pPr>
            <a:endParaRPr lang="ru-RU" sz="2800" dirty="0">
              <a:latin typeface="+mn-lt"/>
              <a:cs typeface="+mn-cs"/>
            </a:endParaRPr>
          </a:p>
          <a:p>
            <a:pPr marL="342900" indent="-342900" fontAlgn="auto">
              <a:spcBef>
                <a:spcPct val="20000"/>
              </a:spcBef>
              <a:spcAft>
                <a:spcPts val="0"/>
              </a:spcAft>
              <a:buFont typeface="Arial" charset="0"/>
              <a:buNone/>
              <a:defRPr/>
            </a:pPr>
            <a:endParaRPr lang="ru-RU" sz="1400" dirty="0">
              <a:latin typeface="+mn-lt"/>
              <a:cs typeface="+mn-cs"/>
            </a:endParaRPr>
          </a:p>
          <a:p>
            <a:pPr marL="342900" indent="-342900" fontAlgn="auto">
              <a:spcBef>
                <a:spcPct val="20000"/>
              </a:spcBef>
              <a:spcAft>
                <a:spcPts val="0"/>
              </a:spcAft>
              <a:buFont typeface="Arial" charset="0"/>
              <a:buNone/>
              <a:defRPr/>
            </a:pPr>
            <a:r>
              <a:rPr lang="ru-RU" sz="1300" dirty="0">
                <a:latin typeface="+mn-lt"/>
                <a:cs typeface="+mn-cs"/>
              </a:rPr>
              <a:t>                                                                                          </a:t>
            </a:r>
            <a:endParaRPr lang="ru-RU" sz="1300" b="1" dirty="0">
              <a:latin typeface="+mn-lt"/>
              <a:cs typeface="+mn-cs"/>
            </a:endParaRPr>
          </a:p>
        </p:txBody>
      </p:sp>
      <p:sp>
        <p:nvSpPr>
          <p:cNvPr id="13324" name="TextBox 22"/>
          <p:cNvSpPr txBox="1">
            <a:spLocks noChangeArrowheads="1"/>
          </p:cNvSpPr>
          <p:nvPr/>
        </p:nvSpPr>
        <p:spPr bwMode="auto">
          <a:xfrm>
            <a:off x="683569" y="333375"/>
            <a:ext cx="8352927" cy="400110"/>
          </a:xfrm>
          <a:prstGeom prst="rect">
            <a:avLst/>
          </a:prstGeom>
          <a:noFill/>
          <a:ln w="9525">
            <a:noFill/>
            <a:miter lim="800000"/>
            <a:headEnd/>
            <a:tailEnd/>
          </a:ln>
        </p:spPr>
        <p:txBody>
          <a:bodyPr wrap="square">
            <a:spAutoFit/>
          </a:bodyPr>
          <a:lstStyle/>
          <a:p>
            <a:pPr algn="ctr"/>
            <a:r>
              <a:rPr lang="ru-RU" sz="2000" b="1" dirty="0" smtClean="0">
                <a:solidFill>
                  <a:srgbClr val="0000FF"/>
                </a:solidFill>
              </a:rPr>
              <a:t>10.1.   Управление муниципальным </a:t>
            </a:r>
            <a:r>
              <a:rPr lang="ru-RU" sz="2000" b="1" dirty="0">
                <a:solidFill>
                  <a:srgbClr val="0000FF"/>
                </a:solidFill>
              </a:rPr>
              <a:t>долгом </a:t>
            </a:r>
            <a:r>
              <a:rPr lang="ru-RU" sz="2000" b="1" dirty="0" smtClean="0">
                <a:solidFill>
                  <a:srgbClr val="0000FF"/>
                </a:solidFill>
              </a:rPr>
              <a:t> районного бюджета</a:t>
            </a:r>
            <a:endParaRPr lang="ru-RU" sz="2000" b="1" dirty="0">
              <a:solidFill>
                <a:srgbClr val="0000FF"/>
              </a:solidFill>
            </a:endParaRPr>
          </a:p>
        </p:txBody>
      </p:sp>
      <p:sp>
        <p:nvSpPr>
          <p:cNvPr id="13325" name="TextBox 23"/>
          <p:cNvSpPr txBox="1">
            <a:spLocks noChangeArrowheads="1"/>
          </p:cNvSpPr>
          <p:nvPr/>
        </p:nvSpPr>
        <p:spPr bwMode="auto">
          <a:xfrm>
            <a:off x="395289" y="1052735"/>
            <a:ext cx="3888680" cy="738664"/>
          </a:xfrm>
          <a:prstGeom prst="rect">
            <a:avLst/>
          </a:prstGeom>
          <a:noFill/>
          <a:ln w="9525">
            <a:noFill/>
            <a:miter lim="800000"/>
            <a:headEnd/>
            <a:tailEnd/>
          </a:ln>
        </p:spPr>
        <p:txBody>
          <a:bodyPr wrap="square">
            <a:spAutoFit/>
          </a:bodyPr>
          <a:lstStyle/>
          <a:p>
            <a:r>
              <a:rPr lang="ru-RU" sz="1400" b="1" i="1" dirty="0"/>
              <a:t>Продолжено сокращение объема </a:t>
            </a:r>
            <a:r>
              <a:rPr lang="ru-RU" sz="1400" b="1" i="1" dirty="0" smtClean="0"/>
              <a:t>муниципального </a:t>
            </a:r>
            <a:r>
              <a:rPr lang="ru-RU" sz="1400" b="1" i="1" dirty="0"/>
              <a:t>долга </a:t>
            </a:r>
            <a:r>
              <a:rPr lang="ru-RU" sz="1400" b="1" i="1" dirty="0" smtClean="0"/>
              <a:t>районного бюджета</a:t>
            </a:r>
            <a:endParaRPr lang="ru-RU" sz="1400" b="1" i="1" dirty="0"/>
          </a:p>
          <a:p>
            <a:r>
              <a:rPr lang="ru-RU" sz="1400" b="1" i="1" dirty="0" smtClean="0"/>
              <a:t>в 2016 году в сравнении с 2015 годом</a:t>
            </a:r>
            <a:endParaRPr lang="ru-RU" sz="1400" b="1" i="1" dirty="0"/>
          </a:p>
        </p:txBody>
      </p:sp>
      <p:sp>
        <p:nvSpPr>
          <p:cNvPr id="25" name="Половина рамки 24"/>
          <p:cNvSpPr/>
          <p:nvPr/>
        </p:nvSpPr>
        <p:spPr>
          <a:xfrm rot="13306017">
            <a:off x="276185" y="850755"/>
            <a:ext cx="224596" cy="451660"/>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graphicFrame>
        <p:nvGraphicFramePr>
          <p:cNvPr id="13317" name="Диаграмма 28"/>
          <p:cNvGraphicFramePr>
            <a:graphicFrameLocks/>
          </p:cNvGraphicFramePr>
          <p:nvPr/>
        </p:nvGraphicFramePr>
        <p:xfrm>
          <a:off x="200025" y="1217613"/>
          <a:ext cx="769938" cy="188912"/>
        </p:xfrm>
        <a:graphic>
          <a:graphicData uri="http://schemas.openxmlformats.org/presentationml/2006/ole">
            <p:oleObj spid="_x0000_s46085" name="Worksheet" r:id="rId3" imgW="800033" imgH="199935" progId="Excel.Sheet.8">
              <p:embed/>
            </p:oleObj>
          </a:graphicData>
        </a:graphic>
      </p:graphicFrame>
      <p:pic>
        <p:nvPicPr>
          <p:cNvPr id="46088" name="Picture 8"/>
          <p:cNvPicPr>
            <a:picLocks noChangeAspect="1" noChangeArrowheads="1"/>
          </p:cNvPicPr>
          <p:nvPr/>
        </p:nvPicPr>
        <p:blipFill>
          <a:blip r:embed="rId4" cstate="print"/>
          <a:srcRect/>
          <a:stretch>
            <a:fillRect/>
          </a:stretch>
        </p:blipFill>
        <p:spPr bwMode="auto">
          <a:xfrm>
            <a:off x="467544" y="2060848"/>
            <a:ext cx="4104456" cy="3024336"/>
          </a:xfrm>
          <a:prstGeom prst="rect">
            <a:avLst/>
          </a:prstGeom>
          <a:noFill/>
          <a:ln w="9525">
            <a:noFill/>
            <a:miter lim="800000"/>
            <a:headEnd/>
            <a:tailEnd/>
          </a:ln>
          <a:effectLst/>
        </p:spPr>
      </p:pic>
      <p:sp>
        <p:nvSpPr>
          <p:cNvPr id="19" name="Половина рамки 18"/>
          <p:cNvSpPr/>
          <p:nvPr/>
        </p:nvSpPr>
        <p:spPr>
          <a:xfrm rot="13306017">
            <a:off x="301398" y="854121"/>
            <a:ext cx="224596" cy="451660"/>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20" name="Половина рамки 19"/>
          <p:cNvSpPr/>
          <p:nvPr/>
        </p:nvSpPr>
        <p:spPr>
          <a:xfrm rot="13306017">
            <a:off x="5279866" y="1516265"/>
            <a:ext cx="287337" cy="505368"/>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pic>
        <p:nvPicPr>
          <p:cNvPr id="46091" name="Picture 11"/>
          <p:cNvPicPr>
            <a:picLocks noChangeAspect="1" noChangeArrowheads="1"/>
          </p:cNvPicPr>
          <p:nvPr/>
        </p:nvPicPr>
        <p:blipFill>
          <a:blip r:embed="rId5" cstate="print"/>
          <a:srcRect/>
          <a:stretch>
            <a:fillRect/>
          </a:stretch>
        </p:blipFill>
        <p:spPr bwMode="auto">
          <a:xfrm>
            <a:off x="4932040" y="3429000"/>
            <a:ext cx="3608387" cy="2962275"/>
          </a:xfrm>
          <a:prstGeom prst="rect">
            <a:avLst/>
          </a:prstGeom>
          <a:noFill/>
          <a:ln w="9525">
            <a:noFill/>
            <a:miter lim="800000"/>
            <a:headEnd/>
            <a:tailEnd/>
          </a:ln>
          <a:effectLst/>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3"/>
          <p:cNvSpPr txBox="1">
            <a:spLocks noChangeArrowheads="1"/>
          </p:cNvSpPr>
          <p:nvPr/>
        </p:nvSpPr>
        <p:spPr bwMode="auto">
          <a:xfrm>
            <a:off x="179388" y="764704"/>
            <a:ext cx="8425060" cy="707886"/>
          </a:xfrm>
          <a:prstGeom prst="rect">
            <a:avLst/>
          </a:prstGeom>
          <a:noFill/>
          <a:ln w="9525">
            <a:noFill/>
            <a:miter lim="800000"/>
            <a:headEnd/>
            <a:tailEnd/>
          </a:ln>
        </p:spPr>
        <p:txBody>
          <a:bodyPr wrap="square">
            <a:spAutoFit/>
          </a:bodyPr>
          <a:lstStyle/>
          <a:p>
            <a:pPr algn="ctr"/>
            <a:r>
              <a:rPr lang="ru-RU" sz="2000" b="1" dirty="0" smtClean="0">
                <a:solidFill>
                  <a:srgbClr val="0000FF"/>
                </a:solidFill>
              </a:rPr>
              <a:t>10.2.  Расходы </a:t>
            </a:r>
            <a:r>
              <a:rPr lang="ru-RU" sz="2000" b="1" dirty="0">
                <a:solidFill>
                  <a:srgbClr val="0000FF"/>
                </a:solidFill>
              </a:rPr>
              <a:t>на обслуживание </a:t>
            </a:r>
            <a:r>
              <a:rPr lang="ru-RU" sz="2000" b="1" dirty="0" smtClean="0">
                <a:solidFill>
                  <a:srgbClr val="0000FF"/>
                </a:solidFill>
              </a:rPr>
              <a:t>муниципального долга районного бюджета</a:t>
            </a:r>
            <a:endParaRPr lang="ru-RU" sz="2000" b="1" dirty="0">
              <a:solidFill>
                <a:srgbClr val="0000FF"/>
              </a:solidFill>
            </a:endParaRPr>
          </a:p>
        </p:txBody>
      </p:sp>
      <p:sp>
        <p:nvSpPr>
          <p:cNvPr id="54277" name="TextBox 6"/>
          <p:cNvSpPr txBox="1">
            <a:spLocks noChangeArrowheads="1"/>
          </p:cNvSpPr>
          <p:nvPr/>
        </p:nvSpPr>
        <p:spPr bwMode="auto">
          <a:xfrm>
            <a:off x="395536" y="3429000"/>
            <a:ext cx="3240360" cy="2092881"/>
          </a:xfrm>
          <a:prstGeom prst="rect">
            <a:avLst/>
          </a:prstGeom>
          <a:noFill/>
          <a:ln w="9525">
            <a:noFill/>
            <a:miter lim="800000"/>
            <a:headEnd/>
            <a:tailEnd/>
          </a:ln>
        </p:spPr>
        <p:txBody>
          <a:bodyPr wrap="square">
            <a:spAutoFit/>
          </a:bodyPr>
          <a:lstStyle/>
          <a:p>
            <a:r>
              <a:rPr lang="ru-RU" sz="1300" b="1" dirty="0" smtClean="0"/>
              <a:t>БК РФ, Статья 111. </a:t>
            </a:r>
          </a:p>
          <a:p>
            <a:r>
              <a:rPr lang="ru-RU" sz="1300" dirty="0" smtClean="0"/>
              <a:t> Объем расходов на обслуживание муниципального долга </a:t>
            </a:r>
            <a:r>
              <a:rPr lang="ru-RU" sz="1300" b="1" dirty="0" smtClean="0"/>
              <a:t>не должен превышать 15 процентов</a:t>
            </a:r>
            <a:r>
              <a:rPr lang="ru-RU" sz="1300" dirty="0" smtClean="0"/>
              <a:t> объема расходов соответствующего бюджета, за исключением объема расходов, которые осуществляются за счет субвенций, предоставляемых из бюджетов бюджетной системы Российской Федерации</a:t>
            </a:r>
            <a:r>
              <a:rPr lang="ru-RU" sz="1200" dirty="0" smtClean="0"/>
              <a:t>.</a:t>
            </a:r>
            <a:endParaRPr lang="ru-RU" sz="1200" dirty="0"/>
          </a:p>
        </p:txBody>
      </p:sp>
      <p:sp>
        <p:nvSpPr>
          <p:cNvPr id="10" name="Половина рамки 9"/>
          <p:cNvSpPr/>
          <p:nvPr/>
        </p:nvSpPr>
        <p:spPr>
          <a:xfrm rot="13306017">
            <a:off x="216600" y="2749063"/>
            <a:ext cx="287337" cy="437191"/>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11" name="Прямоугольник 10"/>
          <p:cNvSpPr/>
          <p:nvPr/>
        </p:nvSpPr>
        <p:spPr>
          <a:xfrm rot="10800000" flipV="1">
            <a:off x="251520" y="2920189"/>
            <a:ext cx="3456384" cy="492443"/>
          </a:xfrm>
          <a:prstGeom prst="rect">
            <a:avLst/>
          </a:prstGeom>
        </p:spPr>
        <p:txBody>
          <a:bodyPr wrap="square">
            <a:spAutoFit/>
          </a:bodyPr>
          <a:lstStyle/>
          <a:p>
            <a:pPr marL="342900" indent="-342900" algn="ctr" fontAlgn="auto">
              <a:spcBef>
                <a:spcPct val="20000"/>
              </a:spcBef>
              <a:spcAft>
                <a:spcPts val="0"/>
              </a:spcAft>
              <a:buFont typeface="Arial" charset="0"/>
              <a:buNone/>
              <a:defRPr/>
            </a:pPr>
            <a:r>
              <a:rPr lang="ru-RU" sz="1300" b="1" dirty="0" smtClean="0"/>
              <a:t>Установленное Бюджетным Кодексом предельное соотношение соблюдено</a:t>
            </a:r>
          </a:p>
        </p:txBody>
      </p:sp>
      <p:graphicFrame>
        <p:nvGraphicFramePr>
          <p:cNvPr id="12" name="Диаграмма 11"/>
          <p:cNvGraphicFramePr/>
          <p:nvPr/>
        </p:nvGraphicFramePr>
        <p:xfrm>
          <a:off x="3995936" y="1484784"/>
          <a:ext cx="4536504"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13" name="Прямоугольник 12"/>
          <p:cNvSpPr/>
          <p:nvPr/>
        </p:nvSpPr>
        <p:spPr>
          <a:xfrm rot="10800000" flipV="1">
            <a:off x="403920" y="1758338"/>
            <a:ext cx="3456384" cy="772519"/>
          </a:xfrm>
          <a:prstGeom prst="rect">
            <a:avLst/>
          </a:prstGeom>
        </p:spPr>
        <p:txBody>
          <a:bodyPr wrap="square">
            <a:spAutoFit/>
          </a:bodyPr>
          <a:lstStyle/>
          <a:p>
            <a:pPr marL="342900" indent="-342900" algn="ctr" fontAlgn="auto">
              <a:spcBef>
                <a:spcPct val="20000"/>
              </a:spcBef>
              <a:spcAft>
                <a:spcPts val="0"/>
              </a:spcAft>
              <a:buFont typeface="Arial" charset="0"/>
              <a:buNone/>
              <a:defRPr/>
            </a:pPr>
            <a:r>
              <a:rPr lang="ru-RU" sz="1300" b="1" dirty="0" smtClean="0"/>
              <a:t>2014 год – 2,0 млн. руб.;</a:t>
            </a:r>
          </a:p>
          <a:p>
            <a:pPr marL="342900" indent="-342900" algn="ctr" fontAlgn="auto">
              <a:spcBef>
                <a:spcPct val="20000"/>
              </a:spcBef>
              <a:spcAft>
                <a:spcPts val="0"/>
              </a:spcAft>
              <a:buFont typeface="Arial" charset="0"/>
              <a:buNone/>
              <a:defRPr/>
            </a:pPr>
            <a:r>
              <a:rPr lang="ru-RU" sz="1300" b="1" dirty="0" smtClean="0"/>
              <a:t>2015 год – 2,0 млн. руб.;</a:t>
            </a:r>
          </a:p>
          <a:p>
            <a:pPr marL="342900" indent="-342900" algn="ctr" fontAlgn="auto">
              <a:spcBef>
                <a:spcPct val="20000"/>
              </a:spcBef>
              <a:spcAft>
                <a:spcPts val="0"/>
              </a:spcAft>
              <a:buFont typeface="Arial" charset="0"/>
              <a:buNone/>
              <a:defRPr/>
            </a:pPr>
            <a:r>
              <a:rPr lang="ru-RU" sz="1300" b="1" dirty="0" smtClean="0"/>
              <a:t>2016 год – 1,1 млн. руб.</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91264" cy="432048"/>
          </a:xfrm>
        </p:spPr>
        <p:txBody>
          <a:bodyPr>
            <a:noAutofit/>
          </a:bodyPr>
          <a:lstStyle/>
          <a:p>
            <a:pPr algn="ctr"/>
            <a:r>
              <a:rPr lang="ru-RU" sz="2800" b="1" cap="all" dirty="0">
                <a:solidFill>
                  <a:srgbClr val="0000FF"/>
                </a:solidFill>
              </a:rPr>
              <a:t>ЧТО ТАКОЕ </a:t>
            </a:r>
            <a:r>
              <a:rPr lang="ru-RU" sz="2800" b="1" cap="all" dirty="0" smtClean="0">
                <a:solidFill>
                  <a:srgbClr val="0000FF"/>
                </a:solidFill>
              </a:rPr>
              <a:t>муниципальный БЮДЖЕТ</a:t>
            </a:r>
            <a:r>
              <a:rPr lang="ru-RU" sz="2800" b="1" cap="all" dirty="0">
                <a:solidFill>
                  <a:srgbClr val="0000FF"/>
                </a:solidFill>
              </a:rPr>
              <a:t>?</a:t>
            </a:r>
          </a:p>
        </p:txBody>
      </p:sp>
      <p:sp>
        <p:nvSpPr>
          <p:cNvPr id="3" name="Выгнутая вверх стрелка 2"/>
          <p:cNvSpPr/>
          <p:nvPr/>
        </p:nvSpPr>
        <p:spPr>
          <a:xfrm>
            <a:off x="3011066" y="3114908"/>
            <a:ext cx="6097438" cy="276999"/>
          </a:xfrm>
          <a:prstGeom prst="curvedDownArrow">
            <a:avLst/>
          </a:prstGeom>
          <a:solidFill>
            <a:srgbClr val="C00000"/>
          </a:solidFill>
          <a:ln w="19050">
            <a:solidFill>
              <a:schemeClr val="tx1"/>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endParaRPr lang="ru-RU" sz="1200" dirty="0">
              <a:solidFill>
                <a:prstClr val="black"/>
              </a:solidFill>
              <a:latin typeface="Times New Roman" panose="02020603050405020304" pitchFamily="18" charset="0"/>
              <a:cs typeface="Times New Roman" panose="02020603050405020304" pitchFamily="18" charset="0"/>
            </a:endParaRPr>
          </a:p>
        </p:txBody>
      </p:sp>
      <p:grpSp>
        <p:nvGrpSpPr>
          <p:cNvPr id="4" name="Группа 3"/>
          <p:cNvGrpSpPr/>
          <p:nvPr/>
        </p:nvGrpSpPr>
        <p:grpSpPr>
          <a:xfrm>
            <a:off x="3297235" y="1700808"/>
            <a:ext cx="2520000" cy="4203408"/>
            <a:chOff x="2080617" y="-97977"/>
            <a:chExt cx="1934765" cy="4161976"/>
          </a:xfrm>
          <a:effectLst>
            <a:outerShdw blurRad="50800" dist="38100" dir="13500000" algn="br" rotWithShape="0">
              <a:prstClr val="black">
                <a:alpha val="40000"/>
              </a:prstClr>
            </a:outerShdw>
          </a:effectLst>
        </p:grpSpPr>
        <p:sp>
          <p:nvSpPr>
            <p:cNvPr id="5" name="Скругленный прямоугольник 4"/>
            <p:cNvSpPr/>
            <p:nvPr/>
          </p:nvSpPr>
          <p:spPr>
            <a:xfrm>
              <a:off x="2080617" y="-97977"/>
              <a:ext cx="1934765" cy="4161976"/>
            </a:xfrm>
            <a:prstGeom prst="roundRect">
              <a:avLst>
                <a:gd name="adj" fmla="val 10000"/>
              </a:avLst>
            </a:prstGeom>
            <a:solidFill>
              <a:schemeClr val="tx2">
                <a:lumMod val="40000"/>
                <a:lumOff val="60000"/>
              </a:schemeClr>
            </a:solidFill>
            <a:ln w="22225">
              <a:solidFill>
                <a:schemeClr val="accent4">
                  <a:lumMod val="75000"/>
                </a:schemeClr>
              </a:solidFill>
            </a:ln>
            <a:scene3d>
              <a:camera prst="orthographicFront"/>
              <a:lightRig rig="threePt" dir="t"/>
            </a:scene3d>
            <a:sp3d>
              <a:bevelT w="165100" prst="coolSlant"/>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r>
                <a:rPr lang="ru-RU" sz="2800" b="1" dirty="0" smtClean="0">
                  <a:solidFill>
                    <a:prstClr val="black">
                      <a:hueOff val="0"/>
                      <a:satOff val="0"/>
                      <a:lumOff val="0"/>
                      <a:alphaOff val="0"/>
                    </a:prstClr>
                  </a:solidFill>
                  <a:latin typeface="Arial Narrow" panose="020B0606020202030204" pitchFamily="34" charset="0"/>
                </a:rPr>
                <a:t>ДОХОДЫ</a:t>
              </a:r>
              <a:endParaRPr lang="ru-RU" sz="2800" b="1" dirty="0" smtClean="0">
                <a:solidFill>
                  <a:prstClr val="black">
                    <a:hueOff val="0"/>
                    <a:satOff val="0"/>
                    <a:lumOff val="0"/>
                    <a:alphaOff val="0"/>
                  </a:prstClr>
                </a:solidFill>
              </a:endParaRPr>
            </a:p>
            <a:p>
              <a:pPr algn="ctr"/>
              <a:r>
                <a:rPr lang="ru-RU" sz="2200" b="1" dirty="0" smtClean="0">
                  <a:solidFill>
                    <a:prstClr val="black">
                      <a:hueOff val="0"/>
                      <a:satOff val="0"/>
                      <a:lumOff val="0"/>
                      <a:alphaOff val="0"/>
                    </a:prstClr>
                  </a:solidFill>
                  <a:latin typeface="Arial Narrow" panose="020B0606020202030204" pitchFamily="34" charset="0"/>
                </a:rPr>
                <a:t>бюджета</a:t>
              </a:r>
              <a:endParaRPr lang="ru-RU" sz="2200" b="1" dirty="0">
                <a:solidFill>
                  <a:prstClr val="black">
                    <a:hueOff val="0"/>
                    <a:satOff val="0"/>
                    <a:lumOff val="0"/>
                    <a:alphaOff val="0"/>
                  </a:prstClr>
                </a:solidFill>
                <a:latin typeface="Arial Narrow" panose="020B0606020202030204" pitchFamily="34" charset="0"/>
              </a:endParaRPr>
            </a:p>
          </p:txBody>
        </p:sp>
        <p:sp>
          <p:nvSpPr>
            <p:cNvPr id="6" name="Скругленный прямоугольник 4"/>
            <p:cNvSpPr/>
            <p:nvPr/>
          </p:nvSpPr>
          <p:spPr>
            <a:xfrm>
              <a:off x="2080617" y="0"/>
              <a:ext cx="1934765" cy="12192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1450" tIns="171450" rIns="171450" bIns="171450" numCol="1" spcCol="1270" anchor="ctr" anchorCtr="0">
              <a:noAutofit/>
            </a:bodyPr>
            <a:lstStyle/>
            <a:p>
              <a:pPr algn="ctr" defTabSz="2000250">
                <a:lnSpc>
                  <a:spcPct val="90000"/>
                </a:lnSpc>
                <a:spcBef>
                  <a:spcPct val="0"/>
                </a:spcBef>
                <a:spcAft>
                  <a:spcPct val="35000"/>
                </a:spcAft>
              </a:pPr>
              <a:endParaRPr lang="ru-RU" sz="4500" dirty="0">
                <a:solidFill>
                  <a:prstClr val="black">
                    <a:hueOff val="0"/>
                    <a:satOff val="0"/>
                    <a:lumOff val="0"/>
                    <a:alphaOff val="0"/>
                  </a:prstClr>
                </a:solidFill>
                <a:latin typeface="Arial Narrow" panose="020B0606020202030204" pitchFamily="34" charset="0"/>
              </a:endParaRPr>
            </a:p>
          </p:txBody>
        </p:sp>
      </p:grpSp>
      <p:sp>
        <p:nvSpPr>
          <p:cNvPr id="9" name="Скругленный прямоугольник 4"/>
          <p:cNvSpPr/>
          <p:nvPr/>
        </p:nvSpPr>
        <p:spPr>
          <a:xfrm>
            <a:off x="4148679" y="1387477"/>
            <a:ext cx="1626655" cy="122205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1450" tIns="171450" rIns="171450" bIns="171450" numCol="1" spcCol="1270" anchor="ctr" anchorCtr="0">
            <a:noAutofit/>
          </a:bodyPr>
          <a:lstStyle/>
          <a:p>
            <a:pPr algn="ctr" defTabSz="2000250">
              <a:lnSpc>
                <a:spcPct val="90000"/>
              </a:lnSpc>
              <a:spcBef>
                <a:spcPct val="0"/>
              </a:spcBef>
              <a:spcAft>
                <a:spcPct val="35000"/>
              </a:spcAft>
            </a:pPr>
            <a:endParaRPr lang="ru-RU" sz="4500" dirty="0">
              <a:solidFill>
                <a:prstClr val="black">
                  <a:hueOff val="0"/>
                  <a:satOff val="0"/>
                  <a:lumOff val="0"/>
                  <a:alphaOff val="0"/>
                </a:prstClr>
              </a:solidFill>
            </a:endParaRPr>
          </a:p>
        </p:txBody>
      </p:sp>
      <p:grpSp>
        <p:nvGrpSpPr>
          <p:cNvPr id="8" name="Группа 9"/>
          <p:cNvGrpSpPr/>
          <p:nvPr/>
        </p:nvGrpSpPr>
        <p:grpSpPr>
          <a:xfrm>
            <a:off x="6012484" y="1628800"/>
            <a:ext cx="2718556" cy="4275416"/>
            <a:chOff x="4160490" y="-169275"/>
            <a:chExt cx="1934765" cy="4233274"/>
          </a:xfrm>
          <a:effectLst>
            <a:outerShdw blurRad="50800" dist="38100" dir="13500000" algn="br" rotWithShape="0">
              <a:prstClr val="black">
                <a:alpha val="40000"/>
              </a:prstClr>
            </a:outerShdw>
          </a:effectLst>
        </p:grpSpPr>
        <p:sp>
          <p:nvSpPr>
            <p:cNvPr id="11" name="Скругленный прямоугольник 10"/>
            <p:cNvSpPr/>
            <p:nvPr/>
          </p:nvSpPr>
          <p:spPr>
            <a:xfrm>
              <a:off x="4160490" y="-169275"/>
              <a:ext cx="1934765" cy="4233274"/>
            </a:xfrm>
            <a:prstGeom prst="roundRect">
              <a:avLst>
                <a:gd name="adj" fmla="val 10000"/>
              </a:avLst>
            </a:prstGeom>
            <a:solidFill>
              <a:schemeClr val="tx2">
                <a:lumMod val="40000"/>
                <a:lumOff val="60000"/>
              </a:schemeClr>
            </a:solidFill>
            <a:ln w="22225">
              <a:solidFill>
                <a:schemeClr val="accent4">
                  <a:lumMod val="75000"/>
                </a:schemeClr>
              </a:solidFill>
            </a:ln>
            <a:scene3d>
              <a:camera prst="orthographicFront"/>
              <a:lightRig rig="threePt" dir="t"/>
            </a:scene3d>
            <a:sp3d>
              <a:bevelT w="165100" prst="coolSlant"/>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r>
                <a:rPr lang="ru-RU" sz="2800" b="1" dirty="0" smtClean="0">
                  <a:solidFill>
                    <a:prstClr val="black">
                      <a:hueOff val="0"/>
                      <a:satOff val="0"/>
                      <a:lumOff val="0"/>
                      <a:alphaOff val="0"/>
                    </a:prstClr>
                  </a:solidFill>
                  <a:latin typeface="Arial Narrow" panose="020B0606020202030204" pitchFamily="34" charset="0"/>
                </a:rPr>
                <a:t>РАСХОДЫ </a:t>
              </a:r>
            </a:p>
            <a:p>
              <a:pPr algn="ctr"/>
              <a:r>
                <a:rPr lang="ru-RU" sz="2200" b="1" dirty="0" smtClean="0">
                  <a:solidFill>
                    <a:prstClr val="black">
                      <a:hueOff val="0"/>
                      <a:satOff val="0"/>
                      <a:lumOff val="0"/>
                      <a:alphaOff val="0"/>
                    </a:prstClr>
                  </a:solidFill>
                  <a:latin typeface="Arial Narrow" panose="020B0606020202030204" pitchFamily="34" charset="0"/>
                </a:rPr>
                <a:t>бюджета</a:t>
              </a:r>
              <a:endParaRPr lang="ru-RU" sz="2200" b="1" dirty="0">
                <a:solidFill>
                  <a:prstClr val="black">
                    <a:hueOff val="0"/>
                    <a:satOff val="0"/>
                    <a:lumOff val="0"/>
                    <a:alphaOff val="0"/>
                  </a:prstClr>
                </a:solidFill>
                <a:latin typeface="Arial Narrow" panose="020B0606020202030204" pitchFamily="34" charset="0"/>
              </a:endParaRPr>
            </a:p>
          </p:txBody>
        </p:sp>
        <p:sp>
          <p:nvSpPr>
            <p:cNvPr id="12" name="Скругленный прямоугольник 4"/>
            <p:cNvSpPr/>
            <p:nvPr/>
          </p:nvSpPr>
          <p:spPr>
            <a:xfrm>
              <a:off x="4160490" y="0"/>
              <a:ext cx="1934765" cy="12192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1450" tIns="171450" rIns="171450" bIns="171450" numCol="1" spcCol="1270" anchor="ctr" anchorCtr="0">
              <a:noAutofit/>
            </a:bodyPr>
            <a:lstStyle/>
            <a:p>
              <a:pPr algn="ctr" defTabSz="2000250">
                <a:lnSpc>
                  <a:spcPct val="90000"/>
                </a:lnSpc>
                <a:spcBef>
                  <a:spcPct val="0"/>
                </a:spcBef>
                <a:spcAft>
                  <a:spcPct val="35000"/>
                </a:spcAft>
              </a:pPr>
              <a:endParaRPr lang="ru-RU" sz="4500" dirty="0">
                <a:solidFill>
                  <a:prstClr val="black">
                    <a:hueOff val="0"/>
                    <a:satOff val="0"/>
                    <a:lumOff val="0"/>
                    <a:alphaOff val="0"/>
                  </a:prstClr>
                </a:solidFill>
              </a:endParaRPr>
            </a:p>
          </p:txBody>
        </p:sp>
      </p:grpSp>
      <p:grpSp>
        <p:nvGrpSpPr>
          <p:cNvPr id="10" name="Группа 12"/>
          <p:cNvGrpSpPr/>
          <p:nvPr/>
        </p:nvGrpSpPr>
        <p:grpSpPr>
          <a:xfrm>
            <a:off x="422996" y="1628801"/>
            <a:ext cx="2540803" cy="4272031"/>
            <a:chOff x="744" y="0"/>
            <a:chExt cx="1950737" cy="4229922"/>
          </a:xfrm>
          <a:effectLst>
            <a:outerShdw blurRad="50800" dist="38100" dir="13500000" algn="br" rotWithShape="0">
              <a:prstClr val="black">
                <a:alpha val="40000"/>
              </a:prstClr>
            </a:outerShdw>
          </a:effectLst>
        </p:grpSpPr>
        <p:sp>
          <p:nvSpPr>
            <p:cNvPr id="14" name="Скругленный прямоугольник 13"/>
            <p:cNvSpPr/>
            <p:nvPr/>
          </p:nvSpPr>
          <p:spPr>
            <a:xfrm>
              <a:off x="16716" y="71297"/>
              <a:ext cx="1934765" cy="4158625"/>
            </a:xfrm>
            <a:prstGeom prst="roundRect">
              <a:avLst>
                <a:gd name="adj" fmla="val 10000"/>
              </a:avLst>
            </a:prstGeom>
            <a:solidFill>
              <a:srgbClr val="C00000"/>
            </a:solidFill>
            <a:ln w="22225">
              <a:solidFill>
                <a:schemeClr val="accent4">
                  <a:lumMod val="75000"/>
                </a:schemeClr>
              </a:solidFill>
            </a:ln>
            <a:scene3d>
              <a:camera prst="orthographicFront"/>
              <a:lightRig rig="threePt" dir="t"/>
            </a:scene3d>
            <a:sp3d>
              <a:bevelT w="165100" prst="coolSlant"/>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r>
                <a:rPr lang="ru-RU" sz="2800" b="1" dirty="0" smtClean="0">
                  <a:solidFill>
                    <a:prstClr val="black">
                      <a:hueOff val="0"/>
                      <a:satOff val="0"/>
                      <a:lumOff val="0"/>
                      <a:alphaOff val="0"/>
                    </a:prstClr>
                  </a:solidFill>
                  <a:latin typeface="Arial Narrow" panose="020B0606020202030204" pitchFamily="34" charset="0"/>
                </a:rPr>
                <a:t>БЮДЖЕТ</a:t>
              </a:r>
              <a:endParaRPr lang="ru-RU" sz="2800" b="1" dirty="0">
                <a:solidFill>
                  <a:prstClr val="black">
                    <a:hueOff val="0"/>
                    <a:satOff val="0"/>
                    <a:lumOff val="0"/>
                    <a:alphaOff val="0"/>
                  </a:prstClr>
                </a:solidFill>
                <a:latin typeface="Arial Narrow" panose="020B0606020202030204" pitchFamily="34" charset="0"/>
              </a:endParaRPr>
            </a:p>
          </p:txBody>
        </p:sp>
        <p:sp>
          <p:nvSpPr>
            <p:cNvPr id="15" name="Скругленный прямоугольник 4"/>
            <p:cNvSpPr/>
            <p:nvPr/>
          </p:nvSpPr>
          <p:spPr>
            <a:xfrm>
              <a:off x="744" y="0"/>
              <a:ext cx="1934765" cy="12192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1450" tIns="171450" rIns="171450" bIns="171450" numCol="1" spcCol="1270" anchor="ctr" anchorCtr="0">
              <a:noAutofit/>
            </a:bodyPr>
            <a:lstStyle/>
            <a:p>
              <a:pPr algn="ctr" defTabSz="2000250">
                <a:lnSpc>
                  <a:spcPct val="90000"/>
                </a:lnSpc>
                <a:spcBef>
                  <a:spcPct val="0"/>
                </a:spcBef>
                <a:spcAft>
                  <a:spcPct val="35000"/>
                </a:spcAft>
              </a:pPr>
              <a:endParaRPr lang="ru-RU" sz="4500" dirty="0">
                <a:solidFill>
                  <a:prstClr val="black">
                    <a:hueOff val="0"/>
                    <a:satOff val="0"/>
                    <a:lumOff val="0"/>
                    <a:alphaOff val="0"/>
                  </a:prstClr>
                </a:solidFill>
              </a:endParaRPr>
            </a:p>
          </p:txBody>
        </p:sp>
      </p:grpSp>
      <p:sp>
        <p:nvSpPr>
          <p:cNvPr id="17" name="Скругленный прямоугольник 16"/>
          <p:cNvSpPr/>
          <p:nvPr/>
        </p:nvSpPr>
        <p:spPr>
          <a:xfrm>
            <a:off x="548995" y="2502989"/>
            <a:ext cx="2268000" cy="3086251"/>
          </a:xfrm>
          <a:prstGeom prst="roundRect">
            <a:avLst>
              <a:gd name="adj" fmla="val 10000"/>
            </a:avLst>
          </a:prstGeom>
          <a:solidFill>
            <a:srgbClr val="FFFFDD"/>
          </a:solidFill>
          <a:ln w="31750">
            <a:solidFill>
              <a:srgbClr val="C00000"/>
            </a:solidFill>
          </a:ln>
          <a:scene3d>
            <a:camera prst="orthographicFront"/>
            <a:lightRig rig="threePt" dir="t"/>
          </a:scene3d>
          <a:sp3d prstMaterial="dkEdge">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ru-RU" sz="1600" dirty="0" smtClean="0">
                <a:solidFill>
                  <a:prstClr val="black"/>
                </a:solidFill>
                <a:latin typeface="Arial Narrow" panose="020B0606020202030204" pitchFamily="34" charset="0"/>
              </a:rPr>
              <a:t>- форма образования и расходования денежных средств, предназначенных для финансового обеспечения задач </a:t>
            </a:r>
          </a:p>
          <a:p>
            <a:pPr algn="ctr"/>
            <a:r>
              <a:rPr lang="ru-RU" sz="1600" dirty="0" smtClean="0">
                <a:solidFill>
                  <a:prstClr val="black"/>
                </a:solidFill>
                <a:latin typeface="Arial Narrow" panose="020B0606020202030204" pitchFamily="34" charset="0"/>
              </a:rPr>
              <a:t>и функций </a:t>
            </a:r>
          </a:p>
          <a:p>
            <a:pPr algn="ctr"/>
            <a:r>
              <a:rPr lang="ru-RU" sz="1600" dirty="0">
                <a:solidFill>
                  <a:prstClr val="black"/>
                </a:solidFill>
                <a:latin typeface="Arial Narrow" panose="020B0606020202030204" pitchFamily="34" charset="0"/>
              </a:rPr>
              <a:t>о</a:t>
            </a:r>
            <a:r>
              <a:rPr lang="ru-RU" sz="1600" dirty="0" smtClean="0">
                <a:solidFill>
                  <a:prstClr val="black"/>
                </a:solidFill>
                <a:latin typeface="Arial Narrow" panose="020B0606020202030204" pitchFamily="34" charset="0"/>
              </a:rPr>
              <a:t>рганов местного самоуправления</a:t>
            </a:r>
            <a:endParaRPr lang="ru-RU" sz="1600" dirty="0">
              <a:solidFill>
                <a:prstClr val="black"/>
              </a:solidFill>
              <a:latin typeface="Arial Narrow" panose="020B0606020202030204" pitchFamily="34" charset="0"/>
            </a:endParaRPr>
          </a:p>
        </p:txBody>
      </p:sp>
      <p:sp>
        <p:nvSpPr>
          <p:cNvPr id="20" name="Скругленный прямоугольник 19"/>
          <p:cNvSpPr/>
          <p:nvPr/>
        </p:nvSpPr>
        <p:spPr>
          <a:xfrm>
            <a:off x="3406344" y="2533781"/>
            <a:ext cx="2259024" cy="3055459"/>
          </a:xfrm>
          <a:prstGeom prst="roundRect">
            <a:avLst>
              <a:gd name="adj" fmla="val 10000"/>
            </a:avLst>
          </a:prstGeom>
          <a:solidFill>
            <a:srgbClr val="FFFFDD"/>
          </a:solidFill>
          <a:ln w="31750">
            <a:solidFill>
              <a:schemeClr val="tx2">
                <a:lumMod val="20000"/>
                <a:lumOff val="80000"/>
              </a:schemeClr>
            </a:solidFill>
          </a:ln>
          <a:scene3d>
            <a:camera prst="orthographicFront"/>
            <a:lightRig rig="threePt" dir="t"/>
          </a:scene3d>
          <a:sp3d prstMaterial="dkEdge">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ru-RU" sz="1600" dirty="0">
                <a:solidFill>
                  <a:srgbClr val="002060"/>
                </a:solidFill>
                <a:latin typeface="Arial Narrow" panose="020B0606020202030204" pitchFamily="34" charset="0"/>
              </a:rPr>
              <a:t>п</a:t>
            </a:r>
            <a:r>
              <a:rPr lang="ru-RU" sz="1600" dirty="0" smtClean="0">
                <a:solidFill>
                  <a:srgbClr val="002060"/>
                </a:solidFill>
                <a:latin typeface="Arial Narrow" panose="020B0606020202030204" pitchFamily="34" charset="0"/>
              </a:rPr>
              <a:t>оступающие в бюджет денежные средства (налоги юридических </a:t>
            </a:r>
          </a:p>
          <a:p>
            <a:pPr algn="ctr"/>
            <a:r>
              <a:rPr lang="ru-RU" sz="1600" dirty="0" smtClean="0">
                <a:solidFill>
                  <a:srgbClr val="002060"/>
                </a:solidFill>
                <a:latin typeface="Arial Narrow" panose="020B0606020202030204" pitchFamily="34" charset="0"/>
              </a:rPr>
              <a:t>и физических лиц, штрафы, административные платежи и сборы, финансовая помощь)</a:t>
            </a:r>
            <a:endParaRPr lang="ru-RU" sz="1600" dirty="0">
              <a:solidFill>
                <a:srgbClr val="002060"/>
              </a:solidFill>
              <a:latin typeface="Arial Narrow" panose="020B0606020202030204" pitchFamily="34" charset="0"/>
            </a:endParaRPr>
          </a:p>
        </p:txBody>
      </p:sp>
      <p:grpSp>
        <p:nvGrpSpPr>
          <p:cNvPr id="13" name="Группа 21"/>
          <p:cNvGrpSpPr/>
          <p:nvPr/>
        </p:nvGrpSpPr>
        <p:grpSpPr>
          <a:xfrm>
            <a:off x="6111489" y="2502990"/>
            <a:ext cx="2619553" cy="3086252"/>
            <a:chOff x="4359579" y="1188957"/>
            <a:chExt cx="1691647" cy="1265453"/>
          </a:xfrm>
        </p:grpSpPr>
        <p:sp>
          <p:nvSpPr>
            <p:cNvPr id="23" name="Скругленный прямоугольник 22"/>
            <p:cNvSpPr/>
            <p:nvPr/>
          </p:nvSpPr>
          <p:spPr>
            <a:xfrm>
              <a:off x="4359579" y="1188957"/>
              <a:ext cx="1627712" cy="1258300"/>
            </a:xfrm>
            <a:prstGeom prst="roundRect">
              <a:avLst>
                <a:gd name="adj" fmla="val 10000"/>
              </a:avLst>
            </a:prstGeom>
            <a:solidFill>
              <a:srgbClr val="FFFFDD"/>
            </a:solidFill>
            <a:ln w="31750">
              <a:solidFill>
                <a:schemeClr val="bg1">
                  <a:lumMod val="75000"/>
                </a:schemeClr>
              </a:solidFill>
            </a:ln>
            <a:scene3d>
              <a:camera prst="orthographicFront"/>
              <a:lightRig rig="threePt" dir="t"/>
            </a:scene3d>
            <a:sp3d prstMaterial="dkEdge">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ru-RU" sz="1600" dirty="0" smtClean="0">
                  <a:solidFill>
                    <a:srgbClr val="002060"/>
                  </a:solidFill>
                  <a:latin typeface="Arial Narrow" panose="020B0606020202030204" pitchFamily="34" charset="0"/>
                </a:rPr>
                <a:t>направляемые из бюджета денежные средства</a:t>
              </a:r>
            </a:p>
            <a:p>
              <a:pPr algn="ctr"/>
              <a:r>
                <a:rPr lang="ru-RU" sz="1600" dirty="0" smtClean="0">
                  <a:solidFill>
                    <a:srgbClr val="002060"/>
                  </a:solidFill>
                  <a:latin typeface="Arial Narrow" panose="020B0606020202030204" pitchFamily="34" charset="0"/>
                </a:rPr>
                <a:t>(финансовое обеспечение социальных обязательств муниципальных учреждений, </a:t>
              </a:r>
            </a:p>
            <a:p>
              <a:pPr algn="ctr"/>
              <a:r>
                <a:rPr lang="ru-RU" sz="1600" dirty="0" smtClean="0">
                  <a:solidFill>
                    <a:srgbClr val="002060"/>
                  </a:solidFill>
                  <a:latin typeface="Arial Narrow" panose="020B0606020202030204" pitchFamily="34" charset="0"/>
                </a:rPr>
                <a:t>дорожное хозяйство, ЖКХ  и транспорт,  капитальное строительство и др.)</a:t>
              </a:r>
              <a:endParaRPr lang="ru-RU" sz="1600" dirty="0">
                <a:solidFill>
                  <a:srgbClr val="002060"/>
                </a:solidFill>
                <a:latin typeface="Arial Narrow" panose="020B0606020202030204" pitchFamily="34" charset="0"/>
              </a:endParaRPr>
            </a:p>
          </p:txBody>
        </p:sp>
        <p:sp>
          <p:nvSpPr>
            <p:cNvPr id="24" name="Скругленный прямоугольник 4"/>
            <p:cNvSpPr/>
            <p:nvPr/>
          </p:nvSpPr>
          <p:spPr>
            <a:xfrm>
              <a:off x="4598806" y="1264948"/>
              <a:ext cx="1452420" cy="118946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68580" rIns="91440" bIns="68580" numCol="1" spcCol="1270" anchor="ctr" anchorCtr="0">
              <a:noAutofit/>
            </a:bodyPr>
            <a:lstStyle/>
            <a:p>
              <a:pPr algn="ctr" defTabSz="1600200">
                <a:lnSpc>
                  <a:spcPct val="90000"/>
                </a:lnSpc>
                <a:spcBef>
                  <a:spcPct val="0"/>
                </a:spcBef>
                <a:spcAft>
                  <a:spcPct val="35000"/>
                </a:spcAft>
              </a:pPr>
              <a:endParaRPr lang="ru-RU" sz="3600" dirty="0">
                <a:solidFill>
                  <a:prstClr val="white"/>
                </a:solidFill>
              </a:endParaRPr>
            </a:p>
          </p:txBody>
        </p:sp>
      </p:grpSp>
      <p:sp>
        <p:nvSpPr>
          <p:cNvPr id="27" name="Прямоугольник 26"/>
          <p:cNvSpPr/>
          <p:nvPr/>
        </p:nvSpPr>
        <p:spPr>
          <a:xfrm>
            <a:off x="394741" y="679999"/>
            <a:ext cx="8496944" cy="738664"/>
          </a:xfrm>
          <a:prstGeom prst="rect">
            <a:avLst/>
          </a:prstGeom>
          <a:gradFill>
            <a:gsLst>
              <a:gs pos="0">
                <a:schemeClr val="tx2">
                  <a:lumMod val="40000"/>
                  <a:lumOff val="60000"/>
                </a:schemeClr>
              </a:gs>
              <a:gs pos="36000">
                <a:schemeClr val="tx2">
                  <a:lumMod val="20000"/>
                  <a:lumOff val="80000"/>
                </a:schemeClr>
              </a:gs>
              <a:gs pos="100000">
                <a:schemeClr val="tx2">
                  <a:lumMod val="20000"/>
                  <a:lumOff val="80000"/>
                </a:schemeClr>
              </a:gs>
            </a:gsLst>
          </a:grad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1400" dirty="0">
                <a:solidFill>
                  <a:prstClr val="black"/>
                </a:solidFill>
                <a:latin typeface="Arial Narrow" panose="020B0606020202030204" pitchFamily="34" charset="0"/>
              </a:rPr>
              <a:t>Слово это заимствовано из Англии, где в старину канцлер казначейства приносил ежегодно в парламент мешок </a:t>
            </a:r>
            <a:r>
              <a:rPr lang="ru-RU" sz="1400" dirty="0" smtClean="0">
                <a:solidFill>
                  <a:prstClr val="black"/>
                </a:solidFill>
                <a:latin typeface="Arial Narrow" panose="020B0606020202030204" pitchFamily="34" charset="0"/>
              </a:rPr>
              <a:t>               с </a:t>
            </a:r>
            <a:r>
              <a:rPr lang="ru-RU" sz="1400" dirty="0">
                <a:solidFill>
                  <a:prstClr val="black"/>
                </a:solidFill>
                <a:latin typeface="Arial Narrow" panose="020B0606020202030204" pitchFamily="34" charset="0"/>
              </a:rPr>
              <a:t>деньгами и произносил речь, которая собственно и называлась старинным </a:t>
            </a:r>
            <a:r>
              <a:rPr lang="ru-RU" sz="1400" dirty="0" smtClean="0">
                <a:solidFill>
                  <a:prstClr val="black"/>
                </a:solidFill>
                <a:latin typeface="Arial Narrow" panose="020B0606020202030204" pitchFamily="34" charset="0"/>
              </a:rPr>
              <a:t>нормандским </a:t>
            </a:r>
            <a:r>
              <a:rPr lang="ru-RU" sz="1400" dirty="0">
                <a:solidFill>
                  <a:prstClr val="black"/>
                </a:solidFill>
                <a:latin typeface="Arial Narrow" panose="020B0606020202030204" pitchFamily="34" charset="0"/>
              </a:rPr>
              <a:t>словом "</a:t>
            </a:r>
            <a:r>
              <a:rPr lang="ru-RU" sz="1400" dirty="0" smtClean="0">
                <a:solidFill>
                  <a:prstClr val="black"/>
                </a:solidFill>
                <a:latin typeface="Arial Narrow" panose="020B0606020202030204" pitchFamily="34" charset="0"/>
              </a:rPr>
              <a:t>B</a:t>
            </a:r>
            <a:r>
              <a:rPr lang="en-US" sz="1400" dirty="0">
                <a:solidFill>
                  <a:prstClr val="black"/>
                </a:solidFill>
                <a:latin typeface="Arial Narrow" panose="020B0606020202030204" pitchFamily="34" charset="0"/>
              </a:rPr>
              <a:t>o</a:t>
            </a:r>
            <a:r>
              <a:rPr lang="ru-RU" sz="1400" dirty="0" smtClean="0">
                <a:solidFill>
                  <a:prstClr val="black"/>
                </a:solidFill>
                <a:latin typeface="Arial Narrow" panose="020B0606020202030204" pitchFamily="34" charset="0"/>
              </a:rPr>
              <a:t>u</a:t>
            </a:r>
            <a:r>
              <a:rPr lang="en-US" sz="1400" dirty="0">
                <a:solidFill>
                  <a:prstClr val="black"/>
                </a:solidFill>
                <a:latin typeface="Arial Narrow" panose="020B0606020202030204" pitchFamily="34" charset="0"/>
              </a:rPr>
              <a:t>g</a:t>
            </a:r>
            <a:r>
              <a:rPr lang="en-US" sz="1400" dirty="0" smtClean="0">
                <a:solidFill>
                  <a:prstClr val="black"/>
                </a:solidFill>
                <a:latin typeface="Arial Narrow" panose="020B0606020202030204" pitchFamily="34" charset="0"/>
              </a:rPr>
              <a:t>ett</a:t>
            </a:r>
            <a:r>
              <a:rPr lang="ru-RU" sz="1400" dirty="0" smtClean="0">
                <a:solidFill>
                  <a:prstClr val="black"/>
                </a:solidFill>
                <a:latin typeface="Arial Narrow" panose="020B0606020202030204" pitchFamily="34" charset="0"/>
              </a:rPr>
              <a:t>e" </a:t>
            </a:r>
          </a:p>
          <a:p>
            <a:pPr algn="ctr"/>
            <a:r>
              <a:rPr lang="ru-RU" sz="1400" dirty="0" smtClean="0">
                <a:solidFill>
                  <a:prstClr val="black"/>
                </a:solidFill>
                <a:latin typeface="Arial Narrow" panose="020B0606020202030204" pitchFamily="34" charset="0"/>
              </a:rPr>
              <a:t>(</a:t>
            </a:r>
            <a:r>
              <a:rPr lang="ru-RU" sz="1400" dirty="0">
                <a:solidFill>
                  <a:prstClr val="black"/>
                </a:solidFill>
                <a:latin typeface="Arial Narrow" panose="020B0606020202030204" pitchFamily="34" charset="0"/>
              </a:rPr>
              <a:t>т.е. кожаный мешок</a:t>
            </a:r>
            <a:r>
              <a:rPr lang="ru-RU" sz="1400" dirty="0" smtClean="0">
                <a:solidFill>
                  <a:prstClr val="black"/>
                </a:solidFill>
                <a:latin typeface="Arial Narrow" panose="020B0606020202030204" pitchFamily="34" charset="0"/>
              </a:rPr>
              <a:t>)</a:t>
            </a:r>
            <a:endParaRPr lang="ru-RU" sz="1400" dirty="0">
              <a:solidFill>
                <a:prstClr val="black"/>
              </a:solidFill>
              <a:latin typeface="Arial Narrow" panose="020B0606020202030204" pitchFamily="34" charset="0"/>
            </a:endParaRPr>
          </a:p>
        </p:txBody>
      </p:sp>
      <p:sp>
        <p:nvSpPr>
          <p:cNvPr id="25" name="Прямоугольник с двумя скругленными противолежащими углами 24"/>
          <p:cNvSpPr/>
          <p:nvPr/>
        </p:nvSpPr>
        <p:spPr>
          <a:xfrm>
            <a:off x="422995" y="6021288"/>
            <a:ext cx="8208909" cy="633504"/>
          </a:xfrm>
          <a:prstGeom prst="round2DiagRect">
            <a:avLst/>
          </a:prstGeom>
          <a:gradFill>
            <a:gsLst>
              <a:gs pos="1000">
                <a:schemeClr val="tx2">
                  <a:lumMod val="40000"/>
                  <a:lumOff val="60000"/>
                </a:schemeClr>
              </a:gs>
              <a:gs pos="35000">
                <a:schemeClr val="tx2">
                  <a:lumMod val="20000"/>
                  <a:lumOff val="80000"/>
                </a:schemeClr>
              </a:gs>
              <a:gs pos="100000">
                <a:schemeClr val="tx2">
                  <a:lumMod val="20000"/>
                  <a:lumOff val="80000"/>
                </a:schemeClr>
              </a:gs>
            </a:gsLst>
            <a:lin ang="16200000" scaled="1"/>
          </a:gradFill>
          <a:ln w="22225">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500" b="1" dirty="0">
                <a:solidFill>
                  <a:prstClr val="black"/>
                </a:solidFill>
                <a:latin typeface="Arial Narrow" panose="020B0606020202030204" pitchFamily="34" charset="0"/>
                <a:cs typeface="Times New Roman" panose="02020603050405020304" pitchFamily="18" charset="0"/>
              </a:rPr>
              <a:t>ДЕФИЦИТ</a:t>
            </a:r>
            <a:r>
              <a:rPr lang="ru-RU" sz="1500" dirty="0">
                <a:solidFill>
                  <a:prstClr val="black"/>
                </a:solidFill>
                <a:latin typeface="Arial Narrow" panose="020B0606020202030204" pitchFamily="34" charset="0"/>
                <a:cs typeface="Times New Roman" panose="02020603050405020304" pitchFamily="18" charset="0"/>
              </a:rPr>
              <a:t> бюджета - превышение расходов бюджета над его </a:t>
            </a:r>
            <a:r>
              <a:rPr lang="ru-RU" sz="1500" dirty="0" smtClean="0">
                <a:solidFill>
                  <a:prstClr val="black"/>
                </a:solidFill>
                <a:latin typeface="Arial Narrow" panose="020B0606020202030204" pitchFamily="34" charset="0"/>
                <a:cs typeface="Times New Roman" panose="02020603050405020304" pitchFamily="18" charset="0"/>
              </a:rPr>
              <a:t>доходами</a:t>
            </a:r>
            <a:endParaRPr lang="ru-RU" sz="1500" dirty="0">
              <a:solidFill>
                <a:prstClr val="black"/>
              </a:solidFill>
              <a:latin typeface="Arial Narrow" panose="020B0606020202030204" pitchFamily="34" charset="0"/>
              <a:cs typeface="Times New Roman" panose="02020603050405020304" pitchFamily="18" charset="0"/>
            </a:endParaRPr>
          </a:p>
          <a:p>
            <a:pPr algn="ctr"/>
            <a:r>
              <a:rPr lang="ru-RU" sz="1500" b="1" dirty="0">
                <a:solidFill>
                  <a:prstClr val="black"/>
                </a:solidFill>
                <a:latin typeface="Arial Narrow" panose="020B0606020202030204" pitchFamily="34" charset="0"/>
                <a:cs typeface="Times New Roman" panose="02020603050405020304" pitchFamily="18" charset="0"/>
              </a:rPr>
              <a:t>ПРОФИЦИТ</a:t>
            </a:r>
            <a:r>
              <a:rPr lang="ru-RU" sz="1500" dirty="0">
                <a:solidFill>
                  <a:prstClr val="black"/>
                </a:solidFill>
                <a:latin typeface="Arial Narrow" panose="020B0606020202030204" pitchFamily="34" charset="0"/>
                <a:cs typeface="Times New Roman" panose="02020603050405020304" pitchFamily="18" charset="0"/>
              </a:rPr>
              <a:t> бюджета - превышение доходов бюджета над его расходами</a:t>
            </a:r>
          </a:p>
        </p:txBody>
      </p:sp>
      <p:sp>
        <p:nvSpPr>
          <p:cNvPr id="7" name="Выгнутая вниз стрелка 6"/>
          <p:cNvSpPr/>
          <p:nvPr/>
        </p:nvSpPr>
        <p:spPr>
          <a:xfrm>
            <a:off x="3011066" y="3912819"/>
            <a:ext cx="6120000" cy="276999"/>
          </a:xfrm>
          <a:prstGeom prst="curvedUpArrow">
            <a:avLst/>
          </a:prstGeom>
          <a:solidFill>
            <a:srgbClr val="C00000"/>
          </a:solidFill>
          <a:ln w="19050">
            <a:solidFill>
              <a:schemeClr val="tx1"/>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endParaRPr lang="ru-RU" sz="1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99971089"/>
      </p:ext>
    </p:extLst>
  </p:cSld>
  <p:clrMapOvr>
    <a:masterClrMapping/>
  </p:clrMapOvr>
  <mc:AlternateContent xmlns:mc="http://schemas.openxmlformats.org/markup-compatibility/2006">
    <mc:Choice xmlns:p14="http://schemas.microsoft.com/office/powerpoint/2010/main" xmlns="" Requires="p14">
      <p:transition spd="slow" p14:dur="800" advClick="0" advTm="2000">
        <p:circle/>
      </p:transition>
    </mc:Choice>
    <mc:Fallback>
      <p:transition spd="slow" advClick="0" advTm="2000">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95536" y="908720"/>
            <a:ext cx="8353425" cy="5638800"/>
          </a:xfrm>
          <a:prstGeom prst="rect">
            <a:avLst/>
          </a:prstGeom>
          <a:solidFill>
            <a:schemeClr val="bg1"/>
          </a:solidFill>
          <a:ln w="9525">
            <a:solidFill>
              <a:schemeClr val="tx2">
                <a:lumMod val="60000"/>
                <a:lumOff val="40000"/>
              </a:schemeClr>
            </a:solidFill>
            <a:miter lim="800000"/>
            <a:headEnd/>
            <a:tailEnd/>
          </a:ln>
        </p:spPr>
        <p:txBody>
          <a:bodyPr>
            <a:spAutoFit/>
          </a:bodyPr>
          <a:lstStyle/>
          <a:p>
            <a:pPr algn="ctr"/>
            <a:r>
              <a:rPr lang="ru-RU" sz="2200" b="1" dirty="0" smtClean="0">
                <a:solidFill>
                  <a:srgbClr val="0000FF"/>
                </a:solidFill>
                <a:latin typeface="Tahoma" pitchFamily="34" charset="0"/>
              </a:rPr>
              <a:t>11. Дополнительная </a:t>
            </a:r>
            <a:r>
              <a:rPr lang="ru-RU" sz="2200" b="1" dirty="0">
                <a:solidFill>
                  <a:srgbClr val="0000FF"/>
                </a:solidFill>
                <a:latin typeface="Tahoma" pitchFamily="34" charset="0"/>
              </a:rPr>
              <a:t>информация</a:t>
            </a:r>
          </a:p>
          <a:p>
            <a:pPr algn="ctr"/>
            <a:endParaRPr lang="ru-RU" sz="2200" dirty="0">
              <a:solidFill>
                <a:srgbClr val="000000"/>
              </a:solidFill>
              <a:latin typeface="Tahoma" pitchFamily="34" charset="0"/>
            </a:endParaRPr>
          </a:p>
          <a:p>
            <a:r>
              <a:rPr lang="ru-RU" sz="2000" b="1" dirty="0">
                <a:solidFill>
                  <a:srgbClr val="000000"/>
                </a:solidFill>
                <a:latin typeface="Tahoma" pitchFamily="34" charset="0"/>
              </a:rPr>
              <a:t>Финансовый орган</a:t>
            </a:r>
            <a:r>
              <a:rPr lang="ru-RU" sz="2000" dirty="0">
                <a:solidFill>
                  <a:srgbClr val="000000"/>
                </a:solidFill>
                <a:latin typeface="Tahoma" pitchFamily="34" charset="0"/>
              </a:rPr>
              <a:t> Касимовского муниципального района, осуществляющий разработку бюджета района и отчета о его исполнении – Финансово-казначейское управление Касимовского муниципального района Рязанской области (ФКУ администрации Касимовского района)</a:t>
            </a:r>
          </a:p>
          <a:p>
            <a:endParaRPr lang="ru-RU" sz="2000" dirty="0">
              <a:solidFill>
                <a:srgbClr val="000000"/>
              </a:solidFill>
              <a:latin typeface="Tahoma" pitchFamily="34" charset="0"/>
            </a:endParaRPr>
          </a:p>
          <a:p>
            <a:r>
              <a:rPr lang="ru-RU" sz="2000" b="1" dirty="0">
                <a:solidFill>
                  <a:srgbClr val="000000"/>
                </a:solidFill>
                <a:latin typeface="Tahoma" pitchFamily="34" charset="0"/>
              </a:rPr>
              <a:t>Юридический адрес</a:t>
            </a:r>
            <a:r>
              <a:rPr lang="ru-RU" sz="2000" dirty="0">
                <a:solidFill>
                  <a:srgbClr val="000000"/>
                </a:solidFill>
                <a:latin typeface="Tahoma" pitchFamily="34" charset="0"/>
              </a:rPr>
              <a:t>: 391300 г. </a:t>
            </a:r>
            <a:r>
              <a:rPr lang="ru-RU" sz="2000" dirty="0" err="1">
                <a:solidFill>
                  <a:srgbClr val="000000"/>
                </a:solidFill>
                <a:latin typeface="Tahoma" pitchFamily="34" charset="0"/>
              </a:rPr>
              <a:t>Касимов</a:t>
            </a:r>
            <a:r>
              <a:rPr lang="ru-RU" sz="2000" dirty="0">
                <a:solidFill>
                  <a:srgbClr val="000000"/>
                </a:solidFill>
                <a:latin typeface="Tahoma" pitchFamily="34" charset="0"/>
              </a:rPr>
              <a:t>, ул. Ленина, д. 9-а</a:t>
            </a:r>
            <a:r>
              <a:rPr lang="en-US" sz="2000" dirty="0">
                <a:solidFill>
                  <a:srgbClr val="000000"/>
                </a:solidFill>
                <a:latin typeface="Tahoma" pitchFamily="34" charset="0"/>
              </a:rPr>
              <a:t> </a:t>
            </a:r>
            <a:endParaRPr lang="ru-RU" sz="2000" dirty="0">
              <a:solidFill>
                <a:srgbClr val="000000"/>
              </a:solidFill>
              <a:latin typeface="Tahoma" pitchFamily="34" charset="0"/>
            </a:endParaRPr>
          </a:p>
          <a:p>
            <a:r>
              <a:rPr lang="en-US" sz="2000" dirty="0">
                <a:solidFill>
                  <a:srgbClr val="000000"/>
                </a:solidFill>
                <a:latin typeface="Tahoma" pitchFamily="34" charset="0"/>
              </a:rPr>
              <a:t>E-mail: </a:t>
            </a:r>
            <a:r>
              <a:rPr lang="fr-FR" sz="2000" u="sng" dirty="0">
                <a:solidFill>
                  <a:srgbClr val="0000FF"/>
                </a:solidFill>
                <a:latin typeface="Tahoma" pitchFamily="34" charset="0"/>
                <a:hlinkClick r:id="rId2"/>
              </a:rPr>
              <a:t>kasraifo@yandex.ru</a:t>
            </a:r>
            <a:endParaRPr lang="fr-FR" sz="2000" u="sng" dirty="0">
              <a:solidFill>
                <a:srgbClr val="0000FF"/>
              </a:solidFill>
              <a:latin typeface="Tahoma" pitchFamily="34" charset="0"/>
            </a:endParaRPr>
          </a:p>
          <a:p>
            <a:endParaRPr lang="ru-RU" sz="2000" dirty="0">
              <a:solidFill>
                <a:srgbClr val="000000"/>
              </a:solidFill>
              <a:latin typeface="Tahoma" pitchFamily="34" charset="0"/>
            </a:endParaRPr>
          </a:p>
          <a:p>
            <a:r>
              <a:rPr lang="ru-RU" sz="2000" b="1" dirty="0">
                <a:solidFill>
                  <a:srgbClr val="000000"/>
                </a:solidFill>
                <a:latin typeface="Tahoma" pitchFamily="34" charset="0"/>
              </a:rPr>
              <a:t>Телефоны:</a:t>
            </a:r>
            <a:r>
              <a:rPr lang="ru-RU" sz="2000" dirty="0">
                <a:solidFill>
                  <a:srgbClr val="000000"/>
                </a:solidFill>
                <a:latin typeface="Tahoma" pitchFamily="34" charset="0"/>
              </a:rPr>
              <a:t> (</a:t>
            </a:r>
            <a:r>
              <a:rPr lang="en-US" sz="2000" dirty="0">
                <a:solidFill>
                  <a:srgbClr val="000000"/>
                </a:solidFill>
                <a:latin typeface="Tahoma" pitchFamily="34" charset="0"/>
              </a:rPr>
              <a:t>49131</a:t>
            </a:r>
            <a:r>
              <a:rPr lang="ru-RU" sz="2000" dirty="0">
                <a:solidFill>
                  <a:srgbClr val="000000"/>
                </a:solidFill>
                <a:latin typeface="Tahoma" pitchFamily="34" charset="0"/>
              </a:rPr>
              <a:t>) 2-01-54; 2-20-56; 2-04-07; 4-42-35</a:t>
            </a:r>
          </a:p>
          <a:p>
            <a:endParaRPr lang="ru-RU" sz="2000" dirty="0">
              <a:solidFill>
                <a:srgbClr val="000000"/>
              </a:solidFill>
              <a:latin typeface="Tahoma" pitchFamily="34" charset="0"/>
            </a:endParaRPr>
          </a:p>
          <a:p>
            <a:r>
              <a:rPr lang="ru-RU" sz="2000" b="1" dirty="0">
                <a:solidFill>
                  <a:srgbClr val="000000"/>
                </a:solidFill>
                <a:latin typeface="Tahoma" pitchFamily="34" charset="0"/>
              </a:rPr>
              <a:t>Часы работы</a:t>
            </a:r>
            <a:r>
              <a:rPr lang="ru-RU" sz="2000" dirty="0">
                <a:solidFill>
                  <a:srgbClr val="000000"/>
                </a:solidFill>
                <a:latin typeface="Tahoma" pitchFamily="34" charset="0"/>
              </a:rPr>
              <a:t>: понедельник-четверг с 8-30 до 17-30, </a:t>
            </a:r>
          </a:p>
          <a:p>
            <a:r>
              <a:rPr lang="ru-RU" sz="2000" dirty="0">
                <a:solidFill>
                  <a:srgbClr val="000000"/>
                </a:solidFill>
                <a:latin typeface="Tahoma" pitchFamily="34" charset="0"/>
              </a:rPr>
              <a:t>пятница с 8-30 до 16-30, перерыв на обед с 13-00 до 13-48.</a:t>
            </a:r>
          </a:p>
          <a:p>
            <a:endParaRPr lang="ru-RU" sz="2000" dirty="0">
              <a:solidFill>
                <a:srgbClr val="000000"/>
              </a:solidFill>
              <a:latin typeface="Tahoma" pitchFamily="34" charset="0"/>
            </a:endParaRPr>
          </a:p>
          <a:p>
            <a:r>
              <a:rPr lang="ru-RU" sz="2000" b="1" dirty="0">
                <a:solidFill>
                  <a:srgbClr val="000000"/>
                </a:solidFill>
                <a:latin typeface="Tahoma" pitchFamily="34" charset="0"/>
              </a:rPr>
              <a:t>Начальник управления</a:t>
            </a:r>
            <a:r>
              <a:rPr lang="ru-RU" sz="2000" dirty="0">
                <a:solidFill>
                  <a:srgbClr val="000000"/>
                </a:solidFill>
                <a:latin typeface="Tahoma" pitchFamily="34" charset="0"/>
              </a:rPr>
              <a:t>: Кочетков Сергей Владимирович , </a:t>
            </a:r>
          </a:p>
          <a:p>
            <a:r>
              <a:rPr lang="ru-RU" sz="2000" dirty="0">
                <a:solidFill>
                  <a:srgbClr val="000000"/>
                </a:solidFill>
                <a:latin typeface="Tahoma" pitchFamily="34" charset="0"/>
              </a:rPr>
              <a:t>тел. (49131) 2-44-98</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889844"/>
            <a:ext cx="8352928" cy="4216539"/>
          </a:xfrm>
          <a:prstGeom prst="rect">
            <a:avLst/>
          </a:prstGeom>
        </p:spPr>
        <p:txBody>
          <a:bodyPr wrap="square">
            <a:spAutoFit/>
          </a:bodyPr>
          <a:lstStyle/>
          <a:p>
            <a:pPr algn="ctr"/>
            <a:r>
              <a:rPr lang="ru-RU" sz="2800" b="1" dirty="0" smtClean="0">
                <a:solidFill>
                  <a:srgbClr val="0000FF"/>
                </a:solidFill>
                <a:latin typeface="+mj-lt"/>
              </a:rPr>
              <a:t>Уважаемые пользователи сайта!</a:t>
            </a:r>
            <a:endParaRPr lang="en-US" sz="2800" b="1" dirty="0" smtClean="0">
              <a:solidFill>
                <a:srgbClr val="0000FF"/>
              </a:solidFill>
              <a:latin typeface="+mj-lt"/>
            </a:endParaRPr>
          </a:p>
          <a:p>
            <a:pPr algn="ctr"/>
            <a:endParaRPr lang="en-US" sz="2400" b="1" dirty="0" smtClean="0">
              <a:solidFill>
                <a:srgbClr val="0000FF"/>
              </a:solidFill>
              <a:latin typeface="+mj-lt"/>
            </a:endParaRPr>
          </a:p>
          <a:p>
            <a:pPr algn="ctr"/>
            <a:r>
              <a:rPr lang="ru-RU" sz="2400" b="1" dirty="0" smtClean="0">
                <a:solidFill>
                  <a:srgbClr val="0000FF"/>
                </a:solidFill>
                <a:latin typeface="+mj-lt"/>
              </a:rPr>
              <a:t>С предложениями по совершенствованию брошюры "Бюджет для граждан" Вы можете обратиться в бюджетный отдел  финансово-казначейского управления</a:t>
            </a:r>
          </a:p>
          <a:p>
            <a:pPr algn="ctr"/>
            <a:endParaRPr lang="ru-RU" sz="2400" b="1" dirty="0" smtClean="0">
              <a:solidFill>
                <a:srgbClr val="0000FF"/>
              </a:solidFill>
              <a:latin typeface="+mj-lt"/>
            </a:endParaRPr>
          </a:p>
          <a:p>
            <a:pPr algn="ctr"/>
            <a:r>
              <a:rPr lang="ru-RU" sz="2400" b="1" dirty="0" smtClean="0">
                <a:solidFill>
                  <a:srgbClr val="0000FF"/>
                </a:solidFill>
                <a:latin typeface="+mj-lt"/>
              </a:rPr>
              <a:t>Телефон/факс отдела: (49131) 2-01-54</a:t>
            </a:r>
            <a:endParaRPr lang="en-US" sz="2400" b="1" dirty="0" smtClean="0">
              <a:solidFill>
                <a:srgbClr val="0000FF"/>
              </a:solidFill>
              <a:latin typeface="+mj-lt"/>
            </a:endParaRPr>
          </a:p>
          <a:p>
            <a:pPr algn="ctr"/>
            <a:endParaRPr lang="en-US" sz="2400" b="1" i="1" dirty="0" smtClean="0">
              <a:solidFill>
                <a:srgbClr val="0000FF"/>
              </a:solidFill>
              <a:latin typeface="+mj-lt"/>
            </a:endParaRPr>
          </a:p>
          <a:p>
            <a:pPr algn="ctr"/>
            <a:r>
              <a:rPr lang="ru-RU" sz="2400" b="1" dirty="0" smtClean="0">
                <a:solidFill>
                  <a:srgbClr val="0000FF"/>
                </a:solidFill>
                <a:latin typeface="+mj-lt"/>
              </a:rPr>
              <a:t>Все Ваши конструктивные замечания, предложения, советы по работе сайта будут учтены при дальнейшей разработке.</a:t>
            </a:r>
            <a:endParaRPr lang="en-US" sz="2400" b="1" i="1" dirty="0" smtClean="0">
              <a:solidFill>
                <a:srgbClr val="0000FF"/>
              </a:solidFill>
              <a:latin typeface="+mj-lt"/>
            </a:endParaRPr>
          </a:p>
          <a:p>
            <a:pPr algn="ctr"/>
            <a:endParaRPr lang="en-US" sz="2400" b="1" i="1" dirty="0">
              <a:solidFill>
                <a:srgbClr val="0000FF"/>
              </a:solidFill>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95536" y="548680"/>
            <a:ext cx="8229600" cy="648072"/>
          </a:xfrm>
        </p:spPr>
        <p:txBody>
          <a:bodyPr>
            <a:normAutofit/>
          </a:bodyPr>
          <a:lstStyle/>
          <a:p>
            <a:r>
              <a:rPr lang="ru-RU" sz="3200" b="1" dirty="0">
                <a:solidFill>
                  <a:srgbClr val="0000FF"/>
                </a:solidFill>
                <a:effectLst/>
              </a:rPr>
              <a:t>Какие бывают бюджеты</a:t>
            </a:r>
          </a:p>
        </p:txBody>
      </p:sp>
      <p:sp>
        <p:nvSpPr>
          <p:cNvPr id="5" name="Rectangle 3"/>
          <p:cNvSpPr>
            <a:spLocks noGrp="1" noChangeArrowheads="1"/>
          </p:cNvSpPr>
          <p:nvPr>
            <p:ph idx="1"/>
          </p:nvPr>
        </p:nvSpPr>
        <p:spPr>
          <a:xfrm>
            <a:off x="457200" y="1484313"/>
            <a:ext cx="8229600" cy="4840287"/>
          </a:xfrm>
        </p:spPr>
        <p:txBody>
          <a:bodyPr>
            <a:normAutofit lnSpcReduction="10000"/>
          </a:bodyPr>
          <a:lstStyle/>
          <a:p>
            <a:pPr algn="ctr"/>
            <a:r>
              <a:rPr lang="ru-RU" sz="2600" b="1" dirty="0">
                <a:ln w="10541" cmpd="sng">
                  <a:solidFill>
                    <a:schemeClr val="accent1">
                      <a:shade val="88000"/>
                      <a:satMod val="110000"/>
                    </a:schemeClr>
                  </a:solidFill>
                  <a:prstDash val="solid"/>
                </a:ln>
                <a:solidFill>
                  <a:schemeClr val="accent4">
                    <a:lumMod val="75000"/>
                  </a:schemeClr>
                </a:solidFill>
              </a:rPr>
              <a:t>Бюджеты семей</a:t>
            </a:r>
          </a:p>
          <a:p>
            <a:pPr algn="ctr"/>
            <a:r>
              <a:rPr lang="ru-RU" sz="2600" b="1" dirty="0">
                <a:ln w="10541" cmpd="sng">
                  <a:solidFill>
                    <a:schemeClr val="accent1">
                      <a:shade val="88000"/>
                      <a:satMod val="110000"/>
                    </a:schemeClr>
                  </a:solidFill>
                  <a:prstDash val="solid"/>
                </a:ln>
                <a:solidFill>
                  <a:schemeClr val="accent4">
                    <a:lumMod val="75000"/>
                  </a:schemeClr>
                </a:solidFill>
              </a:rPr>
              <a:t>Бюджеты организаций</a:t>
            </a:r>
          </a:p>
          <a:p>
            <a:pPr algn="ctr"/>
            <a:r>
              <a:rPr lang="ru-RU" sz="2600" b="1" dirty="0">
                <a:ln w="10541" cmpd="sng">
                  <a:solidFill>
                    <a:schemeClr val="accent1">
                      <a:shade val="88000"/>
                      <a:satMod val="110000"/>
                    </a:schemeClr>
                  </a:solidFill>
                  <a:prstDash val="solid"/>
                </a:ln>
                <a:solidFill>
                  <a:schemeClr val="accent4">
                    <a:lumMod val="75000"/>
                  </a:schemeClr>
                </a:solidFill>
              </a:rPr>
              <a:t>Бюджеты  публично-правовых образований:</a:t>
            </a:r>
          </a:p>
          <a:p>
            <a:pPr algn="ctr"/>
            <a:r>
              <a:rPr lang="ru-RU" sz="2200" b="1" i="1" dirty="0">
                <a:ln w="10541" cmpd="sng">
                  <a:solidFill>
                    <a:schemeClr val="accent1">
                      <a:shade val="88000"/>
                      <a:satMod val="110000"/>
                    </a:schemeClr>
                  </a:solidFill>
                  <a:prstDash val="solid"/>
                </a:ln>
                <a:solidFill>
                  <a:schemeClr val="accent4">
                    <a:lumMod val="75000"/>
                  </a:schemeClr>
                </a:solidFill>
              </a:rPr>
              <a:t>- Российской Федерации </a:t>
            </a:r>
            <a:br>
              <a:rPr lang="ru-RU" sz="2200" b="1" i="1" dirty="0">
                <a:ln w="10541" cmpd="sng">
                  <a:solidFill>
                    <a:schemeClr val="accent1">
                      <a:shade val="88000"/>
                      <a:satMod val="110000"/>
                    </a:schemeClr>
                  </a:solidFill>
                  <a:prstDash val="solid"/>
                </a:ln>
                <a:solidFill>
                  <a:schemeClr val="accent4">
                    <a:lumMod val="75000"/>
                  </a:schemeClr>
                </a:solidFill>
              </a:rPr>
            </a:br>
            <a:r>
              <a:rPr lang="ru-RU" sz="2200" b="1" i="1" dirty="0">
                <a:ln w="10541" cmpd="sng">
                  <a:solidFill>
                    <a:schemeClr val="accent1">
                      <a:shade val="88000"/>
                      <a:satMod val="110000"/>
                    </a:schemeClr>
                  </a:solidFill>
                  <a:prstDash val="solid"/>
                </a:ln>
                <a:solidFill>
                  <a:schemeClr val="accent4">
                    <a:lumMod val="75000"/>
                  </a:schemeClr>
                </a:solidFill>
              </a:rPr>
              <a:t>(федеральный бюджет, бюджеты государственных внебюджетных фондов Российской Федерации);</a:t>
            </a:r>
          </a:p>
          <a:p>
            <a:pPr algn="ctr"/>
            <a:endParaRPr lang="ru-RU" sz="1200" b="1" i="1" dirty="0">
              <a:ln w="10541" cmpd="sng">
                <a:solidFill>
                  <a:schemeClr val="accent1">
                    <a:shade val="88000"/>
                    <a:satMod val="110000"/>
                  </a:schemeClr>
                </a:solidFill>
                <a:prstDash val="solid"/>
              </a:ln>
              <a:solidFill>
                <a:schemeClr val="accent4">
                  <a:lumMod val="75000"/>
                </a:schemeClr>
              </a:solidFill>
            </a:endParaRPr>
          </a:p>
          <a:p>
            <a:pPr algn="ctr"/>
            <a:r>
              <a:rPr lang="ru-RU" sz="2200" b="1" i="1" dirty="0">
                <a:ln w="10541" cmpd="sng">
                  <a:solidFill>
                    <a:schemeClr val="accent1">
                      <a:shade val="88000"/>
                      <a:satMod val="110000"/>
                    </a:schemeClr>
                  </a:solidFill>
                  <a:prstDash val="solid"/>
                </a:ln>
                <a:solidFill>
                  <a:schemeClr val="accent4">
                    <a:lumMod val="75000"/>
                  </a:schemeClr>
                </a:solidFill>
              </a:rPr>
              <a:t>- субъектов Российской Федерации (региональные бюджеты, бюджеты территориальных фондов обязательного медицинского страхования);</a:t>
            </a:r>
          </a:p>
          <a:p>
            <a:pPr algn="ctr"/>
            <a:endParaRPr lang="ru-RU" sz="1200" b="1" i="1" dirty="0">
              <a:ln w="10541" cmpd="sng">
                <a:solidFill>
                  <a:schemeClr val="accent1">
                    <a:shade val="88000"/>
                    <a:satMod val="110000"/>
                  </a:schemeClr>
                </a:solidFill>
                <a:prstDash val="solid"/>
              </a:ln>
              <a:solidFill>
                <a:schemeClr val="accent4">
                  <a:lumMod val="75000"/>
                </a:schemeClr>
              </a:solidFill>
            </a:endParaRPr>
          </a:p>
          <a:p>
            <a:pPr algn="ctr"/>
            <a:r>
              <a:rPr lang="ru-RU" sz="2200" b="1" i="1" dirty="0">
                <a:ln w="10541" cmpd="sng">
                  <a:solidFill>
                    <a:schemeClr val="accent1">
                      <a:shade val="88000"/>
                      <a:satMod val="110000"/>
                    </a:schemeClr>
                  </a:solidFill>
                  <a:prstDash val="solid"/>
                </a:ln>
                <a:solidFill>
                  <a:schemeClr val="accent4">
                    <a:lumMod val="75000"/>
                  </a:schemeClr>
                </a:solidFill>
              </a:rPr>
              <a:t>- муниципальных образований                                               (местные бюджеты муниципальных районов, городских округов, городских и сельских поселений)</a:t>
            </a:r>
            <a:endParaRPr lang="en-US" sz="2200" b="1" i="1" dirty="0">
              <a:ln w="10541" cmpd="sng">
                <a:solidFill>
                  <a:schemeClr val="accent1">
                    <a:shade val="88000"/>
                    <a:satMod val="110000"/>
                  </a:schemeClr>
                </a:solidFill>
                <a:prstDash val="solid"/>
              </a:ln>
              <a:solidFill>
                <a:schemeClr val="accent4">
                  <a:lumMod val="75000"/>
                </a:schemeClr>
              </a:solidFill>
            </a:endParaRPr>
          </a:p>
          <a:p>
            <a:pPr algn="ctr"/>
            <a:endParaRPr lang="ru-RU" sz="2200" i="1" dirty="0">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468313" y="2441575"/>
            <a:ext cx="2687637" cy="4083050"/>
            <a:chOff x="184" y="1332"/>
            <a:chExt cx="1603" cy="2782"/>
          </a:xfrm>
        </p:grpSpPr>
        <p:pic>
          <p:nvPicPr>
            <p:cNvPr id="276485" name="Picture 5"/>
            <p:cNvPicPr>
              <a:picLocks noChangeAspect="1" noChangeArrowheads="1"/>
            </p:cNvPicPr>
            <p:nvPr/>
          </p:nvPicPr>
          <p:blipFill>
            <a:blip r:embed="rId2" cstate="print"/>
            <a:srcRect/>
            <a:stretch>
              <a:fillRect/>
            </a:stretch>
          </p:blipFill>
          <p:spPr bwMode="auto">
            <a:xfrm>
              <a:off x="184" y="1332"/>
              <a:ext cx="1603" cy="2782"/>
            </a:xfrm>
            <a:prstGeom prst="rect">
              <a:avLst/>
            </a:prstGeom>
            <a:noFill/>
            <a:ln w="9525">
              <a:noFill/>
              <a:round/>
              <a:headEnd/>
              <a:tailEnd/>
            </a:ln>
            <a:effectLst/>
          </p:spPr>
        </p:pic>
        <p:sp>
          <p:nvSpPr>
            <p:cNvPr id="276486" name="Text Box 6"/>
            <p:cNvSpPr txBox="1">
              <a:spLocks noChangeArrowheads="1"/>
            </p:cNvSpPr>
            <p:nvPr/>
          </p:nvSpPr>
          <p:spPr bwMode="auto">
            <a:xfrm>
              <a:off x="196" y="1344"/>
              <a:ext cx="1585" cy="2764"/>
            </a:xfrm>
            <a:prstGeom prst="rect">
              <a:avLst/>
            </a:prstGeom>
            <a:noFill/>
            <a:ln w="9525">
              <a:noFill/>
              <a:round/>
              <a:headEnd/>
              <a:tailEnd/>
            </a:ln>
            <a:effectLst/>
          </p:spPr>
          <p:txBody>
            <a:bodyPr lIns="90000" tIns="46800" rIns="90000" bIns="46800"/>
            <a:lstStyle/>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500" b="1">
                  <a:latin typeface="Times New Roman" pitchFamily="18" charset="0"/>
                  <a:cs typeface="Times New Roman" pitchFamily="18" charset="0"/>
                </a:rPr>
                <a:t>Поступления от уплаты налогов, установленных Налоговым кодексом Российской Федерации, например:</a:t>
              </a:r>
            </a:p>
            <a:p>
              <a:pPr defTabSz="449263">
                <a:buClr>
                  <a:srgbClr val="0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500" b="1" i="1">
                  <a:latin typeface="Times New Roman" pitchFamily="18" charset="0"/>
                  <a:cs typeface="Times New Roman" pitchFamily="18" charset="0"/>
                </a:rPr>
                <a:t>налог на прибыль организации;</a:t>
              </a:r>
            </a:p>
            <a:p>
              <a:pPr defTabSz="449263">
                <a:buClr>
                  <a:srgbClr val="0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500" b="1" i="1">
                  <a:latin typeface="Times New Roman" pitchFamily="18" charset="0"/>
                  <a:cs typeface="Times New Roman" pitchFamily="18" charset="0"/>
                </a:rPr>
                <a:t>налог на доходы физических лиц;</a:t>
              </a:r>
            </a:p>
            <a:p>
              <a:pPr defTabSz="449263">
                <a:buClr>
                  <a:srgbClr val="0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500" b="1" i="1">
                  <a:latin typeface="Times New Roman" pitchFamily="18" charset="0"/>
                  <a:cs typeface="Times New Roman" pitchFamily="18" charset="0"/>
                </a:rPr>
                <a:t>акцизы;</a:t>
              </a:r>
            </a:p>
            <a:p>
              <a:pPr defTabSz="449263">
                <a:buClr>
                  <a:srgbClr val="0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500" b="1" i="1">
                  <a:latin typeface="Times New Roman" pitchFamily="18" charset="0"/>
                  <a:cs typeface="Times New Roman" pitchFamily="18" charset="0"/>
                </a:rPr>
                <a:t>налоги на совокупный доход;</a:t>
              </a:r>
            </a:p>
            <a:p>
              <a:pPr defTabSz="449263">
                <a:buClr>
                  <a:srgbClr val="0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500" b="1" i="1">
                  <a:latin typeface="Times New Roman" pitchFamily="18" charset="0"/>
                  <a:cs typeface="Times New Roman" pitchFamily="18" charset="0"/>
                </a:rPr>
                <a:t>налоги на имущество;</a:t>
              </a:r>
            </a:p>
            <a:p>
              <a:pPr defTabSz="449263">
                <a:buClr>
                  <a:srgbClr val="0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500" b="1" i="1">
                  <a:latin typeface="Times New Roman" pitchFamily="18" charset="0"/>
                  <a:cs typeface="Times New Roman" pitchFamily="18" charset="0"/>
                </a:rPr>
                <a:t>государственная пошлина, сборы;</a:t>
              </a:r>
            </a:p>
            <a:p>
              <a:pPr defTabSz="449263">
                <a:buClr>
                  <a:srgbClr val="0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500" b="1" i="1">
                  <a:latin typeface="Times New Roman" pitchFamily="18" charset="0"/>
                  <a:cs typeface="Times New Roman" pitchFamily="18" charset="0"/>
                </a:rPr>
                <a:t>другие.</a:t>
              </a:r>
            </a:p>
          </p:txBody>
        </p:sp>
      </p:grpSp>
      <p:grpSp>
        <p:nvGrpSpPr>
          <p:cNvPr id="3" name="Group 7"/>
          <p:cNvGrpSpPr>
            <a:grpSpLocks/>
          </p:cNvGrpSpPr>
          <p:nvPr/>
        </p:nvGrpSpPr>
        <p:grpSpPr bwMode="auto">
          <a:xfrm>
            <a:off x="6516688" y="2349500"/>
            <a:ext cx="2303462" cy="4175125"/>
            <a:chOff x="4032" y="1286"/>
            <a:chExt cx="1607" cy="2828"/>
          </a:xfrm>
        </p:grpSpPr>
        <p:pic>
          <p:nvPicPr>
            <p:cNvPr id="276488" name="Picture 8"/>
            <p:cNvPicPr>
              <a:picLocks noChangeAspect="1" noChangeArrowheads="1"/>
            </p:cNvPicPr>
            <p:nvPr/>
          </p:nvPicPr>
          <p:blipFill>
            <a:blip r:embed="rId3" cstate="print"/>
            <a:srcRect/>
            <a:stretch>
              <a:fillRect/>
            </a:stretch>
          </p:blipFill>
          <p:spPr bwMode="auto">
            <a:xfrm>
              <a:off x="4032" y="1286"/>
              <a:ext cx="1607" cy="2828"/>
            </a:xfrm>
            <a:prstGeom prst="rect">
              <a:avLst/>
            </a:prstGeom>
            <a:noFill/>
            <a:ln w="9525">
              <a:noFill/>
              <a:round/>
              <a:headEnd/>
              <a:tailEnd/>
            </a:ln>
            <a:effectLst/>
          </p:spPr>
        </p:pic>
        <p:sp>
          <p:nvSpPr>
            <p:cNvPr id="276489" name="Text Box 9"/>
            <p:cNvSpPr txBox="1">
              <a:spLocks noChangeArrowheads="1"/>
            </p:cNvSpPr>
            <p:nvPr/>
          </p:nvSpPr>
          <p:spPr bwMode="auto">
            <a:xfrm>
              <a:off x="4044" y="1298"/>
              <a:ext cx="1586" cy="2810"/>
            </a:xfrm>
            <a:prstGeom prst="rect">
              <a:avLst/>
            </a:prstGeom>
            <a:noFill/>
            <a:ln w="9525">
              <a:noFill/>
              <a:round/>
              <a:headEnd/>
              <a:tailEnd/>
            </a:ln>
            <a:effectLst/>
          </p:spPr>
          <p:txBody>
            <a:bodyPr lIns="90000" tIns="46800" rIns="90000" bIns="46800"/>
            <a:lstStyle/>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500" b="1">
                  <a:solidFill>
                    <a:srgbClr val="000000"/>
                  </a:solidFill>
                  <a:latin typeface="Times New Roman" pitchFamily="18" charset="0"/>
                  <a:cs typeface="Times New Roman" pitchFamily="18" charset="0"/>
                </a:rPr>
                <a:t>Поступления от других бюджетов</a:t>
              </a:r>
            </a:p>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500" b="1">
                  <a:solidFill>
                    <a:srgbClr val="000000"/>
                  </a:solidFill>
                  <a:latin typeface="Times New Roman" pitchFamily="18" charset="0"/>
                  <a:cs typeface="Times New Roman" pitchFamily="18" charset="0"/>
                </a:rPr>
                <a:t>(межбюджетные трансферты), организаций, граждан (кроме налоговых и неналоговых доходов).</a:t>
              </a:r>
            </a:p>
          </p:txBody>
        </p:sp>
      </p:grpSp>
      <p:grpSp>
        <p:nvGrpSpPr>
          <p:cNvPr id="4" name="Group 10"/>
          <p:cNvGrpSpPr>
            <a:grpSpLocks/>
          </p:cNvGrpSpPr>
          <p:nvPr/>
        </p:nvGrpSpPr>
        <p:grpSpPr bwMode="auto">
          <a:xfrm>
            <a:off x="3348038" y="2205038"/>
            <a:ext cx="2978150" cy="4521200"/>
            <a:chOff x="2008" y="1286"/>
            <a:chExt cx="1876" cy="2921"/>
          </a:xfrm>
        </p:grpSpPr>
        <p:pic>
          <p:nvPicPr>
            <p:cNvPr id="276491" name="Picture 11"/>
            <p:cNvPicPr>
              <a:picLocks noChangeAspect="1" noChangeArrowheads="1"/>
            </p:cNvPicPr>
            <p:nvPr/>
          </p:nvPicPr>
          <p:blipFill>
            <a:blip r:embed="rId4" cstate="print"/>
            <a:srcRect/>
            <a:stretch>
              <a:fillRect/>
            </a:stretch>
          </p:blipFill>
          <p:spPr bwMode="auto">
            <a:xfrm>
              <a:off x="2008" y="1286"/>
              <a:ext cx="1876" cy="2921"/>
            </a:xfrm>
            <a:prstGeom prst="rect">
              <a:avLst/>
            </a:prstGeom>
            <a:noFill/>
            <a:ln w="9525">
              <a:noFill/>
              <a:round/>
              <a:headEnd/>
              <a:tailEnd/>
            </a:ln>
            <a:effectLst/>
          </p:spPr>
        </p:pic>
        <p:sp>
          <p:nvSpPr>
            <p:cNvPr id="276492" name="Text Box 12"/>
            <p:cNvSpPr txBox="1">
              <a:spLocks noChangeArrowheads="1"/>
            </p:cNvSpPr>
            <p:nvPr/>
          </p:nvSpPr>
          <p:spPr bwMode="auto">
            <a:xfrm>
              <a:off x="2018" y="1298"/>
              <a:ext cx="1858" cy="2901"/>
            </a:xfrm>
            <a:prstGeom prst="rect">
              <a:avLst/>
            </a:prstGeom>
            <a:noFill/>
            <a:ln w="9525">
              <a:noFill/>
              <a:round/>
              <a:headEnd/>
              <a:tailEnd/>
            </a:ln>
            <a:effectLst/>
          </p:spPr>
          <p:txBody>
            <a:bodyPr lIns="90000" tIns="46800" rIns="90000" bIns="46800"/>
            <a:lstStyle/>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500" b="1">
                  <a:latin typeface="Times New Roman" pitchFamily="18" charset="0"/>
                  <a:cs typeface="Times New Roman" pitchFamily="18" charset="0"/>
                </a:rPr>
                <a:t>Поступления от уплаты других пошлин и сборов, установленных региональным законодательством, а также штрафов за нарушение законодательства, например:</a:t>
              </a:r>
            </a:p>
            <a:p>
              <a:pPr defTabSz="449263">
                <a:buClr>
                  <a:srgbClr val="0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500" b="1" i="1">
                  <a:latin typeface="Times New Roman" pitchFamily="18" charset="0"/>
                  <a:cs typeface="Times New Roman" pitchFamily="18" charset="0"/>
                </a:rPr>
                <a:t>платежи при пользовании природными ресурсами;</a:t>
              </a:r>
            </a:p>
            <a:p>
              <a:pPr defTabSz="449263">
                <a:buClr>
                  <a:srgbClr val="0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500" b="1" i="1">
                  <a:latin typeface="Times New Roman" pitchFamily="18" charset="0"/>
                  <a:cs typeface="Times New Roman" pitchFamily="18" charset="0"/>
                </a:rPr>
                <a:t>доходы от оказания платных услуг и компенсации затрат государства;</a:t>
              </a:r>
            </a:p>
            <a:p>
              <a:pPr defTabSz="449263">
                <a:buClr>
                  <a:srgbClr val="0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500" b="1" i="1">
                  <a:latin typeface="Times New Roman" pitchFamily="18" charset="0"/>
                  <a:cs typeface="Times New Roman" pitchFamily="18" charset="0"/>
                </a:rPr>
                <a:t>доходы от продажи материальных и нематериальных активов;</a:t>
              </a:r>
            </a:p>
            <a:p>
              <a:pPr defTabSz="449263">
                <a:buClr>
                  <a:srgbClr val="0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500" b="1" i="1">
                  <a:latin typeface="Times New Roman" pitchFamily="18" charset="0"/>
                  <a:cs typeface="Times New Roman" pitchFamily="18" charset="0"/>
                </a:rPr>
                <a:t>административные платежи и сборы ;</a:t>
              </a:r>
            </a:p>
            <a:p>
              <a:pPr defTabSz="449263">
                <a:buClr>
                  <a:srgbClr val="0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500" b="1" i="1">
                  <a:latin typeface="Times New Roman" pitchFamily="18" charset="0"/>
                  <a:cs typeface="Times New Roman" pitchFamily="18" charset="0"/>
                </a:rPr>
                <a:t>штрафные санкции, возмещение ущерба</a:t>
              </a:r>
            </a:p>
            <a:p>
              <a:pPr defTabSz="449263">
                <a:buClr>
                  <a:srgbClr val="0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500" b="1" i="1">
                  <a:latin typeface="Times New Roman" pitchFamily="18" charset="0"/>
                  <a:cs typeface="Times New Roman" pitchFamily="18" charset="0"/>
                </a:rPr>
                <a:t>другие.</a:t>
              </a:r>
            </a:p>
          </p:txBody>
        </p:sp>
      </p:grpSp>
      <p:sp>
        <p:nvSpPr>
          <p:cNvPr id="276493" name="Line 13"/>
          <p:cNvSpPr>
            <a:spLocks noChangeShapeType="1"/>
          </p:cNvSpPr>
          <p:nvPr/>
        </p:nvSpPr>
        <p:spPr bwMode="auto">
          <a:xfrm>
            <a:off x="4787900" y="1484313"/>
            <a:ext cx="1588" cy="215900"/>
          </a:xfrm>
          <a:prstGeom prst="line">
            <a:avLst/>
          </a:prstGeom>
          <a:noFill/>
          <a:ln w="28440" cap="sq">
            <a:solidFill>
              <a:srgbClr val="8A8882"/>
            </a:solidFill>
            <a:miter lim="800000"/>
            <a:headEnd/>
            <a:tailEnd/>
          </a:ln>
          <a:effectLst/>
        </p:spPr>
        <p:txBody>
          <a:bodyPr/>
          <a:lstStyle/>
          <a:p>
            <a:endParaRPr lang="ru-RU"/>
          </a:p>
        </p:txBody>
      </p:sp>
      <p:sp>
        <p:nvSpPr>
          <p:cNvPr id="276494" name="Line 14"/>
          <p:cNvSpPr>
            <a:spLocks noChangeShapeType="1"/>
          </p:cNvSpPr>
          <p:nvPr/>
        </p:nvSpPr>
        <p:spPr bwMode="auto">
          <a:xfrm>
            <a:off x="7883525" y="1484313"/>
            <a:ext cx="1588" cy="215900"/>
          </a:xfrm>
          <a:prstGeom prst="line">
            <a:avLst/>
          </a:prstGeom>
          <a:noFill/>
          <a:ln w="28440" cap="sq">
            <a:solidFill>
              <a:srgbClr val="8A8882"/>
            </a:solidFill>
            <a:miter lim="800000"/>
            <a:headEnd/>
            <a:tailEnd/>
          </a:ln>
          <a:effectLst/>
        </p:spPr>
        <p:txBody>
          <a:bodyPr/>
          <a:lstStyle/>
          <a:p>
            <a:endParaRPr lang="ru-RU"/>
          </a:p>
        </p:txBody>
      </p:sp>
      <p:sp>
        <p:nvSpPr>
          <p:cNvPr id="276495" name="Line 15"/>
          <p:cNvSpPr>
            <a:spLocks noChangeShapeType="1"/>
          </p:cNvSpPr>
          <p:nvPr/>
        </p:nvSpPr>
        <p:spPr bwMode="auto">
          <a:xfrm>
            <a:off x="1763713" y="1484313"/>
            <a:ext cx="6130925" cy="1587"/>
          </a:xfrm>
          <a:prstGeom prst="line">
            <a:avLst/>
          </a:prstGeom>
          <a:noFill/>
          <a:ln w="28440" cap="sq">
            <a:solidFill>
              <a:srgbClr val="8A8882"/>
            </a:solidFill>
            <a:miter lim="800000"/>
            <a:headEnd/>
            <a:tailEnd/>
          </a:ln>
          <a:effectLst/>
        </p:spPr>
        <p:txBody>
          <a:bodyPr/>
          <a:lstStyle/>
          <a:p>
            <a:endParaRPr lang="ru-RU"/>
          </a:p>
        </p:txBody>
      </p:sp>
      <p:sp>
        <p:nvSpPr>
          <p:cNvPr id="276496" name="Rectangle 16"/>
          <p:cNvSpPr>
            <a:spLocks noChangeArrowheads="1"/>
          </p:cNvSpPr>
          <p:nvPr/>
        </p:nvSpPr>
        <p:spPr bwMode="auto">
          <a:xfrm>
            <a:off x="1908175" y="360363"/>
            <a:ext cx="5086350" cy="586957"/>
          </a:xfrm>
          <a:prstGeom prst="rect">
            <a:avLst/>
          </a:prstGeom>
          <a:noFill/>
          <a:ln w="9525">
            <a:noFill/>
            <a:round/>
            <a:headEnd/>
            <a:tailEnd/>
          </a:ln>
          <a:effectLst/>
        </p:spPr>
        <p:txBody>
          <a:bodyPr lIns="90000" tIns="46800" rIns="90000" bIns="46800">
            <a:spAutoFit/>
          </a:bodyP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200" b="1" dirty="0">
                <a:solidFill>
                  <a:srgbClr val="0000FF"/>
                </a:solidFill>
                <a:latin typeface="+mj-lt"/>
                <a:cs typeface="Times New Roman" pitchFamily="18" charset="0"/>
              </a:rPr>
              <a:t>Доходы бюджета</a:t>
            </a:r>
          </a:p>
        </p:txBody>
      </p:sp>
      <p:grpSp>
        <p:nvGrpSpPr>
          <p:cNvPr id="5" name="Group 17"/>
          <p:cNvGrpSpPr>
            <a:grpSpLocks/>
          </p:cNvGrpSpPr>
          <p:nvPr/>
        </p:nvGrpSpPr>
        <p:grpSpPr bwMode="auto">
          <a:xfrm>
            <a:off x="1187450" y="908050"/>
            <a:ext cx="6992938" cy="584200"/>
            <a:chOff x="960" y="334"/>
            <a:chExt cx="3876" cy="470"/>
          </a:xfrm>
        </p:grpSpPr>
        <p:pic>
          <p:nvPicPr>
            <p:cNvPr id="276498" name="Picture 18"/>
            <p:cNvPicPr>
              <a:picLocks noChangeAspect="1" noChangeArrowheads="1"/>
            </p:cNvPicPr>
            <p:nvPr/>
          </p:nvPicPr>
          <p:blipFill>
            <a:blip r:embed="rId5" cstate="print"/>
            <a:srcRect/>
            <a:stretch>
              <a:fillRect/>
            </a:stretch>
          </p:blipFill>
          <p:spPr bwMode="auto">
            <a:xfrm>
              <a:off x="960" y="334"/>
              <a:ext cx="3876" cy="470"/>
            </a:xfrm>
            <a:prstGeom prst="rect">
              <a:avLst/>
            </a:prstGeom>
            <a:noFill/>
            <a:ln w="9525">
              <a:noFill/>
              <a:round/>
              <a:headEnd/>
              <a:tailEnd/>
            </a:ln>
            <a:effectLst/>
          </p:spPr>
        </p:pic>
        <p:sp>
          <p:nvSpPr>
            <p:cNvPr id="276499" name="Text Box 19"/>
            <p:cNvSpPr txBox="1">
              <a:spLocks noChangeArrowheads="1"/>
            </p:cNvSpPr>
            <p:nvPr/>
          </p:nvSpPr>
          <p:spPr bwMode="auto">
            <a:xfrm>
              <a:off x="970" y="346"/>
              <a:ext cx="3857" cy="451"/>
            </a:xfrm>
            <a:prstGeom prst="rect">
              <a:avLst/>
            </a:prstGeom>
            <a:noFill/>
            <a:ln w="9525">
              <a:noFill/>
              <a:round/>
              <a:headEnd/>
              <a:tailEnd/>
            </a:ln>
            <a:effectLst/>
          </p:spPr>
          <p:txBody>
            <a:bodyPr lIns="90000" tIns="46800" rIns="90000" bIns="46800" anchor="ct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b="1" dirty="0">
                  <a:latin typeface="Times New Roman" pitchFamily="18" charset="0"/>
                  <a:cs typeface="Times New Roman" pitchFamily="18" charset="0"/>
                </a:rPr>
                <a:t>Доходы бюджета - безвозмездные и безвозвратные</a:t>
              </a:r>
            </a:p>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b="1" dirty="0">
                  <a:latin typeface="Times New Roman" pitchFamily="18" charset="0"/>
                  <a:cs typeface="Times New Roman" pitchFamily="18" charset="0"/>
                </a:rPr>
                <a:t> поступления денежных средств в бюджет.</a:t>
              </a:r>
            </a:p>
          </p:txBody>
        </p:sp>
      </p:grpSp>
      <p:grpSp>
        <p:nvGrpSpPr>
          <p:cNvPr id="6" name="Group 20"/>
          <p:cNvGrpSpPr>
            <a:grpSpLocks/>
          </p:cNvGrpSpPr>
          <p:nvPr/>
        </p:nvGrpSpPr>
        <p:grpSpPr bwMode="auto">
          <a:xfrm>
            <a:off x="539750" y="1628775"/>
            <a:ext cx="2682875" cy="717550"/>
            <a:chOff x="192" y="968"/>
            <a:chExt cx="1603" cy="374"/>
          </a:xfrm>
        </p:grpSpPr>
        <p:pic>
          <p:nvPicPr>
            <p:cNvPr id="276501" name="Picture 21"/>
            <p:cNvPicPr>
              <a:picLocks noChangeAspect="1" noChangeArrowheads="1"/>
            </p:cNvPicPr>
            <p:nvPr/>
          </p:nvPicPr>
          <p:blipFill>
            <a:blip r:embed="rId6" cstate="print"/>
            <a:srcRect/>
            <a:stretch>
              <a:fillRect/>
            </a:stretch>
          </p:blipFill>
          <p:spPr bwMode="auto">
            <a:xfrm>
              <a:off x="192" y="968"/>
              <a:ext cx="1603" cy="374"/>
            </a:xfrm>
            <a:prstGeom prst="rect">
              <a:avLst/>
            </a:prstGeom>
            <a:noFill/>
            <a:ln w="9525">
              <a:noFill/>
              <a:round/>
              <a:headEnd/>
              <a:tailEnd/>
            </a:ln>
            <a:effectLst/>
          </p:spPr>
        </p:pic>
        <p:sp>
          <p:nvSpPr>
            <p:cNvPr id="276502" name="Text Box 22"/>
            <p:cNvSpPr txBox="1">
              <a:spLocks noChangeArrowheads="1"/>
            </p:cNvSpPr>
            <p:nvPr/>
          </p:nvSpPr>
          <p:spPr bwMode="auto">
            <a:xfrm>
              <a:off x="204" y="981"/>
              <a:ext cx="1585" cy="353"/>
            </a:xfrm>
            <a:prstGeom prst="rect">
              <a:avLst/>
            </a:prstGeom>
            <a:noFill/>
            <a:ln w="9525">
              <a:noFill/>
              <a:round/>
              <a:headEnd/>
              <a:tailEnd/>
            </a:ln>
            <a:effectLst/>
          </p:spPr>
          <p:txBody>
            <a:bodyPr lIns="90000" tIns="46800" rIns="90000" bIns="46800" anchor="ct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a:latin typeface="Times New Roman" pitchFamily="18" charset="0"/>
                  <a:cs typeface="Times New Roman" pitchFamily="18" charset="0"/>
                </a:rPr>
                <a:t>НАЛОГОВЫЕ ДОХОДЫ</a:t>
              </a:r>
            </a:p>
          </p:txBody>
        </p:sp>
      </p:grpSp>
      <p:grpSp>
        <p:nvGrpSpPr>
          <p:cNvPr id="7" name="Group 23"/>
          <p:cNvGrpSpPr>
            <a:grpSpLocks/>
          </p:cNvGrpSpPr>
          <p:nvPr/>
        </p:nvGrpSpPr>
        <p:grpSpPr bwMode="auto">
          <a:xfrm>
            <a:off x="3348038" y="1628775"/>
            <a:ext cx="2978150" cy="644525"/>
            <a:chOff x="2008" y="922"/>
            <a:chExt cx="1876" cy="374"/>
          </a:xfrm>
        </p:grpSpPr>
        <p:pic>
          <p:nvPicPr>
            <p:cNvPr id="276504" name="Picture 24"/>
            <p:cNvPicPr>
              <a:picLocks noChangeAspect="1" noChangeArrowheads="1"/>
            </p:cNvPicPr>
            <p:nvPr/>
          </p:nvPicPr>
          <p:blipFill>
            <a:blip r:embed="rId7" cstate="print"/>
            <a:srcRect/>
            <a:stretch>
              <a:fillRect/>
            </a:stretch>
          </p:blipFill>
          <p:spPr bwMode="auto">
            <a:xfrm>
              <a:off x="2008" y="922"/>
              <a:ext cx="1876" cy="374"/>
            </a:xfrm>
            <a:prstGeom prst="rect">
              <a:avLst/>
            </a:prstGeom>
            <a:noFill/>
            <a:ln w="9525">
              <a:noFill/>
              <a:round/>
              <a:headEnd/>
              <a:tailEnd/>
            </a:ln>
            <a:effectLst/>
          </p:spPr>
        </p:pic>
        <p:sp>
          <p:nvSpPr>
            <p:cNvPr id="276505" name="Text Box 25"/>
            <p:cNvSpPr txBox="1">
              <a:spLocks noChangeArrowheads="1"/>
            </p:cNvSpPr>
            <p:nvPr/>
          </p:nvSpPr>
          <p:spPr bwMode="auto">
            <a:xfrm>
              <a:off x="2018" y="935"/>
              <a:ext cx="1858" cy="353"/>
            </a:xfrm>
            <a:prstGeom prst="rect">
              <a:avLst/>
            </a:prstGeom>
            <a:noFill/>
            <a:ln w="9525">
              <a:noFill/>
              <a:round/>
              <a:headEnd/>
              <a:tailEnd/>
            </a:ln>
            <a:effectLst/>
          </p:spPr>
          <p:txBody>
            <a:bodyPr lIns="90000" tIns="46800" rIns="90000" bIns="46800" anchor="ct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a:latin typeface="Times New Roman" pitchFamily="18" charset="0"/>
                  <a:cs typeface="Times New Roman" pitchFamily="18" charset="0"/>
                </a:rPr>
                <a:t>НЕНАЛОГОВЫЕ ДОХОДЫ</a:t>
              </a:r>
            </a:p>
          </p:txBody>
        </p:sp>
      </p:grpSp>
      <p:grpSp>
        <p:nvGrpSpPr>
          <p:cNvPr id="8" name="Group 26"/>
          <p:cNvGrpSpPr>
            <a:grpSpLocks/>
          </p:cNvGrpSpPr>
          <p:nvPr/>
        </p:nvGrpSpPr>
        <p:grpSpPr bwMode="auto">
          <a:xfrm>
            <a:off x="6516688" y="1628775"/>
            <a:ext cx="2303462" cy="576263"/>
            <a:chOff x="4047" y="922"/>
            <a:chExt cx="1607" cy="374"/>
          </a:xfrm>
        </p:grpSpPr>
        <p:pic>
          <p:nvPicPr>
            <p:cNvPr id="276507" name="Picture 27"/>
            <p:cNvPicPr>
              <a:picLocks noChangeAspect="1" noChangeArrowheads="1"/>
            </p:cNvPicPr>
            <p:nvPr/>
          </p:nvPicPr>
          <p:blipFill>
            <a:blip r:embed="rId8" cstate="print"/>
            <a:srcRect/>
            <a:stretch>
              <a:fillRect/>
            </a:stretch>
          </p:blipFill>
          <p:spPr bwMode="auto">
            <a:xfrm>
              <a:off x="4047" y="922"/>
              <a:ext cx="1607" cy="374"/>
            </a:xfrm>
            <a:prstGeom prst="rect">
              <a:avLst/>
            </a:prstGeom>
            <a:noFill/>
            <a:ln w="9525">
              <a:noFill/>
              <a:round/>
              <a:headEnd/>
              <a:tailEnd/>
            </a:ln>
            <a:effectLst/>
          </p:spPr>
        </p:pic>
        <p:sp>
          <p:nvSpPr>
            <p:cNvPr id="276508" name="Text Box 28"/>
            <p:cNvSpPr txBox="1">
              <a:spLocks noChangeArrowheads="1"/>
            </p:cNvSpPr>
            <p:nvPr/>
          </p:nvSpPr>
          <p:spPr bwMode="auto">
            <a:xfrm>
              <a:off x="4059" y="935"/>
              <a:ext cx="1586" cy="353"/>
            </a:xfrm>
            <a:prstGeom prst="rect">
              <a:avLst/>
            </a:prstGeom>
            <a:noFill/>
            <a:ln w="9525">
              <a:noFill/>
              <a:round/>
              <a:headEnd/>
              <a:tailEnd/>
            </a:ln>
            <a:effectLst/>
          </p:spPr>
          <p:txBody>
            <a:bodyPr lIns="90000" tIns="46800" rIns="90000" bIns="46800" anchor="ct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a:latin typeface="Times New Roman" pitchFamily="18" charset="0"/>
                  <a:cs typeface="Times New Roman" pitchFamily="18" charset="0"/>
                </a:rPr>
                <a:t>БЕЗВОЗМЕЗДНЫЕ ПОСТУПЛЕНИЯ</a:t>
              </a:r>
            </a:p>
          </p:txBody>
        </p:sp>
      </p:grpSp>
      <p:sp>
        <p:nvSpPr>
          <p:cNvPr id="276509" name="Line 29"/>
          <p:cNvSpPr>
            <a:spLocks noChangeShapeType="1"/>
          </p:cNvSpPr>
          <p:nvPr/>
        </p:nvSpPr>
        <p:spPr bwMode="auto">
          <a:xfrm>
            <a:off x="1763713" y="1484313"/>
            <a:ext cx="1587" cy="215900"/>
          </a:xfrm>
          <a:prstGeom prst="line">
            <a:avLst/>
          </a:prstGeom>
          <a:noFill/>
          <a:ln w="28440" cap="sq">
            <a:solidFill>
              <a:srgbClr val="8A8882"/>
            </a:solidFill>
            <a:miter lim="800000"/>
            <a:headEnd/>
            <a:tailEnd/>
          </a:ln>
          <a:effectLst/>
        </p:spPr>
        <p:txBody>
          <a:bodyPr/>
          <a:lstStyle/>
          <a:p>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683568" y="548680"/>
            <a:ext cx="8003232" cy="792088"/>
          </a:xfrm>
        </p:spPr>
        <p:txBody>
          <a:bodyPr>
            <a:noAutofit/>
          </a:bodyPr>
          <a:lstStyle/>
          <a:p>
            <a:r>
              <a:rPr lang="ru-RU" sz="2800" b="1" dirty="0">
                <a:solidFill>
                  <a:srgbClr val="0000FF"/>
                </a:solidFill>
                <a:effectLst/>
              </a:rPr>
              <a:t>Межбюджетные трансферты </a:t>
            </a:r>
            <a:r>
              <a:rPr lang="ru-RU" sz="2800" b="1" dirty="0" smtClean="0">
                <a:solidFill>
                  <a:srgbClr val="0000FF"/>
                </a:solidFill>
                <a:effectLst/>
              </a:rPr>
              <a:t>–</a:t>
            </a:r>
            <a:br>
              <a:rPr lang="ru-RU" sz="2800" b="1" dirty="0" smtClean="0">
                <a:solidFill>
                  <a:srgbClr val="0000FF"/>
                </a:solidFill>
                <a:effectLst/>
              </a:rPr>
            </a:br>
            <a:r>
              <a:rPr lang="ru-RU" sz="2800" b="1" dirty="0" smtClean="0">
                <a:solidFill>
                  <a:srgbClr val="0000FF"/>
                </a:solidFill>
                <a:effectLst/>
              </a:rPr>
              <a:t> </a:t>
            </a:r>
            <a:r>
              <a:rPr lang="ru-RU" sz="2800" b="1" dirty="0">
                <a:solidFill>
                  <a:srgbClr val="0000FF"/>
                </a:solidFill>
                <a:effectLst/>
              </a:rPr>
              <a:t>основной вид безвозмездных перечислений</a:t>
            </a:r>
          </a:p>
        </p:txBody>
      </p:sp>
      <p:sp>
        <p:nvSpPr>
          <p:cNvPr id="285699" name="Rectangle 3"/>
          <p:cNvSpPr>
            <a:spLocks noGrp="1" noChangeArrowheads="1"/>
          </p:cNvSpPr>
          <p:nvPr>
            <p:ph type="body" sz="half" idx="1"/>
          </p:nvPr>
        </p:nvSpPr>
        <p:spPr>
          <a:xfrm>
            <a:off x="755576" y="1412875"/>
            <a:ext cx="7920112" cy="1223963"/>
          </a:xfrm>
        </p:spPr>
        <p:txBody>
          <a:bodyPr>
            <a:normAutofit/>
          </a:bodyPr>
          <a:lstStyle/>
          <a:p>
            <a:pPr algn="just">
              <a:spcBef>
                <a:spcPct val="0"/>
              </a:spcBef>
              <a:buClrTx/>
              <a:buSzPct val="100000"/>
              <a:buFontTx/>
              <a:buNone/>
            </a:pPr>
            <a:r>
              <a:rPr lang="ru-RU" sz="1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sz="1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Межбюджетные трансферты – денежные средства, перечисляемые из одного бюджета бюджетной системы Российской Федерации (федерального бюджета, областного бюджета Рязанской области,  бюджета муниципального района (городского округа)) другому бюджету.</a:t>
            </a:r>
          </a:p>
          <a:p>
            <a:endParaRPr lang="ru-RU" sz="1500" dirty="0"/>
          </a:p>
        </p:txBody>
      </p:sp>
      <p:graphicFrame>
        <p:nvGraphicFramePr>
          <p:cNvPr id="285747" name="Group 51"/>
          <p:cNvGraphicFramePr>
            <a:graphicFrameLocks noGrp="1"/>
          </p:cNvGraphicFramePr>
          <p:nvPr>
            <p:ph sz="half" idx="2"/>
          </p:nvPr>
        </p:nvGraphicFramePr>
        <p:xfrm>
          <a:off x="755650" y="2658365"/>
          <a:ext cx="7931150" cy="3860292"/>
        </p:xfrm>
        <a:graphic>
          <a:graphicData uri="http://schemas.openxmlformats.org/drawingml/2006/table">
            <a:tbl>
              <a:tblPr/>
              <a:tblGrid>
                <a:gridCol w="2160588"/>
                <a:gridCol w="2303834"/>
                <a:gridCol w="3466728"/>
              </a:tblGrid>
              <a:tr h="658010">
                <a:tc>
                  <a:txBody>
                    <a:bodyPr/>
                    <a:lstStyle/>
                    <a:p>
                      <a:pPr marL="0" marR="0" lvl="0" indent="0" algn="l" defTabSz="914400" rtl="0" eaLnBrk="1" fontAlgn="base" latinLnBrk="0" hangingPunct="1">
                        <a:lnSpc>
                          <a:spcPct val="90000"/>
                        </a:lnSpc>
                        <a:spcBef>
                          <a:spcPct val="0"/>
                        </a:spcBef>
                        <a:spcAft>
                          <a:spcPct val="0"/>
                        </a:spcAft>
                        <a:buClrTx/>
                        <a:buSzPct val="80000"/>
                        <a:buFontTx/>
                        <a:buNone/>
                        <a:tabLst/>
                      </a:pPr>
                      <a:r>
                        <a:rPr kumimoji="0" lang="ru-RU" sz="1400" b="1" i="0" u="none" strike="noStrike" cap="none" normalizeH="0" baseline="0" dirty="0" smtClean="0">
                          <a:ln>
                            <a:noFill/>
                          </a:ln>
                          <a:solidFill>
                            <a:srgbClr val="0070C0"/>
                          </a:solidFill>
                          <a:effectLst>
                            <a:outerShdw blurRad="38100" dist="38100" dir="2700000" algn="tl">
                              <a:srgbClr val="C0C0C0"/>
                            </a:outerShdw>
                          </a:effectLst>
                          <a:latin typeface="Tahoma" pitchFamily="34" charset="0"/>
                          <a:cs typeface="Times New Roman" pitchFamily="18" charset="0"/>
                        </a:rPr>
                        <a:t>Виды межбюджетных трансфертов</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Pct val="80000"/>
                        <a:buFontTx/>
                        <a:buNone/>
                        <a:tabLst/>
                      </a:pPr>
                      <a:r>
                        <a:rPr kumimoji="0" lang="ru-RU" sz="1400" b="1" i="0" u="none" strike="noStrike" cap="none" normalizeH="0" baseline="0" dirty="0" smtClean="0">
                          <a:ln>
                            <a:noFill/>
                          </a:ln>
                          <a:solidFill>
                            <a:srgbClr val="0070C0"/>
                          </a:solidFill>
                          <a:effectLst>
                            <a:outerShdw blurRad="38100" dist="38100" dir="2700000" algn="tl">
                              <a:srgbClr val="C0C0C0"/>
                            </a:outerShdw>
                          </a:effectLst>
                          <a:latin typeface="Tahoma" pitchFamily="34" charset="0"/>
                          <a:cs typeface="Times New Roman" pitchFamily="18" charset="0"/>
                        </a:rPr>
                        <a:t>Определение</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Tx/>
                        <a:buSzPct val="80000"/>
                        <a:buFontTx/>
                        <a:buNone/>
                        <a:tabLst/>
                      </a:pPr>
                      <a:r>
                        <a:rPr kumimoji="0" lang="ru-RU" sz="1400" b="1" i="0" u="none" strike="noStrike" cap="none" normalizeH="0" baseline="0" dirty="0" smtClean="0">
                          <a:ln>
                            <a:noFill/>
                          </a:ln>
                          <a:solidFill>
                            <a:srgbClr val="0070C0"/>
                          </a:solidFill>
                          <a:effectLst>
                            <a:outerShdw blurRad="38100" dist="38100" dir="2700000" algn="tl">
                              <a:srgbClr val="C0C0C0"/>
                            </a:outerShdw>
                          </a:effectLst>
                          <a:latin typeface="Tahoma" pitchFamily="34" charset="0"/>
                          <a:cs typeface="Times New Roman" pitchFamily="18" charset="0"/>
                        </a:rPr>
                        <a:t>Аналогия в семейном бюджете</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9254">
                <a:tc>
                  <a:txBody>
                    <a:bodyPr/>
                    <a:lstStyle/>
                    <a:p>
                      <a:pPr marL="0" marR="0" lvl="0" indent="0" algn="l" defTabSz="914400" rtl="0" eaLnBrk="1" fontAlgn="base" latinLnBrk="0" hangingPunct="1">
                        <a:lnSpc>
                          <a:spcPct val="90000"/>
                        </a:lnSpc>
                        <a:spcBef>
                          <a:spcPts val="300"/>
                        </a:spcBef>
                        <a:spcAft>
                          <a:spcPct val="0"/>
                        </a:spcAft>
                        <a:buClrTx/>
                        <a:buSzPct val="80000"/>
                        <a:buFontTx/>
                        <a:buNone/>
                        <a:tabLst/>
                      </a:pPr>
                      <a:r>
                        <a:rPr kumimoji="0" lang="ru-RU" sz="1400" b="1" i="0" u="none" strike="noStrike" cap="none" normalizeH="0" baseline="0" dirty="0" smtClean="0">
                          <a:ln>
                            <a:noFill/>
                          </a:ln>
                          <a:solidFill>
                            <a:schemeClr val="tx1"/>
                          </a:solidFill>
                          <a:effectLst/>
                          <a:latin typeface="Tahoma" pitchFamily="34" charset="0"/>
                          <a:cs typeface="Times New Roman" pitchFamily="18" charset="0"/>
                        </a:rPr>
                        <a:t>Дотации (от лат. «</a:t>
                      </a:r>
                      <a:r>
                        <a:rPr kumimoji="0" lang="en-US" sz="1400" b="1" i="0" u="none" strike="noStrike" cap="none" normalizeH="0" baseline="0" dirty="0" err="1" smtClean="0">
                          <a:ln>
                            <a:noFill/>
                          </a:ln>
                          <a:solidFill>
                            <a:schemeClr val="tx1"/>
                          </a:solidFill>
                          <a:effectLst/>
                          <a:latin typeface="Tahoma" pitchFamily="34" charset="0"/>
                          <a:cs typeface="Times New Roman" pitchFamily="18" charset="0"/>
                        </a:rPr>
                        <a:t>Dotatio</a:t>
                      </a:r>
                      <a:r>
                        <a:rPr kumimoji="0" lang="ru-RU" sz="1400" b="1" i="0" u="none" strike="noStrike" cap="none" normalizeH="0" baseline="0" dirty="0" smtClean="0">
                          <a:ln>
                            <a:noFill/>
                          </a:ln>
                          <a:solidFill>
                            <a:schemeClr val="tx1"/>
                          </a:solidFill>
                          <a:effectLst/>
                          <a:latin typeface="Tahoma" pitchFamily="34" charset="0"/>
                          <a:cs typeface="Times New Roman" pitchFamily="18" charset="0"/>
                        </a:rPr>
                        <a:t>» – дар, пожертвование)</a:t>
                      </a:r>
                    </a:p>
                    <a:p>
                      <a:pPr marL="0" marR="0" lvl="0" indent="0" algn="l" defTabSz="914400" rtl="0" eaLnBrk="1" fontAlgn="base" latinLnBrk="0" hangingPunct="1">
                        <a:lnSpc>
                          <a:spcPct val="90000"/>
                        </a:lnSpc>
                        <a:spcBef>
                          <a:spcPts val="300"/>
                        </a:spcBef>
                        <a:spcAft>
                          <a:spcPct val="0"/>
                        </a:spcAft>
                        <a:buClrTx/>
                        <a:buSzPct val="80000"/>
                        <a:buFontTx/>
                        <a:buNone/>
                        <a:tabLst/>
                      </a:pPr>
                      <a:endParaRPr kumimoji="0" lang="ru-RU" sz="1400" b="1" i="0" u="none" strike="noStrike" cap="none" normalizeH="0" baseline="0" dirty="0" smtClean="0">
                        <a:ln>
                          <a:noFill/>
                        </a:ln>
                        <a:solidFill>
                          <a:schemeClr val="tx1"/>
                        </a:solidFill>
                        <a:effectLst/>
                        <a:latin typeface="Tahoma" pitchFamily="34" charset="0"/>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c>
                  <a:txBody>
                    <a:bodyPr/>
                    <a:lstStyle/>
                    <a:p>
                      <a:pPr marL="0" marR="0" lvl="0" indent="0" algn="l" defTabSz="914400" rtl="0" eaLnBrk="1" fontAlgn="base" latinLnBrk="0" hangingPunct="1">
                        <a:lnSpc>
                          <a:spcPct val="90000"/>
                        </a:lnSpc>
                        <a:spcBef>
                          <a:spcPct val="0"/>
                        </a:spcBef>
                        <a:spcAft>
                          <a:spcPct val="0"/>
                        </a:spcAft>
                        <a:buClrTx/>
                        <a:buSzPct val="80000"/>
                        <a:buFontTx/>
                        <a:buNone/>
                        <a:tabLst/>
                      </a:pPr>
                      <a:r>
                        <a:rPr kumimoji="0" lang="ru-RU" sz="1400" b="1" i="0" u="none" strike="noStrike" cap="none" normalizeH="0" baseline="0" dirty="0" smtClean="0">
                          <a:ln>
                            <a:noFill/>
                          </a:ln>
                          <a:solidFill>
                            <a:schemeClr val="tx1"/>
                          </a:solidFill>
                          <a:effectLst/>
                          <a:latin typeface="Tahoma" pitchFamily="34" charset="0"/>
                          <a:cs typeface="Times New Roman" pitchFamily="18" charset="0"/>
                        </a:rPr>
                        <a:t>Предоставляются</a:t>
                      </a:r>
                    </a:p>
                    <a:p>
                      <a:pPr marL="0" marR="0" lvl="0" indent="0" algn="l" defTabSz="914400" rtl="0" eaLnBrk="1" fontAlgn="base" latinLnBrk="0" hangingPunct="1">
                        <a:lnSpc>
                          <a:spcPct val="90000"/>
                        </a:lnSpc>
                        <a:spcBef>
                          <a:spcPct val="0"/>
                        </a:spcBef>
                        <a:spcAft>
                          <a:spcPct val="0"/>
                        </a:spcAft>
                        <a:buClrTx/>
                        <a:buSzPct val="80000"/>
                        <a:buFontTx/>
                        <a:buNone/>
                        <a:tabLst/>
                      </a:pPr>
                      <a:r>
                        <a:rPr kumimoji="0" lang="ru-RU" sz="1400" b="1" i="0" u="none" strike="noStrike" cap="none" normalizeH="0" baseline="0" dirty="0" smtClean="0">
                          <a:ln>
                            <a:noFill/>
                          </a:ln>
                          <a:solidFill>
                            <a:schemeClr val="tx1"/>
                          </a:solidFill>
                          <a:effectLst/>
                          <a:latin typeface="Tahoma" pitchFamily="34" charset="0"/>
                          <a:cs typeface="Times New Roman" pitchFamily="18" charset="0"/>
                        </a:rPr>
                        <a:t>без определения</a:t>
                      </a:r>
                    </a:p>
                    <a:p>
                      <a:pPr marL="0" marR="0" lvl="0" indent="0" algn="l" defTabSz="914400" rtl="0" eaLnBrk="1" fontAlgn="base" latinLnBrk="0" hangingPunct="1">
                        <a:lnSpc>
                          <a:spcPct val="90000"/>
                        </a:lnSpc>
                        <a:spcBef>
                          <a:spcPct val="0"/>
                        </a:spcBef>
                        <a:spcAft>
                          <a:spcPct val="0"/>
                        </a:spcAft>
                        <a:buClrTx/>
                        <a:buSzPct val="80000"/>
                        <a:buFontTx/>
                        <a:buNone/>
                        <a:tabLst/>
                      </a:pPr>
                      <a:r>
                        <a:rPr kumimoji="0" lang="ru-RU" sz="1400" b="1" i="0" u="none" strike="noStrike" cap="none" normalizeH="0" baseline="0" dirty="0" smtClean="0">
                          <a:ln>
                            <a:noFill/>
                          </a:ln>
                          <a:solidFill>
                            <a:schemeClr val="tx1"/>
                          </a:solidFill>
                          <a:effectLst/>
                          <a:latin typeface="Tahoma" pitchFamily="34" charset="0"/>
                          <a:cs typeface="Times New Roman" pitchFamily="18" charset="0"/>
                        </a:rPr>
                        <a:t>конкретной  цели их</a:t>
                      </a:r>
                    </a:p>
                    <a:p>
                      <a:pPr marL="0" marR="0" lvl="0" indent="0" algn="l" defTabSz="914400" rtl="0" eaLnBrk="1" fontAlgn="base" latinLnBrk="0" hangingPunct="1">
                        <a:lnSpc>
                          <a:spcPct val="90000"/>
                        </a:lnSpc>
                        <a:spcBef>
                          <a:spcPct val="0"/>
                        </a:spcBef>
                        <a:spcAft>
                          <a:spcPct val="0"/>
                        </a:spcAft>
                        <a:buClrTx/>
                        <a:buSzPct val="80000"/>
                        <a:buFontTx/>
                        <a:buNone/>
                        <a:tabLst/>
                      </a:pPr>
                      <a:r>
                        <a:rPr kumimoji="0" lang="ru-RU" sz="1400" b="1" i="0" u="none" strike="noStrike" cap="none" normalizeH="0" baseline="0" dirty="0" smtClean="0">
                          <a:ln>
                            <a:noFill/>
                          </a:ln>
                          <a:solidFill>
                            <a:schemeClr val="tx1"/>
                          </a:solidFill>
                          <a:effectLst/>
                          <a:latin typeface="Tahoma" pitchFamily="34" charset="0"/>
                          <a:cs typeface="Times New Roman" pitchFamily="18" charset="0"/>
                        </a:rPr>
                        <a:t>использования</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c>
                  <a:txBody>
                    <a:bodyPr/>
                    <a:lstStyle/>
                    <a:p>
                      <a:pPr marL="0" marR="0" lvl="0" indent="0" algn="l" defTabSz="914400" rtl="0" eaLnBrk="1" fontAlgn="base" latinLnBrk="0" hangingPunct="1">
                        <a:lnSpc>
                          <a:spcPct val="90000"/>
                        </a:lnSpc>
                        <a:spcBef>
                          <a:spcPct val="0"/>
                        </a:spcBef>
                        <a:spcAft>
                          <a:spcPct val="0"/>
                        </a:spcAft>
                        <a:buClrTx/>
                        <a:buSzPct val="80000"/>
                        <a:buFontTx/>
                        <a:buNone/>
                        <a:tabLst/>
                      </a:pPr>
                      <a:r>
                        <a:rPr kumimoji="0" lang="ru-RU" sz="1400" b="1" i="0" u="none" strike="noStrike" cap="none" normalizeH="0" baseline="0" dirty="0" smtClean="0">
                          <a:ln>
                            <a:noFill/>
                          </a:ln>
                          <a:solidFill>
                            <a:schemeClr val="tx1"/>
                          </a:solidFill>
                          <a:effectLst/>
                          <a:latin typeface="Tahoma" pitchFamily="34" charset="0"/>
                          <a:cs typeface="Times New Roman" pitchFamily="18" charset="0"/>
                        </a:rPr>
                        <a:t>Вы даете своему ребенку</a:t>
                      </a:r>
                    </a:p>
                    <a:p>
                      <a:pPr marL="0" marR="0" lvl="0" indent="0" algn="l" defTabSz="914400" rtl="0" eaLnBrk="1" fontAlgn="base" latinLnBrk="0" hangingPunct="1">
                        <a:lnSpc>
                          <a:spcPct val="90000"/>
                        </a:lnSpc>
                        <a:spcBef>
                          <a:spcPct val="0"/>
                        </a:spcBef>
                        <a:spcAft>
                          <a:spcPct val="0"/>
                        </a:spcAft>
                        <a:buClrTx/>
                        <a:buSzPct val="80000"/>
                        <a:buFontTx/>
                        <a:buNone/>
                        <a:tabLst/>
                      </a:pPr>
                      <a:r>
                        <a:rPr kumimoji="0" lang="ru-RU" sz="1400" b="1" i="0" u="none" strike="noStrike" cap="none" normalizeH="0" baseline="0" dirty="0" smtClean="0">
                          <a:ln>
                            <a:noFill/>
                          </a:ln>
                          <a:solidFill>
                            <a:schemeClr val="tx1"/>
                          </a:solidFill>
                          <a:effectLst/>
                          <a:latin typeface="Tahoma" pitchFamily="34" charset="0"/>
                          <a:cs typeface="Times New Roman" pitchFamily="18" charset="0"/>
                        </a:rPr>
                        <a:t>«карманные деньги»</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1DE"/>
                    </a:solidFill>
                  </a:tcPr>
                </a:tc>
              </a:tr>
              <a:tr h="1225882">
                <a:tc>
                  <a:txBody>
                    <a:bodyPr/>
                    <a:lstStyle/>
                    <a:p>
                      <a:pPr marL="0" marR="0" lvl="0" indent="0" algn="l" defTabSz="914400" rtl="0" eaLnBrk="1" fontAlgn="base" latinLnBrk="0" hangingPunct="1">
                        <a:lnSpc>
                          <a:spcPct val="90000"/>
                        </a:lnSpc>
                        <a:spcBef>
                          <a:spcPts val="300"/>
                        </a:spcBef>
                        <a:spcAft>
                          <a:spcPct val="0"/>
                        </a:spcAft>
                        <a:buClrTx/>
                        <a:buSzPct val="80000"/>
                        <a:buFontTx/>
                        <a:buNone/>
                        <a:tabLst/>
                      </a:pPr>
                      <a:r>
                        <a:rPr kumimoji="0" lang="ru-RU" sz="1400" b="1" i="0" u="none" strike="noStrike" cap="none" normalizeH="0" baseline="0" smtClean="0">
                          <a:ln>
                            <a:noFill/>
                          </a:ln>
                          <a:solidFill>
                            <a:schemeClr val="tx1"/>
                          </a:solidFill>
                          <a:effectLst/>
                          <a:latin typeface="Tahoma" pitchFamily="34" charset="0"/>
                          <a:cs typeface="Times New Roman" pitchFamily="18" charset="0"/>
                        </a:rPr>
                        <a:t>Субвенции (от лат. «Subvenire» – приходить на помощь)</a:t>
                      </a:r>
                    </a:p>
                    <a:p>
                      <a:pPr marL="0" marR="0" lvl="0" indent="0" algn="l" defTabSz="914400" rtl="0" eaLnBrk="1" fontAlgn="base" latinLnBrk="0" hangingPunct="1">
                        <a:lnSpc>
                          <a:spcPct val="90000"/>
                        </a:lnSpc>
                        <a:spcBef>
                          <a:spcPts val="300"/>
                        </a:spcBef>
                        <a:spcAft>
                          <a:spcPct val="0"/>
                        </a:spcAft>
                        <a:buClrTx/>
                        <a:buSzPct val="80000"/>
                        <a:buFontTx/>
                        <a:buNone/>
                        <a:tabLst/>
                      </a:pPr>
                      <a:endParaRPr kumimoji="0" lang="ru-RU" sz="1400" b="1" i="0" u="none" strike="noStrike" cap="none" normalizeH="0" baseline="0" smtClean="0">
                        <a:ln>
                          <a:noFill/>
                        </a:ln>
                        <a:solidFill>
                          <a:schemeClr val="tx1"/>
                        </a:solidFill>
                        <a:effectLst/>
                        <a:latin typeface="Tahoma" pitchFamily="34" charset="0"/>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tc>
                  <a:txBody>
                    <a:bodyPr/>
                    <a:lstStyle/>
                    <a:p>
                      <a:pPr marL="0" marR="0" lvl="0" indent="0" algn="l" defTabSz="914400" rtl="0" eaLnBrk="1" fontAlgn="base" latinLnBrk="0" hangingPunct="1">
                        <a:lnSpc>
                          <a:spcPct val="90000"/>
                        </a:lnSpc>
                        <a:spcBef>
                          <a:spcPct val="0"/>
                        </a:spcBef>
                        <a:spcAft>
                          <a:spcPct val="0"/>
                        </a:spcAft>
                        <a:buClrTx/>
                        <a:buSzPct val="80000"/>
                        <a:buFontTx/>
                        <a:buNone/>
                        <a:tabLst/>
                      </a:pPr>
                      <a:r>
                        <a:rPr kumimoji="0" lang="ru-RU" sz="1400" b="1" i="0" u="none" strike="noStrike" cap="none" normalizeH="0" baseline="0" dirty="0" smtClean="0">
                          <a:ln>
                            <a:noFill/>
                          </a:ln>
                          <a:solidFill>
                            <a:schemeClr val="tx1"/>
                          </a:solidFill>
                          <a:effectLst/>
                          <a:latin typeface="Tahoma" pitchFamily="34" charset="0"/>
                          <a:cs typeface="Times New Roman" pitchFamily="18" charset="0"/>
                        </a:rPr>
                        <a:t>Предоставляются на</a:t>
                      </a:r>
                    </a:p>
                    <a:p>
                      <a:pPr marL="0" marR="0" lvl="0" indent="0" algn="l" defTabSz="914400" rtl="0" eaLnBrk="1" fontAlgn="base" latinLnBrk="0" hangingPunct="1">
                        <a:lnSpc>
                          <a:spcPct val="90000"/>
                        </a:lnSpc>
                        <a:spcBef>
                          <a:spcPct val="0"/>
                        </a:spcBef>
                        <a:spcAft>
                          <a:spcPct val="0"/>
                        </a:spcAft>
                        <a:buClrTx/>
                        <a:buSzPct val="80000"/>
                        <a:buFontTx/>
                        <a:buNone/>
                        <a:tabLst/>
                      </a:pPr>
                      <a:r>
                        <a:rPr kumimoji="0" lang="ru-RU" sz="1400" b="1" i="0" u="none" strike="noStrike" cap="none" normalizeH="0" baseline="0" dirty="0" smtClean="0">
                          <a:ln>
                            <a:noFill/>
                          </a:ln>
                          <a:solidFill>
                            <a:schemeClr val="tx1"/>
                          </a:solidFill>
                          <a:effectLst/>
                          <a:latin typeface="Tahoma" pitchFamily="34" charset="0"/>
                          <a:cs typeface="Times New Roman" pitchFamily="18" charset="0"/>
                        </a:rPr>
                        <a:t>финансирование</a:t>
                      </a:r>
                    </a:p>
                    <a:p>
                      <a:pPr marL="0" marR="0" lvl="0" indent="0" algn="l" defTabSz="914400" rtl="0" eaLnBrk="1" fontAlgn="base" latinLnBrk="0" hangingPunct="1">
                        <a:lnSpc>
                          <a:spcPct val="90000"/>
                        </a:lnSpc>
                        <a:spcBef>
                          <a:spcPct val="0"/>
                        </a:spcBef>
                        <a:spcAft>
                          <a:spcPct val="0"/>
                        </a:spcAft>
                        <a:buClrTx/>
                        <a:buSzPct val="80000"/>
                        <a:buFontTx/>
                        <a:buNone/>
                        <a:tabLst/>
                      </a:pPr>
                      <a:r>
                        <a:rPr kumimoji="0" lang="ru-RU" sz="1400" b="1" i="0" u="none" strike="noStrike" cap="none" normalizeH="0" baseline="0" dirty="0" smtClean="0">
                          <a:ln>
                            <a:noFill/>
                          </a:ln>
                          <a:solidFill>
                            <a:schemeClr val="tx1"/>
                          </a:solidFill>
                          <a:effectLst/>
                          <a:latin typeface="Tahoma" pitchFamily="34" charset="0"/>
                          <a:cs typeface="Times New Roman" pitchFamily="18" charset="0"/>
                        </a:rPr>
                        <a:t>«переданных» другим публично-правовым образованиям полномочий</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tc>
                  <a:txBody>
                    <a:bodyPr/>
                    <a:lstStyle/>
                    <a:p>
                      <a:pPr marL="0" marR="0" lvl="0" indent="0" algn="l" defTabSz="914400" rtl="0" eaLnBrk="1" fontAlgn="base" latinLnBrk="0" hangingPunct="1">
                        <a:lnSpc>
                          <a:spcPct val="90000"/>
                        </a:lnSpc>
                        <a:spcBef>
                          <a:spcPct val="0"/>
                        </a:spcBef>
                        <a:spcAft>
                          <a:spcPct val="0"/>
                        </a:spcAft>
                        <a:buClrTx/>
                        <a:buSzPct val="80000"/>
                        <a:buFontTx/>
                        <a:buNone/>
                        <a:tabLst/>
                      </a:pPr>
                      <a:r>
                        <a:rPr kumimoji="0" lang="ru-RU" sz="1400" b="1" i="0" u="none" strike="noStrike" cap="none" normalizeH="0" baseline="0" dirty="0" smtClean="0">
                          <a:ln>
                            <a:noFill/>
                          </a:ln>
                          <a:solidFill>
                            <a:schemeClr val="tx1"/>
                          </a:solidFill>
                          <a:effectLst/>
                          <a:latin typeface="Tahoma" pitchFamily="34" charset="0"/>
                          <a:cs typeface="Times New Roman" pitchFamily="18" charset="0"/>
                        </a:rPr>
                        <a:t>Вы даете своему ребенку деньги и посылаете его в магазин купить</a:t>
                      </a:r>
                    </a:p>
                    <a:p>
                      <a:pPr marL="0" marR="0" lvl="0" indent="0" algn="l" defTabSz="914400" rtl="0" eaLnBrk="1" fontAlgn="base" latinLnBrk="0" hangingPunct="1">
                        <a:lnSpc>
                          <a:spcPct val="90000"/>
                        </a:lnSpc>
                        <a:spcBef>
                          <a:spcPct val="0"/>
                        </a:spcBef>
                        <a:spcAft>
                          <a:spcPct val="0"/>
                        </a:spcAft>
                        <a:buClrTx/>
                        <a:buSzPct val="80000"/>
                        <a:buFontTx/>
                        <a:buNone/>
                        <a:tabLst/>
                      </a:pPr>
                      <a:r>
                        <a:rPr kumimoji="0" lang="ru-RU" sz="1400" b="1" i="0" u="none" strike="noStrike" cap="none" normalizeH="0" baseline="0" dirty="0" smtClean="0">
                          <a:ln>
                            <a:noFill/>
                          </a:ln>
                          <a:solidFill>
                            <a:schemeClr val="tx1"/>
                          </a:solidFill>
                          <a:effectLst/>
                          <a:latin typeface="Tahoma" pitchFamily="34" charset="0"/>
                          <a:cs typeface="Times New Roman" pitchFamily="18" charset="0"/>
                        </a:rPr>
                        <a:t>продукты</a:t>
                      </a:r>
                      <a:r>
                        <a:rPr kumimoji="0" lang="en-US" sz="1400" b="1" i="0" u="none" strike="noStrike" cap="none" normalizeH="0" baseline="0" dirty="0" smtClean="0">
                          <a:ln>
                            <a:noFill/>
                          </a:ln>
                          <a:solidFill>
                            <a:schemeClr val="tx1"/>
                          </a:solidFill>
                          <a:effectLst/>
                          <a:latin typeface="Tahoma" pitchFamily="34" charset="0"/>
                          <a:cs typeface="Times New Roman" pitchFamily="18" charset="0"/>
                        </a:rPr>
                        <a:t> (</a:t>
                      </a:r>
                      <a:r>
                        <a:rPr kumimoji="0" lang="ru-RU" sz="1400" b="1" i="0" u="none" strike="noStrike" cap="none" normalizeH="0" baseline="0" dirty="0" smtClean="0">
                          <a:ln>
                            <a:noFill/>
                          </a:ln>
                          <a:solidFill>
                            <a:schemeClr val="tx1"/>
                          </a:solidFill>
                          <a:effectLst/>
                          <a:latin typeface="Tahoma" pitchFamily="34" charset="0"/>
                          <a:cs typeface="Times New Roman" pitchFamily="18" charset="0"/>
                        </a:rPr>
                        <a:t>по списку</a:t>
                      </a:r>
                      <a:r>
                        <a:rPr kumimoji="0" lang="en-US" sz="1400" b="1" i="0" u="none" strike="noStrike" cap="none" normalizeH="0" baseline="0" dirty="0" smtClean="0">
                          <a:ln>
                            <a:noFill/>
                          </a:ln>
                          <a:solidFill>
                            <a:schemeClr val="tx1"/>
                          </a:solidFill>
                          <a:effectLst/>
                          <a:latin typeface="Tahoma" pitchFamily="34" charset="0"/>
                          <a:cs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7E4BD"/>
                    </a:solidFill>
                  </a:tcPr>
                </a:tc>
              </a:tr>
              <a:tr h="1036591">
                <a:tc>
                  <a:txBody>
                    <a:bodyPr/>
                    <a:lstStyle/>
                    <a:p>
                      <a:pPr marL="0" marR="0" lvl="0" indent="0" algn="l" defTabSz="914400" rtl="0" eaLnBrk="1" fontAlgn="base" latinLnBrk="0" hangingPunct="1">
                        <a:lnSpc>
                          <a:spcPct val="90000"/>
                        </a:lnSpc>
                        <a:spcBef>
                          <a:spcPts val="300"/>
                        </a:spcBef>
                        <a:spcAft>
                          <a:spcPct val="0"/>
                        </a:spcAft>
                        <a:buClrTx/>
                        <a:buSzPct val="80000"/>
                        <a:buFontTx/>
                        <a:buNone/>
                        <a:tabLst/>
                      </a:pPr>
                      <a:r>
                        <a:rPr kumimoji="0" lang="ru-RU" sz="1400" b="1" i="0" u="none" strike="noStrike" cap="none" normalizeH="0" baseline="0" smtClean="0">
                          <a:ln>
                            <a:noFill/>
                          </a:ln>
                          <a:solidFill>
                            <a:schemeClr val="tx1"/>
                          </a:solidFill>
                          <a:effectLst/>
                          <a:latin typeface="Tahoma" pitchFamily="34" charset="0"/>
                          <a:cs typeface="Times New Roman" pitchFamily="18" charset="0"/>
                        </a:rPr>
                        <a:t>Субсидии (от лат. «</a:t>
                      </a:r>
                      <a:r>
                        <a:rPr kumimoji="0" lang="en-US" sz="1400" b="1" i="0" u="none" strike="noStrike" cap="none" normalizeH="0" baseline="0" smtClean="0">
                          <a:ln>
                            <a:noFill/>
                          </a:ln>
                          <a:solidFill>
                            <a:schemeClr val="tx1"/>
                          </a:solidFill>
                          <a:effectLst/>
                          <a:latin typeface="Tahoma" pitchFamily="34" charset="0"/>
                          <a:cs typeface="Times New Roman" pitchFamily="18" charset="0"/>
                        </a:rPr>
                        <a:t>Subsidium</a:t>
                      </a:r>
                      <a:r>
                        <a:rPr kumimoji="0" lang="ru-RU" sz="1400" b="1" i="0" u="none" strike="noStrike" cap="none" normalizeH="0" baseline="0" smtClean="0">
                          <a:ln>
                            <a:noFill/>
                          </a:ln>
                          <a:solidFill>
                            <a:schemeClr val="tx1"/>
                          </a:solidFill>
                          <a:effectLst/>
                          <a:latin typeface="Tahoma" pitchFamily="34" charset="0"/>
                          <a:cs typeface="Times New Roman" pitchFamily="18" charset="0"/>
                        </a:rPr>
                        <a:t>» – поддержка)</a:t>
                      </a:r>
                    </a:p>
                    <a:p>
                      <a:pPr marL="0" marR="0" lvl="0" indent="0" algn="l" defTabSz="914400" rtl="0" eaLnBrk="1" fontAlgn="base" latinLnBrk="0" hangingPunct="1">
                        <a:lnSpc>
                          <a:spcPct val="90000"/>
                        </a:lnSpc>
                        <a:spcBef>
                          <a:spcPts val="300"/>
                        </a:spcBef>
                        <a:spcAft>
                          <a:spcPct val="0"/>
                        </a:spcAft>
                        <a:buClrTx/>
                        <a:buSzPct val="80000"/>
                        <a:buFontTx/>
                        <a:buNone/>
                        <a:tabLst/>
                      </a:pPr>
                      <a:endParaRPr kumimoji="0" lang="ru-RU" sz="1400" b="1" i="0" u="none" strike="noStrike" cap="none" normalizeH="0" baseline="0" smtClean="0">
                        <a:ln>
                          <a:noFill/>
                        </a:ln>
                        <a:solidFill>
                          <a:schemeClr val="tx1"/>
                        </a:solidFill>
                        <a:effectLst/>
                        <a:latin typeface="Tahoma" pitchFamily="34"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3D69B"/>
                    </a:solidFill>
                  </a:tcPr>
                </a:tc>
                <a:tc>
                  <a:txBody>
                    <a:bodyPr/>
                    <a:lstStyle/>
                    <a:p>
                      <a:pPr marL="0" marR="0" lvl="0" indent="0" algn="l" defTabSz="914400" rtl="0" eaLnBrk="1" fontAlgn="base" latinLnBrk="0" hangingPunct="1">
                        <a:lnSpc>
                          <a:spcPct val="90000"/>
                        </a:lnSpc>
                        <a:spcBef>
                          <a:spcPct val="0"/>
                        </a:spcBef>
                        <a:spcAft>
                          <a:spcPct val="0"/>
                        </a:spcAft>
                        <a:buClrTx/>
                        <a:buSzPct val="80000"/>
                        <a:buFontTx/>
                        <a:buNone/>
                        <a:tabLst/>
                      </a:pPr>
                      <a:r>
                        <a:rPr kumimoji="0" lang="ru-RU" sz="1400" b="1" i="0" u="none" strike="noStrike" cap="none" normalizeH="0" baseline="0" smtClean="0">
                          <a:ln>
                            <a:noFill/>
                          </a:ln>
                          <a:solidFill>
                            <a:schemeClr val="tx1"/>
                          </a:solidFill>
                          <a:effectLst/>
                          <a:latin typeface="Tahoma" pitchFamily="34" charset="0"/>
                          <a:cs typeface="Times New Roman" pitchFamily="18" charset="0"/>
                        </a:rPr>
                        <a:t>Предоставляются на</a:t>
                      </a:r>
                    </a:p>
                    <a:p>
                      <a:pPr marL="0" marR="0" lvl="0" indent="0" algn="l" defTabSz="914400" rtl="0" eaLnBrk="1" fontAlgn="base" latinLnBrk="0" hangingPunct="1">
                        <a:lnSpc>
                          <a:spcPct val="90000"/>
                        </a:lnSpc>
                        <a:spcBef>
                          <a:spcPct val="0"/>
                        </a:spcBef>
                        <a:spcAft>
                          <a:spcPct val="0"/>
                        </a:spcAft>
                        <a:buClrTx/>
                        <a:buSzPct val="80000"/>
                        <a:buFontTx/>
                        <a:buNone/>
                        <a:tabLst/>
                      </a:pPr>
                      <a:r>
                        <a:rPr kumimoji="0" lang="ru-RU" sz="1400" b="1" i="0" u="none" strike="noStrike" cap="none" normalizeH="0" baseline="0" smtClean="0">
                          <a:ln>
                            <a:noFill/>
                          </a:ln>
                          <a:solidFill>
                            <a:schemeClr val="tx1"/>
                          </a:solidFill>
                          <a:effectLst/>
                          <a:latin typeface="Tahoma" pitchFamily="34" charset="0"/>
                          <a:cs typeface="Times New Roman" pitchFamily="18" charset="0"/>
                        </a:rPr>
                        <a:t>условиях долевого софинансирования расходов других бюджетов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3D69B"/>
                    </a:solidFill>
                  </a:tcPr>
                </a:tc>
                <a:tc>
                  <a:txBody>
                    <a:bodyPr/>
                    <a:lstStyle/>
                    <a:p>
                      <a:pPr marL="0" marR="0" lvl="0" indent="0" algn="l" defTabSz="914400" rtl="0" eaLnBrk="1" fontAlgn="base" latinLnBrk="0" hangingPunct="1">
                        <a:lnSpc>
                          <a:spcPct val="90000"/>
                        </a:lnSpc>
                        <a:spcBef>
                          <a:spcPct val="0"/>
                        </a:spcBef>
                        <a:spcAft>
                          <a:spcPct val="0"/>
                        </a:spcAft>
                        <a:buClrTx/>
                        <a:buSzPct val="80000"/>
                        <a:buFontTx/>
                        <a:buNone/>
                        <a:tabLst/>
                      </a:pPr>
                      <a:r>
                        <a:rPr kumimoji="0" lang="ru-RU" sz="1400" b="1" i="0" u="none" strike="noStrike" cap="none" normalizeH="0" baseline="0" dirty="0" smtClean="0">
                          <a:ln>
                            <a:noFill/>
                          </a:ln>
                          <a:solidFill>
                            <a:schemeClr val="tx1"/>
                          </a:solidFill>
                          <a:effectLst/>
                          <a:latin typeface="Tahoma" pitchFamily="34" charset="0"/>
                          <a:cs typeface="Times New Roman" pitchFamily="18" charset="0"/>
                        </a:rPr>
                        <a:t>Вы «добавляете» денег для того,</a:t>
                      </a:r>
                    </a:p>
                    <a:p>
                      <a:pPr marL="0" marR="0" lvl="0" indent="0" algn="l" defTabSz="914400" rtl="0" eaLnBrk="1" fontAlgn="base" latinLnBrk="0" hangingPunct="1">
                        <a:lnSpc>
                          <a:spcPct val="90000"/>
                        </a:lnSpc>
                        <a:spcBef>
                          <a:spcPct val="0"/>
                        </a:spcBef>
                        <a:spcAft>
                          <a:spcPct val="0"/>
                        </a:spcAft>
                        <a:buClrTx/>
                        <a:buSzPct val="80000"/>
                        <a:buFontTx/>
                        <a:buNone/>
                        <a:tabLst/>
                      </a:pPr>
                      <a:r>
                        <a:rPr kumimoji="0" lang="ru-RU" sz="1400" b="1" i="0" u="none" strike="noStrike" cap="none" normalizeH="0" baseline="0" dirty="0" smtClean="0">
                          <a:ln>
                            <a:noFill/>
                          </a:ln>
                          <a:solidFill>
                            <a:schemeClr val="tx1"/>
                          </a:solidFill>
                          <a:effectLst/>
                          <a:latin typeface="Tahoma" pitchFamily="34" charset="0"/>
                          <a:cs typeface="Times New Roman" pitchFamily="18" charset="0"/>
                        </a:rPr>
                        <a:t>чтобы ваш ребенок купил себе</a:t>
                      </a:r>
                    </a:p>
                    <a:p>
                      <a:pPr marL="0" marR="0" lvl="0" indent="0" algn="l" defTabSz="914400" rtl="0" eaLnBrk="1" fontAlgn="base" latinLnBrk="0" hangingPunct="1">
                        <a:lnSpc>
                          <a:spcPct val="90000"/>
                        </a:lnSpc>
                        <a:spcBef>
                          <a:spcPct val="0"/>
                        </a:spcBef>
                        <a:spcAft>
                          <a:spcPct val="0"/>
                        </a:spcAft>
                        <a:buClrTx/>
                        <a:buSzPct val="80000"/>
                        <a:buFontTx/>
                        <a:buNone/>
                        <a:tabLst/>
                      </a:pPr>
                      <a:r>
                        <a:rPr kumimoji="0" lang="ru-RU" sz="1400" b="1" i="0" u="none" strike="noStrike" cap="none" normalizeH="0" baseline="0" dirty="0" smtClean="0">
                          <a:ln>
                            <a:noFill/>
                          </a:ln>
                          <a:solidFill>
                            <a:schemeClr val="tx1"/>
                          </a:solidFill>
                          <a:effectLst/>
                          <a:latin typeface="Tahoma" pitchFamily="34" charset="0"/>
                          <a:cs typeface="Times New Roman" pitchFamily="18" charset="0"/>
                        </a:rPr>
                        <a:t>новый телефон (а остальные он</a:t>
                      </a:r>
                    </a:p>
                    <a:p>
                      <a:pPr marL="0" marR="0" lvl="0" indent="0" algn="l" defTabSz="914400" rtl="0" eaLnBrk="1" fontAlgn="base" latinLnBrk="0" hangingPunct="1">
                        <a:lnSpc>
                          <a:spcPct val="90000"/>
                        </a:lnSpc>
                        <a:spcBef>
                          <a:spcPct val="0"/>
                        </a:spcBef>
                        <a:spcAft>
                          <a:spcPct val="0"/>
                        </a:spcAft>
                        <a:buClrTx/>
                        <a:buSzPct val="80000"/>
                        <a:buFontTx/>
                        <a:buNone/>
                        <a:tabLst/>
                      </a:pPr>
                      <a:r>
                        <a:rPr kumimoji="0" lang="ru-RU" sz="1400" b="1" i="0" u="none" strike="noStrike" cap="none" normalizeH="0" baseline="0" dirty="0" smtClean="0">
                          <a:ln>
                            <a:noFill/>
                          </a:ln>
                          <a:solidFill>
                            <a:schemeClr val="tx1"/>
                          </a:solidFill>
                          <a:effectLst/>
                          <a:latin typeface="Tahoma" pitchFamily="34" charset="0"/>
                          <a:cs typeface="Times New Roman" pitchFamily="18" charset="0"/>
                        </a:rPr>
                        <a:t>накопил сам)</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3D69B"/>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8" name="Rectangle 4"/>
          <p:cNvSpPr>
            <a:spLocks noChangeArrowheads="1"/>
          </p:cNvSpPr>
          <p:nvPr/>
        </p:nvSpPr>
        <p:spPr bwMode="auto">
          <a:xfrm>
            <a:off x="131763" y="4778375"/>
            <a:ext cx="5448300" cy="1819275"/>
          </a:xfrm>
          <a:prstGeom prst="rect">
            <a:avLst/>
          </a:prstGeom>
          <a:solidFill>
            <a:srgbClr val="0070C0">
              <a:alpha val="12000"/>
            </a:srgbClr>
          </a:solidFill>
          <a:ln w="9525">
            <a:noFill/>
            <a:round/>
            <a:headEnd/>
            <a:tailEnd/>
          </a:ln>
          <a:effectLst/>
        </p:spPr>
        <p:txBody>
          <a:bodyPr wrap="none" anchor="ctr"/>
          <a:lstStyle/>
          <a:p>
            <a:endParaRPr lang="ru-RU"/>
          </a:p>
        </p:txBody>
      </p:sp>
      <p:sp>
        <p:nvSpPr>
          <p:cNvPr id="277509" name="Text Box 5"/>
          <p:cNvSpPr txBox="1">
            <a:spLocks noChangeArrowheads="1"/>
          </p:cNvSpPr>
          <p:nvPr/>
        </p:nvSpPr>
        <p:spPr bwMode="auto">
          <a:xfrm>
            <a:off x="131763" y="4508500"/>
            <a:ext cx="5592762" cy="1925638"/>
          </a:xfrm>
          <a:prstGeom prst="rect">
            <a:avLst/>
          </a:prstGeom>
          <a:noFill/>
          <a:ln w="9525">
            <a:noFill/>
            <a:round/>
            <a:headEnd/>
            <a:tailEnd/>
          </a:ln>
          <a:effectLst/>
        </p:spPr>
        <p:txBody>
          <a:bodyPr lIns="90000" tIns="46800" rIns="90000" bIns="46800">
            <a:spAutoFit/>
          </a:bodyPr>
          <a:lstStyle/>
          <a:p>
            <a:pPr algn="just"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1600" b="1" dirty="0">
              <a:latin typeface="Times New Roman" pitchFamily="18" charset="0"/>
              <a:cs typeface="Times New Roman" pitchFamily="18" charset="0"/>
            </a:endParaRPr>
          </a:p>
          <a:p>
            <a:pPr algn="just"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dirty="0">
                <a:latin typeface="Times New Roman" pitchFamily="18" charset="0"/>
                <a:cs typeface="Times New Roman" pitchFamily="18" charset="0"/>
              </a:rPr>
              <a:t>Например, в составе раздела «Национальная экономика», в том числе, выделяются:</a:t>
            </a:r>
          </a:p>
          <a:p>
            <a:pPr algn="just"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sz="800" b="1" dirty="0">
              <a:latin typeface="Times New Roman" pitchFamily="18" charset="0"/>
              <a:cs typeface="Times New Roman" pitchFamily="18" charset="0"/>
            </a:endParaRPr>
          </a:p>
          <a:p>
            <a:pPr algn="just" defTabSz="449263" eaLnBrk="0" hangingPunct="0">
              <a:buClr>
                <a:srgbClr val="0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dirty="0">
                <a:latin typeface="Times New Roman" pitchFamily="18" charset="0"/>
                <a:cs typeface="Times New Roman" pitchFamily="18" charset="0"/>
              </a:rPr>
              <a:t>Сельское хозяйство и рыболовство;</a:t>
            </a:r>
          </a:p>
          <a:p>
            <a:pPr algn="just" defTabSz="449263" eaLnBrk="0" hangingPunct="0">
              <a:buClr>
                <a:srgbClr val="0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dirty="0">
                <a:latin typeface="Times New Roman" pitchFamily="18" charset="0"/>
                <a:cs typeface="Times New Roman" pitchFamily="18" charset="0"/>
              </a:rPr>
              <a:t>Транспорт;</a:t>
            </a:r>
          </a:p>
          <a:p>
            <a:pPr algn="just" defTabSz="449263" eaLnBrk="0" hangingPunct="0">
              <a:buClr>
                <a:srgbClr val="0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dirty="0">
                <a:latin typeface="Times New Roman" pitchFamily="18" charset="0"/>
                <a:cs typeface="Times New Roman" pitchFamily="18" charset="0"/>
              </a:rPr>
              <a:t>Дорожное хозяйство;</a:t>
            </a:r>
          </a:p>
          <a:p>
            <a:pPr algn="just" defTabSz="449263" eaLnBrk="0" hangingPunct="0">
              <a:buClr>
                <a:srgbClr val="000000"/>
              </a:buClr>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dirty="0">
                <a:latin typeface="Times New Roman" pitchFamily="18" charset="0"/>
                <a:cs typeface="Times New Roman" pitchFamily="18" charset="0"/>
              </a:rPr>
              <a:t>Другие вопросы в области национальной экономики.</a:t>
            </a:r>
          </a:p>
        </p:txBody>
      </p:sp>
      <p:sp>
        <p:nvSpPr>
          <p:cNvPr id="277510" name="Rectangle 6"/>
          <p:cNvSpPr>
            <a:spLocks noChangeArrowheads="1"/>
          </p:cNvSpPr>
          <p:nvPr/>
        </p:nvSpPr>
        <p:spPr bwMode="auto">
          <a:xfrm>
            <a:off x="19050" y="1268760"/>
            <a:ext cx="9124950" cy="2736304"/>
          </a:xfrm>
          <a:prstGeom prst="rect">
            <a:avLst/>
          </a:prstGeom>
          <a:solidFill>
            <a:srgbClr val="EBF1DE"/>
          </a:solidFill>
          <a:ln w="9525">
            <a:noFill/>
            <a:round/>
            <a:headEnd/>
            <a:tailEnd/>
          </a:ln>
          <a:effectLst/>
        </p:spPr>
        <p:txBody>
          <a:bodyPr lIns="90000" tIns="46800" rIns="90000" bIns="46800" anchor="ct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a:solidFill>
                  <a:srgbClr val="FFFFFF"/>
                </a:solidFill>
                <a:latin typeface="Calibri" pitchFamily="34" charset="0"/>
                <a:cs typeface="Arial" pitchFamily="34" charset="0"/>
              </a:rPr>
              <a:t> </a:t>
            </a:r>
          </a:p>
        </p:txBody>
      </p:sp>
      <p:sp>
        <p:nvSpPr>
          <p:cNvPr id="277511" name="Rectangle 7"/>
          <p:cNvSpPr>
            <a:spLocks noChangeArrowheads="1"/>
          </p:cNvSpPr>
          <p:nvPr/>
        </p:nvSpPr>
        <p:spPr bwMode="auto">
          <a:xfrm>
            <a:off x="80963" y="2362200"/>
            <a:ext cx="1296987" cy="398463"/>
          </a:xfrm>
          <a:prstGeom prst="rect">
            <a:avLst/>
          </a:prstGeom>
          <a:noFill/>
          <a:ln w="9525">
            <a:noFill/>
            <a:round/>
            <a:headEnd/>
            <a:tailEnd/>
          </a:ln>
          <a:effectLst/>
        </p:spPr>
        <p:txBody>
          <a:bodyPr lIns="90000" tIns="46800" rIns="90000" bIns="46800">
            <a:spAutoFit/>
          </a:bodyPr>
          <a:lstStyle/>
          <a:p>
            <a:pPr algn="just"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000" b="1">
                <a:solidFill>
                  <a:srgbClr val="404040"/>
                </a:solidFill>
                <a:latin typeface="Times New Roman" pitchFamily="18" charset="0"/>
                <a:cs typeface="Times New Roman" pitchFamily="18" charset="0"/>
              </a:rPr>
              <a:t>Общегосударственные вопросы </a:t>
            </a:r>
          </a:p>
        </p:txBody>
      </p:sp>
      <p:sp>
        <p:nvSpPr>
          <p:cNvPr id="277512" name="Rectangle 8"/>
          <p:cNvSpPr>
            <a:spLocks noChangeArrowheads="1"/>
          </p:cNvSpPr>
          <p:nvPr/>
        </p:nvSpPr>
        <p:spPr bwMode="auto">
          <a:xfrm>
            <a:off x="971550" y="1916113"/>
            <a:ext cx="1092200" cy="398462"/>
          </a:xfrm>
          <a:prstGeom prst="rect">
            <a:avLst/>
          </a:prstGeom>
          <a:noFill/>
          <a:ln w="9525">
            <a:noFill/>
            <a:round/>
            <a:headEnd/>
            <a:tailEnd/>
          </a:ln>
          <a:effectLst/>
        </p:spPr>
        <p:txBody>
          <a:bodyPr lIns="90000" tIns="46800" rIns="90000" bIns="46800">
            <a:spAutoFit/>
          </a:bodyPr>
          <a:lstStyle/>
          <a:p>
            <a:pPr algn="just"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000" b="1">
                <a:solidFill>
                  <a:srgbClr val="404040"/>
                </a:solidFill>
                <a:latin typeface="Times New Roman" pitchFamily="18" charset="0"/>
                <a:cs typeface="Times New Roman" pitchFamily="18" charset="0"/>
              </a:rPr>
              <a:t>Национальная оборона</a:t>
            </a:r>
          </a:p>
        </p:txBody>
      </p:sp>
      <p:sp>
        <p:nvSpPr>
          <p:cNvPr id="277513" name="Rectangle 9"/>
          <p:cNvSpPr>
            <a:spLocks noChangeArrowheads="1"/>
          </p:cNvSpPr>
          <p:nvPr/>
        </p:nvSpPr>
        <p:spPr bwMode="auto">
          <a:xfrm>
            <a:off x="1692275" y="2492375"/>
            <a:ext cx="1439863" cy="703263"/>
          </a:xfrm>
          <a:prstGeom prst="rect">
            <a:avLst/>
          </a:prstGeom>
          <a:noFill/>
          <a:ln w="9525">
            <a:noFill/>
            <a:round/>
            <a:headEnd/>
            <a:tailEnd/>
          </a:ln>
          <a:effectLst/>
        </p:spPr>
        <p:txBody>
          <a:bodyPr lIns="90000" tIns="46800" rIns="90000" bIns="46800">
            <a:spAutoFit/>
          </a:bodyPr>
          <a:lstStyle/>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000" b="1">
                <a:solidFill>
                  <a:srgbClr val="404040"/>
                </a:solidFill>
                <a:latin typeface="Times New Roman" pitchFamily="18" charset="0"/>
                <a:cs typeface="Times New Roman" pitchFamily="18" charset="0"/>
              </a:rPr>
              <a:t>Национальная безопасность и правоохранительная деятельность </a:t>
            </a:r>
          </a:p>
        </p:txBody>
      </p:sp>
      <p:sp>
        <p:nvSpPr>
          <p:cNvPr id="277514" name="Rectangle 10"/>
          <p:cNvSpPr>
            <a:spLocks noChangeArrowheads="1"/>
          </p:cNvSpPr>
          <p:nvPr/>
        </p:nvSpPr>
        <p:spPr bwMode="auto">
          <a:xfrm>
            <a:off x="2555875" y="1844675"/>
            <a:ext cx="1096963" cy="398463"/>
          </a:xfrm>
          <a:prstGeom prst="rect">
            <a:avLst/>
          </a:prstGeom>
          <a:noFill/>
          <a:ln w="9525">
            <a:noFill/>
            <a:round/>
            <a:headEnd/>
            <a:tailEnd/>
          </a:ln>
          <a:effectLst/>
        </p:spPr>
        <p:txBody>
          <a:bodyPr lIns="90000" tIns="46800" rIns="90000" bIns="46800">
            <a:spAutoFit/>
          </a:bodyPr>
          <a:lstStyle/>
          <a:p>
            <a:pPr algn="just"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000" b="1">
                <a:solidFill>
                  <a:srgbClr val="404040"/>
                </a:solidFill>
                <a:latin typeface="Times New Roman" pitchFamily="18" charset="0"/>
                <a:cs typeface="Times New Roman" pitchFamily="18" charset="0"/>
              </a:rPr>
              <a:t>Национальная экономика </a:t>
            </a:r>
          </a:p>
        </p:txBody>
      </p:sp>
      <p:sp>
        <p:nvSpPr>
          <p:cNvPr id="277515" name="Rectangle 11"/>
          <p:cNvSpPr>
            <a:spLocks noChangeArrowheads="1"/>
          </p:cNvSpPr>
          <p:nvPr/>
        </p:nvSpPr>
        <p:spPr bwMode="auto">
          <a:xfrm>
            <a:off x="3348038" y="2924175"/>
            <a:ext cx="1346200" cy="550863"/>
          </a:xfrm>
          <a:prstGeom prst="rect">
            <a:avLst/>
          </a:prstGeom>
          <a:noFill/>
          <a:ln w="9525">
            <a:noFill/>
            <a:round/>
            <a:headEnd/>
            <a:tailEnd/>
          </a:ln>
          <a:effectLst/>
        </p:spPr>
        <p:txBody>
          <a:bodyPr lIns="90000" tIns="46800" rIns="90000" bIns="46800">
            <a:spAutoFit/>
          </a:bodyPr>
          <a:lstStyle/>
          <a:p>
            <a:pPr algn="just"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000" b="1" dirty="0">
                <a:solidFill>
                  <a:srgbClr val="404040"/>
                </a:solidFill>
                <a:latin typeface="Times New Roman" pitchFamily="18" charset="0"/>
                <a:cs typeface="Times New Roman" pitchFamily="18" charset="0"/>
              </a:rPr>
              <a:t>Жилищно-коммунальное хозяйство</a:t>
            </a:r>
          </a:p>
        </p:txBody>
      </p:sp>
      <p:sp>
        <p:nvSpPr>
          <p:cNvPr id="277516" name="Rectangle 12"/>
          <p:cNvSpPr>
            <a:spLocks noChangeArrowheads="1"/>
          </p:cNvSpPr>
          <p:nvPr/>
        </p:nvSpPr>
        <p:spPr bwMode="auto">
          <a:xfrm>
            <a:off x="4211638" y="2276475"/>
            <a:ext cx="958850" cy="246063"/>
          </a:xfrm>
          <a:prstGeom prst="rect">
            <a:avLst/>
          </a:prstGeom>
          <a:noFill/>
          <a:ln w="9525">
            <a:noFill/>
            <a:round/>
            <a:headEnd/>
            <a:tailEnd/>
          </a:ln>
          <a:effectLst/>
        </p:spPr>
        <p:txBody>
          <a:bodyPr wrap="none" lIns="90000" tIns="46800" rIns="90000" bIns="46800">
            <a:spAutoFit/>
          </a:bodyPr>
          <a:lstStyle/>
          <a:p>
            <a:pPr algn="just"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000" b="1">
                <a:solidFill>
                  <a:srgbClr val="404040"/>
                </a:solidFill>
                <a:latin typeface="Times New Roman" pitchFamily="18" charset="0"/>
                <a:cs typeface="Times New Roman" pitchFamily="18" charset="0"/>
              </a:rPr>
              <a:t>Образование</a:t>
            </a:r>
            <a:r>
              <a:rPr lang="ru-RU" sz="1000" b="1">
                <a:solidFill>
                  <a:srgbClr val="000000"/>
                </a:solidFill>
                <a:latin typeface="Times New Roman" pitchFamily="18" charset="0"/>
                <a:cs typeface="Times New Roman" pitchFamily="18" charset="0"/>
              </a:rPr>
              <a:t> </a:t>
            </a:r>
          </a:p>
        </p:txBody>
      </p:sp>
      <p:sp>
        <p:nvSpPr>
          <p:cNvPr id="277517" name="Rectangle 13"/>
          <p:cNvSpPr>
            <a:spLocks noChangeArrowheads="1"/>
          </p:cNvSpPr>
          <p:nvPr/>
        </p:nvSpPr>
        <p:spPr bwMode="auto">
          <a:xfrm>
            <a:off x="5003800" y="2492375"/>
            <a:ext cx="1190625" cy="398463"/>
          </a:xfrm>
          <a:prstGeom prst="rect">
            <a:avLst/>
          </a:prstGeom>
          <a:noFill/>
          <a:ln w="9525">
            <a:noFill/>
            <a:round/>
            <a:headEnd/>
            <a:tailEnd/>
          </a:ln>
          <a:effectLst/>
        </p:spPr>
        <p:txBody>
          <a:bodyPr lIns="90000" tIns="46800" rIns="90000" bIns="46800">
            <a:spAutoFit/>
          </a:bodyPr>
          <a:lstStyle/>
          <a:p>
            <a:pPr algn="just"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000" b="1">
                <a:solidFill>
                  <a:srgbClr val="404040"/>
                </a:solidFill>
                <a:latin typeface="Times New Roman" pitchFamily="18" charset="0"/>
                <a:cs typeface="Times New Roman" pitchFamily="18" charset="0"/>
              </a:rPr>
              <a:t>Культура,  кинематография</a:t>
            </a:r>
          </a:p>
        </p:txBody>
      </p:sp>
      <p:sp>
        <p:nvSpPr>
          <p:cNvPr id="277518" name="Rectangle 14"/>
          <p:cNvSpPr>
            <a:spLocks noChangeArrowheads="1"/>
          </p:cNvSpPr>
          <p:nvPr/>
        </p:nvSpPr>
        <p:spPr bwMode="auto">
          <a:xfrm>
            <a:off x="5795963" y="1844675"/>
            <a:ext cx="1079500" cy="398463"/>
          </a:xfrm>
          <a:prstGeom prst="rect">
            <a:avLst/>
          </a:prstGeom>
          <a:noFill/>
          <a:ln w="9525">
            <a:noFill/>
            <a:round/>
            <a:headEnd/>
            <a:tailEnd/>
          </a:ln>
          <a:effectLst/>
        </p:spPr>
        <p:txBody>
          <a:bodyPr lIns="90000" tIns="46800" rIns="90000" bIns="46800">
            <a:spAutoFit/>
          </a:bodyPr>
          <a:lstStyle/>
          <a:p>
            <a:pPr algn="just"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000" b="1">
                <a:solidFill>
                  <a:srgbClr val="404040"/>
                </a:solidFill>
                <a:latin typeface="Times New Roman" pitchFamily="18" charset="0"/>
                <a:cs typeface="Times New Roman" pitchFamily="18" charset="0"/>
              </a:rPr>
              <a:t>Социальная политика </a:t>
            </a:r>
          </a:p>
        </p:txBody>
      </p:sp>
      <p:sp>
        <p:nvSpPr>
          <p:cNvPr id="277519" name="Rectangle 15"/>
          <p:cNvSpPr>
            <a:spLocks noChangeArrowheads="1"/>
          </p:cNvSpPr>
          <p:nvPr/>
        </p:nvSpPr>
        <p:spPr bwMode="auto">
          <a:xfrm>
            <a:off x="6516688" y="2276475"/>
            <a:ext cx="974725" cy="550863"/>
          </a:xfrm>
          <a:prstGeom prst="rect">
            <a:avLst/>
          </a:prstGeom>
          <a:noFill/>
          <a:ln w="9525">
            <a:noFill/>
            <a:round/>
            <a:headEnd/>
            <a:tailEnd/>
          </a:ln>
          <a:effectLst/>
        </p:spPr>
        <p:txBody>
          <a:bodyPr lIns="90000" tIns="46800" rIns="90000" bIns="46800">
            <a:spAutoFit/>
          </a:bodyPr>
          <a:lstStyle/>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000" b="1">
                <a:solidFill>
                  <a:srgbClr val="404040"/>
                </a:solidFill>
                <a:latin typeface="Times New Roman" pitchFamily="18" charset="0"/>
                <a:cs typeface="Times New Roman" pitchFamily="18" charset="0"/>
              </a:rPr>
              <a:t>Физическая культура и спорт</a:t>
            </a:r>
          </a:p>
        </p:txBody>
      </p:sp>
      <p:sp>
        <p:nvSpPr>
          <p:cNvPr id="277520" name="Rectangle 16"/>
          <p:cNvSpPr>
            <a:spLocks noChangeArrowheads="1"/>
          </p:cNvSpPr>
          <p:nvPr/>
        </p:nvSpPr>
        <p:spPr bwMode="auto">
          <a:xfrm>
            <a:off x="7164388" y="3141663"/>
            <a:ext cx="1444625" cy="703262"/>
          </a:xfrm>
          <a:prstGeom prst="rect">
            <a:avLst/>
          </a:prstGeom>
          <a:noFill/>
          <a:ln w="9525">
            <a:noFill/>
            <a:round/>
            <a:headEnd/>
            <a:tailEnd/>
          </a:ln>
          <a:effectLst/>
        </p:spPr>
        <p:txBody>
          <a:bodyPr lIns="90000" tIns="46800" rIns="90000" bIns="46800">
            <a:spAutoFit/>
          </a:bodyPr>
          <a:lstStyle/>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000" b="1">
                <a:solidFill>
                  <a:srgbClr val="404040"/>
                </a:solidFill>
                <a:latin typeface="Times New Roman" pitchFamily="18" charset="0"/>
                <a:cs typeface="Times New Roman" pitchFamily="18" charset="0"/>
              </a:rPr>
              <a:t>Обслуживание государственного и муниципального долга</a:t>
            </a:r>
          </a:p>
        </p:txBody>
      </p:sp>
      <p:sp>
        <p:nvSpPr>
          <p:cNvPr id="277521" name="Rectangle 17"/>
          <p:cNvSpPr>
            <a:spLocks noChangeArrowheads="1"/>
          </p:cNvSpPr>
          <p:nvPr/>
        </p:nvSpPr>
        <p:spPr bwMode="auto">
          <a:xfrm>
            <a:off x="8067675" y="2133600"/>
            <a:ext cx="1158875" cy="855663"/>
          </a:xfrm>
          <a:prstGeom prst="rect">
            <a:avLst/>
          </a:prstGeom>
          <a:noFill/>
          <a:ln w="9525">
            <a:noFill/>
            <a:round/>
            <a:headEnd/>
            <a:tailEnd/>
          </a:ln>
          <a:effectLst/>
        </p:spPr>
        <p:txBody>
          <a:bodyPr lIns="90000" tIns="46800" rIns="90000" bIns="46800">
            <a:spAutoFit/>
          </a:bodyPr>
          <a:lstStyle/>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000" b="1">
                <a:solidFill>
                  <a:srgbClr val="404040"/>
                </a:solidFill>
                <a:latin typeface="Times New Roman" pitchFamily="18" charset="0"/>
                <a:cs typeface="Times New Roman" pitchFamily="18" charset="0"/>
              </a:rPr>
              <a:t>Межбюджетные трансферты общего характера (дотации)</a:t>
            </a:r>
          </a:p>
        </p:txBody>
      </p:sp>
      <p:sp>
        <p:nvSpPr>
          <p:cNvPr id="277522" name="Line 18"/>
          <p:cNvSpPr>
            <a:spLocks noChangeShapeType="1"/>
          </p:cNvSpPr>
          <p:nvPr/>
        </p:nvSpPr>
        <p:spPr bwMode="auto">
          <a:xfrm>
            <a:off x="611188" y="1628775"/>
            <a:ext cx="1587" cy="711200"/>
          </a:xfrm>
          <a:prstGeom prst="line">
            <a:avLst/>
          </a:prstGeom>
          <a:noFill/>
          <a:ln w="19080" cap="sq">
            <a:solidFill>
              <a:srgbClr val="8A8882"/>
            </a:solidFill>
            <a:miter lim="800000"/>
            <a:headEnd/>
            <a:tailEnd/>
          </a:ln>
          <a:effectLst/>
        </p:spPr>
        <p:txBody>
          <a:bodyPr/>
          <a:lstStyle/>
          <a:p>
            <a:endParaRPr lang="ru-RU"/>
          </a:p>
        </p:txBody>
      </p:sp>
      <p:sp>
        <p:nvSpPr>
          <p:cNvPr id="277523" name="Line 19"/>
          <p:cNvSpPr>
            <a:spLocks noChangeShapeType="1"/>
          </p:cNvSpPr>
          <p:nvPr/>
        </p:nvSpPr>
        <p:spPr bwMode="auto">
          <a:xfrm>
            <a:off x="1476375" y="1628775"/>
            <a:ext cx="1588" cy="244475"/>
          </a:xfrm>
          <a:prstGeom prst="line">
            <a:avLst/>
          </a:prstGeom>
          <a:noFill/>
          <a:ln w="19080" cap="sq">
            <a:solidFill>
              <a:srgbClr val="8A8882"/>
            </a:solidFill>
            <a:miter lim="800000"/>
            <a:headEnd/>
            <a:tailEnd/>
          </a:ln>
          <a:effectLst/>
        </p:spPr>
        <p:txBody>
          <a:bodyPr/>
          <a:lstStyle/>
          <a:p>
            <a:endParaRPr lang="ru-RU"/>
          </a:p>
        </p:txBody>
      </p:sp>
      <p:sp>
        <p:nvSpPr>
          <p:cNvPr id="277524" name="Line 20"/>
          <p:cNvSpPr>
            <a:spLocks noChangeShapeType="1"/>
          </p:cNvSpPr>
          <p:nvPr/>
        </p:nvSpPr>
        <p:spPr bwMode="auto">
          <a:xfrm>
            <a:off x="2268538" y="1700213"/>
            <a:ext cx="1587" cy="823912"/>
          </a:xfrm>
          <a:prstGeom prst="line">
            <a:avLst/>
          </a:prstGeom>
          <a:noFill/>
          <a:ln w="19080" cap="sq">
            <a:solidFill>
              <a:srgbClr val="8A8882"/>
            </a:solidFill>
            <a:miter lim="800000"/>
            <a:headEnd/>
            <a:tailEnd/>
          </a:ln>
          <a:effectLst/>
        </p:spPr>
        <p:txBody>
          <a:bodyPr/>
          <a:lstStyle/>
          <a:p>
            <a:endParaRPr lang="ru-RU"/>
          </a:p>
        </p:txBody>
      </p:sp>
      <p:sp>
        <p:nvSpPr>
          <p:cNvPr id="277525" name="Line 21"/>
          <p:cNvSpPr>
            <a:spLocks noChangeShapeType="1"/>
          </p:cNvSpPr>
          <p:nvPr/>
        </p:nvSpPr>
        <p:spPr bwMode="auto">
          <a:xfrm>
            <a:off x="3059113" y="1700213"/>
            <a:ext cx="1587" cy="165100"/>
          </a:xfrm>
          <a:prstGeom prst="line">
            <a:avLst/>
          </a:prstGeom>
          <a:noFill/>
          <a:ln w="19080" cap="sq">
            <a:solidFill>
              <a:srgbClr val="8A8882"/>
            </a:solidFill>
            <a:miter lim="800000"/>
            <a:headEnd/>
            <a:tailEnd/>
          </a:ln>
          <a:effectLst/>
        </p:spPr>
        <p:txBody>
          <a:bodyPr/>
          <a:lstStyle/>
          <a:p>
            <a:endParaRPr lang="ru-RU"/>
          </a:p>
        </p:txBody>
      </p:sp>
      <p:sp>
        <p:nvSpPr>
          <p:cNvPr id="277526" name="Line 22"/>
          <p:cNvSpPr>
            <a:spLocks noChangeShapeType="1"/>
          </p:cNvSpPr>
          <p:nvPr/>
        </p:nvSpPr>
        <p:spPr bwMode="auto">
          <a:xfrm>
            <a:off x="3779838" y="1700213"/>
            <a:ext cx="1587" cy="1214437"/>
          </a:xfrm>
          <a:prstGeom prst="line">
            <a:avLst/>
          </a:prstGeom>
          <a:noFill/>
          <a:ln w="19080" cap="sq">
            <a:solidFill>
              <a:srgbClr val="8A8882"/>
            </a:solidFill>
            <a:miter lim="800000"/>
            <a:headEnd/>
            <a:tailEnd/>
          </a:ln>
          <a:effectLst/>
        </p:spPr>
        <p:txBody>
          <a:bodyPr/>
          <a:lstStyle/>
          <a:p>
            <a:endParaRPr lang="ru-RU"/>
          </a:p>
        </p:txBody>
      </p:sp>
      <p:sp>
        <p:nvSpPr>
          <p:cNvPr id="277527" name="Line 23"/>
          <p:cNvSpPr>
            <a:spLocks noChangeShapeType="1"/>
          </p:cNvSpPr>
          <p:nvPr/>
        </p:nvSpPr>
        <p:spPr bwMode="auto">
          <a:xfrm>
            <a:off x="4643438" y="1628775"/>
            <a:ext cx="1587" cy="660400"/>
          </a:xfrm>
          <a:prstGeom prst="line">
            <a:avLst/>
          </a:prstGeom>
          <a:noFill/>
          <a:ln w="19080" cap="sq">
            <a:solidFill>
              <a:srgbClr val="8A8882"/>
            </a:solidFill>
            <a:miter lim="800000"/>
            <a:headEnd/>
            <a:tailEnd/>
          </a:ln>
          <a:effectLst/>
        </p:spPr>
        <p:txBody>
          <a:bodyPr/>
          <a:lstStyle/>
          <a:p>
            <a:endParaRPr lang="ru-RU"/>
          </a:p>
        </p:txBody>
      </p:sp>
      <p:sp>
        <p:nvSpPr>
          <p:cNvPr id="277528" name="Line 24"/>
          <p:cNvSpPr>
            <a:spLocks noChangeShapeType="1"/>
          </p:cNvSpPr>
          <p:nvPr/>
        </p:nvSpPr>
        <p:spPr bwMode="auto">
          <a:xfrm>
            <a:off x="5435600" y="1700213"/>
            <a:ext cx="1588" cy="844550"/>
          </a:xfrm>
          <a:prstGeom prst="line">
            <a:avLst/>
          </a:prstGeom>
          <a:noFill/>
          <a:ln w="19080" cap="sq">
            <a:solidFill>
              <a:srgbClr val="8A8882"/>
            </a:solidFill>
            <a:miter lim="800000"/>
            <a:headEnd/>
            <a:tailEnd/>
          </a:ln>
          <a:effectLst/>
        </p:spPr>
        <p:txBody>
          <a:bodyPr/>
          <a:lstStyle/>
          <a:p>
            <a:endParaRPr lang="ru-RU"/>
          </a:p>
        </p:txBody>
      </p:sp>
      <p:sp>
        <p:nvSpPr>
          <p:cNvPr id="277529" name="Line 25"/>
          <p:cNvSpPr>
            <a:spLocks noChangeShapeType="1"/>
          </p:cNvSpPr>
          <p:nvPr/>
        </p:nvSpPr>
        <p:spPr bwMode="auto">
          <a:xfrm>
            <a:off x="6227763" y="1628775"/>
            <a:ext cx="1587" cy="244475"/>
          </a:xfrm>
          <a:prstGeom prst="line">
            <a:avLst/>
          </a:prstGeom>
          <a:noFill/>
          <a:ln w="19080" cap="sq">
            <a:solidFill>
              <a:srgbClr val="8A8882"/>
            </a:solidFill>
            <a:miter lim="800000"/>
            <a:headEnd/>
            <a:tailEnd/>
          </a:ln>
          <a:effectLst/>
        </p:spPr>
        <p:txBody>
          <a:bodyPr/>
          <a:lstStyle/>
          <a:p>
            <a:endParaRPr lang="ru-RU"/>
          </a:p>
        </p:txBody>
      </p:sp>
      <p:sp>
        <p:nvSpPr>
          <p:cNvPr id="277530" name="Line 26"/>
          <p:cNvSpPr>
            <a:spLocks noChangeShapeType="1"/>
          </p:cNvSpPr>
          <p:nvPr/>
        </p:nvSpPr>
        <p:spPr bwMode="auto">
          <a:xfrm>
            <a:off x="6948488" y="1628775"/>
            <a:ext cx="1587" cy="523875"/>
          </a:xfrm>
          <a:prstGeom prst="line">
            <a:avLst/>
          </a:prstGeom>
          <a:noFill/>
          <a:ln w="19080" cap="sq">
            <a:solidFill>
              <a:srgbClr val="8A8882"/>
            </a:solidFill>
            <a:miter lim="800000"/>
            <a:headEnd/>
            <a:tailEnd/>
          </a:ln>
          <a:effectLst/>
        </p:spPr>
        <p:txBody>
          <a:bodyPr/>
          <a:lstStyle/>
          <a:p>
            <a:endParaRPr lang="ru-RU"/>
          </a:p>
        </p:txBody>
      </p:sp>
      <p:sp>
        <p:nvSpPr>
          <p:cNvPr id="277531" name="Line 27"/>
          <p:cNvSpPr>
            <a:spLocks noChangeShapeType="1"/>
          </p:cNvSpPr>
          <p:nvPr/>
        </p:nvSpPr>
        <p:spPr bwMode="auto">
          <a:xfrm>
            <a:off x="7812088" y="1628775"/>
            <a:ext cx="1587" cy="1466850"/>
          </a:xfrm>
          <a:prstGeom prst="line">
            <a:avLst/>
          </a:prstGeom>
          <a:noFill/>
          <a:ln w="19080" cap="sq">
            <a:solidFill>
              <a:srgbClr val="8A8882"/>
            </a:solidFill>
            <a:miter lim="800000"/>
            <a:headEnd/>
            <a:tailEnd/>
          </a:ln>
          <a:effectLst/>
        </p:spPr>
        <p:txBody>
          <a:bodyPr/>
          <a:lstStyle/>
          <a:p>
            <a:endParaRPr lang="ru-RU"/>
          </a:p>
        </p:txBody>
      </p:sp>
      <p:sp>
        <p:nvSpPr>
          <p:cNvPr id="277532" name="Line 28"/>
          <p:cNvSpPr>
            <a:spLocks noChangeShapeType="1"/>
          </p:cNvSpPr>
          <p:nvPr/>
        </p:nvSpPr>
        <p:spPr bwMode="auto">
          <a:xfrm>
            <a:off x="8650288" y="1663700"/>
            <a:ext cx="1587" cy="498475"/>
          </a:xfrm>
          <a:prstGeom prst="line">
            <a:avLst/>
          </a:prstGeom>
          <a:noFill/>
          <a:ln w="19080" cap="sq">
            <a:solidFill>
              <a:srgbClr val="8A8882"/>
            </a:solidFill>
            <a:miter lim="800000"/>
            <a:headEnd/>
            <a:tailEnd/>
          </a:ln>
          <a:effectLst/>
        </p:spPr>
        <p:txBody>
          <a:bodyPr/>
          <a:lstStyle/>
          <a:p>
            <a:endParaRPr lang="ru-RU"/>
          </a:p>
        </p:txBody>
      </p:sp>
      <p:sp>
        <p:nvSpPr>
          <p:cNvPr id="277533" name="Text Box 29"/>
          <p:cNvSpPr txBox="1">
            <a:spLocks noChangeArrowheads="1"/>
          </p:cNvSpPr>
          <p:nvPr/>
        </p:nvSpPr>
        <p:spPr bwMode="auto">
          <a:xfrm>
            <a:off x="755650" y="332656"/>
            <a:ext cx="7777163" cy="504056"/>
          </a:xfrm>
          <a:prstGeom prst="rect">
            <a:avLst/>
          </a:prstGeom>
          <a:noFill/>
          <a:ln w="9525">
            <a:noFill/>
            <a:round/>
            <a:headEnd/>
            <a:tailEnd/>
          </a:ln>
          <a:effectLst/>
        </p:spPr>
        <p:txBody>
          <a:bodyPr lIns="90000" tIns="46800" rIns="90000" bIns="46800" anchor="ctr"/>
          <a:lstStyle/>
          <a:p>
            <a:pPr algn="ct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3200" b="1" dirty="0">
                <a:solidFill>
                  <a:srgbClr val="0000FF"/>
                </a:solidFill>
                <a:latin typeface="+mj-lt"/>
                <a:cs typeface="Times New Roman" pitchFamily="18" charset="0"/>
              </a:rPr>
              <a:t>Расходы бюджета по основным функциям</a:t>
            </a:r>
          </a:p>
        </p:txBody>
      </p:sp>
      <p:sp>
        <p:nvSpPr>
          <p:cNvPr id="277534" name="Rectangle 30"/>
          <p:cNvSpPr>
            <a:spLocks noChangeArrowheads="1"/>
          </p:cNvSpPr>
          <p:nvPr/>
        </p:nvSpPr>
        <p:spPr bwMode="auto">
          <a:xfrm>
            <a:off x="80963" y="4005064"/>
            <a:ext cx="8897937" cy="586957"/>
          </a:xfrm>
          <a:prstGeom prst="rect">
            <a:avLst/>
          </a:prstGeom>
          <a:noFill/>
          <a:ln w="9525">
            <a:noFill/>
            <a:round/>
            <a:headEnd/>
            <a:tailEnd/>
          </a:ln>
          <a:effectLst/>
        </p:spPr>
        <p:txBody>
          <a:bodyPr wrap="square" lIns="90000" tIns="46800" rIns="90000" bIns="46800">
            <a:spAutoFit/>
          </a:bodyPr>
          <a:lstStyle/>
          <a:p>
            <a:pPr algn="just"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b="1" dirty="0">
                <a:solidFill>
                  <a:srgbClr val="6600FF"/>
                </a:solidFill>
                <a:latin typeface="Times New Roman" pitchFamily="18" charset="0"/>
                <a:cs typeface="Times New Roman" pitchFamily="18" charset="0"/>
              </a:rPr>
              <a:t>Каждый из разделов классификации имеет перечень подразделов, которые отражают основные направления реализации соответствующей функции.</a:t>
            </a:r>
          </a:p>
        </p:txBody>
      </p:sp>
      <p:sp>
        <p:nvSpPr>
          <p:cNvPr id="277535" name="Rectangle 31"/>
          <p:cNvSpPr>
            <a:spLocks noChangeArrowheads="1"/>
          </p:cNvSpPr>
          <p:nvPr/>
        </p:nvSpPr>
        <p:spPr bwMode="auto">
          <a:xfrm>
            <a:off x="6011863" y="4797425"/>
            <a:ext cx="2808287" cy="1727200"/>
          </a:xfrm>
          <a:prstGeom prst="rect">
            <a:avLst/>
          </a:prstGeom>
          <a:solidFill>
            <a:srgbClr val="0070C0">
              <a:alpha val="12000"/>
            </a:srgbClr>
          </a:solidFill>
          <a:ln w="9525">
            <a:noFill/>
            <a:round/>
            <a:headEnd/>
            <a:tailEnd/>
          </a:ln>
          <a:effectLst/>
        </p:spPr>
        <p:txBody>
          <a:bodyPr lIns="90000" tIns="46800" rIns="90000" bIns="46800" anchor="ctr"/>
          <a:lstStyle/>
          <a:p>
            <a:pPr defTabSz="449263">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sz="1600">
                <a:latin typeface="Times New Roman" pitchFamily="18" charset="0"/>
                <a:cs typeface="Times New Roman" pitchFamily="18" charset="0"/>
              </a:rPr>
              <a:t>Полный перечень разделов и подразделов классификации расходов бюджетов приведен в статье 21 Бюджетного кодекса Российской Федерации.</a:t>
            </a:r>
          </a:p>
        </p:txBody>
      </p:sp>
      <p:pic>
        <p:nvPicPr>
          <p:cNvPr id="277536" name="Picture 32"/>
          <p:cNvPicPr>
            <a:picLocks noChangeAspect="1" noChangeArrowheads="1"/>
          </p:cNvPicPr>
          <p:nvPr/>
        </p:nvPicPr>
        <p:blipFill>
          <a:blip r:embed="rId2" cstate="print"/>
          <a:srcRect/>
          <a:stretch>
            <a:fillRect/>
          </a:stretch>
        </p:blipFill>
        <p:spPr bwMode="auto">
          <a:xfrm>
            <a:off x="250825" y="765175"/>
            <a:ext cx="8713788" cy="787400"/>
          </a:xfrm>
          <a:prstGeom prst="rect">
            <a:avLst/>
          </a:prstGeom>
          <a:noFill/>
          <a:ln w="9525">
            <a:noFill/>
            <a:round/>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авильный пятиугольник 13"/>
          <p:cNvSpPr/>
          <p:nvPr/>
        </p:nvSpPr>
        <p:spPr>
          <a:xfrm rot="10800000">
            <a:off x="1293813" y="4630738"/>
            <a:ext cx="1979612" cy="1006475"/>
          </a:xfrm>
          <a:prstGeom prst="pentag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pic>
        <p:nvPicPr>
          <p:cNvPr id="20483" name="Picture 2" descr="\\prognoz\dept\Design\Внутренние работы\Презентации\909438 - Презентация для Минфина, оформление\в работе\Расходы.png"/>
          <p:cNvPicPr>
            <a:picLocks noChangeAspect="1" noChangeArrowheads="1"/>
          </p:cNvPicPr>
          <p:nvPr/>
        </p:nvPicPr>
        <p:blipFill>
          <a:blip r:embed="rId3" cstate="print"/>
          <a:srcRect/>
          <a:stretch>
            <a:fillRect/>
          </a:stretch>
        </p:blipFill>
        <p:spPr bwMode="auto">
          <a:xfrm>
            <a:off x="2195736" y="260648"/>
            <a:ext cx="1765300" cy="4584700"/>
          </a:xfrm>
          <a:prstGeom prst="rect">
            <a:avLst/>
          </a:prstGeom>
          <a:noFill/>
          <a:ln w="9525">
            <a:noFill/>
            <a:miter lim="800000"/>
            <a:headEnd/>
            <a:tailEnd/>
          </a:ln>
        </p:spPr>
      </p:pic>
      <p:pic>
        <p:nvPicPr>
          <p:cNvPr id="20484" name="Picture 3" descr="\\prognoz\dept\Design\Внутренние работы\Презентации\909438 - Презентация для Минфина, оформление\в работе\Доходы.png"/>
          <p:cNvPicPr>
            <a:picLocks noChangeAspect="1" noChangeArrowheads="1"/>
          </p:cNvPicPr>
          <p:nvPr/>
        </p:nvPicPr>
        <p:blipFill>
          <a:blip r:embed="rId4" cstate="print"/>
          <a:srcRect/>
          <a:stretch>
            <a:fillRect/>
          </a:stretch>
        </p:blipFill>
        <p:spPr bwMode="auto">
          <a:xfrm>
            <a:off x="800100" y="654050"/>
            <a:ext cx="1182688" cy="3043238"/>
          </a:xfrm>
          <a:prstGeom prst="rect">
            <a:avLst/>
          </a:prstGeom>
          <a:noFill/>
          <a:ln w="9525">
            <a:noFill/>
            <a:miter lim="800000"/>
            <a:headEnd/>
            <a:tailEnd/>
          </a:ln>
        </p:spPr>
      </p:pic>
      <p:pic>
        <p:nvPicPr>
          <p:cNvPr id="20485" name="Picture 2" descr="\\prognoz\dept\Design\Внутренние работы\Презентации\909438 - Презентация для Минфина, оформление\в работе\Расходы.png"/>
          <p:cNvPicPr>
            <a:picLocks noChangeAspect="1" noChangeArrowheads="1"/>
          </p:cNvPicPr>
          <p:nvPr/>
        </p:nvPicPr>
        <p:blipFill>
          <a:blip r:embed="rId3" cstate="print"/>
          <a:srcRect/>
          <a:stretch>
            <a:fillRect/>
          </a:stretch>
        </p:blipFill>
        <p:spPr bwMode="auto">
          <a:xfrm>
            <a:off x="7224713" y="582613"/>
            <a:ext cx="1192212" cy="3114675"/>
          </a:xfrm>
          <a:prstGeom prst="rect">
            <a:avLst/>
          </a:prstGeom>
          <a:noFill/>
          <a:ln w="9525">
            <a:noFill/>
            <a:miter lim="800000"/>
            <a:headEnd/>
            <a:tailEnd/>
          </a:ln>
        </p:spPr>
      </p:pic>
      <p:pic>
        <p:nvPicPr>
          <p:cNvPr id="20486" name="Picture 3" descr="\\prognoz\dept\Design\Внутренние работы\Презентации\909438 - Презентация для Минфина, оформление\в работе\Доходы.png"/>
          <p:cNvPicPr>
            <a:picLocks noChangeAspect="1" noChangeArrowheads="1"/>
          </p:cNvPicPr>
          <p:nvPr/>
        </p:nvPicPr>
        <p:blipFill>
          <a:blip r:embed="rId4" cstate="print"/>
          <a:srcRect/>
          <a:stretch>
            <a:fillRect/>
          </a:stretch>
        </p:blipFill>
        <p:spPr bwMode="auto">
          <a:xfrm>
            <a:off x="5160963" y="222250"/>
            <a:ext cx="1758950" cy="4729163"/>
          </a:xfrm>
          <a:prstGeom prst="rect">
            <a:avLst/>
          </a:prstGeom>
          <a:noFill/>
          <a:ln w="9525">
            <a:noFill/>
            <a:miter lim="800000"/>
            <a:headEnd/>
            <a:tailEnd/>
          </a:ln>
        </p:spPr>
      </p:pic>
      <p:sp>
        <p:nvSpPr>
          <p:cNvPr id="9" name="Заголовок 1"/>
          <p:cNvSpPr txBox="1">
            <a:spLocks/>
          </p:cNvSpPr>
          <p:nvPr/>
        </p:nvSpPr>
        <p:spPr>
          <a:xfrm>
            <a:off x="703263" y="836613"/>
            <a:ext cx="7704137" cy="452437"/>
          </a:xfrm>
          <a:prstGeom prst="rect">
            <a:avLst/>
          </a:prstGeom>
          <a:pattFill prst="lgGrid">
            <a:fgClr>
              <a:schemeClr val="accent1">
                <a:lumMod val="20000"/>
                <a:lumOff val="80000"/>
              </a:schemeClr>
            </a:fgClr>
            <a:bgClr>
              <a:schemeClr val="bg1"/>
            </a:bgClr>
          </a:patt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ru-RU" sz="2400" b="1" dirty="0" smtClean="0">
                <a:solidFill>
                  <a:prstClr val="black">
                    <a:lumMod val="75000"/>
                    <a:lumOff val="25000"/>
                  </a:prstClr>
                </a:solidFill>
                <a:latin typeface="Times New Roman" panose="02020603050405020304" pitchFamily="18" charset="0"/>
                <a:cs typeface="Times New Roman" panose="02020603050405020304" pitchFamily="18" charset="0"/>
              </a:rPr>
              <a:t>Доходы – Расходы = Дефицит (Профицит)</a:t>
            </a:r>
          </a:p>
        </p:txBody>
      </p:sp>
      <p:sp>
        <p:nvSpPr>
          <p:cNvPr id="20488" name="Заголовок 1"/>
          <p:cNvSpPr txBox="1">
            <a:spLocks/>
          </p:cNvSpPr>
          <p:nvPr/>
        </p:nvSpPr>
        <p:spPr bwMode="auto">
          <a:xfrm>
            <a:off x="830263" y="3716338"/>
            <a:ext cx="1184275" cy="561975"/>
          </a:xfrm>
          <a:prstGeom prst="rect">
            <a:avLst/>
          </a:prstGeom>
          <a:noFill/>
          <a:ln w="9525">
            <a:noFill/>
            <a:miter lim="800000"/>
            <a:headEnd/>
            <a:tailEnd/>
          </a:ln>
        </p:spPr>
        <p:txBody>
          <a:bodyPr anchor="ctr"/>
          <a:lstStyle/>
          <a:p>
            <a:pPr algn="ctr"/>
            <a:r>
              <a:rPr lang="ru-RU" sz="2000" b="1">
                <a:solidFill>
                  <a:srgbClr val="404040"/>
                </a:solidFill>
                <a:latin typeface="Times New Roman" pitchFamily="18" charset="0"/>
                <a:cs typeface="Times New Roman" pitchFamily="18" charset="0"/>
              </a:rPr>
              <a:t>Доходы</a:t>
            </a:r>
          </a:p>
        </p:txBody>
      </p:sp>
      <p:sp>
        <p:nvSpPr>
          <p:cNvPr id="20489" name="Заголовок 1"/>
          <p:cNvSpPr txBox="1">
            <a:spLocks/>
          </p:cNvSpPr>
          <p:nvPr/>
        </p:nvSpPr>
        <p:spPr bwMode="auto">
          <a:xfrm>
            <a:off x="1239838" y="4606925"/>
            <a:ext cx="2087562" cy="819150"/>
          </a:xfrm>
          <a:prstGeom prst="rect">
            <a:avLst/>
          </a:prstGeom>
          <a:noFill/>
          <a:ln w="9525">
            <a:noFill/>
            <a:miter lim="800000"/>
            <a:headEnd/>
            <a:tailEnd/>
          </a:ln>
        </p:spPr>
        <p:txBody>
          <a:bodyPr anchor="ctr"/>
          <a:lstStyle/>
          <a:p>
            <a:pPr algn="ctr"/>
            <a:r>
              <a:rPr lang="ru-RU" sz="1600" b="1">
                <a:solidFill>
                  <a:srgbClr val="984807"/>
                </a:solidFill>
                <a:latin typeface="Times New Roman" pitchFamily="18" charset="0"/>
                <a:cs typeface="Times New Roman" pitchFamily="18" charset="0"/>
              </a:rPr>
              <a:t>Дефицит</a:t>
            </a:r>
          </a:p>
          <a:p>
            <a:pPr algn="ctr"/>
            <a:r>
              <a:rPr lang="ru-RU" sz="1600" b="1">
                <a:solidFill>
                  <a:srgbClr val="984807"/>
                </a:solidFill>
                <a:latin typeface="Times New Roman" pitchFamily="18" charset="0"/>
                <a:cs typeface="Times New Roman" pitchFamily="18" charset="0"/>
              </a:rPr>
              <a:t>(расходы больше </a:t>
            </a:r>
            <a:r>
              <a:rPr lang="ru-RU" sz="1600" b="1">
                <a:solidFill>
                  <a:srgbClr val="984807"/>
                </a:solidFill>
                <a:latin typeface="Times New Roman" pitchFamily="18" charset="0"/>
                <a:cs typeface="Times New Roman" pitchFamily="18" charset="0"/>
                <a:sym typeface="Symbol" pitchFamily="18" charset="2"/>
              </a:rPr>
              <a:t>доходов)</a:t>
            </a:r>
            <a:endParaRPr lang="ru-RU" sz="1600" b="1">
              <a:solidFill>
                <a:srgbClr val="984807"/>
              </a:solidFill>
              <a:latin typeface="Times New Roman" pitchFamily="18" charset="0"/>
              <a:cs typeface="Times New Roman" pitchFamily="18" charset="0"/>
            </a:endParaRPr>
          </a:p>
        </p:txBody>
      </p:sp>
      <p:sp>
        <p:nvSpPr>
          <p:cNvPr id="20490" name="Заголовок 1"/>
          <p:cNvSpPr txBox="1">
            <a:spLocks/>
          </p:cNvSpPr>
          <p:nvPr/>
        </p:nvSpPr>
        <p:spPr bwMode="auto">
          <a:xfrm>
            <a:off x="5184775" y="3987800"/>
            <a:ext cx="1758950" cy="561975"/>
          </a:xfrm>
          <a:prstGeom prst="rect">
            <a:avLst/>
          </a:prstGeom>
          <a:noFill/>
          <a:ln w="9525">
            <a:noFill/>
            <a:miter lim="800000"/>
            <a:headEnd/>
            <a:tailEnd/>
          </a:ln>
        </p:spPr>
        <p:txBody>
          <a:bodyPr anchor="ctr"/>
          <a:lstStyle/>
          <a:p>
            <a:pPr algn="ctr"/>
            <a:r>
              <a:rPr lang="ru-RU" sz="2000" b="1">
                <a:solidFill>
                  <a:srgbClr val="404040"/>
                </a:solidFill>
                <a:latin typeface="Times New Roman" pitchFamily="18" charset="0"/>
                <a:cs typeface="Times New Roman" pitchFamily="18" charset="0"/>
              </a:rPr>
              <a:t>Доходы</a:t>
            </a:r>
          </a:p>
        </p:txBody>
      </p:sp>
      <p:sp>
        <p:nvSpPr>
          <p:cNvPr id="20491" name="Заголовок 1"/>
          <p:cNvSpPr txBox="1">
            <a:spLocks/>
          </p:cNvSpPr>
          <p:nvPr/>
        </p:nvSpPr>
        <p:spPr bwMode="auto">
          <a:xfrm>
            <a:off x="7227888" y="3852863"/>
            <a:ext cx="1192212" cy="561975"/>
          </a:xfrm>
          <a:prstGeom prst="rect">
            <a:avLst/>
          </a:prstGeom>
          <a:noFill/>
          <a:ln w="9525">
            <a:noFill/>
            <a:miter lim="800000"/>
            <a:headEnd/>
            <a:tailEnd/>
          </a:ln>
        </p:spPr>
        <p:txBody>
          <a:bodyPr anchor="ctr"/>
          <a:lstStyle/>
          <a:p>
            <a:pPr algn="ctr"/>
            <a:r>
              <a:rPr lang="ru-RU" sz="2000" b="1">
                <a:solidFill>
                  <a:srgbClr val="404040"/>
                </a:solidFill>
                <a:latin typeface="Times New Roman" pitchFamily="18" charset="0"/>
                <a:cs typeface="Times New Roman" pitchFamily="18" charset="0"/>
              </a:rPr>
              <a:t>Расходы</a:t>
            </a:r>
          </a:p>
        </p:txBody>
      </p:sp>
      <p:sp>
        <p:nvSpPr>
          <p:cNvPr id="5" name="Прямоугольник 4"/>
          <p:cNvSpPr/>
          <p:nvPr/>
        </p:nvSpPr>
        <p:spPr>
          <a:xfrm>
            <a:off x="646113" y="4583113"/>
            <a:ext cx="3630612" cy="476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20493" name="Заголовок 1"/>
          <p:cNvSpPr txBox="1">
            <a:spLocks/>
          </p:cNvSpPr>
          <p:nvPr/>
        </p:nvSpPr>
        <p:spPr bwMode="auto">
          <a:xfrm>
            <a:off x="2230438" y="3925888"/>
            <a:ext cx="1765300" cy="561975"/>
          </a:xfrm>
          <a:prstGeom prst="rect">
            <a:avLst/>
          </a:prstGeom>
          <a:noFill/>
          <a:ln w="9525">
            <a:noFill/>
            <a:miter lim="800000"/>
            <a:headEnd/>
            <a:tailEnd/>
          </a:ln>
        </p:spPr>
        <p:txBody>
          <a:bodyPr anchor="ctr"/>
          <a:lstStyle/>
          <a:p>
            <a:pPr algn="ctr"/>
            <a:r>
              <a:rPr lang="ru-RU" sz="2000" b="1">
                <a:solidFill>
                  <a:srgbClr val="404040"/>
                </a:solidFill>
                <a:latin typeface="Times New Roman" pitchFamily="18" charset="0"/>
                <a:cs typeface="Times New Roman" pitchFamily="18" charset="0"/>
              </a:rPr>
              <a:t>Расходы</a:t>
            </a:r>
          </a:p>
        </p:txBody>
      </p:sp>
      <p:sp>
        <p:nvSpPr>
          <p:cNvPr id="19" name="Правильный пятиугольник 18"/>
          <p:cNvSpPr/>
          <p:nvPr/>
        </p:nvSpPr>
        <p:spPr>
          <a:xfrm rot="10800000">
            <a:off x="5759450" y="4630738"/>
            <a:ext cx="2060575" cy="1020762"/>
          </a:xfrm>
          <a:prstGeom prst="pentag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20495" name="Заголовок 1"/>
          <p:cNvSpPr txBox="1">
            <a:spLocks/>
          </p:cNvSpPr>
          <p:nvPr/>
        </p:nvSpPr>
        <p:spPr bwMode="auto">
          <a:xfrm>
            <a:off x="5759450" y="4740275"/>
            <a:ext cx="2089150" cy="561975"/>
          </a:xfrm>
          <a:prstGeom prst="rect">
            <a:avLst/>
          </a:prstGeom>
          <a:noFill/>
          <a:ln w="9525">
            <a:noFill/>
            <a:miter lim="800000"/>
            <a:headEnd/>
            <a:tailEnd/>
          </a:ln>
        </p:spPr>
        <p:txBody>
          <a:bodyPr anchor="ctr"/>
          <a:lstStyle/>
          <a:p>
            <a:pPr algn="ctr"/>
            <a:r>
              <a:rPr lang="ru-RU" sz="1600" b="1" dirty="0">
                <a:solidFill>
                  <a:srgbClr val="31859C"/>
                </a:solidFill>
                <a:latin typeface="Times New Roman" pitchFamily="18" charset="0"/>
                <a:cs typeface="Times New Roman" pitchFamily="18" charset="0"/>
              </a:rPr>
              <a:t>Профицит</a:t>
            </a:r>
          </a:p>
          <a:p>
            <a:pPr algn="ctr"/>
            <a:r>
              <a:rPr lang="ru-RU" sz="1600" b="1" dirty="0">
                <a:solidFill>
                  <a:srgbClr val="31859C"/>
                </a:solidFill>
                <a:latin typeface="Times New Roman" pitchFamily="18" charset="0"/>
                <a:cs typeface="Times New Roman" pitchFamily="18" charset="0"/>
              </a:rPr>
              <a:t>(доходы </a:t>
            </a:r>
            <a:r>
              <a:rPr lang="ru-RU" sz="1600" b="1" dirty="0">
                <a:solidFill>
                  <a:srgbClr val="31859C"/>
                </a:solidFill>
                <a:latin typeface="Times New Roman" pitchFamily="18" charset="0"/>
                <a:cs typeface="Times New Roman" pitchFamily="18" charset="0"/>
                <a:sym typeface="Symbol" pitchFamily="18" charset="2"/>
              </a:rPr>
              <a:t>больше расходов)</a:t>
            </a:r>
            <a:endParaRPr lang="ru-RU" sz="1600" b="1" dirty="0">
              <a:solidFill>
                <a:srgbClr val="31859C"/>
              </a:solidFill>
              <a:latin typeface="Times New Roman" pitchFamily="18" charset="0"/>
              <a:cs typeface="Times New Roman" pitchFamily="18" charset="0"/>
            </a:endParaRPr>
          </a:p>
        </p:txBody>
      </p:sp>
      <p:sp>
        <p:nvSpPr>
          <p:cNvPr id="21" name="Прямоугольник 20"/>
          <p:cNvSpPr/>
          <p:nvPr/>
        </p:nvSpPr>
        <p:spPr>
          <a:xfrm>
            <a:off x="4949825" y="4583113"/>
            <a:ext cx="3630613" cy="4762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sp>
        <p:nvSpPr>
          <p:cNvPr id="2" name="TextBox 1"/>
          <p:cNvSpPr txBox="1"/>
          <p:nvPr/>
        </p:nvSpPr>
        <p:spPr>
          <a:xfrm>
            <a:off x="4946650" y="5653088"/>
            <a:ext cx="3995738" cy="1016000"/>
          </a:xfrm>
          <a:prstGeom prst="rect">
            <a:avLst/>
          </a:prstGeom>
          <a:solidFill>
            <a:schemeClr val="accent5">
              <a:lumMod val="60000"/>
              <a:lumOff val="40000"/>
            </a:schemeClr>
          </a:solidFill>
          <a:ln>
            <a:noFill/>
          </a:ln>
          <a:effectLst/>
        </p:spPr>
        <p:style>
          <a:lnRef idx="1">
            <a:schemeClr val="accent5"/>
          </a:lnRef>
          <a:fillRef idx="2">
            <a:schemeClr val="accent5"/>
          </a:fillRef>
          <a:effectRef idx="1">
            <a:schemeClr val="accent5"/>
          </a:effectRef>
          <a:fontRef idx="minor">
            <a:schemeClr val="dk1"/>
          </a:fontRef>
        </p:style>
        <p:txBody>
          <a:bodyPr>
            <a:spAutoFit/>
          </a:bodyPr>
          <a:lstStyle/>
          <a:p>
            <a:pPr algn="just">
              <a:defRPr/>
            </a:pPr>
            <a:r>
              <a:rPr lang="ru-RU" sz="1500" dirty="0">
                <a:solidFill>
                  <a:srgbClr val="4BACC6">
                    <a:lumMod val="50000"/>
                  </a:srgbClr>
                </a:solidFill>
                <a:latin typeface="Times New Roman" pitchFamily="18" charset="0"/>
                <a:cs typeface="Times New Roman" pitchFamily="18" charset="0"/>
              </a:rPr>
              <a:t>При превышении доходов над расходами принимается решение, как их использовать (например, накапливать  резервы, остатки, погашать долг).</a:t>
            </a:r>
          </a:p>
        </p:txBody>
      </p:sp>
      <p:sp>
        <p:nvSpPr>
          <p:cNvPr id="3" name="Прямоугольник 2"/>
          <p:cNvSpPr/>
          <p:nvPr/>
        </p:nvSpPr>
        <p:spPr>
          <a:xfrm>
            <a:off x="207963" y="5653088"/>
            <a:ext cx="4506912" cy="1016000"/>
          </a:xfrm>
          <a:prstGeom prst="rect">
            <a:avLst/>
          </a:prstGeom>
          <a:solidFill>
            <a:schemeClr val="accent6">
              <a:lumMod val="60000"/>
              <a:lumOff val="40000"/>
            </a:schemeClr>
          </a:solidFill>
          <a:ln>
            <a:noFill/>
          </a:ln>
          <a:effectLst/>
        </p:spPr>
        <p:style>
          <a:lnRef idx="1">
            <a:schemeClr val="accent6"/>
          </a:lnRef>
          <a:fillRef idx="2">
            <a:schemeClr val="accent6"/>
          </a:fillRef>
          <a:effectRef idx="1">
            <a:schemeClr val="accent6"/>
          </a:effectRef>
          <a:fontRef idx="minor">
            <a:schemeClr val="dk1"/>
          </a:fontRef>
        </p:style>
        <p:txBody>
          <a:bodyPr>
            <a:spAutoFit/>
          </a:bodyPr>
          <a:lstStyle/>
          <a:p>
            <a:pPr algn="just">
              <a:defRPr/>
            </a:pPr>
            <a:r>
              <a:rPr lang="ru-RU" sz="1500" dirty="0">
                <a:solidFill>
                  <a:srgbClr val="F79646">
                    <a:lumMod val="50000"/>
                  </a:srgbClr>
                </a:solidFill>
                <a:latin typeface="Times New Roman" pitchFamily="18" charset="0"/>
                <a:cs typeface="Times New Roman" pitchFamily="18" charset="0"/>
              </a:rPr>
              <a:t>При превышении расходов над доходами принимается решение об источниках покрытия дефицита (например, использовать имеющиеся накопления, остатки, взять в долг). </a:t>
            </a:r>
          </a:p>
        </p:txBody>
      </p:sp>
      <p:sp>
        <p:nvSpPr>
          <p:cNvPr id="20499" name="Прямоугольник 24"/>
          <p:cNvSpPr>
            <a:spLocks noChangeArrowheads="1"/>
          </p:cNvSpPr>
          <p:nvPr/>
        </p:nvSpPr>
        <p:spPr bwMode="auto">
          <a:xfrm>
            <a:off x="539553" y="548680"/>
            <a:ext cx="8352928" cy="393056"/>
          </a:xfrm>
          <a:prstGeom prst="rect">
            <a:avLst/>
          </a:prstGeom>
          <a:noFill/>
          <a:ln w="9525">
            <a:noFill/>
            <a:miter lim="800000"/>
            <a:headEnd/>
            <a:tailEnd/>
          </a:ln>
        </p:spPr>
        <p:txBody>
          <a:bodyPr wrap="square">
            <a:spAutoFit/>
          </a:bodyPr>
          <a:lstStyle/>
          <a:p>
            <a:pPr algn="ctr">
              <a:lnSpc>
                <a:spcPts val="2013"/>
              </a:lnSpc>
              <a:buClr>
                <a:srgbClr val="000000"/>
              </a:buClr>
              <a:buSzPts val="1200"/>
            </a:pPr>
            <a:r>
              <a:rPr lang="en-US" sz="2000" b="1" dirty="0">
                <a:solidFill>
                  <a:srgbClr val="0070C0"/>
                </a:solidFill>
                <a:latin typeface="+mj-lt"/>
                <a:cs typeface="Times New Roman" pitchFamily="18" charset="0"/>
              </a:rPr>
              <a:t> </a:t>
            </a:r>
            <a:r>
              <a:rPr lang="ru-RU" sz="3200" b="1" dirty="0">
                <a:solidFill>
                  <a:srgbClr val="0000FF"/>
                </a:solidFill>
                <a:latin typeface="+mj-lt"/>
                <a:cs typeface="Times New Roman" pitchFamily="18" charset="0"/>
              </a:rPr>
              <a:t>Понятие дефицита (</a:t>
            </a:r>
            <a:r>
              <a:rPr lang="ru-RU" sz="3200" b="1" dirty="0" err="1">
                <a:solidFill>
                  <a:srgbClr val="0000FF"/>
                </a:solidFill>
                <a:latin typeface="+mj-lt"/>
                <a:cs typeface="Times New Roman" pitchFamily="18" charset="0"/>
              </a:rPr>
              <a:t>профицита</a:t>
            </a:r>
            <a:r>
              <a:rPr lang="ru-RU" sz="3200" b="1" dirty="0">
                <a:solidFill>
                  <a:srgbClr val="0000FF"/>
                </a:solidFill>
                <a:latin typeface="+mj-lt"/>
                <a:cs typeface="Times New Roman" pitchFamily="18" charset="0"/>
              </a:rPr>
              <a:t>) бюджета</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Equity</Template>
  <TotalTime>1329</TotalTime>
  <Words>3863</Words>
  <Application>Microsoft Office PowerPoint</Application>
  <PresentationFormat>Экран (4:3)</PresentationFormat>
  <Paragraphs>1171</Paragraphs>
  <Slides>41</Slides>
  <Notes>3</Notes>
  <HiddenSlides>0</HiddenSlides>
  <MMClips>0</MMClips>
  <ScaleCrop>false</ScaleCrop>
  <HeadingPairs>
    <vt:vector size="6" baseType="variant">
      <vt:variant>
        <vt:lpstr>Тема</vt:lpstr>
      </vt:variant>
      <vt:variant>
        <vt:i4>1</vt:i4>
      </vt:variant>
      <vt:variant>
        <vt:lpstr>Внедренные серверы OLE</vt:lpstr>
      </vt:variant>
      <vt:variant>
        <vt:i4>3</vt:i4>
      </vt:variant>
      <vt:variant>
        <vt:lpstr>Заголовки слайдов</vt:lpstr>
      </vt:variant>
      <vt:variant>
        <vt:i4>41</vt:i4>
      </vt:variant>
    </vt:vector>
  </HeadingPairs>
  <TitlesOfParts>
    <vt:vector size="45" baseType="lpstr">
      <vt:lpstr>Поток</vt:lpstr>
      <vt:lpstr>Лист Microsoft Office Excel 97-2003</vt:lpstr>
      <vt:lpstr>Диаграмма</vt:lpstr>
      <vt:lpstr>Worksheet</vt:lpstr>
      <vt:lpstr>      </vt:lpstr>
      <vt:lpstr>1. Вводная часть</vt:lpstr>
      <vt:lpstr>Слайд 3</vt:lpstr>
      <vt:lpstr>ЧТО ТАКОЕ муниципальный БЮДЖЕТ?</vt:lpstr>
      <vt:lpstr>Какие бывают бюджеты</vt:lpstr>
      <vt:lpstr>Слайд 6</vt:lpstr>
      <vt:lpstr>Межбюджетные трансферты –  основной вид безвозмездных перечислений</vt:lpstr>
      <vt:lpstr>Слайд 8</vt:lpstr>
      <vt:lpstr>Слайд 9</vt:lpstr>
      <vt:lpstr>Публично-правовые образования – особые субъекты  с правами  наряду с юридическими и физическими лицами</vt:lpstr>
      <vt:lpstr>Слайд 11</vt:lpstr>
      <vt:lpstr>Слайд 12</vt:lpstr>
      <vt:lpstr>Слайд 13</vt:lpstr>
      <vt:lpstr>      </vt:lpstr>
      <vt:lpstr>4. Проблемы  в сфере в сфере управления муниципальными финансами</vt:lpstr>
      <vt:lpstr>5. Основные характеристики консолидированного бюджета Касимовского района за 2016 год (справочно – Консолидированный бюджет – это 1 районный бюджет + 25 бюджетов городских и сельских поселений района)</vt:lpstr>
      <vt:lpstr>                                                           5.1. Результаты исполнения консолидированных бюджетов муниципальных образований Рязанской области за 2016 год, тыс. руб.  (Использованы  материалы презентации заседания коллегии Министерства финансов Рязанской области «Об итогах исполнения бюджета Рязанской области за 2016 год и задачах финансовых органов на 2017 год» )</vt:lpstr>
      <vt:lpstr>Слайд 18</vt:lpstr>
      <vt:lpstr>5.3. Темпы поступлений земельного налога в консолидированные  бюджеты муниципальных районов и городских округов в 2016 году, %                                                (Использованы материалы презентации заседания коллегии министерства финансов Рязанской  области «Об итогах исполнения бюджета Рязанской области за 2016 год и задачах финансовых органов на 2017 год»)  </vt:lpstr>
      <vt:lpstr>     5.4.Темпы поступлений налога на имущество физических лиц в консолидированные бюджеты муниципальных районов и городских  округов в 2016 году, %                                     (Использованы материалы презентации заседания коллегии министерства финансов Рязанской  области «Об итогах исполнения бюджета                             Рязанской области за 2016 год и задачах финансовых органов на 2017 год»)   </vt:lpstr>
      <vt:lpstr>6. Основные характеристики районного бюджета за 2016 год</vt:lpstr>
      <vt:lpstr>   </vt:lpstr>
      <vt:lpstr>8. Информация о динамике и структуре доходов районного бюджета за 2016 год в сравнении с 2015 и 2014 годами, млн. руб.   </vt:lpstr>
      <vt:lpstr> 8.1. Структура налоговых  и  неналоговых  доходов   районного бюджета за 2016 год , %</vt:lpstr>
      <vt:lpstr>8.2. Информация о  налоговых льготах и объеме выпадающих доходов в связи с их предоставлением</vt:lpstr>
      <vt:lpstr>8.3. Сведения об основных плательщиках  налога на доходы физических лиц на территории Касимовского района  в 2015-2016 гг.</vt:lpstr>
      <vt:lpstr>8.4. Динамика поступления налоговых и неналоговых доходов  районного бюджета  в 2015-2016 годах, млн. руб.</vt:lpstr>
      <vt:lpstr>8.5. Межбюджетные трансферты,  полученные из областного бюджета  Рязанской области  в районный бюджет в 2016 году</vt:lpstr>
      <vt:lpstr>  9. Структура расходов районного бюджета за 2016 год, %</vt:lpstr>
      <vt:lpstr>9.1. Информация о динамике и структуре  расходов районного бюджета за 2016 год в сравнении с 2015 и 2014 годами, млн. руб.      </vt:lpstr>
      <vt:lpstr>Слайд 31</vt:lpstr>
      <vt:lpstr>Слайд 32</vt:lpstr>
      <vt:lpstr>Слайд 33</vt:lpstr>
      <vt:lpstr>Слайд 34</vt:lpstr>
      <vt:lpstr>9.6. МЕЖБЮДЖЕТНЫЕ ТРАНСФЕРТЫ  БЮДЖЕТАМ МУНИЦИПАЛЬНЫХ ОБРАЗОВАНИЙ  (городских и сельских поселений района), тыс. руб.</vt:lpstr>
      <vt:lpstr>Слайд 36</vt:lpstr>
      <vt:lpstr>10.  ДИНАМИКА И СТРУКТУРА МУНИЦИПАЛЬНОГО ДОЛГА, млн. руб.*</vt:lpstr>
      <vt:lpstr>Слайд 38</vt:lpstr>
      <vt:lpstr>Слайд 39</vt:lpstr>
      <vt:lpstr>Слайд 40</vt:lpstr>
      <vt:lpstr>Слайд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Наумова</cp:lastModifiedBy>
  <cp:revision>197</cp:revision>
  <dcterms:created xsi:type="dcterms:W3CDTF">2017-06-16T05:39:32Z</dcterms:created>
  <dcterms:modified xsi:type="dcterms:W3CDTF">2017-06-19T06:25:43Z</dcterms:modified>
</cp:coreProperties>
</file>