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43"/>
  </p:notesMasterIdLst>
  <p:sldIdLst>
    <p:sldId id="256" r:id="rId2"/>
    <p:sldId id="276" r:id="rId3"/>
    <p:sldId id="260" r:id="rId4"/>
    <p:sldId id="274" r:id="rId5"/>
    <p:sldId id="263" r:id="rId6"/>
    <p:sldId id="265" r:id="rId7"/>
    <p:sldId id="284" r:id="rId8"/>
    <p:sldId id="269" r:id="rId9"/>
    <p:sldId id="267" r:id="rId10"/>
    <p:sldId id="275" r:id="rId11"/>
    <p:sldId id="280" r:id="rId12"/>
    <p:sldId id="286" r:id="rId13"/>
    <p:sldId id="288" r:id="rId14"/>
    <p:sldId id="289" r:id="rId15"/>
    <p:sldId id="290" r:id="rId16"/>
    <p:sldId id="292" r:id="rId17"/>
    <p:sldId id="329" r:id="rId18"/>
    <p:sldId id="326" r:id="rId19"/>
    <p:sldId id="328" r:id="rId20"/>
    <p:sldId id="327" r:id="rId21"/>
    <p:sldId id="293" r:id="rId22"/>
    <p:sldId id="294" r:id="rId23"/>
    <p:sldId id="297" r:id="rId24"/>
    <p:sldId id="295" r:id="rId25"/>
    <p:sldId id="298" r:id="rId26"/>
    <p:sldId id="330" r:id="rId27"/>
    <p:sldId id="300" r:id="rId28"/>
    <p:sldId id="304" r:id="rId29"/>
    <p:sldId id="302" r:id="rId30"/>
    <p:sldId id="305" r:id="rId31"/>
    <p:sldId id="316" r:id="rId32"/>
    <p:sldId id="306" r:id="rId33"/>
    <p:sldId id="331" r:id="rId34"/>
    <p:sldId id="314" r:id="rId35"/>
    <p:sldId id="307" r:id="rId36"/>
    <p:sldId id="315" r:id="rId37"/>
    <p:sldId id="308" r:id="rId38"/>
    <p:sldId id="312" r:id="rId39"/>
    <p:sldId id="313" r:id="rId40"/>
    <p:sldId id="310" r:id="rId41"/>
    <p:sldId id="311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ECE3"/>
    <a:srgbClr val="E1FCFF"/>
    <a:srgbClr val="A4F5FE"/>
    <a:srgbClr val="70B5F4"/>
    <a:srgbClr val="0000FF"/>
    <a:srgbClr val="84E0F6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94763" autoAdjust="0"/>
  </p:normalViewPr>
  <p:slideViewPr>
    <p:cSldViewPr>
      <p:cViewPr varScale="1">
        <p:scale>
          <a:sx n="77" d="100"/>
          <a:sy n="77" d="100"/>
        </p:scale>
        <p:origin x="-3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111111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3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3.0676054296893992E-3"/>
                  <c:y val="0.21625630129567144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 dirty="0" smtClean="0"/>
                      <a:t>59</a:t>
                    </a:r>
                    <a:r>
                      <a:rPr lang="en-US" b="1" dirty="0" smtClean="0"/>
                      <a:t>,1</a:t>
                    </a:r>
                    <a:r>
                      <a:rPr lang="ru-RU" b="1" dirty="0" smtClean="0"/>
                      <a:t>%</a:t>
                    </a:r>
                    <a:endParaRPr lang="en-US" b="1" dirty="0"/>
                  </a:p>
                </c:rich>
              </c:tx>
              <c:spPr>
                <a:noFill/>
              </c:spPr>
              <c:dLblPos val="outEnd"/>
            </c:dLbl>
            <c:dLbl>
              <c:idx val="1"/>
              <c:layout>
                <c:manualLayout>
                  <c:x val="-3.0672431283513359E-3"/>
                  <c:y val="0.2205985362940744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 dirty="0" smtClean="0"/>
                      <a:t>83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8%</a:t>
                    </a:r>
                    <a:endParaRPr lang="en-US" b="1" dirty="0"/>
                  </a:p>
                </c:rich>
              </c:tx>
              <c:spPr>
                <a:noFill/>
              </c:spPr>
              <c:dLblPos val="outEnd"/>
            </c:dLbl>
            <c:dLbl>
              <c:idx val="2"/>
              <c:layout>
                <c:manualLayout>
                  <c:x val="-3.0673638954640406E-3"/>
                  <c:y val="0.2032340401894247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8</a:t>
                    </a:r>
                    <a:r>
                      <a:rPr lang="ru-RU" b="1" dirty="0" smtClean="0"/>
                      <a:t>7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7%</a:t>
                    </a:r>
                    <a:endParaRPr lang="en-US" b="1" dirty="0"/>
                  </a:p>
                </c:rich>
              </c:tx>
              <c:spPr>
                <a:noFill/>
              </c:spPr>
              <c:dLblPos val="outEnd"/>
            </c:dLbl>
            <c:dLbl>
              <c:idx val="3"/>
              <c:layout>
                <c:manualLayout>
                  <c:x val="4.6012269938652253E-3"/>
                  <c:y val="0.14717096115272521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 dirty="0" smtClean="0"/>
                      <a:t>93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8%</a:t>
                    </a:r>
                    <a:endParaRPr lang="en-US" b="1" dirty="0"/>
                  </a:p>
                </c:rich>
              </c:tx>
              <c:spPr>
                <a:noFill/>
              </c:spPr>
              <c:showVal val="1"/>
            </c:dLbl>
            <c:spPr>
              <a:noFill/>
            </c:spPr>
            <c:showVal val="1"/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59.1</c:v>
                </c:pt>
                <c:pt idx="1">
                  <c:v>83.8</c:v>
                </c:pt>
                <c:pt idx="2">
                  <c:v>87.7</c:v>
                </c:pt>
                <c:pt idx="3">
                  <c:v>93.8</c:v>
                </c:pt>
              </c:numCache>
            </c:numRef>
          </c:val>
        </c:ser>
        <c:axId val="46323584"/>
        <c:axId val="37269888"/>
      </c:barChart>
      <c:catAx>
        <c:axId val="463235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7269888"/>
        <c:crosses val="autoZero"/>
        <c:auto val="1"/>
        <c:lblAlgn val="ctr"/>
        <c:lblOffset val="100"/>
      </c:catAx>
      <c:valAx>
        <c:axId val="372698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6323584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2BB46-0FB4-41FF-A554-41F7F9491673}" type="doc">
      <dgm:prSet loTypeId="urn:microsoft.com/office/officeart/2005/8/layout/chevron2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63E184C-BD84-4321-AD49-E1AB15A5B10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C0A612-09C1-4F4C-B752-E41DF840DCBD}" type="parTrans" cxnId="{EB517CCA-A0B4-4DF5-BB94-46202F28CD2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29E3839-1392-4B00-8B09-01469FA2C1D3}" type="sibTrans" cxnId="{EB517CCA-A0B4-4DF5-BB94-46202F28CD2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248BCC0-F8E9-4310-ABCF-D1CC6FDCAA7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Обсуждения муниципальных программ Касимовского района (размещаются на официальном сайте)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D1CCD39-0919-4C60-B5A1-33A95D4AD492}" type="parTrans" cxnId="{50044A22-AF92-4E3B-91B5-68E50027DCB7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EAD554B-7D5E-40BE-A452-5A44552B58CD}" type="sibTrans" cxnId="{50044A22-AF92-4E3B-91B5-68E50027DCB7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6F9F519-2109-45B1-AADF-8232A86EFCE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B8D75A-DE34-41C8-8994-E8B8ED9302A2}" type="parTrans" cxnId="{A8BE85A2-D702-4868-B584-EF8A53EAA78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A5CB6F2-2857-4187-B144-6BC2933496DE}" type="sibTrans" cxnId="{A8BE85A2-D702-4868-B584-EF8A53EAA78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F1F7356-A40A-4664-8F09-DCB32AA86C7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Публичные слушания проекта решения о бюджете Касимовского района на очередной финансовый год и плановый период (проходят ежегодно в  ноябре -декабре)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E4F48D2-2D46-4F25-9CDB-CD1C3C1F266F}" type="parTrans" cxnId="{D65DA16B-1DBA-4C33-92F5-5C4D71D935C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5DD2DC9-C5FD-4CC2-9709-5480443B26ED}" type="sibTrans" cxnId="{D65DA16B-1DBA-4C33-92F5-5C4D71D935C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FE85BF6-BCDC-4017-91BF-02BCB4EE81C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531EDF-CF65-4978-A90B-ADA0C57EBE5E}" type="parTrans" cxnId="{69C51293-7CB3-4F2F-B8A0-0CA79F605E1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DD77760-C8F4-49E6-9E8F-334432BBD4D2}" type="sibTrans" cxnId="{69C51293-7CB3-4F2F-B8A0-0CA79F605E1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F41895E-98A7-46FB-B28A-C84206F4DB1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об исполнении районного бюджета (проходят ежегодно в апреле - мае)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7FD36B4-A98C-4372-B275-371A0CE077B3}" type="parTrans" cxnId="{B1477436-73BC-42F2-ADF9-4FCF338354E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B147BD8-30FF-44D8-A408-D8D3DEC01679}" type="sibTrans" cxnId="{B1477436-73BC-42F2-ADF9-4FCF338354E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078A731-E554-4FB9-AA78-6257C0B78310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C83F08-7649-4066-8FED-8D0C3B44D316}" type="parTrans" cxnId="{AC33BC91-2ED8-46EA-9494-D203857DD508}">
      <dgm:prSet/>
      <dgm:spPr/>
      <dgm:t>
        <a:bodyPr/>
        <a:lstStyle/>
        <a:p>
          <a:endParaRPr lang="ru-RU"/>
        </a:p>
      </dgm:t>
    </dgm:pt>
    <dgm:pt modelId="{2A5C7F5D-7A07-4B50-89E9-5E5BE1E92C34}" type="sibTrans" cxnId="{AC33BC91-2ED8-46EA-9494-D203857DD508}">
      <dgm:prSet/>
      <dgm:spPr/>
      <dgm:t>
        <a:bodyPr/>
        <a:lstStyle/>
        <a:p>
          <a:endParaRPr lang="ru-RU"/>
        </a:p>
      </dgm:t>
    </dgm:pt>
    <dgm:pt modelId="{A6EB957A-A4E1-478E-ADCD-7EDEA0203F6B}">
      <dgm:prSet custT="1"/>
      <dgm:spPr>
        <a:gradFill rotWithShape="0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качества предоставления государственных (муниципальных) услуг (размещаются на сайтах органов власти, социологический опрос в МФЦ)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88BBE77-2251-4D3C-8629-F32F86DC02B6}" type="parTrans" cxnId="{F42B76BE-86C6-4522-BE85-F52890E68188}">
      <dgm:prSet/>
      <dgm:spPr/>
      <dgm:t>
        <a:bodyPr/>
        <a:lstStyle/>
        <a:p>
          <a:endParaRPr lang="ru-RU"/>
        </a:p>
      </dgm:t>
    </dgm:pt>
    <dgm:pt modelId="{D474901E-F7E4-4345-84A8-6CAC47463D48}" type="sibTrans" cxnId="{F42B76BE-86C6-4522-BE85-F52890E68188}">
      <dgm:prSet/>
      <dgm:spPr/>
      <dgm:t>
        <a:bodyPr/>
        <a:lstStyle/>
        <a:p>
          <a:endParaRPr lang="ru-RU"/>
        </a:p>
      </dgm:t>
    </dgm:pt>
    <dgm:pt modelId="{BFAC00B3-85EF-491E-B75E-B3D9B61E3604}" type="pres">
      <dgm:prSet presAssocID="{2302BB46-0FB4-41FF-A554-41F7F94916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C7FF45-E053-4935-B126-B5EDB1581E0A}" type="pres">
      <dgm:prSet presAssocID="{363E184C-BD84-4321-AD49-E1AB15A5B101}" presName="composite" presStyleCnt="0"/>
      <dgm:spPr/>
    </dgm:pt>
    <dgm:pt modelId="{6F87879D-0DC0-475B-B716-D9AEE7791887}" type="pres">
      <dgm:prSet presAssocID="{363E184C-BD84-4321-AD49-E1AB15A5B10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1B9E5-39DD-460D-9B2C-6167918A3745}" type="pres">
      <dgm:prSet presAssocID="{363E184C-BD84-4321-AD49-E1AB15A5B10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BC449-E049-4713-A8B2-82C8ED999F9B}" type="pres">
      <dgm:prSet presAssocID="{229E3839-1392-4B00-8B09-01469FA2C1D3}" presName="sp" presStyleCnt="0"/>
      <dgm:spPr/>
    </dgm:pt>
    <dgm:pt modelId="{87458316-A539-4ACD-8859-BA7C50FA77BB}" type="pres">
      <dgm:prSet presAssocID="{A078A731-E554-4FB9-AA78-6257C0B78310}" presName="composite" presStyleCnt="0"/>
      <dgm:spPr/>
    </dgm:pt>
    <dgm:pt modelId="{542DC0D7-31C2-42EA-BB4C-DEF180C2638D}" type="pres">
      <dgm:prSet presAssocID="{A078A731-E554-4FB9-AA78-6257C0B7831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3794C-583D-49EB-B0F4-0FF5349DB8CB}" type="pres">
      <dgm:prSet presAssocID="{A078A731-E554-4FB9-AA78-6257C0B7831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7F1C5-BA8B-4CB1-86EB-C1FD393F68A6}" type="pres">
      <dgm:prSet presAssocID="{2A5C7F5D-7A07-4B50-89E9-5E5BE1E92C34}" presName="sp" presStyleCnt="0"/>
      <dgm:spPr/>
    </dgm:pt>
    <dgm:pt modelId="{D2D8E201-3C5F-4601-B964-CAACF9ED1D1A}" type="pres">
      <dgm:prSet presAssocID="{26F9F519-2109-45B1-AADF-8232A86EFCE0}" presName="composite" presStyleCnt="0"/>
      <dgm:spPr/>
    </dgm:pt>
    <dgm:pt modelId="{50440816-1297-4B11-998C-952D8F66690F}" type="pres">
      <dgm:prSet presAssocID="{26F9F519-2109-45B1-AADF-8232A86EFCE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4F2BA-1CEC-49B4-BFA1-637D5130134C}" type="pres">
      <dgm:prSet presAssocID="{26F9F519-2109-45B1-AADF-8232A86EFCE0}" presName="descendantText" presStyleLbl="alignAcc1" presStyleIdx="2" presStyleCnt="4" custScaleY="137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AE0AF-0121-46F3-B31F-0D04F3238C1A}" type="pres">
      <dgm:prSet presAssocID="{8A5CB6F2-2857-4187-B144-6BC2933496DE}" presName="sp" presStyleCnt="0"/>
      <dgm:spPr/>
    </dgm:pt>
    <dgm:pt modelId="{148AF554-88A1-4A44-84B7-CC3507492EE1}" type="pres">
      <dgm:prSet presAssocID="{3FE85BF6-BCDC-4017-91BF-02BCB4EE81CF}" presName="composite" presStyleCnt="0"/>
      <dgm:spPr/>
    </dgm:pt>
    <dgm:pt modelId="{5E92A6C3-3BB5-4A4C-9D7B-8A92A09812C5}" type="pres">
      <dgm:prSet presAssocID="{3FE85BF6-BCDC-4017-91BF-02BCB4EE81C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40DFC-CC3C-446E-82E7-038E697B21A6}" type="pres">
      <dgm:prSet presAssocID="{3FE85BF6-BCDC-4017-91BF-02BCB4EE81C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E44B6C-B790-430C-8AAE-6879E486CECB}" type="presOf" srcId="{3FE85BF6-BCDC-4017-91BF-02BCB4EE81CF}" destId="{5E92A6C3-3BB5-4A4C-9D7B-8A92A09812C5}" srcOrd="0" destOrd="0" presId="urn:microsoft.com/office/officeart/2005/8/layout/chevron2"/>
    <dgm:cxn modelId="{0235B431-DDD0-4803-8227-844086227DF3}" type="presOf" srcId="{A078A731-E554-4FB9-AA78-6257C0B78310}" destId="{542DC0D7-31C2-42EA-BB4C-DEF180C2638D}" srcOrd="0" destOrd="0" presId="urn:microsoft.com/office/officeart/2005/8/layout/chevron2"/>
    <dgm:cxn modelId="{4AD5EC33-66D8-420E-9880-18EE85A7B094}" type="presOf" srcId="{26F9F519-2109-45B1-AADF-8232A86EFCE0}" destId="{50440816-1297-4B11-998C-952D8F66690F}" srcOrd="0" destOrd="0" presId="urn:microsoft.com/office/officeart/2005/8/layout/chevron2"/>
    <dgm:cxn modelId="{D65DA16B-1DBA-4C33-92F5-5C4D71D935CA}" srcId="{26F9F519-2109-45B1-AADF-8232A86EFCE0}" destId="{3F1F7356-A40A-4664-8F09-DCB32AA86C7F}" srcOrd="0" destOrd="0" parTransId="{4E4F48D2-2D46-4F25-9CDB-CD1C3C1F266F}" sibTransId="{B5DD2DC9-C5FD-4CC2-9709-5480443B26ED}"/>
    <dgm:cxn modelId="{A8BE85A2-D702-4868-B584-EF8A53EAA783}" srcId="{2302BB46-0FB4-41FF-A554-41F7F9491673}" destId="{26F9F519-2109-45B1-AADF-8232A86EFCE0}" srcOrd="2" destOrd="0" parTransId="{44B8D75A-DE34-41C8-8994-E8B8ED9302A2}" sibTransId="{8A5CB6F2-2857-4187-B144-6BC2933496DE}"/>
    <dgm:cxn modelId="{A74B3D8D-DE2B-46D0-9700-05196D357806}" type="presOf" srcId="{363E184C-BD84-4321-AD49-E1AB15A5B101}" destId="{6F87879D-0DC0-475B-B716-D9AEE7791887}" srcOrd="0" destOrd="0" presId="urn:microsoft.com/office/officeart/2005/8/layout/chevron2"/>
    <dgm:cxn modelId="{69C51293-7CB3-4F2F-B8A0-0CA79F605E19}" srcId="{2302BB46-0FB4-41FF-A554-41F7F9491673}" destId="{3FE85BF6-BCDC-4017-91BF-02BCB4EE81CF}" srcOrd="3" destOrd="0" parTransId="{08531EDF-CF65-4978-A90B-ADA0C57EBE5E}" sibTransId="{7DD77760-C8F4-49E6-9E8F-334432BBD4D2}"/>
    <dgm:cxn modelId="{EB517CCA-A0B4-4DF5-BB94-46202F28CD2F}" srcId="{2302BB46-0FB4-41FF-A554-41F7F9491673}" destId="{363E184C-BD84-4321-AD49-E1AB15A5B101}" srcOrd="0" destOrd="0" parTransId="{59C0A612-09C1-4F4C-B752-E41DF840DCBD}" sibTransId="{229E3839-1392-4B00-8B09-01469FA2C1D3}"/>
    <dgm:cxn modelId="{1F59FA0D-0FC6-4E4B-B79B-FD55E26E5118}" type="presOf" srcId="{7F41895E-98A7-46FB-B28A-C84206F4DB13}" destId="{5F940DFC-CC3C-446E-82E7-038E697B21A6}" srcOrd="0" destOrd="0" presId="urn:microsoft.com/office/officeart/2005/8/layout/chevron2"/>
    <dgm:cxn modelId="{F42B76BE-86C6-4522-BE85-F52890E68188}" srcId="{A078A731-E554-4FB9-AA78-6257C0B78310}" destId="{A6EB957A-A4E1-478E-ADCD-7EDEA0203F6B}" srcOrd="0" destOrd="0" parTransId="{C88BBE77-2251-4D3C-8629-F32F86DC02B6}" sibTransId="{D474901E-F7E4-4345-84A8-6CAC47463D48}"/>
    <dgm:cxn modelId="{AD9A5B37-5ECF-41A9-8183-7D4329BAD01A}" type="presOf" srcId="{4248BCC0-F8E9-4310-ABCF-D1CC6FDCAA77}" destId="{44B1B9E5-39DD-460D-9B2C-6167918A3745}" srcOrd="0" destOrd="0" presId="urn:microsoft.com/office/officeart/2005/8/layout/chevron2"/>
    <dgm:cxn modelId="{B75A9F52-105E-4809-925D-BB93AF19B4AF}" type="presOf" srcId="{A6EB957A-A4E1-478E-ADCD-7EDEA0203F6B}" destId="{3CE3794C-583D-49EB-B0F4-0FF5349DB8CB}" srcOrd="0" destOrd="0" presId="urn:microsoft.com/office/officeart/2005/8/layout/chevron2"/>
    <dgm:cxn modelId="{555094DC-62A9-47B6-AD21-B3B5FF165FA9}" type="presOf" srcId="{3F1F7356-A40A-4664-8F09-DCB32AA86C7F}" destId="{5944F2BA-1CEC-49B4-BFA1-637D5130134C}" srcOrd="0" destOrd="0" presId="urn:microsoft.com/office/officeart/2005/8/layout/chevron2"/>
    <dgm:cxn modelId="{B1477436-73BC-42F2-ADF9-4FCF338354E1}" srcId="{3FE85BF6-BCDC-4017-91BF-02BCB4EE81CF}" destId="{7F41895E-98A7-46FB-B28A-C84206F4DB13}" srcOrd="0" destOrd="0" parTransId="{07FD36B4-A98C-4372-B275-371A0CE077B3}" sibTransId="{3B147BD8-30FF-44D8-A408-D8D3DEC01679}"/>
    <dgm:cxn modelId="{50044A22-AF92-4E3B-91B5-68E50027DCB7}" srcId="{363E184C-BD84-4321-AD49-E1AB15A5B101}" destId="{4248BCC0-F8E9-4310-ABCF-D1CC6FDCAA77}" srcOrd="0" destOrd="0" parTransId="{6D1CCD39-0919-4C60-B5A1-33A95D4AD492}" sibTransId="{5EAD554B-7D5E-40BE-A452-5A44552B58CD}"/>
    <dgm:cxn modelId="{2F097E4D-238E-4AD3-995D-76937AA1F2F7}" type="presOf" srcId="{2302BB46-0FB4-41FF-A554-41F7F9491673}" destId="{BFAC00B3-85EF-491E-B75E-B3D9B61E3604}" srcOrd="0" destOrd="0" presId="urn:microsoft.com/office/officeart/2005/8/layout/chevron2"/>
    <dgm:cxn modelId="{AC33BC91-2ED8-46EA-9494-D203857DD508}" srcId="{2302BB46-0FB4-41FF-A554-41F7F9491673}" destId="{A078A731-E554-4FB9-AA78-6257C0B78310}" srcOrd="1" destOrd="0" parTransId="{AAC83F08-7649-4066-8FED-8D0C3B44D316}" sibTransId="{2A5C7F5D-7A07-4B50-89E9-5E5BE1E92C34}"/>
    <dgm:cxn modelId="{98051BDE-A594-4973-B936-D8F7D0A2D0EF}" type="presParOf" srcId="{BFAC00B3-85EF-491E-B75E-B3D9B61E3604}" destId="{94C7FF45-E053-4935-B126-B5EDB1581E0A}" srcOrd="0" destOrd="0" presId="urn:microsoft.com/office/officeart/2005/8/layout/chevron2"/>
    <dgm:cxn modelId="{BD6F2D28-C33C-4DBD-B183-32A67BC23A21}" type="presParOf" srcId="{94C7FF45-E053-4935-B126-B5EDB1581E0A}" destId="{6F87879D-0DC0-475B-B716-D9AEE7791887}" srcOrd="0" destOrd="0" presId="urn:microsoft.com/office/officeart/2005/8/layout/chevron2"/>
    <dgm:cxn modelId="{3F22FA28-FA71-45EE-B518-6AD1271ED7D1}" type="presParOf" srcId="{94C7FF45-E053-4935-B126-B5EDB1581E0A}" destId="{44B1B9E5-39DD-460D-9B2C-6167918A3745}" srcOrd="1" destOrd="0" presId="urn:microsoft.com/office/officeart/2005/8/layout/chevron2"/>
    <dgm:cxn modelId="{E629E52A-6273-49F7-9DE5-3143A0E3B36A}" type="presParOf" srcId="{BFAC00B3-85EF-491E-B75E-B3D9B61E3604}" destId="{671BC449-E049-4713-A8B2-82C8ED999F9B}" srcOrd="1" destOrd="0" presId="urn:microsoft.com/office/officeart/2005/8/layout/chevron2"/>
    <dgm:cxn modelId="{29374D6A-984A-4FBF-BBD0-B0CEAABEF935}" type="presParOf" srcId="{BFAC00B3-85EF-491E-B75E-B3D9B61E3604}" destId="{87458316-A539-4ACD-8859-BA7C50FA77BB}" srcOrd="2" destOrd="0" presId="urn:microsoft.com/office/officeart/2005/8/layout/chevron2"/>
    <dgm:cxn modelId="{915182C5-B042-48A7-9EB5-8F2FECA85300}" type="presParOf" srcId="{87458316-A539-4ACD-8859-BA7C50FA77BB}" destId="{542DC0D7-31C2-42EA-BB4C-DEF180C2638D}" srcOrd="0" destOrd="0" presId="urn:microsoft.com/office/officeart/2005/8/layout/chevron2"/>
    <dgm:cxn modelId="{F2FEE8B5-8535-472D-B997-72249D1280CF}" type="presParOf" srcId="{87458316-A539-4ACD-8859-BA7C50FA77BB}" destId="{3CE3794C-583D-49EB-B0F4-0FF5349DB8CB}" srcOrd="1" destOrd="0" presId="urn:microsoft.com/office/officeart/2005/8/layout/chevron2"/>
    <dgm:cxn modelId="{793BB247-2372-46BB-9624-05A5D96FB19C}" type="presParOf" srcId="{BFAC00B3-85EF-491E-B75E-B3D9B61E3604}" destId="{2A77F1C5-BA8B-4CB1-86EB-C1FD393F68A6}" srcOrd="3" destOrd="0" presId="urn:microsoft.com/office/officeart/2005/8/layout/chevron2"/>
    <dgm:cxn modelId="{53CBFA54-A13F-4A61-97B3-0E4CBE67FCCD}" type="presParOf" srcId="{BFAC00B3-85EF-491E-B75E-B3D9B61E3604}" destId="{D2D8E201-3C5F-4601-B964-CAACF9ED1D1A}" srcOrd="4" destOrd="0" presId="urn:microsoft.com/office/officeart/2005/8/layout/chevron2"/>
    <dgm:cxn modelId="{F4806C10-221C-447B-A286-2802EC8A1DB1}" type="presParOf" srcId="{D2D8E201-3C5F-4601-B964-CAACF9ED1D1A}" destId="{50440816-1297-4B11-998C-952D8F66690F}" srcOrd="0" destOrd="0" presId="urn:microsoft.com/office/officeart/2005/8/layout/chevron2"/>
    <dgm:cxn modelId="{D8B7197D-6CE8-4E72-9EEB-159BAD94D18D}" type="presParOf" srcId="{D2D8E201-3C5F-4601-B964-CAACF9ED1D1A}" destId="{5944F2BA-1CEC-49B4-BFA1-637D5130134C}" srcOrd="1" destOrd="0" presId="urn:microsoft.com/office/officeart/2005/8/layout/chevron2"/>
    <dgm:cxn modelId="{DE94BC95-EA3D-4680-A0B0-FA861F13C3AA}" type="presParOf" srcId="{BFAC00B3-85EF-491E-B75E-B3D9B61E3604}" destId="{065AE0AF-0121-46F3-B31F-0D04F3238C1A}" srcOrd="5" destOrd="0" presId="urn:microsoft.com/office/officeart/2005/8/layout/chevron2"/>
    <dgm:cxn modelId="{0802C7FB-1DDE-403F-AA68-45CFB0C5DBF6}" type="presParOf" srcId="{BFAC00B3-85EF-491E-B75E-B3D9B61E3604}" destId="{148AF554-88A1-4A44-84B7-CC3507492EE1}" srcOrd="6" destOrd="0" presId="urn:microsoft.com/office/officeart/2005/8/layout/chevron2"/>
    <dgm:cxn modelId="{4CE7A787-9487-42E9-9F21-958B62C7F301}" type="presParOf" srcId="{148AF554-88A1-4A44-84B7-CC3507492EE1}" destId="{5E92A6C3-3BB5-4A4C-9D7B-8A92A09812C5}" srcOrd="0" destOrd="0" presId="urn:microsoft.com/office/officeart/2005/8/layout/chevron2"/>
    <dgm:cxn modelId="{A3644CEC-8A94-4CD7-BBE8-7D7E4CDD0029}" type="presParOf" srcId="{148AF554-88A1-4A44-84B7-CC3507492EE1}" destId="{5F940DFC-CC3C-446E-82E7-038E697B21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BA3D46-9367-48F9-8A73-9B1E70E22609}" type="doc">
      <dgm:prSet loTypeId="urn:microsoft.com/office/officeart/2005/8/layout/process2" loCatId="process" qsTypeId="urn:microsoft.com/office/officeart/2005/8/quickstyle/3d1" qsCatId="3D" csTypeId="urn:microsoft.com/office/officeart/2005/8/colors/colorful5" csCatId="colorful" phldr="1"/>
      <dgm:spPr/>
    </dgm:pt>
    <dgm:pt modelId="{9264C8D3-FF88-4F44-8CD5-65BF86E37697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Помогает формировать доходную часть бюджета (налог на доходы физических лиц и др.)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566EB3-24E3-4475-BE59-0119EAF4A623}" type="parTrans" cxnId="{34C1C798-39AC-4158-9551-730BC772538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E734A16-C293-4748-8517-0A9EA181CCAB}" type="sibTrans" cxnId="{34C1C798-39AC-4158-9551-730BC7725383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FD8A143-B7AB-454B-9B1F-A84AC45C10A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БЮДЖЕТ</a:t>
          </a:r>
          <a:endParaRPr lang="ru-RU" sz="2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93330A-7F3A-484F-ABB7-C28FCD2FA831}" type="parTrans" cxnId="{11CF050E-2081-4148-AE17-8E1BA90EEB8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15CC1F5-6249-4E92-A9B6-9668F50D1F63}" type="sibTrans" cxnId="{11CF050E-2081-4148-AE17-8E1BA90EEB8F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B1509B8-0522-4DEA-AE49-07F59ADD9E7E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Получает социальные гарантии – расходная часть бюджета (образование, социальные выплаты и др.)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43A813-0A8E-4A6C-B973-7018DD130B25}" type="parTrans" cxnId="{E19445E2-79CB-4232-9D39-A0BCAB92084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55BB6B0-2557-444C-8E07-D6FCC2D7726B}" type="sibTrans" cxnId="{E19445E2-79CB-4232-9D39-A0BCAB92084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9D8259D-6FD4-4641-93C5-306C6905A890}" type="pres">
      <dgm:prSet presAssocID="{11BA3D46-9367-48F9-8A73-9B1E70E22609}" presName="linearFlow" presStyleCnt="0">
        <dgm:presLayoutVars>
          <dgm:resizeHandles val="exact"/>
        </dgm:presLayoutVars>
      </dgm:prSet>
      <dgm:spPr/>
    </dgm:pt>
    <dgm:pt modelId="{296EA484-5669-4013-85EB-DA3C299C36A9}" type="pres">
      <dgm:prSet presAssocID="{9264C8D3-FF88-4F44-8CD5-65BF86E3769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BCF26-80B2-4903-ABF9-72785541179D}" type="pres">
      <dgm:prSet presAssocID="{0E734A16-C293-4748-8517-0A9EA181CCAB}" presName="sibTrans" presStyleLbl="sibTrans2D1" presStyleIdx="0" presStyleCnt="2" custScaleY="567901"/>
      <dgm:spPr/>
      <dgm:t>
        <a:bodyPr/>
        <a:lstStyle/>
        <a:p>
          <a:endParaRPr lang="ru-RU"/>
        </a:p>
      </dgm:t>
    </dgm:pt>
    <dgm:pt modelId="{1184689C-7E49-442C-ABFD-11FDB0F64E61}" type="pres">
      <dgm:prSet presAssocID="{0E734A16-C293-4748-8517-0A9EA181CCA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200D8D2-3854-4D25-BF56-60B5B8D7FAFF}" type="pres">
      <dgm:prSet presAssocID="{7FD8A143-B7AB-454B-9B1F-A84AC45C10A7}" presName="node" presStyleLbl="node1" presStyleIdx="1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5650287-F1CB-4840-B39A-F3D26DDAEFE4}" type="pres">
      <dgm:prSet presAssocID="{A15CC1F5-6249-4E92-A9B6-9668F50D1F63}" presName="sibTrans" presStyleLbl="sibTrans2D1" presStyleIdx="1" presStyleCnt="2" custScaleY="580247"/>
      <dgm:spPr/>
      <dgm:t>
        <a:bodyPr/>
        <a:lstStyle/>
        <a:p>
          <a:endParaRPr lang="ru-RU"/>
        </a:p>
      </dgm:t>
    </dgm:pt>
    <dgm:pt modelId="{A09464EA-902C-46D5-B88A-1386DB67FEEB}" type="pres">
      <dgm:prSet presAssocID="{A15CC1F5-6249-4E92-A9B6-9668F50D1F6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8840CDC-23DD-43C5-A607-58D8C1DE46CB}" type="pres">
      <dgm:prSet presAssocID="{6B1509B8-0522-4DEA-AE49-07F59ADD9E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2E5534-D37A-4AFF-96B9-2C26F3C297B4}" type="presOf" srcId="{0E734A16-C293-4748-8517-0A9EA181CCAB}" destId="{1184689C-7E49-442C-ABFD-11FDB0F64E61}" srcOrd="1" destOrd="0" presId="urn:microsoft.com/office/officeart/2005/8/layout/process2"/>
    <dgm:cxn modelId="{34C1C798-39AC-4158-9551-730BC7725383}" srcId="{11BA3D46-9367-48F9-8A73-9B1E70E22609}" destId="{9264C8D3-FF88-4F44-8CD5-65BF86E37697}" srcOrd="0" destOrd="0" parTransId="{3A566EB3-24E3-4475-BE59-0119EAF4A623}" sibTransId="{0E734A16-C293-4748-8517-0A9EA181CCAB}"/>
    <dgm:cxn modelId="{11CF050E-2081-4148-AE17-8E1BA90EEB8F}" srcId="{11BA3D46-9367-48F9-8A73-9B1E70E22609}" destId="{7FD8A143-B7AB-454B-9B1F-A84AC45C10A7}" srcOrd="1" destOrd="0" parTransId="{3F93330A-7F3A-484F-ABB7-C28FCD2FA831}" sibTransId="{A15CC1F5-6249-4E92-A9B6-9668F50D1F63}"/>
    <dgm:cxn modelId="{AFC1AE11-7AA7-453A-A027-3981FB35B012}" type="presOf" srcId="{11BA3D46-9367-48F9-8A73-9B1E70E22609}" destId="{E9D8259D-6FD4-4641-93C5-306C6905A890}" srcOrd="0" destOrd="0" presId="urn:microsoft.com/office/officeart/2005/8/layout/process2"/>
    <dgm:cxn modelId="{B1DBD393-ABD6-4563-8DE4-DFC06BB77B3C}" type="presOf" srcId="{0E734A16-C293-4748-8517-0A9EA181CCAB}" destId="{BC2BCF26-80B2-4903-ABF9-72785541179D}" srcOrd="0" destOrd="0" presId="urn:microsoft.com/office/officeart/2005/8/layout/process2"/>
    <dgm:cxn modelId="{BB2F4875-E23E-4A92-82D6-6419046EA52D}" type="presOf" srcId="{A15CC1F5-6249-4E92-A9B6-9668F50D1F63}" destId="{A09464EA-902C-46D5-B88A-1386DB67FEEB}" srcOrd="1" destOrd="0" presId="urn:microsoft.com/office/officeart/2005/8/layout/process2"/>
    <dgm:cxn modelId="{408E5A45-056B-4BC7-84A6-5B2579FE354B}" type="presOf" srcId="{A15CC1F5-6249-4E92-A9B6-9668F50D1F63}" destId="{55650287-F1CB-4840-B39A-F3D26DDAEFE4}" srcOrd="0" destOrd="0" presId="urn:microsoft.com/office/officeart/2005/8/layout/process2"/>
    <dgm:cxn modelId="{EAB7B175-F2AD-4F3F-B3F1-0CD52A88B304}" type="presOf" srcId="{6B1509B8-0522-4DEA-AE49-07F59ADD9E7E}" destId="{E8840CDC-23DD-43C5-A607-58D8C1DE46CB}" srcOrd="0" destOrd="0" presId="urn:microsoft.com/office/officeart/2005/8/layout/process2"/>
    <dgm:cxn modelId="{F5A55551-18BB-4214-ACE5-B95BD71D8318}" type="presOf" srcId="{7FD8A143-B7AB-454B-9B1F-A84AC45C10A7}" destId="{6200D8D2-3854-4D25-BF56-60B5B8D7FAFF}" srcOrd="0" destOrd="0" presId="urn:microsoft.com/office/officeart/2005/8/layout/process2"/>
    <dgm:cxn modelId="{9F38D7EB-A7C7-44B5-8593-DE7145BFA70F}" type="presOf" srcId="{9264C8D3-FF88-4F44-8CD5-65BF86E37697}" destId="{296EA484-5669-4013-85EB-DA3C299C36A9}" srcOrd="0" destOrd="0" presId="urn:microsoft.com/office/officeart/2005/8/layout/process2"/>
    <dgm:cxn modelId="{E19445E2-79CB-4232-9D39-A0BCAB92084D}" srcId="{11BA3D46-9367-48F9-8A73-9B1E70E22609}" destId="{6B1509B8-0522-4DEA-AE49-07F59ADD9E7E}" srcOrd="2" destOrd="0" parTransId="{0443A813-0A8E-4A6C-B973-7018DD130B25}" sibTransId="{D55BB6B0-2557-444C-8E07-D6FCC2D7726B}"/>
    <dgm:cxn modelId="{863707BA-F986-42EA-8ED7-23B5C94FA247}" type="presParOf" srcId="{E9D8259D-6FD4-4641-93C5-306C6905A890}" destId="{296EA484-5669-4013-85EB-DA3C299C36A9}" srcOrd="0" destOrd="0" presId="urn:microsoft.com/office/officeart/2005/8/layout/process2"/>
    <dgm:cxn modelId="{2182C43F-491B-4FAF-B73A-278DC5152791}" type="presParOf" srcId="{E9D8259D-6FD4-4641-93C5-306C6905A890}" destId="{BC2BCF26-80B2-4903-ABF9-72785541179D}" srcOrd="1" destOrd="0" presId="urn:microsoft.com/office/officeart/2005/8/layout/process2"/>
    <dgm:cxn modelId="{5D5BCFE1-4FC2-4DCB-9648-8F89CCA57562}" type="presParOf" srcId="{BC2BCF26-80B2-4903-ABF9-72785541179D}" destId="{1184689C-7E49-442C-ABFD-11FDB0F64E61}" srcOrd="0" destOrd="0" presId="urn:microsoft.com/office/officeart/2005/8/layout/process2"/>
    <dgm:cxn modelId="{BBBFB695-DACC-4677-89A8-2BD4032AC6B9}" type="presParOf" srcId="{E9D8259D-6FD4-4641-93C5-306C6905A890}" destId="{6200D8D2-3854-4D25-BF56-60B5B8D7FAFF}" srcOrd="2" destOrd="0" presId="urn:microsoft.com/office/officeart/2005/8/layout/process2"/>
    <dgm:cxn modelId="{924D955B-A57E-43A7-9BA4-73929BCD1461}" type="presParOf" srcId="{E9D8259D-6FD4-4641-93C5-306C6905A890}" destId="{55650287-F1CB-4840-B39A-F3D26DDAEFE4}" srcOrd="3" destOrd="0" presId="urn:microsoft.com/office/officeart/2005/8/layout/process2"/>
    <dgm:cxn modelId="{52A42DA1-3225-4446-BB76-5C37946BC1AC}" type="presParOf" srcId="{55650287-F1CB-4840-B39A-F3D26DDAEFE4}" destId="{A09464EA-902C-46D5-B88A-1386DB67FEEB}" srcOrd="0" destOrd="0" presId="urn:microsoft.com/office/officeart/2005/8/layout/process2"/>
    <dgm:cxn modelId="{BEE7517A-BCA3-4ADE-88C0-3E61BD52E0D2}" type="presParOf" srcId="{E9D8259D-6FD4-4641-93C5-306C6905A890}" destId="{E8840CDC-23DD-43C5-A607-58D8C1DE46C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0.687</cdr:x>
      <cdr:y>0.31567</cdr:y>
    </cdr:from>
    <cdr:to>
      <cdr:x>0.8261</cdr:x>
      <cdr:y>0.47566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V="1">
          <a:off x="5688632" y="531465"/>
          <a:ext cx="1151804" cy="26935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41275" cap="flat" cmpd="sng" algn="ctr">
          <a:solidFill>
            <a:schemeClr val="accent6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49D4BCE-9B93-4C12-8332-C371D51050D9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64B1A4-F085-46C1-972A-67106190B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394484-2BCB-413D-B602-042FA7076A6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523EFE-BCB8-43BF-88EC-8BD9CADA8F9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57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97C7D2-72FE-4E7B-95CF-7652CFC9E63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6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CA274-8C16-4289-9418-08AC65DF1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F02A4A-47C4-4E6B-9AAA-669AAD2B5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3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kasraifo@yandex.ru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solidFill>
                  <a:srgbClr val="0000FF"/>
                </a:solidFill>
                <a:latin typeface="Calibri" pitchFamily="34" charset="0"/>
              </a:rPr>
              <a:t>БРОШЮРА</a:t>
            </a:r>
            <a:br>
              <a:rPr lang="ru-RU" sz="4000" b="1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ru-RU" sz="4000" b="1" smtClean="0">
                <a:solidFill>
                  <a:srgbClr val="0000FF"/>
                </a:solidFill>
                <a:latin typeface="Calibri" pitchFamily="34" charset="0"/>
              </a:rPr>
              <a:t>«БЮДЖЕТ ДЛЯ ГРАЖДАН»</a:t>
            </a:r>
            <a:r>
              <a:rPr lang="ru-RU" sz="4000" b="1" smtClean="0">
                <a:latin typeface="Calibri" pitchFamily="34" charset="0"/>
              </a:rPr>
              <a:t/>
            </a:r>
            <a:br>
              <a:rPr lang="ru-RU" sz="4000" b="1" smtClean="0">
                <a:latin typeface="Calibri" pitchFamily="34" charset="0"/>
              </a:rPr>
            </a:br>
            <a:r>
              <a:rPr lang="ru-RU" b="1" smtClean="0">
                <a:latin typeface="Calibri" pitchFamily="34" charset="0"/>
              </a:rPr>
              <a:t/>
            </a:r>
            <a:br>
              <a:rPr lang="ru-RU" b="1" smtClean="0">
                <a:latin typeface="Calibri" pitchFamily="34" charset="0"/>
              </a:rPr>
            </a:br>
            <a:r>
              <a:rPr lang="ru-RU" sz="2400" b="1" smtClean="0">
                <a:solidFill>
                  <a:schemeClr val="accent2"/>
                </a:solidFill>
                <a:latin typeface="Calibri" pitchFamily="34" charset="0"/>
              </a:rPr>
              <a:t>к решению Думы Касимовского района</a:t>
            </a:r>
            <a:br>
              <a:rPr lang="ru-RU" sz="2400" b="1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ru-RU" sz="2400" b="1" smtClean="0">
                <a:solidFill>
                  <a:schemeClr val="accent2"/>
                </a:solidFill>
                <a:latin typeface="Calibri" pitchFamily="34" charset="0"/>
              </a:rPr>
              <a:t>«Об исполнении бюджета Касимовского</a:t>
            </a:r>
            <a:br>
              <a:rPr lang="ru-RU" sz="2400" b="1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ru-RU" sz="2400" b="1" smtClean="0">
                <a:solidFill>
                  <a:schemeClr val="accent2"/>
                </a:solidFill>
                <a:latin typeface="Calibri" pitchFamily="34" charset="0"/>
              </a:rPr>
              <a:t>муниципального района за 2017 год»</a:t>
            </a:r>
            <a:r>
              <a:rPr lang="ru-RU" sz="2000" b="1" smtClean="0">
                <a:solidFill>
                  <a:schemeClr val="accent2"/>
                </a:solidFill>
                <a:latin typeface="Calibri" pitchFamily="34" charset="0"/>
              </a:rPr>
              <a:t/>
            </a:r>
            <a:br>
              <a:rPr lang="ru-RU" sz="2000" b="1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ru-RU" sz="2000" b="1" smtClean="0">
                <a:solidFill>
                  <a:schemeClr val="accent2"/>
                </a:solidFill>
                <a:latin typeface="Calibri" pitchFamily="34" charset="0"/>
              </a:rPr>
              <a:t/>
            </a:r>
            <a:br>
              <a:rPr lang="ru-RU" sz="2000" b="1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ru-RU" sz="2000" b="1" smtClean="0">
                <a:solidFill>
                  <a:schemeClr val="accent2"/>
                </a:solidFill>
                <a:latin typeface="Calibri" pitchFamily="34" charset="0"/>
              </a:rPr>
              <a:t/>
            </a:r>
            <a:br>
              <a:rPr lang="ru-RU" sz="2000" b="1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ru-RU" sz="2000" b="1" smtClean="0">
                <a:solidFill>
                  <a:schemeClr val="accent2"/>
                </a:solidFill>
                <a:latin typeface="Calibri" pitchFamily="34" charset="0"/>
              </a:rPr>
              <a:t/>
            </a:r>
            <a:br>
              <a:rPr lang="ru-RU" sz="2000" b="1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ru-RU" sz="2000" b="1" smtClean="0">
                <a:solidFill>
                  <a:schemeClr val="accent2"/>
                </a:solidFill>
                <a:latin typeface="Calibri" pitchFamily="34" charset="0"/>
              </a:rPr>
              <a:t/>
            </a:r>
            <a:br>
              <a:rPr lang="ru-RU" sz="2000" b="1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ru-RU" sz="2000" b="1" smtClean="0">
                <a:solidFill>
                  <a:schemeClr val="accent2"/>
                </a:solidFill>
                <a:latin typeface="Calibri" pitchFamily="34" charset="0"/>
              </a:rPr>
              <a:t/>
            </a:r>
            <a:br>
              <a:rPr lang="ru-RU" sz="2000" b="1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ru-RU" sz="2000" b="1" smtClean="0">
                <a:solidFill>
                  <a:schemeClr val="accent2"/>
                </a:solidFill>
                <a:latin typeface="Calibri" pitchFamily="34" charset="0"/>
              </a:rPr>
              <a:t>Касимовский район 2018 год</a:t>
            </a:r>
          </a:p>
        </p:txBody>
      </p:sp>
      <p:pic>
        <p:nvPicPr>
          <p:cNvPr id="4098" name="Рисунок 7" descr="http://lib.exdat.com/tw_files2/urls_128/182/d-181777/181777_html_m30195ab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1008062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719138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Calibri" pitchFamily="34" charset="0"/>
              </a:rPr>
              <a:t>Публично-правовые образования – особые субъекты </a:t>
            </a:r>
            <a:br>
              <a:rPr lang="ru-RU" sz="2400" b="1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ru-RU" sz="2400" b="1" smtClean="0">
                <a:solidFill>
                  <a:srgbClr val="0000FF"/>
                </a:solidFill>
                <a:latin typeface="Calibri" pitchFamily="34" charset="0"/>
              </a:rPr>
              <a:t>с правами  наряду с юридическими и физическими лицами</a:t>
            </a:r>
          </a:p>
        </p:txBody>
      </p:sp>
      <p:sp>
        <p:nvSpPr>
          <p:cNvPr id="15362" name="Line 6"/>
          <p:cNvSpPr>
            <a:spLocks noChangeShapeType="1"/>
          </p:cNvSpPr>
          <p:nvPr/>
        </p:nvSpPr>
        <p:spPr bwMode="auto">
          <a:xfrm>
            <a:off x="2484438" y="2420938"/>
            <a:ext cx="1587" cy="360362"/>
          </a:xfrm>
          <a:prstGeom prst="line">
            <a:avLst/>
          </a:prstGeom>
          <a:noFill/>
          <a:ln w="19080" cap="sq">
            <a:solidFill>
              <a:srgbClr val="8A888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3" name="Line 7"/>
          <p:cNvSpPr>
            <a:spLocks noChangeShapeType="1"/>
          </p:cNvSpPr>
          <p:nvPr/>
        </p:nvSpPr>
        <p:spPr bwMode="auto">
          <a:xfrm flipV="1">
            <a:off x="4140200" y="4365625"/>
            <a:ext cx="0" cy="287338"/>
          </a:xfrm>
          <a:prstGeom prst="line">
            <a:avLst/>
          </a:prstGeom>
          <a:noFill/>
          <a:ln w="19080" cap="sq">
            <a:solidFill>
              <a:srgbClr val="8A888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4" name="Line 8"/>
          <p:cNvSpPr>
            <a:spLocks noChangeShapeType="1"/>
          </p:cNvSpPr>
          <p:nvPr/>
        </p:nvSpPr>
        <p:spPr bwMode="auto">
          <a:xfrm>
            <a:off x="2484438" y="2349500"/>
            <a:ext cx="3960812" cy="1588"/>
          </a:xfrm>
          <a:prstGeom prst="line">
            <a:avLst/>
          </a:prstGeom>
          <a:noFill/>
          <a:ln w="19080" cap="sq">
            <a:solidFill>
              <a:srgbClr val="8A888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468313" y="1052513"/>
            <a:ext cx="8351837" cy="1152525"/>
          </a:xfrm>
          <a:prstGeom prst="roundRect">
            <a:avLst>
              <a:gd name="adj" fmla="val 6301"/>
            </a:avLst>
          </a:prstGeom>
          <a:solidFill>
            <a:srgbClr val="953735"/>
          </a:solidFill>
          <a:ln w="9525">
            <a:noFill/>
            <a:round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Публично-правовые (государственные и муниципальные) образования</a:t>
            </a:r>
          </a:p>
        </p:txBody>
      </p:sp>
      <p:sp>
        <p:nvSpPr>
          <p:cNvPr id="15366" name="AutoShape 10"/>
          <p:cNvSpPr>
            <a:spLocks noChangeArrowheads="1"/>
          </p:cNvSpPr>
          <p:nvPr/>
        </p:nvSpPr>
        <p:spPr bwMode="auto">
          <a:xfrm>
            <a:off x="468313" y="2781300"/>
            <a:ext cx="2230437" cy="1584325"/>
          </a:xfrm>
          <a:prstGeom prst="roundRect">
            <a:avLst>
              <a:gd name="adj" fmla="val 0"/>
            </a:avLst>
          </a:prstGeom>
          <a:solidFill>
            <a:srgbClr val="D99694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Российская Федерация (государственное образование) </a:t>
            </a:r>
          </a:p>
        </p:txBody>
      </p:sp>
      <p:sp>
        <p:nvSpPr>
          <p:cNvPr id="15367" name="AutoShape 11"/>
          <p:cNvSpPr>
            <a:spLocks noChangeArrowheads="1"/>
          </p:cNvSpPr>
          <p:nvPr/>
        </p:nvSpPr>
        <p:spPr bwMode="auto">
          <a:xfrm>
            <a:off x="2843213" y="2781300"/>
            <a:ext cx="2520950" cy="1584325"/>
          </a:xfrm>
          <a:prstGeom prst="roundRect">
            <a:avLst>
              <a:gd name="adj" fmla="val 0"/>
            </a:avLst>
          </a:prstGeom>
          <a:solidFill>
            <a:srgbClr val="D99694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Субъекты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Российской Федерации (государственные  образования)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85 субъектов</a:t>
            </a:r>
          </a:p>
        </p:txBody>
      </p:sp>
      <p:sp>
        <p:nvSpPr>
          <p:cNvPr id="15368" name="AutoShape 12"/>
          <p:cNvSpPr>
            <a:spLocks noChangeArrowheads="1"/>
          </p:cNvSpPr>
          <p:nvPr/>
        </p:nvSpPr>
        <p:spPr bwMode="auto">
          <a:xfrm>
            <a:off x="5508625" y="2781300"/>
            <a:ext cx="3167063" cy="1584325"/>
          </a:xfrm>
          <a:prstGeom prst="roundRect">
            <a:avLst>
              <a:gd name="adj" fmla="val 0"/>
            </a:avLst>
          </a:prstGeom>
          <a:solidFill>
            <a:srgbClr val="D99694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образования (муниципальные районы, городские округа, городские и сельские поселения, внутригородские муниципальные образования)  -21946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9" name="Line 14"/>
          <p:cNvSpPr>
            <a:spLocks noChangeShapeType="1"/>
          </p:cNvSpPr>
          <p:nvPr/>
        </p:nvSpPr>
        <p:spPr bwMode="auto">
          <a:xfrm>
            <a:off x="4427538" y="2420938"/>
            <a:ext cx="1587" cy="360362"/>
          </a:xfrm>
          <a:prstGeom prst="line">
            <a:avLst/>
          </a:prstGeom>
          <a:noFill/>
          <a:ln w="19080" cap="sq">
            <a:solidFill>
              <a:srgbClr val="8A888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Line 15"/>
          <p:cNvSpPr>
            <a:spLocks noChangeShapeType="1"/>
          </p:cNvSpPr>
          <p:nvPr/>
        </p:nvSpPr>
        <p:spPr bwMode="auto">
          <a:xfrm>
            <a:off x="6443663" y="2349500"/>
            <a:ext cx="1587" cy="360363"/>
          </a:xfrm>
          <a:prstGeom prst="line">
            <a:avLst/>
          </a:prstGeom>
          <a:noFill/>
          <a:ln w="19080" cap="sq">
            <a:solidFill>
              <a:srgbClr val="8A888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1" name="AutoShape 16"/>
          <p:cNvSpPr>
            <a:spLocks noChangeArrowheads="1"/>
          </p:cNvSpPr>
          <p:nvPr/>
        </p:nvSpPr>
        <p:spPr bwMode="auto">
          <a:xfrm>
            <a:off x="5364163" y="4652963"/>
            <a:ext cx="3311525" cy="1800225"/>
          </a:xfrm>
          <a:prstGeom prst="roundRect">
            <a:avLst>
              <a:gd name="adj" fmla="val 0"/>
            </a:avLst>
          </a:prstGeom>
          <a:solidFill>
            <a:srgbClr val="D99694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Муниципальные образования Касимовского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муниципального района: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500" b="1">
              <a:latin typeface="Times New Roman" pitchFamily="18" charset="0"/>
              <a:cs typeface="Times New Roman" pitchFamily="18" charset="0"/>
            </a:endParaRP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 - 1, городские поселения – 3,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сельские поселения - 22 </a:t>
            </a:r>
          </a:p>
        </p:txBody>
      </p:sp>
      <p:sp>
        <p:nvSpPr>
          <p:cNvPr id="15372" name="Line 17"/>
          <p:cNvSpPr>
            <a:spLocks noChangeShapeType="1"/>
          </p:cNvSpPr>
          <p:nvPr/>
        </p:nvSpPr>
        <p:spPr bwMode="auto">
          <a:xfrm flipH="1">
            <a:off x="4427538" y="2205038"/>
            <a:ext cx="0" cy="144462"/>
          </a:xfrm>
          <a:prstGeom prst="line">
            <a:avLst/>
          </a:prstGeom>
          <a:noFill/>
          <a:ln w="19080" cap="sq">
            <a:solidFill>
              <a:srgbClr val="8A888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3" name="Line 18"/>
          <p:cNvSpPr>
            <a:spLocks noChangeShapeType="1"/>
          </p:cNvSpPr>
          <p:nvPr/>
        </p:nvSpPr>
        <p:spPr bwMode="auto">
          <a:xfrm flipV="1">
            <a:off x="7235825" y="4365625"/>
            <a:ext cx="1588" cy="287338"/>
          </a:xfrm>
          <a:prstGeom prst="line">
            <a:avLst/>
          </a:prstGeom>
          <a:noFill/>
          <a:ln w="19080" cap="sq">
            <a:solidFill>
              <a:srgbClr val="8A888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AutoShape 19"/>
          <p:cNvSpPr>
            <a:spLocks noChangeArrowheads="1"/>
          </p:cNvSpPr>
          <p:nvPr/>
        </p:nvSpPr>
        <p:spPr bwMode="auto">
          <a:xfrm>
            <a:off x="2843213" y="4652963"/>
            <a:ext cx="2449512" cy="1800225"/>
          </a:xfrm>
          <a:prstGeom prst="roundRect">
            <a:avLst>
              <a:gd name="adj" fmla="val 0"/>
            </a:avLst>
          </a:prstGeom>
          <a:solidFill>
            <a:srgbClr val="D99694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Рязанская область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0"/>
            <a:ext cx="8218487" cy="765175"/>
          </a:xfrm>
        </p:spPr>
      </p:pic>
      <p:sp>
        <p:nvSpPr>
          <p:cNvPr id="223301" name="AutoShape 69"/>
          <p:cNvSpPr>
            <a:spLocks noChangeArrowheads="1"/>
          </p:cNvSpPr>
          <p:nvPr/>
        </p:nvSpPr>
        <p:spPr bwMode="auto">
          <a:xfrm>
            <a:off x="2627313" y="3500438"/>
            <a:ext cx="4405312" cy="579437"/>
          </a:xfrm>
          <a:prstGeom prst="leftArrow">
            <a:avLst>
              <a:gd name="adj1" fmla="val 50000"/>
              <a:gd name="adj2" fmla="val 56528"/>
            </a:avLst>
          </a:prstGeom>
          <a:gradFill rotWithShape="0">
            <a:gsLst>
              <a:gs pos="0">
                <a:srgbClr val="F5FFE6"/>
              </a:gs>
              <a:gs pos="100000">
                <a:srgbClr val="DAFDA7"/>
              </a:gs>
            </a:gsLst>
            <a:lin ang="5400000" scaled="1"/>
          </a:gradFill>
          <a:ln w="9360" cap="sq">
            <a:solidFill>
              <a:srgbClr val="98B954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23303" name="AutoShape 71"/>
          <p:cNvSpPr>
            <a:spLocks noChangeArrowheads="1"/>
          </p:cNvSpPr>
          <p:nvPr/>
        </p:nvSpPr>
        <p:spPr bwMode="auto">
          <a:xfrm rot="18360000">
            <a:off x="1504156" y="1961357"/>
            <a:ext cx="3489325" cy="665162"/>
          </a:xfrm>
          <a:prstGeom prst="rightArrow">
            <a:avLst>
              <a:gd name="adj1" fmla="val 50000"/>
              <a:gd name="adj2" fmla="val 43788"/>
            </a:avLst>
          </a:prstGeom>
          <a:gradFill rotWithShape="0">
            <a:gsLst>
              <a:gs pos="0">
                <a:srgbClr val="F0EAF9"/>
              </a:gs>
              <a:gs pos="100000">
                <a:srgbClr val="C9B5E8"/>
              </a:gs>
            </a:gsLst>
            <a:lin ang="2195999" scaled="1"/>
          </a:gradFill>
          <a:ln w="9360" cap="sq">
            <a:solidFill>
              <a:srgbClr val="7D60A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16388" name="Picture 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2349500"/>
            <a:ext cx="3438525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9" name="Picture 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1125538"/>
            <a:ext cx="1879600" cy="214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0" name="Picture 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3429000"/>
            <a:ext cx="1914525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6391" name="Group 77"/>
          <p:cNvGrpSpPr>
            <a:grpSpLocks/>
          </p:cNvGrpSpPr>
          <p:nvPr/>
        </p:nvGrpSpPr>
        <p:grpSpPr bwMode="auto">
          <a:xfrm>
            <a:off x="0" y="3573463"/>
            <a:ext cx="1908175" cy="431800"/>
            <a:chOff x="90" y="2295"/>
            <a:chExt cx="1085" cy="267"/>
          </a:xfrm>
        </p:grpSpPr>
        <p:sp>
          <p:nvSpPr>
            <p:cNvPr id="223310" name="AutoShape 78"/>
            <p:cNvSpPr>
              <a:spLocks noChangeArrowheads="1"/>
            </p:cNvSpPr>
            <p:nvPr/>
          </p:nvSpPr>
          <p:spPr bwMode="auto">
            <a:xfrm>
              <a:off x="90" y="2295"/>
              <a:ext cx="1085" cy="267"/>
            </a:xfrm>
            <a:prstGeom prst="chevron">
              <a:avLst>
                <a:gd name="adj" fmla="val 39978"/>
              </a:avLst>
            </a:prstGeom>
            <a:solidFill>
              <a:srgbClr val="8064A2"/>
            </a:solidFill>
            <a:ln w="38160" cap="sq">
              <a:solidFill>
                <a:srgbClr val="FFFFFF"/>
              </a:solidFill>
              <a:miter lim="800000"/>
              <a:headEnd/>
              <a:tailEnd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48" name="Rectangle 79"/>
            <p:cNvSpPr>
              <a:spLocks noChangeArrowheads="1"/>
            </p:cNvSpPr>
            <p:nvPr/>
          </p:nvSpPr>
          <p:spPr bwMode="auto">
            <a:xfrm>
              <a:off x="197" y="2295"/>
              <a:ext cx="871" cy="2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5120" tIns="7560" rIns="0" bIns="7560" anchor="ctr"/>
            <a:lstStyle/>
            <a:p>
              <a:pPr algn="ctr" defTabSz="449263">
                <a:lnSpc>
                  <a:spcPct val="90000"/>
                </a:lnSpc>
                <a:spcAft>
                  <a:spcPts val="525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2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Формирование бюджета</a:t>
              </a:r>
            </a:p>
          </p:txBody>
        </p:sp>
      </p:grpSp>
      <p:grpSp>
        <p:nvGrpSpPr>
          <p:cNvPr id="16392" name="Group 80"/>
          <p:cNvGrpSpPr>
            <a:grpSpLocks/>
          </p:cNvGrpSpPr>
          <p:nvPr/>
        </p:nvGrpSpPr>
        <p:grpSpPr bwMode="auto">
          <a:xfrm>
            <a:off x="0" y="2997200"/>
            <a:ext cx="2916238" cy="644525"/>
            <a:chOff x="180" y="1845"/>
            <a:chExt cx="1252" cy="493"/>
          </a:xfrm>
        </p:grpSpPr>
        <p:sp>
          <p:nvSpPr>
            <p:cNvPr id="223313" name="AutoShape 81"/>
            <p:cNvSpPr>
              <a:spLocks noChangeArrowheads="1"/>
            </p:cNvSpPr>
            <p:nvPr/>
          </p:nvSpPr>
          <p:spPr bwMode="auto">
            <a:xfrm>
              <a:off x="180" y="1890"/>
              <a:ext cx="1252" cy="358"/>
            </a:xfrm>
            <a:prstGeom prst="chevron">
              <a:avLst>
                <a:gd name="adj" fmla="val 100464"/>
              </a:avLst>
            </a:prstGeom>
            <a:solidFill>
              <a:srgbClr val="8064A2"/>
            </a:solidFill>
            <a:ln w="38160" cap="sq">
              <a:solidFill>
                <a:srgbClr val="FFFFFF"/>
              </a:solidFill>
              <a:miter lim="800000"/>
              <a:headEnd/>
              <a:tailEnd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46" name="Rectangle 82"/>
            <p:cNvSpPr>
              <a:spLocks noChangeArrowheads="1"/>
            </p:cNvSpPr>
            <p:nvPr/>
          </p:nvSpPr>
          <p:spPr bwMode="auto">
            <a:xfrm>
              <a:off x="305" y="1845"/>
              <a:ext cx="1002" cy="4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5120" tIns="7560" rIns="0" bIns="7560" anchor="ctr"/>
            <a:lstStyle/>
            <a:p>
              <a:pPr algn="ctr" defTabSz="449263">
                <a:lnSpc>
                  <a:spcPct val="90000"/>
                </a:lnSpc>
                <a:spcAft>
                  <a:spcPts val="525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2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Одобрение бюджета администрацией  района</a:t>
              </a:r>
            </a:p>
          </p:txBody>
        </p:sp>
      </p:grpSp>
      <p:grpSp>
        <p:nvGrpSpPr>
          <p:cNvPr id="16393" name="Group 83"/>
          <p:cNvGrpSpPr>
            <a:grpSpLocks/>
          </p:cNvGrpSpPr>
          <p:nvPr/>
        </p:nvGrpSpPr>
        <p:grpSpPr bwMode="auto">
          <a:xfrm>
            <a:off x="0" y="2420938"/>
            <a:ext cx="2559050" cy="519112"/>
            <a:chOff x="360" y="1530"/>
            <a:chExt cx="1252" cy="316"/>
          </a:xfrm>
        </p:grpSpPr>
        <p:sp>
          <p:nvSpPr>
            <p:cNvPr id="223316" name="AutoShape 84"/>
            <p:cNvSpPr>
              <a:spLocks noChangeArrowheads="1"/>
            </p:cNvSpPr>
            <p:nvPr/>
          </p:nvSpPr>
          <p:spPr bwMode="auto">
            <a:xfrm>
              <a:off x="360" y="1530"/>
              <a:ext cx="1252" cy="316"/>
            </a:xfrm>
            <a:prstGeom prst="chevron">
              <a:avLst>
                <a:gd name="adj" fmla="val 50222"/>
              </a:avLst>
            </a:prstGeom>
            <a:solidFill>
              <a:srgbClr val="8064A2"/>
            </a:solidFill>
            <a:ln w="38160" cap="sq">
              <a:solidFill>
                <a:srgbClr val="FFFFFF"/>
              </a:solidFill>
              <a:miter lim="800000"/>
              <a:headEnd/>
              <a:tailEnd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44" name="Rectangle 85"/>
            <p:cNvSpPr>
              <a:spLocks noChangeArrowheads="1"/>
            </p:cNvSpPr>
            <p:nvPr/>
          </p:nvSpPr>
          <p:spPr bwMode="auto">
            <a:xfrm>
              <a:off x="485" y="1530"/>
              <a:ext cx="1002" cy="3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5120" tIns="7560" rIns="0" bIns="7560" anchor="ctr"/>
            <a:lstStyle/>
            <a:p>
              <a:pPr algn="ctr" defTabSz="449263">
                <a:lnSpc>
                  <a:spcPct val="90000"/>
                </a:lnSpc>
                <a:spcAft>
                  <a:spcPts val="525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2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Внесение бюджета Главой администрации  в Думу</a:t>
              </a:r>
            </a:p>
          </p:txBody>
        </p:sp>
      </p:grpSp>
      <p:grpSp>
        <p:nvGrpSpPr>
          <p:cNvPr id="16394" name="Group 86"/>
          <p:cNvGrpSpPr>
            <a:grpSpLocks/>
          </p:cNvGrpSpPr>
          <p:nvPr/>
        </p:nvGrpSpPr>
        <p:grpSpPr bwMode="auto">
          <a:xfrm>
            <a:off x="179388" y="1844675"/>
            <a:ext cx="2903537" cy="431800"/>
            <a:chOff x="540" y="1215"/>
            <a:chExt cx="1389" cy="270"/>
          </a:xfrm>
        </p:grpSpPr>
        <p:sp>
          <p:nvSpPr>
            <p:cNvPr id="223319" name="AutoShape 87"/>
            <p:cNvSpPr>
              <a:spLocks noChangeArrowheads="1"/>
            </p:cNvSpPr>
            <p:nvPr/>
          </p:nvSpPr>
          <p:spPr bwMode="auto">
            <a:xfrm>
              <a:off x="540" y="1215"/>
              <a:ext cx="1389" cy="270"/>
            </a:xfrm>
            <a:prstGeom prst="chevron">
              <a:avLst>
                <a:gd name="adj" fmla="val 51302"/>
              </a:avLst>
            </a:prstGeom>
            <a:solidFill>
              <a:srgbClr val="8064A2"/>
            </a:solidFill>
            <a:ln w="38160" cap="sq">
              <a:solidFill>
                <a:srgbClr val="FFFFFF"/>
              </a:solidFill>
              <a:miter lim="800000"/>
              <a:headEnd/>
              <a:tailEnd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42" name="Rectangle 88"/>
            <p:cNvSpPr>
              <a:spLocks noChangeArrowheads="1"/>
            </p:cNvSpPr>
            <p:nvPr/>
          </p:nvSpPr>
          <p:spPr bwMode="auto">
            <a:xfrm>
              <a:off x="679" y="1215"/>
              <a:ext cx="1111" cy="2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5120" tIns="7560" rIns="0" bIns="7560" anchor="ctr"/>
            <a:lstStyle/>
            <a:p>
              <a:pPr algn="ctr" defTabSz="449263">
                <a:lnSpc>
                  <a:spcPct val="90000"/>
                </a:lnSpc>
                <a:spcAft>
                  <a:spcPts val="525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2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Рассмотрение бюджета Думой</a:t>
              </a:r>
            </a:p>
          </p:txBody>
        </p:sp>
      </p:grpSp>
      <p:grpSp>
        <p:nvGrpSpPr>
          <p:cNvPr id="16395" name="Group 89"/>
          <p:cNvGrpSpPr>
            <a:grpSpLocks/>
          </p:cNvGrpSpPr>
          <p:nvPr/>
        </p:nvGrpSpPr>
        <p:grpSpPr bwMode="auto">
          <a:xfrm>
            <a:off x="755650" y="765175"/>
            <a:ext cx="3190875" cy="312738"/>
            <a:chOff x="1170" y="495"/>
            <a:chExt cx="1334" cy="269"/>
          </a:xfrm>
        </p:grpSpPr>
        <p:sp>
          <p:nvSpPr>
            <p:cNvPr id="223322" name="AutoShape 90"/>
            <p:cNvSpPr>
              <a:spLocks noChangeArrowheads="1"/>
            </p:cNvSpPr>
            <p:nvPr/>
          </p:nvSpPr>
          <p:spPr bwMode="auto">
            <a:xfrm>
              <a:off x="1170" y="495"/>
              <a:ext cx="1334" cy="269"/>
            </a:xfrm>
            <a:prstGeom prst="chevron">
              <a:avLst>
                <a:gd name="adj" fmla="val 48788"/>
              </a:avLst>
            </a:prstGeom>
            <a:solidFill>
              <a:srgbClr val="8064A2"/>
            </a:solidFill>
            <a:ln w="38160" cap="sq">
              <a:solidFill>
                <a:srgbClr val="FFFFFF"/>
              </a:solidFill>
              <a:miter lim="800000"/>
              <a:headEnd/>
              <a:tailEnd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40" name="Rectangle 91"/>
            <p:cNvSpPr>
              <a:spLocks noChangeArrowheads="1"/>
            </p:cNvSpPr>
            <p:nvPr/>
          </p:nvSpPr>
          <p:spPr bwMode="auto">
            <a:xfrm>
              <a:off x="1302" y="495"/>
              <a:ext cx="1070" cy="2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5120" tIns="7560" rIns="0" bIns="7560" anchor="ctr"/>
            <a:lstStyle/>
            <a:p>
              <a:pPr algn="ctr" defTabSz="449263">
                <a:lnSpc>
                  <a:spcPct val="90000"/>
                </a:lnSpc>
                <a:spcAft>
                  <a:spcPts val="525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2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Принятие бюджета Думой</a:t>
              </a:r>
            </a:p>
          </p:txBody>
        </p:sp>
      </p:grpSp>
      <p:grpSp>
        <p:nvGrpSpPr>
          <p:cNvPr id="16396" name="Group 92"/>
          <p:cNvGrpSpPr>
            <a:grpSpLocks/>
          </p:cNvGrpSpPr>
          <p:nvPr/>
        </p:nvGrpSpPr>
        <p:grpSpPr bwMode="auto">
          <a:xfrm>
            <a:off x="5508625" y="692150"/>
            <a:ext cx="2592388" cy="317500"/>
            <a:chOff x="3424" y="436"/>
            <a:chExt cx="1406" cy="274"/>
          </a:xfrm>
        </p:grpSpPr>
        <p:sp>
          <p:nvSpPr>
            <p:cNvPr id="223325" name="AutoShape 93"/>
            <p:cNvSpPr>
              <a:spLocks noChangeArrowheads="1"/>
            </p:cNvSpPr>
            <p:nvPr/>
          </p:nvSpPr>
          <p:spPr bwMode="auto">
            <a:xfrm rot="10800000">
              <a:off x="3425" y="440"/>
              <a:ext cx="1406" cy="271"/>
            </a:xfrm>
            <a:prstGeom prst="chevron">
              <a:avLst>
                <a:gd name="adj" fmla="val 50854"/>
              </a:avLst>
            </a:prstGeom>
            <a:solidFill>
              <a:srgbClr val="C0504D"/>
            </a:solidFill>
            <a:ln w="38160" cap="sq">
              <a:solidFill>
                <a:srgbClr val="FFFFFF"/>
              </a:solidFill>
              <a:miter lim="800000"/>
              <a:headEnd/>
              <a:tailEnd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38" name="Rectangle 94"/>
            <p:cNvSpPr>
              <a:spLocks noChangeArrowheads="1"/>
            </p:cNvSpPr>
            <p:nvPr/>
          </p:nvSpPr>
          <p:spPr bwMode="auto">
            <a:xfrm>
              <a:off x="3562" y="436"/>
              <a:ext cx="1128" cy="2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7560" rIns="15120" bIns="7560" anchor="ctr"/>
            <a:lstStyle/>
            <a:p>
              <a:pPr algn="ctr" defTabSz="449263">
                <a:lnSpc>
                  <a:spcPct val="90000"/>
                </a:lnSpc>
                <a:spcAft>
                  <a:spcPts val="525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2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Оплата труда</a:t>
              </a:r>
            </a:p>
          </p:txBody>
        </p:sp>
      </p:grpSp>
      <p:grpSp>
        <p:nvGrpSpPr>
          <p:cNvPr id="16397" name="Group 95"/>
          <p:cNvGrpSpPr>
            <a:grpSpLocks/>
          </p:cNvGrpSpPr>
          <p:nvPr/>
        </p:nvGrpSpPr>
        <p:grpSpPr bwMode="auto">
          <a:xfrm>
            <a:off x="5795963" y="1125538"/>
            <a:ext cx="3097212" cy="317500"/>
            <a:chOff x="3645" y="765"/>
            <a:chExt cx="1387" cy="274"/>
          </a:xfrm>
        </p:grpSpPr>
        <p:sp>
          <p:nvSpPr>
            <p:cNvPr id="223328" name="AutoShape 96"/>
            <p:cNvSpPr>
              <a:spLocks noChangeArrowheads="1"/>
            </p:cNvSpPr>
            <p:nvPr/>
          </p:nvSpPr>
          <p:spPr bwMode="auto">
            <a:xfrm rot="10800000">
              <a:off x="3645" y="769"/>
              <a:ext cx="1387" cy="271"/>
            </a:xfrm>
            <a:prstGeom prst="chevron">
              <a:avLst>
                <a:gd name="adj" fmla="val 51039"/>
              </a:avLst>
            </a:prstGeom>
            <a:solidFill>
              <a:srgbClr val="C0504D"/>
            </a:solidFill>
            <a:ln w="38160" cap="sq">
              <a:solidFill>
                <a:srgbClr val="FFFFFF"/>
              </a:solidFill>
              <a:miter lim="800000"/>
              <a:headEnd/>
              <a:tailEnd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36" name="Rectangle 97"/>
            <p:cNvSpPr>
              <a:spLocks noChangeArrowheads="1"/>
            </p:cNvSpPr>
            <p:nvPr/>
          </p:nvSpPr>
          <p:spPr bwMode="auto">
            <a:xfrm>
              <a:off x="3783" y="765"/>
              <a:ext cx="1109" cy="2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7560" rIns="15120" bIns="7560" anchor="ctr"/>
            <a:lstStyle/>
            <a:p>
              <a:pPr algn="ctr" defTabSz="449263">
                <a:lnSpc>
                  <a:spcPct val="90000"/>
                </a:lnSpc>
                <a:spcAft>
                  <a:spcPts val="525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2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Социальные выплаты населению</a:t>
              </a:r>
            </a:p>
          </p:txBody>
        </p:sp>
      </p:grpSp>
      <p:grpSp>
        <p:nvGrpSpPr>
          <p:cNvPr id="16398" name="Group 98"/>
          <p:cNvGrpSpPr>
            <a:grpSpLocks/>
          </p:cNvGrpSpPr>
          <p:nvPr/>
        </p:nvGrpSpPr>
        <p:grpSpPr bwMode="auto">
          <a:xfrm>
            <a:off x="6588125" y="2286000"/>
            <a:ext cx="2555875" cy="414338"/>
            <a:chOff x="4095" y="1440"/>
            <a:chExt cx="1387" cy="357"/>
          </a:xfrm>
        </p:grpSpPr>
        <p:sp>
          <p:nvSpPr>
            <p:cNvPr id="223331" name="AutoShape 99"/>
            <p:cNvSpPr>
              <a:spLocks noChangeArrowheads="1"/>
            </p:cNvSpPr>
            <p:nvPr/>
          </p:nvSpPr>
          <p:spPr bwMode="auto">
            <a:xfrm rot="10800000">
              <a:off x="4095" y="1443"/>
              <a:ext cx="1387" cy="356"/>
            </a:xfrm>
            <a:prstGeom prst="chevron">
              <a:avLst>
                <a:gd name="adj" fmla="val 50466"/>
              </a:avLst>
            </a:prstGeom>
            <a:solidFill>
              <a:srgbClr val="C0504D"/>
            </a:solidFill>
            <a:ln w="38160" cap="sq">
              <a:solidFill>
                <a:srgbClr val="FFFFFF"/>
              </a:solidFill>
              <a:miter lim="800000"/>
              <a:headEnd/>
              <a:tailEnd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34" name="Rectangle 100"/>
            <p:cNvSpPr>
              <a:spLocks noChangeArrowheads="1"/>
            </p:cNvSpPr>
            <p:nvPr/>
          </p:nvSpPr>
          <p:spPr bwMode="auto">
            <a:xfrm>
              <a:off x="4333" y="1440"/>
              <a:ext cx="1109" cy="3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7560" rIns="15120" bIns="7560" anchor="ctr"/>
            <a:lstStyle/>
            <a:p>
              <a:pPr defTabSz="449263">
                <a:lnSpc>
                  <a:spcPct val="90000"/>
                </a:lnSpc>
                <a:spcAft>
                  <a:spcPts val="525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2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Финансовое обеспечение</a:t>
              </a:r>
            </a:p>
            <a:p>
              <a:pPr defTabSz="449263">
                <a:lnSpc>
                  <a:spcPct val="90000"/>
                </a:lnSpc>
                <a:spcAft>
                  <a:spcPts val="525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2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муниципальных учреждений</a:t>
              </a:r>
            </a:p>
          </p:txBody>
        </p:sp>
      </p:grpSp>
      <p:grpSp>
        <p:nvGrpSpPr>
          <p:cNvPr id="16399" name="Group 101"/>
          <p:cNvGrpSpPr>
            <a:grpSpLocks/>
          </p:cNvGrpSpPr>
          <p:nvPr/>
        </p:nvGrpSpPr>
        <p:grpSpPr bwMode="auto">
          <a:xfrm>
            <a:off x="6156325" y="1628775"/>
            <a:ext cx="2808288" cy="504825"/>
            <a:chOff x="3825" y="1080"/>
            <a:chExt cx="1387" cy="273"/>
          </a:xfrm>
        </p:grpSpPr>
        <p:sp>
          <p:nvSpPr>
            <p:cNvPr id="223334" name="AutoShape 102"/>
            <p:cNvSpPr>
              <a:spLocks noChangeArrowheads="1"/>
            </p:cNvSpPr>
            <p:nvPr/>
          </p:nvSpPr>
          <p:spPr bwMode="auto">
            <a:xfrm rot="10800000">
              <a:off x="3825" y="1084"/>
              <a:ext cx="1387" cy="270"/>
            </a:xfrm>
            <a:prstGeom prst="chevron">
              <a:avLst>
                <a:gd name="adj" fmla="val 51039"/>
              </a:avLst>
            </a:prstGeom>
            <a:solidFill>
              <a:srgbClr val="C0504D"/>
            </a:solidFill>
            <a:ln w="38160" cap="sq">
              <a:solidFill>
                <a:srgbClr val="FFFFFF"/>
              </a:solidFill>
              <a:miter lim="800000"/>
              <a:headEnd/>
              <a:tailEnd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32" name="Rectangle 103"/>
            <p:cNvSpPr>
              <a:spLocks noChangeArrowheads="1"/>
            </p:cNvSpPr>
            <p:nvPr/>
          </p:nvSpPr>
          <p:spPr bwMode="auto">
            <a:xfrm>
              <a:off x="3963" y="1080"/>
              <a:ext cx="1109" cy="2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7560" rIns="15120" bIns="7560" anchor="ctr"/>
            <a:lstStyle/>
            <a:p>
              <a:pPr algn="ctr" defTabSz="449263">
                <a:lnSpc>
                  <a:spcPct val="90000"/>
                </a:lnSpc>
                <a:spcAft>
                  <a:spcPts val="525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2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Строительство социально-значимых объектов</a:t>
              </a:r>
            </a:p>
          </p:txBody>
        </p:sp>
      </p:grpSp>
      <p:grpSp>
        <p:nvGrpSpPr>
          <p:cNvPr id="16400" name="Group 104"/>
          <p:cNvGrpSpPr>
            <a:grpSpLocks/>
          </p:cNvGrpSpPr>
          <p:nvPr/>
        </p:nvGrpSpPr>
        <p:grpSpPr bwMode="auto">
          <a:xfrm>
            <a:off x="6948488" y="2924175"/>
            <a:ext cx="2195512" cy="460375"/>
            <a:chOff x="4422" y="1888"/>
            <a:chExt cx="1248" cy="273"/>
          </a:xfrm>
        </p:grpSpPr>
        <p:sp>
          <p:nvSpPr>
            <p:cNvPr id="223337" name="AutoShape 105"/>
            <p:cNvSpPr>
              <a:spLocks noChangeArrowheads="1"/>
            </p:cNvSpPr>
            <p:nvPr/>
          </p:nvSpPr>
          <p:spPr bwMode="auto">
            <a:xfrm rot="10800000">
              <a:off x="4423" y="1891"/>
              <a:ext cx="1248" cy="271"/>
            </a:xfrm>
            <a:prstGeom prst="chevron">
              <a:avLst>
                <a:gd name="adj" fmla="val 45305"/>
              </a:avLst>
            </a:prstGeom>
            <a:solidFill>
              <a:srgbClr val="C0504D"/>
            </a:solidFill>
            <a:ln w="38160" cap="sq">
              <a:solidFill>
                <a:srgbClr val="FFFFFF"/>
              </a:solidFill>
              <a:miter lim="800000"/>
              <a:headEnd/>
              <a:tailEnd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30" name="Rectangle 106"/>
            <p:cNvSpPr>
              <a:spLocks noChangeArrowheads="1"/>
            </p:cNvSpPr>
            <p:nvPr/>
          </p:nvSpPr>
          <p:spPr bwMode="auto">
            <a:xfrm>
              <a:off x="4544" y="1888"/>
              <a:ext cx="1002" cy="2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7560" rIns="15120" bIns="7560" anchor="ctr"/>
            <a:lstStyle/>
            <a:p>
              <a:pPr algn="ctr" defTabSz="449263">
                <a:lnSpc>
                  <a:spcPct val="90000"/>
                </a:lnSpc>
                <a:spcAft>
                  <a:spcPts val="525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2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Заключение контрактов и договоров</a:t>
              </a:r>
            </a:p>
          </p:txBody>
        </p:sp>
      </p:grpSp>
      <p:grpSp>
        <p:nvGrpSpPr>
          <p:cNvPr id="16401" name="Group 107"/>
          <p:cNvGrpSpPr>
            <a:grpSpLocks/>
          </p:cNvGrpSpPr>
          <p:nvPr/>
        </p:nvGrpSpPr>
        <p:grpSpPr bwMode="auto">
          <a:xfrm>
            <a:off x="7518400" y="4498975"/>
            <a:ext cx="1250950" cy="1063625"/>
            <a:chOff x="4571" y="2834"/>
            <a:chExt cx="953" cy="917"/>
          </a:xfrm>
        </p:grpSpPr>
        <p:sp>
          <p:nvSpPr>
            <p:cNvPr id="223340" name="AutoShape 108"/>
            <p:cNvSpPr>
              <a:spLocks noChangeArrowheads="1"/>
            </p:cNvSpPr>
            <p:nvPr/>
          </p:nvSpPr>
          <p:spPr bwMode="auto">
            <a:xfrm rot="13320000">
              <a:off x="4567" y="3116"/>
              <a:ext cx="964" cy="354"/>
            </a:xfrm>
            <a:prstGeom prst="chevron">
              <a:avLst>
                <a:gd name="adj" fmla="val 26778"/>
              </a:avLst>
            </a:prstGeom>
            <a:solidFill>
              <a:srgbClr val="9BBB59"/>
            </a:solidFill>
            <a:ln w="38160" cap="sq">
              <a:solidFill>
                <a:srgbClr val="FFFFFF"/>
              </a:solidFill>
              <a:miter lim="800000"/>
              <a:headEnd/>
              <a:tailEnd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pic>
          <p:nvPicPr>
            <p:cNvPr id="16428" name="Picture 10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79" y="2834"/>
              <a:ext cx="747" cy="9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16402" name="Group 110"/>
          <p:cNvGrpSpPr>
            <a:grpSpLocks/>
          </p:cNvGrpSpPr>
          <p:nvPr/>
        </p:nvGrpSpPr>
        <p:grpSpPr bwMode="auto">
          <a:xfrm>
            <a:off x="6300788" y="3933825"/>
            <a:ext cx="2303462" cy="2159000"/>
            <a:chOff x="3305" y="2328"/>
            <a:chExt cx="2513" cy="2512"/>
          </a:xfrm>
        </p:grpSpPr>
        <p:sp>
          <p:nvSpPr>
            <p:cNvPr id="223343" name="AutoShape 111"/>
            <p:cNvSpPr>
              <a:spLocks noChangeArrowheads="1"/>
            </p:cNvSpPr>
            <p:nvPr/>
          </p:nvSpPr>
          <p:spPr bwMode="auto">
            <a:xfrm rot="13380000">
              <a:off x="3669" y="2699"/>
              <a:ext cx="1786" cy="1771"/>
            </a:xfrm>
            <a:prstGeom prst="chevron">
              <a:avLst>
                <a:gd name="adj" fmla="val 10066"/>
              </a:avLst>
            </a:prstGeom>
            <a:solidFill>
              <a:srgbClr val="9BBB59"/>
            </a:solidFill>
            <a:ln w="38160" cap="sq">
              <a:solidFill>
                <a:srgbClr val="FFFFFF"/>
              </a:solidFill>
              <a:miter lim="800000"/>
              <a:headEnd/>
              <a:tailEnd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26" name="Rectangle 112"/>
            <p:cNvSpPr>
              <a:spLocks noChangeArrowheads="1"/>
            </p:cNvSpPr>
            <p:nvPr/>
          </p:nvSpPr>
          <p:spPr bwMode="auto">
            <a:xfrm rot="2520000">
              <a:off x="3868" y="2710"/>
              <a:ext cx="1428" cy="17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5120" tIns="7560" rIns="0" bIns="7560" anchor="ctr"/>
            <a:lstStyle/>
            <a:p>
              <a:pPr algn="ctr" defTabSz="449263">
                <a:lnSpc>
                  <a:spcPct val="90000"/>
                </a:lnSpc>
                <a:spcAft>
                  <a:spcPts val="525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2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Формирование  Решения об исполнении бюджета</a:t>
              </a:r>
            </a:p>
          </p:txBody>
        </p:sp>
      </p:grpSp>
      <p:grpSp>
        <p:nvGrpSpPr>
          <p:cNvPr id="16403" name="Group 113"/>
          <p:cNvGrpSpPr>
            <a:grpSpLocks/>
          </p:cNvGrpSpPr>
          <p:nvPr/>
        </p:nvGrpSpPr>
        <p:grpSpPr bwMode="auto">
          <a:xfrm>
            <a:off x="5364163" y="4005263"/>
            <a:ext cx="1936750" cy="2030412"/>
            <a:chOff x="3123" y="3041"/>
            <a:chExt cx="1242" cy="1237"/>
          </a:xfrm>
        </p:grpSpPr>
        <p:sp>
          <p:nvSpPr>
            <p:cNvPr id="223346" name="AutoShape 114"/>
            <p:cNvSpPr>
              <a:spLocks noChangeArrowheads="1"/>
            </p:cNvSpPr>
            <p:nvPr/>
          </p:nvSpPr>
          <p:spPr bwMode="auto">
            <a:xfrm rot="13440000">
              <a:off x="3117" y="3425"/>
              <a:ext cx="1258" cy="486"/>
            </a:xfrm>
            <a:prstGeom prst="chevron">
              <a:avLst>
                <a:gd name="adj" fmla="val 25890"/>
              </a:avLst>
            </a:prstGeom>
            <a:solidFill>
              <a:srgbClr val="9BBB59"/>
            </a:solidFill>
            <a:ln w="38160" cap="sq">
              <a:solidFill>
                <a:srgbClr val="FFFFFF"/>
              </a:solidFill>
              <a:miter lim="800000"/>
              <a:headEnd/>
              <a:tailEnd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24" name="Rectangle 115"/>
            <p:cNvSpPr>
              <a:spLocks noChangeArrowheads="1"/>
            </p:cNvSpPr>
            <p:nvPr/>
          </p:nvSpPr>
          <p:spPr bwMode="auto">
            <a:xfrm rot="2700000">
              <a:off x="3092" y="3421"/>
              <a:ext cx="1247" cy="4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5120" tIns="7560" rIns="0" bIns="7560" anchor="ctr"/>
            <a:lstStyle/>
            <a:p>
              <a:pPr algn="ctr" defTabSz="449263">
                <a:lnSpc>
                  <a:spcPct val="90000"/>
                </a:lnSpc>
                <a:spcAft>
                  <a:spcPts val="525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2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Одобрение  Решения об исполнении бюджета администрацией</a:t>
              </a:r>
            </a:p>
          </p:txBody>
        </p:sp>
      </p:grpSp>
      <p:grpSp>
        <p:nvGrpSpPr>
          <p:cNvPr id="16404" name="Group 116"/>
          <p:cNvGrpSpPr>
            <a:grpSpLocks/>
          </p:cNvGrpSpPr>
          <p:nvPr/>
        </p:nvGrpSpPr>
        <p:grpSpPr bwMode="auto">
          <a:xfrm>
            <a:off x="2987675" y="3641725"/>
            <a:ext cx="3576638" cy="3216275"/>
            <a:chOff x="993" y="1994"/>
            <a:chExt cx="3142" cy="3141"/>
          </a:xfrm>
        </p:grpSpPr>
        <p:sp>
          <p:nvSpPr>
            <p:cNvPr id="223349" name="AutoShape 117"/>
            <p:cNvSpPr>
              <a:spLocks noChangeArrowheads="1"/>
            </p:cNvSpPr>
            <p:nvPr/>
          </p:nvSpPr>
          <p:spPr bwMode="auto">
            <a:xfrm rot="19140000">
              <a:off x="1556" y="2965"/>
              <a:ext cx="2028" cy="1445"/>
            </a:xfrm>
            <a:prstGeom prst="chevron">
              <a:avLst>
                <a:gd name="adj" fmla="val 13996"/>
              </a:avLst>
            </a:prstGeom>
            <a:solidFill>
              <a:srgbClr val="9BBB59"/>
            </a:solidFill>
            <a:ln w="38160" cap="sq">
              <a:solidFill>
                <a:srgbClr val="FFFFFF"/>
              </a:solidFill>
              <a:miter lim="800000"/>
              <a:headEnd/>
              <a:tailEnd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22" name="Rectangle 118"/>
            <p:cNvSpPr>
              <a:spLocks noChangeArrowheads="1"/>
            </p:cNvSpPr>
            <p:nvPr/>
          </p:nvSpPr>
          <p:spPr bwMode="auto">
            <a:xfrm rot="-2460000">
              <a:off x="1448" y="2454"/>
              <a:ext cx="2231" cy="22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5120" tIns="7560" rIns="0" bIns="7560" anchor="ctr"/>
            <a:lstStyle/>
            <a:p>
              <a:pPr algn="ctr" defTabSz="449263">
                <a:lnSpc>
                  <a:spcPct val="90000"/>
                </a:lnSpc>
                <a:spcAft>
                  <a:spcPts val="525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2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Представление  Главой администрации  Решения об исполнении  бюджета в Думу</a:t>
              </a:r>
            </a:p>
          </p:txBody>
        </p:sp>
      </p:grpSp>
      <p:grpSp>
        <p:nvGrpSpPr>
          <p:cNvPr id="16405" name="Group 119"/>
          <p:cNvGrpSpPr>
            <a:grpSpLocks/>
          </p:cNvGrpSpPr>
          <p:nvPr/>
        </p:nvGrpSpPr>
        <p:grpSpPr bwMode="auto">
          <a:xfrm>
            <a:off x="468313" y="3573463"/>
            <a:ext cx="2874962" cy="2016125"/>
            <a:chOff x="-441" y="2255"/>
            <a:chExt cx="2547" cy="2539"/>
          </a:xfrm>
        </p:grpSpPr>
        <p:sp>
          <p:nvSpPr>
            <p:cNvPr id="223352" name="AutoShape 120"/>
            <p:cNvSpPr>
              <a:spLocks noChangeArrowheads="1"/>
            </p:cNvSpPr>
            <p:nvPr/>
          </p:nvSpPr>
          <p:spPr bwMode="auto">
            <a:xfrm rot="19380000">
              <a:off x="-87" y="2627"/>
              <a:ext cx="1837" cy="1795"/>
            </a:xfrm>
            <a:prstGeom prst="chevron">
              <a:avLst>
                <a:gd name="adj" fmla="val 10063"/>
              </a:avLst>
            </a:prstGeom>
            <a:solidFill>
              <a:srgbClr val="9BBB59"/>
            </a:solidFill>
            <a:ln w="38160" cap="sq">
              <a:solidFill>
                <a:srgbClr val="FFFFFF"/>
              </a:solidFill>
              <a:miter lim="800000"/>
              <a:headEnd/>
              <a:tailEnd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20" name="Rectangle 121"/>
            <p:cNvSpPr>
              <a:spLocks noChangeArrowheads="1"/>
            </p:cNvSpPr>
            <p:nvPr/>
          </p:nvSpPr>
          <p:spPr bwMode="auto">
            <a:xfrm rot="-2220000">
              <a:off x="93" y="2626"/>
              <a:ext cx="1476" cy="17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5120" tIns="7560" rIns="0" bIns="7560" anchor="ctr"/>
            <a:lstStyle/>
            <a:p>
              <a:pPr algn="ctr" defTabSz="449263">
                <a:lnSpc>
                  <a:spcPct val="90000"/>
                </a:lnSpc>
                <a:spcAft>
                  <a:spcPts val="525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2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Рассмотрение и принятие Решения  об исполнении бюджета Думой</a:t>
              </a:r>
            </a:p>
          </p:txBody>
        </p:sp>
      </p:grpSp>
      <p:sp>
        <p:nvSpPr>
          <p:cNvPr id="223354" name="AutoShape 122"/>
          <p:cNvSpPr>
            <a:spLocks noChangeArrowheads="1"/>
          </p:cNvSpPr>
          <p:nvPr/>
        </p:nvSpPr>
        <p:spPr bwMode="auto">
          <a:xfrm>
            <a:off x="323850" y="1196975"/>
            <a:ext cx="3384550" cy="476250"/>
          </a:xfrm>
          <a:prstGeom prst="chevron">
            <a:avLst>
              <a:gd name="adj" fmla="val 69685"/>
            </a:avLst>
          </a:prstGeom>
          <a:solidFill>
            <a:srgbClr val="8064A2"/>
          </a:solidFill>
          <a:ln w="38160" cap="sq">
            <a:solidFill>
              <a:srgbClr val="FFFFF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6407" name="Rectangle 123"/>
          <p:cNvSpPr>
            <a:spLocks noChangeArrowheads="1"/>
          </p:cNvSpPr>
          <p:nvPr/>
        </p:nvSpPr>
        <p:spPr bwMode="auto">
          <a:xfrm>
            <a:off x="179388" y="1196975"/>
            <a:ext cx="3313112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5120" tIns="7560" rIns="0" bIns="7560" anchor="ctr"/>
          <a:lstStyle/>
          <a:p>
            <a:pPr algn="ctr" defTabSz="449263">
              <a:lnSpc>
                <a:spcPct val="90000"/>
              </a:lnSpc>
              <a:spcAft>
                <a:spcPts val="525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</a:p>
          <a:p>
            <a:pPr algn="ctr" defTabSz="449263">
              <a:lnSpc>
                <a:spcPct val="90000"/>
              </a:lnSpc>
              <a:spcAft>
                <a:spcPts val="525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бюджета</a:t>
            </a:r>
          </a:p>
        </p:txBody>
      </p:sp>
      <p:grpSp>
        <p:nvGrpSpPr>
          <p:cNvPr id="16408" name="Group 124"/>
          <p:cNvGrpSpPr>
            <a:grpSpLocks/>
          </p:cNvGrpSpPr>
          <p:nvPr/>
        </p:nvGrpSpPr>
        <p:grpSpPr bwMode="auto">
          <a:xfrm>
            <a:off x="7451725" y="3644900"/>
            <a:ext cx="1579563" cy="317500"/>
            <a:chOff x="4649" y="2251"/>
            <a:chExt cx="1040" cy="274"/>
          </a:xfrm>
        </p:grpSpPr>
        <p:sp>
          <p:nvSpPr>
            <p:cNvPr id="223357" name="AutoShape 125"/>
            <p:cNvSpPr>
              <a:spLocks noChangeArrowheads="1"/>
            </p:cNvSpPr>
            <p:nvPr/>
          </p:nvSpPr>
          <p:spPr bwMode="auto">
            <a:xfrm rot="10800000">
              <a:off x="4650" y="2255"/>
              <a:ext cx="1040" cy="271"/>
            </a:xfrm>
            <a:prstGeom prst="chevron">
              <a:avLst>
                <a:gd name="adj" fmla="val 37755"/>
              </a:avLst>
            </a:prstGeom>
            <a:solidFill>
              <a:srgbClr val="C0504D"/>
            </a:solidFill>
            <a:ln w="38160" cap="sq">
              <a:solidFill>
                <a:srgbClr val="FFFFFF"/>
              </a:solidFill>
              <a:miter lim="800000"/>
              <a:headEnd/>
              <a:tailEnd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18" name="Rectangle 126"/>
            <p:cNvSpPr>
              <a:spLocks noChangeArrowheads="1"/>
            </p:cNvSpPr>
            <p:nvPr/>
          </p:nvSpPr>
          <p:spPr bwMode="auto">
            <a:xfrm>
              <a:off x="4751" y="2251"/>
              <a:ext cx="834" cy="2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7560" rIns="15120" bIns="7560" anchor="ctr"/>
            <a:lstStyle/>
            <a:p>
              <a:pPr algn="ctr" defTabSz="449263">
                <a:lnSpc>
                  <a:spcPct val="90000"/>
                </a:lnSpc>
                <a:spcAft>
                  <a:spcPts val="525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2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Оплата иных расходов</a:t>
              </a:r>
            </a:p>
          </p:txBody>
        </p:sp>
      </p:grpSp>
      <p:grpSp>
        <p:nvGrpSpPr>
          <p:cNvPr id="16409" name="Group 127"/>
          <p:cNvGrpSpPr>
            <a:grpSpLocks/>
          </p:cNvGrpSpPr>
          <p:nvPr/>
        </p:nvGrpSpPr>
        <p:grpSpPr bwMode="auto">
          <a:xfrm>
            <a:off x="1835150" y="3860800"/>
            <a:ext cx="2952750" cy="2305050"/>
            <a:chOff x="414" y="2344"/>
            <a:chExt cx="2544" cy="2536"/>
          </a:xfrm>
        </p:grpSpPr>
        <p:sp>
          <p:nvSpPr>
            <p:cNvPr id="223360" name="AutoShape 128"/>
            <p:cNvSpPr>
              <a:spLocks noChangeArrowheads="1"/>
            </p:cNvSpPr>
            <p:nvPr/>
          </p:nvSpPr>
          <p:spPr bwMode="auto">
            <a:xfrm rot="19380000">
              <a:off x="768" y="2718"/>
              <a:ext cx="1834" cy="1792"/>
            </a:xfrm>
            <a:prstGeom prst="chevron">
              <a:avLst>
                <a:gd name="adj" fmla="val 10074"/>
              </a:avLst>
            </a:prstGeom>
            <a:solidFill>
              <a:srgbClr val="9BBB59"/>
            </a:solidFill>
            <a:ln w="38160" cap="sq">
              <a:solidFill>
                <a:srgbClr val="FFFFFF"/>
              </a:solidFill>
              <a:miter lim="800000"/>
              <a:headEnd/>
              <a:tailEnd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16" name="Rectangle 129"/>
            <p:cNvSpPr>
              <a:spLocks noChangeArrowheads="1"/>
            </p:cNvSpPr>
            <p:nvPr/>
          </p:nvSpPr>
          <p:spPr bwMode="auto">
            <a:xfrm rot="-2220000">
              <a:off x="948" y="2722"/>
              <a:ext cx="1474" cy="17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5120" tIns="7560" rIns="0" bIns="7560" anchor="ctr"/>
            <a:lstStyle/>
            <a:p>
              <a:pPr algn="ctr" defTabSz="449263">
                <a:lnSpc>
                  <a:spcPct val="90000"/>
                </a:lnSpc>
                <a:spcAft>
                  <a:spcPts val="525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2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Публичные слушания Решения  об</a:t>
              </a:r>
              <a:r>
                <a:rPr lang="ru-RU" sz="12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исполнении бюджета</a:t>
              </a:r>
            </a:p>
          </p:txBody>
        </p:sp>
      </p:grpSp>
      <p:grpSp>
        <p:nvGrpSpPr>
          <p:cNvPr id="16410" name="Group 130"/>
          <p:cNvGrpSpPr>
            <a:grpSpLocks/>
          </p:cNvGrpSpPr>
          <p:nvPr/>
        </p:nvGrpSpPr>
        <p:grpSpPr bwMode="auto">
          <a:xfrm>
            <a:off x="7092950" y="3789363"/>
            <a:ext cx="1873250" cy="1655762"/>
            <a:chOff x="4571" y="2834"/>
            <a:chExt cx="953" cy="917"/>
          </a:xfrm>
        </p:grpSpPr>
        <p:sp>
          <p:nvSpPr>
            <p:cNvPr id="223363" name="AutoShape 131"/>
            <p:cNvSpPr>
              <a:spLocks noChangeArrowheads="1"/>
            </p:cNvSpPr>
            <p:nvPr/>
          </p:nvSpPr>
          <p:spPr bwMode="auto">
            <a:xfrm rot="13320000">
              <a:off x="4567" y="3116"/>
              <a:ext cx="964" cy="353"/>
            </a:xfrm>
            <a:prstGeom prst="chevron">
              <a:avLst>
                <a:gd name="adj" fmla="val 26778"/>
              </a:avLst>
            </a:prstGeom>
            <a:solidFill>
              <a:srgbClr val="9BBB59"/>
            </a:solidFill>
            <a:ln w="38160" cap="sq">
              <a:solidFill>
                <a:srgbClr val="FFFFFF"/>
              </a:solidFill>
              <a:miter lim="800000"/>
              <a:headEnd/>
              <a:tailEnd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pic>
          <p:nvPicPr>
            <p:cNvPr id="16414" name="Picture 13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79" y="2834"/>
              <a:ext cx="747" cy="9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223366" name="AutoShape 134"/>
          <p:cNvSpPr>
            <a:spLocks noChangeArrowheads="1"/>
          </p:cNvSpPr>
          <p:nvPr/>
        </p:nvSpPr>
        <p:spPr bwMode="auto">
          <a:xfrm rot="3300000">
            <a:off x="4417219" y="1775619"/>
            <a:ext cx="3111500" cy="735012"/>
          </a:xfrm>
          <a:prstGeom prst="rightArrow">
            <a:avLst>
              <a:gd name="adj1" fmla="val 50000"/>
              <a:gd name="adj2" fmla="val 35689"/>
            </a:avLst>
          </a:prstGeom>
          <a:gradFill rotWithShape="0">
            <a:gsLst>
              <a:gs pos="0">
                <a:srgbClr val="FFE5E5"/>
              </a:gs>
              <a:gs pos="100000">
                <a:srgbClr val="FFA2A1"/>
              </a:gs>
            </a:gsLst>
            <a:lin ang="8687999" scaled="1"/>
          </a:gradFill>
          <a:ln w="9360" cap="sq">
            <a:solidFill>
              <a:srgbClr val="BE4B4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16412" name="Picture 1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9700" y="1196975"/>
            <a:ext cx="1814513" cy="2303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2" y="332656"/>
            <a:ext cx="8856662" cy="43204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ГРАЖДАНИН И ЕГО УЧАСТИЕ В БЮДЖЕТНОМ ПРОЦЕССЕ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4427984" y="1916832"/>
          <a:ext cx="44881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ая прямоугольная выноска 7"/>
          <p:cNvSpPr/>
          <p:nvPr/>
        </p:nvSpPr>
        <p:spPr>
          <a:xfrm>
            <a:off x="5220072" y="908720"/>
            <a:ext cx="3672408" cy="576064"/>
          </a:xfrm>
          <a:prstGeom prst="wedgeRoundRectCallout">
            <a:avLst>
              <a:gd name="adj1" fmla="val -59539"/>
              <a:gd name="adj2" fmla="val 128753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66CC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908720"/>
            <a:ext cx="374441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Возможности влияния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гражданина на состав бюджета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755576" y="1340768"/>
          <a:ext cx="33843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416" name="TextBox 11"/>
          <p:cNvSpPr txBox="1">
            <a:spLocks noChangeArrowheads="1"/>
          </p:cNvSpPr>
          <p:nvPr/>
        </p:nvSpPr>
        <p:spPr bwMode="auto">
          <a:xfrm>
            <a:off x="1403350" y="2708275"/>
            <a:ext cx="22320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sp>
        <p:nvSpPr>
          <p:cNvPr id="17417" name="TextBox 14"/>
          <p:cNvSpPr txBox="1">
            <a:spLocks noChangeArrowheads="1"/>
          </p:cNvSpPr>
          <p:nvPr/>
        </p:nvSpPr>
        <p:spPr bwMode="auto">
          <a:xfrm>
            <a:off x="1331913" y="4652963"/>
            <a:ext cx="22320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-541338" y="0"/>
            <a:ext cx="9685338" cy="1196975"/>
          </a:xfrm>
        </p:spPr>
        <p:txBody>
          <a:bodyPr lIns="0" rIns="18288"/>
          <a:lstStyle/>
          <a:p>
            <a:pPr marL="0" indent="450850"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2000" b="1" smtClean="0">
                <a:solidFill>
                  <a:srgbClr val="FFFF00"/>
                </a:solidFill>
                <a:latin typeface="Calibri" pitchFamily="34" charset="0"/>
              </a:rPr>
              <a:t>2. </a:t>
            </a:r>
            <a:r>
              <a:rPr lang="ru-RU" sz="1900" b="1" smtClean="0">
                <a:solidFill>
                  <a:srgbClr val="FFFF00"/>
                </a:solidFill>
                <a:latin typeface="Calibri" pitchFamily="34" charset="0"/>
              </a:rPr>
              <a:t>Основные задачи и приоритетные направления бюджетной политики Касимовского муниципального района в 2017 году: </a:t>
            </a:r>
          </a:p>
          <a:p>
            <a:pPr marL="0" indent="450850" algn="r" eaLnBrk="1" hangingPunct="1">
              <a:buFont typeface="Arial" charset="0"/>
              <a:buNone/>
            </a:pPr>
            <a:endParaRPr lang="ru-RU" sz="1800" b="1" smtClean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052736"/>
            <a:ext cx="842493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179388" algn="just" eaLnBrk="0" hangingPunct="0">
              <a:buFont typeface="Wingdings" pitchFamily="2" charset="2"/>
              <a:buChar char="Ø"/>
              <a:defRPr/>
            </a:pPr>
            <a:r>
              <a:rPr lang="ru-RU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сохранение и развитие налогового потенциала Касимовского района;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4293096"/>
            <a:ext cx="842493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179388" algn="just" eaLnBrk="0" hangingPunct="0">
              <a:buFont typeface="Wingdings" pitchFamily="2" charset="2"/>
              <a:buChar char="Ø"/>
              <a:defRPr/>
            </a:pPr>
            <a:r>
              <a:rPr lang="ru-RU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разработка и утверждение бюджетного прогноза Касимовского муниципального района на долгосрочный период;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5085184"/>
            <a:ext cx="842493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215900" algn="just" eaLnBrk="0" hangingPunct="0">
              <a:buFont typeface="Wingdings" pitchFamily="2" charset="2"/>
              <a:buChar char="Ø"/>
              <a:defRPr/>
            </a:pPr>
            <a:r>
              <a:rPr lang="ru-RU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ограничение дефицита районного бюджета и снижение уровня муниципального долга;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5805264"/>
            <a:ext cx="8424936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215900" algn="just" eaLnBrk="0" hangingPunct="0">
              <a:buFont typeface="Wingdings" pitchFamily="2" charset="2"/>
              <a:buChar char="Ø"/>
              <a:defRPr/>
            </a:pPr>
            <a:r>
              <a:rPr lang="ru-RU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развитие внутреннего муниципального финансового контроля, внутреннего финансового контроля и внутреннего финансового аудита при осуществлении бюджетного процесса.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8" y="2060848"/>
            <a:ext cx="842493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179388" algn="just" eaLnBrk="0" hangingPunct="0">
              <a:buFont typeface="Wingdings" pitchFamily="2" charset="2"/>
              <a:buChar char="Ø"/>
              <a:defRPr/>
            </a:pPr>
            <a:r>
              <a:rPr lang="ru-RU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осуществление перехода на принцип планирования и исполнения районного бюджета на основе муниципальных  программ;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528" y="2780928"/>
            <a:ext cx="842493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179388" algn="just" eaLnBrk="0" hangingPunct="0">
              <a:buFont typeface="Wingdings" pitchFamily="2" charset="2"/>
              <a:buChar char="Ø"/>
              <a:defRPr/>
            </a:pPr>
            <a:r>
              <a:rPr lang="ru-RU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обеспечение прозрачности и открытости муниципальных финансов, повышение доступности и понятности информации о бюджете;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528" y="3573016"/>
            <a:ext cx="842493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179388" algn="just" eaLnBrk="0" hangingPunct="0">
              <a:buFont typeface="Wingdings" pitchFamily="2" charset="2"/>
              <a:buChar char="Ø"/>
              <a:defRPr/>
            </a:pPr>
            <a:r>
              <a:rPr lang="ru-RU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повышение эффективности оказания муниципальных услуг (выполнения работ);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1556792"/>
            <a:ext cx="842493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179388" algn="just" eaLnBrk="0" hangingPunct="0">
              <a:buFont typeface="Wingdings" pitchFamily="2" charset="2"/>
              <a:buChar char="Ø"/>
              <a:defRPr/>
            </a:pPr>
            <a:r>
              <a:rPr lang="ru-RU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повышение эффективности бюджетных расходов;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3528" y="620688"/>
            <a:ext cx="842493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ru-RU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обеспечение  сбалансированности и устойчивости бюджетной системы;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765175"/>
            <a:ext cx="8229600" cy="503238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tx1"/>
                </a:solidFill>
                <a:cs typeface="Arial" charset="0"/>
              </a:rPr>
              <a:t/>
            </a:r>
            <a:br>
              <a:rPr lang="ru-RU" sz="2000" b="1" smtClean="0">
                <a:solidFill>
                  <a:schemeClr val="tx1"/>
                </a:solidFill>
                <a:cs typeface="Arial" charset="0"/>
              </a:rPr>
            </a:br>
            <a:r>
              <a:rPr lang="ru-RU" sz="2000" b="1" smtClean="0">
                <a:solidFill>
                  <a:schemeClr val="tx1"/>
                </a:solidFill>
                <a:cs typeface="Arial" charset="0"/>
              </a:rPr>
              <a:t/>
            </a:r>
            <a:br>
              <a:rPr lang="ru-RU" sz="2000" b="1" smtClean="0">
                <a:solidFill>
                  <a:schemeClr val="tx1"/>
                </a:solidFill>
                <a:cs typeface="Arial" charset="0"/>
              </a:rPr>
            </a:br>
            <a:r>
              <a:rPr lang="ru-RU" sz="2000" b="1" smtClean="0">
                <a:solidFill>
                  <a:schemeClr val="tx1"/>
                </a:solidFill>
                <a:cs typeface="Arial" charset="0"/>
              </a:rPr>
              <a:t/>
            </a:r>
            <a:br>
              <a:rPr lang="ru-RU" sz="2000" b="1" smtClean="0">
                <a:solidFill>
                  <a:schemeClr val="tx1"/>
                </a:solidFill>
                <a:cs typeface="Arial" charset="0"/>
              </a:rPr>
            </a:br>
            <a:r>
              <a:rPr lang="ru-RU" sz="2000" b="1" smtClean="0">
                <a:solidFill>
                  <a:schemeClr val="tx1"/>
                </a:solidFill>
                <a:cs typeface="Arial" charset="0"/>
              </a:rPr>
              <a:t/>
            </a:r>
            <a:br>
              <a:rPr lang="ru-RU" sz="2000" b="1" smtClean="0">
                <a:solidFill>
                  <a:schemeClr val="tx1"/>
                </a:solidFill>
                <a:cs typeface="Arial" charset="0"/>
              </a:rPr>
            </a:br>
            <a:r>
              <a:rPr lang="ru-RU" sz="2000" b="1" smtClean="0">
                <a:solidFill>
                  <a:schemeClr val="tx1"/>
                </a:solidFill>
                <a:cs typeface="Arial" charset="0"/>
              </a:rPr>
              <a:t/>
            </a:r>
            <a:br>
              <a:rPr lang="ru-RU" sz="2000" b="1" smtClean="0">
                <a:solidFill>
                  <a:schemeClr val="tx1"/>
                </a:solidFill>
                <a:cs typeface="Arial" charset="0"/>
              </a:rPr>
            </a:br>
            <a:r>
              <a:rPr lang="ru-RU" sz="2000" b="1" smtClean="0">
                <a:solidFill>
                  <a:schemeClr val="tx1"/>
                </a:solidFill>
                <a:cs typeface="Arial" charset="0"/>
              </a:rPr>
              <a:t/>
            </a:r>
            <a:br>
              <a:rPr lang="ru-RU" sz="2000" b="1" smtClean="0">
                <a:solidFill>
                  <a:schemeClr val="tx1"/>
                </a:solidFill>
                <a:cs typeface="Arial" charset="0"/>
              </a:rPr>
            </a:br>
            <a:endParaRPr lang="ru-RU" sz="2000" smtClean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9458" name="Прямоугольник 5"/>
          <p:cNvSpPr>
            <a:spLocks noChangeArrowheads="1"/>
          </p:cNvSpPr>
          <p:nvPr/>
        </p:nvSpPr>
        <p:spPr bwMode="auto">
          <a:xfrm>
            <a:off x="395288" y="476250"/>
            <a:ext cx="84978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</a:rPr>
              <a:t>3. Основные показатели прогноза социально-экономического развития Касимовского</a:t>
            </a:r>
            <a:r>
              <a:rPr lang="ru-RU" b="1">
                <a:solidFill>
                  <a:srgbClr val="0000FF"/>
                </a:solidFill>
                <a:cs typeface="Arial" charset="0"/>
              </a:rPr>
              <a:t>, влияющие на формирование бюджета в 2017</a:t>
            </a:r>
            <a:r>
              <a:rPr lang="en-US" b="1">
                <a:solidFill>
                  <a:srgbClr val="0000FF"/>
                </a:solidFill>
                <a:cs typeface="Arial" charset="0"/>
              </a:rPr>
              <a:t> </a:t>
            </a:r>
            <a:r>
              <a:rPr lang="ru-RU" b="1">
                <a:solidFill>
                  <a:srgbClr val="0000FF"/>
                </a:solidFill>
                <a:cs typeface="Arial" charset="0"/>
              </a:rPr>
              <a:t>году</a:t>
            </a:r>
            <a:br>
              <a:rPr lang="ru-RU" b="1">
                <a:solidFill>
                  <a:srgbClr val="0000FF"/>
                </a:solidFill>
                <a:cs typeface="Arial" charset="0"/>
              </a:rPr>
            </a:br>
            <a:endParaRPr lang="ru-RU"/>
          </a:p>
        </p:txBody>
      </p:sp>
      <p:graphicFrame>
        <p:nvGraphicFramePr>
          <p:cNvPr id="133856" name="Group 4832"/>
          <p:cNvGraphicFramePr>
            <a:graphicFrameLocks noGrp="1"/>
          </p:cNvGraphicFramePr>
          <p:nvPr/>
        </p:nvGraphicFramePr>
        <p:xfrm>
          <a:off x="179388" y="1268413"/>
          <a:ext cx="8785225" cy="5400675"/>
        </p:xfrm>
        <a:graphic>
          <a:graphicData uri="http://schemas.openxmlformats.org/drawingml/2006/table">
            <a:tbl>
              <a:tblPr/>
              <a:tblGrid>
                <a:gridCol w="2787650"/>
                <a:gridCol w="1393825"/>
                <a:gridCol w="760412"/>
                <a:gridCol w="760413"/>
                <a:gridCol w="884237"/>
                <a:gridCol w="758825"/>
                <a:gridCol w="760413"/>
                <a:gridCol w="679450"/>
              </a:tblGrid>
              <a:tr h="2635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население (среднегодовая)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тыс.чел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промышленного производства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 в сопоставимых ценах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Обрабатывающие производства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3345,9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3582,2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3812,2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4110,2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4421,8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4757,9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Продукция сельского хозяйства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1254,0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1329,0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1356,5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1432,4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1516,4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1602,9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ценах соответствующих лет; млн. руб.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ценах соответствующих лет; млн. руб.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1436,9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1519,5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1600,8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1703,1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1810,2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1916,6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платных услуг населению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малых и средних предприятий, включая микропредприятия (на конец года)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527,0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528,0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малых и средних предприятий, включая микропредприятия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521560,0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537728,0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561926,0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566983,0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575488,0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586998,0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ценах соответствующих лет; млн. руб.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647,2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557,6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588,9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633,9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685,0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741,6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занятых в экономике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12090,0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11585,0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11573,0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11666,0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11625,0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11598,0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</a:tr>
              <a:tr h="2635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начисленная заработная плата по Касимовскому району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29657,6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31792,9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32327,0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35788,4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37685,1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39682,5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</a:tr>
              <a:tr h="331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безработицы по МОТ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ECE3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49275"/>
            <a:ext cx="8229600" cy="358775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00FF"/>
                </a:solidFill>
                <a:latin typeface="Calibri" pitchFamily="34" charset="0"/>
              </a:rPr>
              <a:t>4. Проблемы  в сфере в сфере управления муниципальными финансами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981075"/>
            <a:ext cx="8507413" cy="561657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200" smtClean="0"/>
              <a:t>       </a:t>
            </a:r>
            <a:r>
              <a:rPr lang="ru-RU" sz="1500" smtClean="0"/>
              <a:t>Несмотря на поступательное развитие нормативного правового регулирования и методического обеспечения бюджетных правоотношений, к настоящему времени процесс формирования целостной системы управления общественными финансами Касимовского района еще не завершен и сохраняется ряд недостатков и нерешенных проблем в сфере управления муниципальными финансами: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900" b="1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500" smtClean="0"/>
              <a:t>Слабая увязка между стратегическим и бюджетным планированием.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500" smtClean="0"/>
              <a:t>Ограниченность практики использования в качестве основы для бюджетного планирования муниципальных программ района. 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500" smtClean="0"/>
              <a:t>Сохранение практики неоправданного увеличения бюджетных расходов при низкой мотивации исполнительных органов местного самоуправления к формированию приоритетов и оптимизации бюджетных расходов, кредиторская задолженность бюджета.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500" smtClean="0"/>
              <a:t>Повышение качества и доступности предоставляемых муниципальных услуг с учетом их социальной значимости и обеспечения повышения качества жизни населения.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500" smtClean="0"/>
              <a:t>Недостаточная открытость бюджетов, прозрачность и подотчетность деятельности участников бюджетного процесса, низкая степень вовлеченности гражданского общества в обсуждение целей и результатов использования бюджетных средств.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500" smtClean="0"/>
              <a:t> 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500" smtClean="0"/>
              <a:t>      Министерством финансов Рязанской области проведен мониторинг качества управления муниципальными финансами и соблюдения муниципальными районами и городскими округами Рязанской области требований Бюджетного кодекса Российской Федерации за 2017 год. По результатам мониторинга Касимовскому району присвоена </a:t>
            </a:r>
            <a:r>
              <a:rPr lang="en-US" sz="1500" smtClean="0"/>
              <a:t>II</a:t>
            </a:r>
            <a:r>
              <a:rPr lang="ru-RU" sz="1500" smtClean="0"/>
              <a:t> степень качества управления муниципальными финансами 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500" smtClean="0"/>
              <a:t> 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500" smtClean="0"/>
              <a:t>      Стоящие перед районом задачи, направленные на повышение эффективности управления финансами носят комплексный характер.  В целях обеспечения их решения в 2016 году разработана и утверждена  муниципальная программа «Повышение эффективности управления муниципальными финансами в Касимовском муниципальном районе на 2017 - 2022 годы»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500" smtClean="0"/>
              <a:t> 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5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76250"/>
            <a:ext cx="8424863" cy="865188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rgbClr val="0000FF"/>
                </a:solidFill>
                <a:latin typeface="Calibri" pitchFamily="34" charset="0"/>
              </a:rPr>
              <a:t>5. Основные характеристики консолидированного бюджета Касимовского района за 2017 год</a:t>
            </a:r>
            <a:br>
              <a:rPr lang="ru-RU" sz="2200" b="1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ru-RU" sz="1200" b="1" smtClean="0">
                <a:solidFill>
                  <a:srgbClr val="0000FF"/>
                </a:solidFill>
                <a:latin typeface="Calibri" pitchFamily="34" charset="0"/>
              </a:rPr>
              <a:t>(справочно – Консолидированный бюджет – это 1 районный бюджет + 25 бюджетов городских и сельских поселений района)</a:t>
            </a:r>
            <a:endParaRPr lang="ru-RU" sz="1200" b="1" smtClean="0">
              <a:solidFill>
                <a:schemeClr val="hlink"/>
              </a:solidFill>
              <a:latin typeface="Calibri" pitchFamily="34" charset="0"/>
            </a:endParaRP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3851275" y="1649413"/>
          <a:ext cx="4743450" cy="3500437"/>
        </p:xfrm>
        <a:graphic>
          <a:graphicData uri="http://schemas.openxmlformats.org/presentationml/2006/ole">
            <p:oleObj spid="_x0000_s34818" r:id="rId3" imgW="4743099" imgH="3499407" progId="Excel.Chart.8">
              <p:embed/>
            </p:oleObj>
          </a:graphicData>
        </a:graphic>
      </p:graphicFrame>
      <p:sp>
        <p:nvSpPr>
          <p:cNvPr id="34832" name="Text Box 5"/>
          <p:cNvSpPr txBox="1">
            <a:spLocks noChangeArrowheads="1"/>
          </p:cNvSpPr>
          <p:nvPr/>
        </p:nvSpPr>
        <p:spPr bwMode="auto">
          <a:xfrm flipH="1">
            <a:off x="3563938" y="1341438"/>
            <a:ext cx="1152525" cy="30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34833" name="Line 6"/>
          <p:cNvSpPr>
            <a:spLocks noChangeShapeType="1"/>
          </p:cNvSpPr>
          <p:nvPr/>
        </p:nvSpPr>
        <p:spPr bwMode="auto">
          <a:xfrm flipH="1">
            <a:off x="968375" y="1916113"/>
            <a:ext cx="727075" cy="1587"/>
          </a:xfrm>
          <a:prstGeom prst="line">
            <a:avLst/>
          </a:prstGeom>
          <a:noFill/>
          <a:ln w="28440" cap="sq">
            <a:solidFill>
              <a:srgbClr val="4A7EBB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4" name="Line 7"/>
          <p:cNvSpPr>
            <a:spLocks noChangeShapeType="1"/>
          </p:cNvSpPr>
          <p:nvPr/>
        </p:nvSpPr>
        <p:spPr bwMode="auto">
          <a:xfrm>
            <a:off x="971550" y="1916113"/>
            <a:ext cx="1588" cy="1441450"/>
          </a:xfrm>
          <a:prstGeom prst="line">
            <a:avLst/>
          </a:prstGeom>
          <a:noFill/>
          <a:ln w="28440" cap="sq">
            <a:solidFill>
              <a:srgbClr val="4A7EBB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5" name="Line 8"/>
          <p:cNvSpPr>
            <a:spLocks noChangeShapeType="1"/>
          </p:cNvSpPr>
          <p:nvPr/>
        </p:nvSpPr>
        <p:spPr bwMode="auto">
          <a:xfrm>
            <a:off x="971550" y="3357563"/>
            <a:ext cx="720725" cy="1587"/>
          </a:xfrm>
          <a:prstGeom prst="line">
            <a:avLst/>
          </a:prstGeom>
          <a:noFill/>
          <a:ln w="28440" cap="sq">
            <a:solidFill>
              <a:srgbClr val="4A7EBB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6" name="Line 9"/>
          <p:cNvSpPr>
            <a:spLocks noChangeShapeType="1"/>
          </p:cNvSpPr>
          <p:nvPr/>
        </p:nvSpPr>
        <p:spPr bwMode="auto">
          <a:xfrm>
            <a:off x="971550" y="3357563"/>
            <a:ext cx="1588" cy="1511300"/>
          </a:xfrm>
          <a:prstGeom prst="line">
            <a:avLst/>
          </a:prstGeom>
          <a:noFill/>
          <a:ln w="28440" cap="sq">
            <a:solidFill>
              <a:srgbClr val="4A7EBB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7" name="Line 10"/>
          <p:cNvSpPr>
            <a:spLocks noChangeShapeType="1"/>
          </p:cNvSpPr>
          <p:nvPr/>
        </p:nvSpPr>
        <p:spPr bwMode="auto">
          <a:xfrm>
            <a:off x="971550" y="4868863"/>
            <a:ext cx="720725" cy="1587"/>
          </a:xfrm>
          <a:prstGeom prst="line">
            <a:avLst/>
          </a:prstGeom>
          <a:noFill/>
          <a:ln w="28440" cap="sq">
            <a:solidFill>
              <a:srgbClr val="4A7EBB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8" name="Rectangle 11"/>
          <p:cNvSpPr>
            <a:spLocks noChangeArrowheads="1"/>
          </p:cNvSpPr>
          <p:nvPr/>
        </p:nvSpPr>
        <p:spPr bwMode="auto">
          <a:xfrm>
            <a:off x="1692275" y="1628775"/>
            <a:ext cx="1511300" cy="863600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i="1">
                <a:cs typeface="Arial" charset="0"/>
              </a:rPr>
              <a:t>Доходы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i="1">
                <a:cs typeface="Arial" charset="0"/>
              </a:rPr>
              <a:t>724 731,3 тыс. руб.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b="1" i="1">
              <a:cs typeface="Arial" charset="0"/>
            </a:endParaRP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i="1">
                <a:cs typeface="Arial" charset="0"/>
              </a:rPr>
              <a:t>114,1 % к 2016 г</a:t>
            </a:r>
            <a:r>
              <a:rPr lang="ru-RU" sz="1200" i="1">
                <a:solidFill>
                  <a:schemeClr val="bg2"/>
                </a:solidFill>
                <a:cs typeface="Arial" charset="0"/>
              </a:rPr>
              <a:t>.</a:t>
            </a:r>
          </a:p>
        </p:txBody>
      </p:sp>
      <p:sp>
        <p:nvSpPr>
          <p:cNvPr id="34839" name="Rectangle 12"/>
          <p:cNvSpPr>
            <a:spLocks noChangeArrowheads="1"/>
          </p:cNvSpPr>
          <p:nvPr/>
        </p:nvSpPr>
        <p:spPr bwMode="auto">
          <a:xfrm>
            <a:off x="1692275" y="2924175"/>
            <a:ext cx="1511300" cy="865188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i="1">
                <a:solidFill>
                  <a:srgbClr val="000000"/>
                </a:solidFill>
                <a:cs typeface="Arial" charset="0"/>
              </a:rPr>
              <a:t>Расходы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i="1">
                <a:solidFill>
                  <a:srgbClr val="000000"/>
                </a:solidFill>
                <a:cs typeface="Arial" charset="0"/>
              </a:rPr>
              <a:t>733 634,8 тыс. руб.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b="1" i="1">
              <a:solidFill>
                <a:srgbClr val="000000"/>
              </a:solidFill>
              <a:cs typeface="Arial" charset="0"/>
            </a:endParaRP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i="1">
                <a:solidFill>
                  <a:srgbClr val="000000"/>
                </a:solidFill>
                <a:cs typeface="Arial" charset="0"/>
              </a:rPr>
              <a:t>118,8 % к 2016 г.</a:t>
            </a:r>
          </a:p>
        </p:txBody>
      </p:sp>
      <p:sp>
        <p:nvSpPr>
          <p:cNvPr id="34840" name="Rectangle 13"/>
          <p:cNvSpPr>
            <a:spLocks noChangeArrowheads="1"/>
          </p:cNvSpPr>
          <p:nvPr/>
        </p:nvSpPr>
        <p:spPr bwMode="auto">
          <a:xfrm>
            <a:off x="1692275" y="4437063"/>
            <a:ext cx="1511300" cy="865187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i="1">
                <a:solidFill>
                  <a:srgbClr val="000000"/>
                </a:solidFill>
                <a:cs typeface="Arial" charset="0"/>
              </a:rPr>
              <a:t>Дефицит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b="1" i="1">
              <a:solidFill>
                <a:srgbClr val="000000"/>
              </a:solidFill>
              <a:cs typeface="Arial" charset="0"/>
            </a:endParaRP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i="1">
                <a:solidFill>
                  <a:srgbClr val="000000"/>
                </a:solidFill>
                <a:cs typeface="Arial" charset="0"/>
              </a:rPr>
              <a:t>8 903,5 тыс. руб.</a:t>
            </a:r>
          </a:p>
        </p:txBody>
      </p:sp>
      <p:graphicFrame>
        <p:nvGraphicFramePr>
          <p:cNvPr id="34828" name="Object 4"/>
          <p:cNvGraphicFramePr>
            <a:graphicFrameLocks noChangeAspect="1"/>
          </p:cNvGraphicFramePr>
          <p:nvPr/>
        </p:nvGraphicFramePr>
        <p:xfrm>
          <a:off x="3492500" y="1773238"/>
          <a:ext cx="5184775" cy="3841750"/>
        </p:xfrm>
        <a:graphic>
          <a:graphicData uri="http://schemas.openxmlformats.org/presentationml/2006/ole">
            <p:oleObj spid="_x0000_s34828" r:id="rId4" imgW="5182049" imgH="3840813" progId="Excel.Chart.8">
              <p:embed/>
            </p:oleObj>
          </a:graphicData>
        </a:graphic>
      </p:graphicFrame>
      <p:graphicFrame>
        <p:nvGraphicFramePr>
          <p:cNvPr id="34829" name="Object 5"/>
          <p:cNvGraphicFramePr>
            <a:graphicFrameLocks noChangeAspect="1"/>
          </p:cNvGraphicFramePr>
          <p:nvPr/>
        </p:nvGraphicFramePr>
        <p:xfrm>
          <a:off x="3419475" y="1557338"/>
          <a:ext cx="5459413" cy="4719637"/>
        </p:xfrm>
        <a:graphic>
          <a:graphicData uri="http://schemas.openxmlformats.org/presentationml/2006/ole">
            <p:oleObj spid="_x0000_s34829" name="Диаграмма" r:id="rId5" imgW="5524500" imgH="4771949" progId="Excel.Chart.8">
              <p:embed/>
            </p:oleObj>
          </a:graphicData>
        </a:graphic>
      </p:graphicFrame>
      <p:graphicFrame>
        <p:nvGraphicFramePr>
          <p:cNvPr id="34830" name="Object 7"/>
          <p:cNvGraphicFramePr>
            <a:graphicFrameLocks noChangeAspect="1"/>
          </p:cNvGraphicFramePr>
          <p:nvPr/>
        </p:nvGraphicFramePr>
        <p:xfrm>
          <a:off x="633413" y="5399088"/>
          <a:ext cx="2913062" cy="147637"/>
        </p:xfrm>
        <a:graphic>
          <a:graphicData uri="http://schemas.openxmlformats.org/presentationml/2006/ole">
            <p:oleObj spid="_x0000_s34830" r:id="rId6" imgW="2914141" imgH="146317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692150"/>
            <a:ext cx="9036050" cy="504825"/>
          </a:xfrm>
        </p:spPr>
        <p:txBody>
          <a:bodyPr lIns="91440" rIns="91440" bIns="45720" anchor="ctr"/>
          <a:lstStyle/>
          <a:p>
            <a:pPr algn="ctr"/>
            <a:r>
              <a:rPr lang="ru-RU" sz="1900" b="1" smtClean="0">
                <a:cs typeface="Arial" charset="0"/>
              </a:rPr>
              <a:t/>
            </a:r>
            <a:br>
              <a:rPr lang="ru-RU" sz="1900" b="1" smtClean="0">
                <a:cs typeface="Arial" charset="0"/>
              </a:rPr>
            </a:br>
            <a:r>
              <a:rPr lang="ru-RU" sz="1900" b="1" smtClean="0">
                <a:cs typeface="Arial" charset="0"/>
              </a:rPr>
              <a:t>РЕЗУЛЬТАТЫ ИСПОЛНЕНИЯ КОНСОЛИДИРОВАННЫХ БЮДЖЕТОВ МУНИЦИПАЛЬНЫХ ОБРАЗОВАНИЙ РЯЗАНСКОЙ ОБЛАСТИ ЗА 2017 ГОД,</a:t>
            </a:r>
            <a:br>
              <a:rPr lang="ru-RU" sz="1900" b="1" smtClean="0">
                <a:cs typeface="Arial" charset="0"/>
              </a:rPr>
            </a:br>
            <a:r>
              <a:rPr lang="ru-RU" sz="900" b="1" smtClean="0"/>
              <a:t>(Использованы материалы презентации заседания коллегии министерства финансов Рязанской  области «Об итогах исполнения бюджета Рязанской области за 2017 год и задачах финансовых органов на 2018 год»)</a:t>
            </a:r>
            <a:br>
              <a:rPr lang="ru-RU" sz="900" b="1" smtClean="0"/>
            </a:br>
            <a:r>
              <a:rPr lang="ru-RU" sz="900" b="1" smtClean="0"/>
              <a:t>тыс. рублей</a:t>
            </a:r>
            <a:r>
              <a:rPr lang="ru-RU" sz="1200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ru-RU" sz="1200" smtClean="0">
                <a:solidFill>
                  <a:schemeClr val="bg1"/>
                </a:solidFill>
                <a:cs typeface="Arial" charset="0"/>
              </a:rPr>
            </a:br>
            <a:endParaRPr lang="ru-RU" sz="120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5842" name="Овал 15"/>
          <p:cNvSpPr>
            <a:spLocks noChangeArrowheads="1"/>
          </p:cNvSpPr>
          <p:nvPr/>
        </p:nvSpPr>
        <p:spPr bwMode="auto">
          <a:xfrm>
            <a:off x="1714500" y="6429375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b" anchorCtr="1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35843" name="Овал 20"/>
          <p:cNvSpPr>
            <a:spLocks noChangeArrowheads="1"/>
          </p:cNvSpPr>
          <p:nvPr/>
        </p:nvSpPr>
        <p:spPr bwMode="auto">
          <a:xfrm>
            <a:off x="7286625" y="6286500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b" anchorCtr="1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35844" name="Овал 23"/>
          <p:cNvSpPr>
            <a:spLocks noChangeArrowheads="1"/>
          </p:cNvSpPr>
          <p:nvPr/>
        </p:nvSpPr>
        <p:spPr bwMode="auto">
          <a:xfrm>
            <a:off x="7786688" y="6643688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b" anchorCtr="1"/>
          <a:lstStyle/>
          <a:p>
            <a:pPr algn="ctr"/>
            <a:endParaRPr lang="ru-RU">
              <a:cs typeface="Arial" charset="0"/>
            </a:endParaRPr>
          </a:p>
        </p:txBody>
      </p:sp>
      <p:graphicFrame>
        <p:nvGraphicFramePr>
          <p:cNvPr id="36024" name="Group 184"/>
          <p:cNvGraphicFramePr>
            <a:graphicFrameLocks noGrp="1"/>
          </p:cNvGraphicFramePr>
          <p:nvPr/>
        </p:nvGraphicFramePr>
        <p:xfrm>
          <a:off x="179388" y="1557338"/>
          <a:ext cx="4176712" cy="4767262"/>
        </p:xfrm>
        <a:graphic>
          <a:graphicData uri="http://schemas.openxmlformats.org/drawingml/2006/table">
            <a:tbl>
              <a:tblPr/>
              <a:tblGrid>
                <a:gridCol w="354012"/>
                <a:gridCol w="1301750"/>
                <a:gridCol w="1296988"/>
                <a:gridCol w="1223962"/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Дефицит (-), профицит (+)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План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Факт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Ал.-Невский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3 451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3 053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Ермишинский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-6 605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4 016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Захаровский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-1 987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2 444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Кадомский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-3 902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-1 513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Касимовский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-12 418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-8 904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Клепиковский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-23 344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1 951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Кораблинский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-11 157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48 042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Милославский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4 366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2 766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Михайловский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-1 585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5 093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Пителинский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-3 427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-487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Пронский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1 871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4 634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Путятинский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-10 162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-7 667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Рыбновский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-19 977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50 526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Ряжский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21 369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21 588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Рязанский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5 952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27 890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3614" name="Group 190"/>
          <p:cNvGraphicFramePr>
            <a:graphicFrameLocks noGrp="1"/>
          </p:cNvGraphicFramePr>
          <p:nvPr/>
        </p:nvGraphicFramePr>
        <p:xfrm>
          <a:off x="4500563" y="1557338"/>
          <a:ext cx="4392612" cy="5105400"/>
        </p:xfrm>
        <a:graphic>
          <a:graphicData uri="http://schemas.openxmlformats.org/drawingml/2006/table">
            <a:tbl>
              <a:tblPr/>
              <a:tblGrid>
                <a:gridCol w="379412"/>
                <a:gridCol w="1462088"/>
                <a:gridCol w="1254125"/>
                <a:gridCol w="1296987"/>
              </a:tblGrid>
              <a:tr h="2857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Дефицит (-), профицит (+)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План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Факт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Сапожковский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-7 209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-6 691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Сараевский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-12 926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6 321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Сасовский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-2 892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2 915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Скопинский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-109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18 865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Спасский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-24 605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14 221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Старожиловский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-3 322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-1 100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Ухоловский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-6 387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-2 587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Чучковский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-3 178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-2 871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Шацкий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5 424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10 015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Шиловский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-31 905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32 611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г. Касимов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-1 491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6 410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г. Рязань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-264 782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-166 197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г. Сасово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-2 787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4 015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г. Скопин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-5 866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-4 826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8792" marR="8792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-419 590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Arial" charset="0"/>
                        </a:rPr>
                        <a:t>64 531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69" name="Текст 2"/>
          <p:cNvSpPr>
            <a:spLocks noGrp="1"/>
          </p:cNvSpPr>
          <p:nvPr>
            <p:ph type="body" idx="4294967295"/>
          </p:nvPr>
        </p:nvSpPr>
        <p:spPr>
          <a:xfrm>
            <a:off x="107950" y="0"/>
            <a:ext cx="8567738" cy="620713"/>
          </a:xfrm>
        </p:spPr>
        <p:txBody>
          <a:bodyPr anchor="b"/>
          <a:lstStyle/>
          <a:p>
            <a:pPr marL="0" indent="0"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1300" b="1" smtClean="0">
                <a:cs typeface="Arial" charset="0"/>
              </a:rPr>
              <a:t>ТЕМПЫ ПОСТУПЛЕНИЙ СОБСТВЕННЫХ ДОХОДОВ В КОНСОЛИДИРОВАННЫЕ БЮДЖЕТЫ МУНИЦИПАЛЬНЫХ РАЙОНОВ (ГОРОДСКИХ ОКРУГОВ) РЯЗАНСКОЙ ОБЛАСТИ , %</a:t>
            </a:r>
            <a:endParaRPr lang="ru-RU" sz="1300" smtClean="0">
              <a:solidFill>
                <a:srgbClr val="898989"/>
              </a:solidFill>
              <a:cs typeface="Arial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572000" y="3933825"/>
          <a:ext cx="4321175" cy="2335213"/>
        </p:xfrm>
        <a:graphic>
          <a:graphicData uri="http://schemas.openxmlformats.org/drawingml/2006/table">
            <a:tbl>
              <a:tblPr/>
              <a:tblGrid>
                <a:gridCol w="1389063"/>
                <a:gridCol w="1706562"/>
                <a:gridCol w="1225550"/>
              </a:tblGrid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7526" marR="7526" marT="7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Наименование МО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Темп  2017 года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к 2016 году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Более 110%</a:t>
                      </a:r>
                    </a:p>
                  </a:txBody>
                  <a:tcPr marL="7526" marR="7526" marT="7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Михайловский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111,3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Кораблиснкий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112,3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Ухоловский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112,6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Милославский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114,3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Ряжский 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114,5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Рязанский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114,6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Сараевский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115,5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Рыбновский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116,4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Ал.-Невский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119,1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Захаровский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123,0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0472" name="Group 120"/>
          <p:cNvGraphicFramePr>
            <a:graphicFrameLocks noGrp="1"/>
          </p:cNvGraphicFramePr>
          <p:nvPr/>
        </p:nvGraphicFramePr>
        <p:xfrm>
          <a:off x="323850" y="1844675"/>
          <a:ext cx="3960813" cy="4291013"/>
        </p:xfrm>
        <a:graphic>
          <a:graphicData uri="http://schemas.openxmlformats.org/drawingml/2006/table">
            <a:tbl>
              <a:tblPr/>
              <a:tblGrid>
                <a:gridCol w="1238250"/>
                <a:gridCol w="1498600"/>
                <a:gridCol w="1223963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Наименование МО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Темп  2017 года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к 2016 году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До 100%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Кадомский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92,9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Пителинский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97,4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г. Скопин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98,5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Шиловский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99,3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г. Касимов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99,3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г. Сасово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99,5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rowSpan="1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100%-110%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г. Рязань</a:t>
                      </a:r>
                    </a:p>
                  </a:txBody>
                  <a:tcPr marL="7526" marR="7526" marT="752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100,7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Касимовский</a:t>
                      </a:r>
                    </a:p>
                  </a:txBody>
                  <a:tcPr marL="7526" marR="7526" marT="752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100,8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Старожиловский</a:t>
                      </a:r>
                    </a:p>
                  </a:txBody>
                  <a:tcPr marL="7526" marR="7526" marT="752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101,7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Сапожковский</a:t>
                      </a:r>
                    </a:p>
                  </a:txBody>
                  <a:tcPr marL="7526" marR="7526" marT="752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101,8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Путятинский</a:t>
                      </a:r>
                    </a:p>
                  </a:txBody>
                  <a:tcPr marL="7526" marR="7526" marT="752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101,9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Клепиковский</a:t>
                      </a:r>
                    </a:p>
                  </a:txBody>
                  <a:tcPr marL="7526" marR="7526" marT="752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103,1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Сасовский</a:t>
                      </a:r>
                    </a:p>
                  </a:txBody>
                  <a:tcPr marL="7526" marR="7526" marT="752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104,8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Чучковский</a:t>
                      </a:r>
                    </a:p>
                  </a:txBody>
                  <a:tcPr marL="7526" marR="7526" marT="752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105,3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Пронский</a:t>
                      </a:r>
                    </a:p>
                  </a:txBody>
                  <a:tcPr marL="7526" marR="7526" marT="752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106,1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Ермишинский</a:t>
                      </a:r>
                    </a:p>
                  </a:txBody>
                  <a:tcPr marL="7526" marR="7526" marT="752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106,2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Шацкий</a:t>
                      </a:r>
                    </a:p>
                  </a:txBody>
                  <a:tcPr marL="7526" marR="7526" marT="752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107,1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Скопинский</a:t>
                      </a:r>
                    </a:p>
                  </a:txBody>
                  <a:tcPr marL="7526" marR="7526" marT="752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108,3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Спасский</a:t>
                      </a:r>
                    </a:p>
                  </a:txBody>
                  <a:tcPr marL="7526" marR="7526" marT="752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108,7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0468" name="Диаграмма 8"/>
          <p:cNvGraphicFramePr>
            <a:graphicFrameLocks/>
          </p:cNvGraphicFramePr>
          <p:nvPr/>
        </p:nvGraphicFramePr>
        <p:xfrm>
          <a:off x="4629150" y="1074738"/>
          <a:ext cx="4565650" cy="3101975"/>
        </p:xfrm>
        <a:graphic>
          <a:graphicData uri="http://schemas.openxmlformats.org/presentationml/2006/ole">
            <p:oleObj spid="_x0000_s100468" r:id="rId3" imgW="4566300" imgH="3103133" progId="Excel.Chart.8">
              <p:embed/>
            </p:oleObj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468313" y="1196975"/>
            <a:ext cx="3598862" cy="3603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300" b="1" dirty="0">
                <a:latin typeface="Arial" pitchFamily="34" charset="0"/>
                <a:cs typeface="Arial" pitchFamily="34" charset="0"/>
              </a:rPr>
              <a:t>Среднемуниципальный темп –  104,9%</a:t>
            </a:r>
          </a:p>
        </p:txBody>
      </p:sp>
      <p:sp>
        <p:nvSpPr>
          <p:cNvPr id="100583" name="TextBox 12"/>
          <p:cNvSpPr txBox="1">
            <a:spLocks noChangeArrowheads="1"/>
          </p:cNvSpPr>
          <p:nvPr/>
        </p:nvSpPr>
        <p:spPr bwMode="auto">
          <a:xfrm>
            <a:off x="7956550" y="18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0584" name="Text Box 233"/>
          <p:cNvSpPr txBox="1">
            <a:spLocks noChangeArrowheads="1"/>
          </p:cNvSpPr>
          <p:nvPr/>
        </p:nvSpPr>
        <p:spPr bwMode="auto">
          <a:xfrm>
            <a:off x="250825" y="549275"/>
            <a:ext cx="76422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chemeClr val="tx2"/>
                </a:solidFill>
              </a:rPr>
              <a:t>Использованы материалы презентации заседания коллегии министерства финансов Рязанской  области «Об итогах </a:t>
            </a:r>
          </a:p>
          <a:p>
            <a:r>
              <a:rPr lang="ru-RU" sz="1000" b="1">
                <a:solidFill>
                  <a:schemeClr val="tx2"/>
                </a:solidFill>
              </a:rPr>
              <a:t>исполнения бюджета Рязанской области за 2017 год и задачах финансовых органов на 2018 год»)</a:t>
            </a:r>
            <a:r>
              <a:rPr lang="ru-RU" b="1">
                <a:solidFill>
                  <a:schemeClr val="tx2"/>
                </a:solidFill>
              </a:rPr>
              <a:t/>
            </a:r>
            <a:br>
              <a:rPr lang="ru-RU" b="1">
                <a:solidFill>
                  <a:schemeClr val="tx2"/>
                </a:solidFill>
              </a:rPr>
            </a:br>
            <a:endParaRPr lang="ru-RU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2988" y="188913"/>
            <a:ext cx="7772400" cy="504825"/>
          </a:xfrm>
        </p:spPr>
        <p:txBody>
          <a:bodyPr lIns="91440" rIns="91440" bIns="45720" anchor="t"/>
          <a:lstStyle/>
          <a:p>
            <a:r>
              <a:rPr lang="ru-RU" sz="1900" b="1" smtClean="0">
                <a:cs typeface="Arial" charset="0"/>
              </a:rPr>
              <a:t>ПОСТУПЛЕНИЯ ЗЕМЕЛЬНОГО НАЛОГА В БЮДЖЕТЫ МУНИЦИПАЛЬНЫХ РАЙОНОВ И ГОРОДСКИХ ОКРУГОВ РЯЗАНСКОЙ ОБЛАСТИ В 2017 ГОДУ, % К ПЛАНУ</a:t>
            </a:r>
            <a:br>
              <a:rPr lang="ru-RU" sz="1900" b="1" smtClean="0">
                <a:cs typeface="Arial" charset="0"/>
              </a:rPr>
            </a:br>
            <a:endParaRPr lang="ru-RU" sz="1900" b="1" smtClean="0">
              <a:cs typeface="Arial" charset="0"/>
            </a:endParaRPr>
          </a:p>
        </p:txBody>
      </p:sp>
      <p:graphicFrame>
        <p:nvGraphicFramePr>
          <p:cNvPr id="102406" name="Диаграмма 5"/>
          <p:cNvGraphicFramePr>
            <a:graphicFrameLocks/>
          </p:cNvGraphicFramePr>
          <p:nvPr/>
        </p:nvGraphicFramePr>
        <p:xfrm>
          <a:off x="128588" y="1268413"/>
          <a:ext cx="9015412" cy="5300662"/>
        </p:xfrm>
        <a:graphic>
          <a:graphicData uri="http://schemas.openxmlformats.org/presentationml/2006/ole">
            <p:oleObj spid="_x0000_s102406" r:id="rId3" imgW="9016765" imgH="5297883" progId="Excel.Chart.8">
              <p:embed/>
            </p:oleObj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2484438" y="6597650"/>
            <a:ext cx="3952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09" name="TextBox 9"/>
          <p:cNvSpPr txBox="1">
            <a:spLocks noChangeArrowheads="1"/>
          </p:cNvSpPr>
          <p:nvPr/>
        </p:nvSpPr>
        <p:spPr bwMode="auto">
          <a:xfrm>
            <a:off x="2124075" y="6381750"/>
            <a:ext cx="4679950" cy="3381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               Среднемуниципальный темп 102,3%</a:t>
            </a:r>
          </a:p>
        </p:txBody>
      </p:sp>
      <p:sp>
        <p:nvSpPr>
          <p:cNvPr id="102410" name="Text Box 11"/>
          <p:cNvSpPr txBox="1">
            <a:spLocks noChangeArrowheads="1"/>
          </p:cNvSpPr>
          <p:nvPr/>
        </p:nvSpPr>
        <p:spPr bwMode="auto">
          <a:xfrm>
            <a:off x="1116013" y="1125538"/>
            <a:ext cx="7159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chemeClr val="tx2"/>
                </a:solidFill>
              </a:rPr>
              <a:t>Использованы материалы презентации заседания коллегии министерства финансов Рязанской  области</a:t>
            </a:r>
          </a:p>
          <a:p>
            <a:r>
              <a:rPr lang="ru-RU" sz="1000" b="1">
                <a:solidFill>
                  <a:schemeClr val="tx2"/>
                </a:solidFill>
              </a:rPr>
              <a:t> «Об итогах исполнения бюджета Рязанской области за 2017 год и задачах финансовых органов на 2018 год»)</a:t>
            </a:r>
            <a:br>
              <a:rPr lang="ru-RU" sz="1000" b="1">
                <a:solidFill>
                  <a:schemeClr val="tx2"/>
                </a:solidFill>
              </a:rPr>
            </a:br>
            <a:endParaRPr lang="ru-RU" sz="10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836613"/>
            <a:ext cx="8229600" cy="50482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FF"/>
                </a:solidFill>
                <a:latin typeface="Calibri" pitchFamily="34" charset="0"/>
                <a:ea typeface="Aharoni"/>
                <a:cs typeface="Aharoni"/>
              </a:rPr>
              <a:t>1. Вводная часть</a:t>
            </a:r>
            <a:endParaRPr lang="ru-RU" sz="3200" b="1" smtClean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Sylfaen" pitchFamily="18" charset="0"/>
              </a:rPr>
              <a:t>   «Бюджет для граждан»   - упрощённая версия бюджетного документа, которая использует неформальный язык и доступные форматы, чтобы облегчить гражданам понимание бюджета, показать формы возможного взаимодействия с администрацией района по вопросам расходования общественных финансов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260350"/>
            <a:ext cx="8748712" cy="649288"/>
          </a:xfrm>
        </p:spPr>
        <p:txBody>
          <a:bodyPr lIns="91440" rIns="91440" bIns="45720" anchor="t"/>
          <a:lstStyle/>
          <a:p>
            <a:r>
              <a:rPr lang="ru-RU" sz="1900" b="1" smtClean="0">
                <a:cs typeface="Arial" charset="0"/>
              </a:rPr>
              <a:t>ПОСТУПЛЕНИЯ НАЛОГА НА ИМУЩЕСТВО ФИЗИЧЕСКИХ ЛИЦ В </a:t>
            </a:r>
            <a:br>
              <a:rPr lang="ru-RU" sz="1900" b="1" smtClean="0">
                <a:cs typeface="Arial" charset="0"/>
              </a:rPr>
            </a:br>
            <a:r>
              <a:rPr lang="ru-RU" sz="1900" b="1" smtClean="0">
                <a:cs typeface="Arial" charset="0"/>
              </a:rPr>
              <a:t>БЮДЖЕТЫ МУНИЦИПАЛЬНЫХ РАЙОНОВ И ГОРОДСКИХ  ОКРУГОВ РЯЗАНСКОЙ ОБЛАСТИ В 2017 ГОДУ,             % К ПЛАНУ</a:t>
            </a:r>
            <a:br>
              <a:rPr lang="ru-RU" sz="1900" b="1" smtClean="0">
                <a:cs typeface="Arial" charset="0"/>
              </a:rPr>
            </a:br>
            <a:r>
              <a:rPr lang="ru-RU" sz="1900" b="1" smtClean="0">
                <a:cs typeface="Arial" charset="0"/>
              </a:rPr>
              <a:t/>
            </a:r>
            <a:br>
              <a:rPr lang="ru-RU" sz="1900" b="1" smtClean="0">
                <a:cs typeface="Arial" charset="0"/>
              </a:rPr>
            </a:br>
            <a:r>
              <a:rPr lang="ru-RU" sz="900" b="1" smtClean="0"/>
              <a:t>Использованы материалы презентации заседания коллегии министерства финансов Рязанской  области «Об итогах исполнения бюджета Рязанской области за 2017 год и задачах финансовых органов на 2018 год»)</a:t>
            </a:r>
            <a:br>
              <a:rPr lang="ru-RU" sz="900" b="1" smtClean="0"/>
            </a:br>
            <a:endParaRPr lang="ru-RU" sz="900" b="1" smtClean="0"/>
          </a:p>
        </p:txBody>
      </p:sp>
      <p:graphicFrame>
        <p:nvGraphicFramePr>
          <p:cNvPr id="101382" name="Диаграмма 5"/>
          <p:cNvGraphicFramePr>
            <a:graphicFrameLocks/>
          </p:cNvGraphicFramePr>
          <p:nvPr/>
        </p:nvGraphicFramePr>
        <p:xfrm>
          <a:off x="0" y="1557338"/>
          <a:ext cx="9015413" cy="5300662"/>
        </p:xfrm>
        <a:graphic>
          <a:graphicData uri="http://schemas.openxmlformats.org/presentationml/2006/ole">
            <p:oleObj spid="_x0000_s101382" r:id="rId3" imgW="9016765" imgH="5303980" progId="Excel.Chart.8">
              <p:embed/>
            </p:oleObj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2484438" y="6597650"/>
            <a:ext cx="3952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85" name="TextBox 9"/>
          <p:cNvSpPr txBox="1">
            <a:spLocks noChangeArrowheads="1"/>
          </p:cNvSpPr>
          <p:nvPr/>
        </p:nvSpPr>
        <p:spPr bwMode="auto">
          <a:xfrm>
            <a:off x="2051050" y="6381750"/>
            <a:ext cx="4392613" cy="3381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               Среднемуниципальный темп 103,5%</a:t>
            </a:r>
          </a:p>
        </p:txBody>
      </p:sp>
      <p:sp>
        <p:nvSpPr>
          <p:cNvPr id="101386" name="TextBox 12"/>
          <p:cNvSpPr txBox="1">
            <a:spLocks noChangeArrowheads="1"/>
          </p:cNvSpPr>
          <p:nvPr/>
        </p:nvSpPr>
        <p:spPr bwMode="auto">
          <a:xfrm>
            <a:off x="7956550" y="260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1387" name="Text Box 12"/>
          <p:cNvSpPr txBox="1">
            <a:spLocks noChangeArrowheads="1"/>
          </p:cNvSpPr>
          <p:nvPr/>
        </p:nvSpPr>
        <p:spPr bwMode="auto">
          <a:xfrm>
            <a:off x="303213" y="1792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04813"/>
            <a:ext cx="8064500" cy="936625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rgbClr val="0000FF"/>
                </a:solidFill>
                <a:latin typeface="Calibri" pitchFamily="34" charset="0"/>
              </a:rPr>
              <a:t>6. Основные характеристики районного бюджета за 2017год</a:t>
            </a:r>
            <a:br>
              <a:rPr lang="ru-RU" sz="2200" b="1" smtClean="0">
                <a:solidFill>
                  <a:srgbClr val="0000FF"/>
                </a:solidFill>
                <a:latin typeface="Calibri" pitchFamily="34" charset="0"/>
              </a:rPr>
            </a:br>
            <a:endParaRPr lang="ru-RU" sz="1800" b="1" smtClean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71694" name="Text Box 5"/>
          <p:cNvSpPr txBox="1">
            <a:spLocks noChangeArrowheads="1"/>
          </p:cNvSpPr>
          <p:nvPr/>
        </p:nvSpPr>
        <p:spPr bwMode="auto">
          <a:xfrm>
            <a:off x="5724525" y="1268413"/>
            <a:ext cx="1296988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71695" name="Line 6"/>
          <p:cNvSpPr>
            <a:spLocks noChangeShapeType="1"/>
          </p:cNvSpPr>
          <p:nvPr/>
        </p:nvSpPr>
        <p:spPr bwMode="auto">
          <a:xfrm flipH="1">
            <a:off x="823913" y="2347913"/>
            <a:ext cx="727075" cy="1587"/>
          </a:xfrm>
          <a:prstGeom prst="line">
            <a:avLst/>
          </a:prstGeom>
          <a:noFill/>
          <a:ln w="28440" cap="sq">
            <a:solidFill>
              <a:srgbClr val="4A7EBB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96" name="Line 7"/>
          <p:cNvSpPr>
            <a:spLocks noChangeShapeType="1"/>
          </p:cNvSpPr>
          <p:nvPr/>
        </p:nvSpPr>
        <p:spPr bwMode="auto">
          <a:xfrm>
            <a:off x="827088" y="1844675"/>
            <a:ext cx="1587" cy="1944688"/>
          </a:xfrm>
          <a:prstGeom prst="line">
            <a:avLst/>
          </a:prstGeom>
          <a:noFill/>
          <a:ln w="28440" cap="sq">
            <a:solidFill>
              <a:srgbClr val="4A7EBB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97" name="Line 8"/>
          <p:cNvSpPr>
            <a:spLocks noChangeShapeType="1"/>
          </p:cNvSpPr>
          <p:nvPr/>
        </p:nvSpPr>
        <p:spPr bwMode="auto">
          <a:xfrm>
            <a:off x="827088" y="3789363"/>
            <a:ext cx="720725" cy="1587"/>
          </a:xfrm>
          <a:prstGeom prst="line">
            <a:avLst/>
          </a:prstGeom>
          <a:noFill/>
          <a:ln w="28440" cap="sq">
            <a:solidFill>
              <a:srgbClr val="4A7EBB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98" name="Line 9"/>
          <p:cNvSpPr>
            <a:spLocks noChangeShapeType="1"/>
          </p:cNvSpPr>
          <p:nvPr/>
        </p:nvSpPr>
        <p:spPr bwMode="auto">
          <a:xfrm>
            <a:off x="827088" y="3789363"/>
            <a:ext cx="1587" cy="1511300"/>
          </a:xfrm>
          <a:prstGeom prst="line">
            <a:avLst/>
          </a:prstGeom>
          <a:noFill/>
          <a:ln w="28440" cap="sq">
            <a:solidFill>
              <a:srgbClr val="4A7EBB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99" name="Line 10"/>
          <p:cNvSpPr>
            <a:spLocks noChangeShapeType="1"/>
          </p:cNvSpPr>
          <p:nvPr/>
        </p:nvSpPr>
        <p:spPr bwMode="auto">
          <a:xfrm>
            <a:off x="827088" y="5300663"/>
            <a:ext cx="720725" cy="1587"/>
          </a:xfrm>
          <a:prstGeom prst="line">
            <a:avLst/>
          </a:prstGeom>
          <a:noFill/>
          <a:ln w="28440" cap="sq">
            <a:solidFill>
              <a:srgbClr val="4A7EBB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00" name="Rectangle 12"/>
          <p:cNvSpPr>
            <a:spLocks noChangeArrowheads="1"/>
          </p:cNvSpPr>
          <p:nvPr/>
        </p:nvSpPr>
        <p:spPr bwMode="auto">
          <a:xfrm>
            <a:off x="395288" y="1484313"/>
            <a:ext cx="2520950" cy="576262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cs typeface="Arial" charset="0"/>
              </a:rPr>
              <a:t>Районный бюджет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cs typeface="Arial" charset="0"/>
              </a:rPr>
              <a:t>2017 год</a:t>
            </a:r>
          </a:p>
        </p:txBody>
      </p:sp>
      <p:sp>
        <p:nvSpPr>
          <p:cNvPr id="71701" name="Rectangle 13"/>
          <p:cNvSpPr>
            <a:spLocks noChangeArrowheads="1"/>
          </p:cNvSpPr>
          <p:nvPr/>
        </p:nvSpPr>
        <p:spPr bwMode="auto">
          <a:xfrm>
            <a:off x="1547813" y="2205038"/>
            <a:ext cx="1800225" cy="792162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Доходы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556 710,7 тыс.руб.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104,1 % к 2016 г.</a:t>
            </a:r>
          </a:p>
        </p:txBody>
      </p:sp>
      <p:sp>
        <p:nvSpPr>
          <p:cNvPr id="71702" name="Rectangle 14"/>
          <p:cNvSpPr>
            <a:spLocks noChangeArrowheads="1"/>
          </p:cNvSpPr>
          <p:nvPr/>
        </p:nvSpPr>
        <p:spPr bwMode="auto">
          <a:xfrm>
            <a:off x="1547813" y="3357563"/>
            <a:ext cx="1800225" cy="792162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Расходы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569 201,8 тыс.руб.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110,5 % к 2016 г.</a:t>
            </a:r>
          </a:p>
        </p:txBody>
      </p:sp>
      <p:sp>
        <p:nvSpPr>
          <p:cNvPr id="71703" name="Rectangle 15"/>
          <p:cNvSpPr>
            <a:spLocks noChangeArrowheads="1"/>
          </p:cNvSpPr>
          <p:nvPr/>
        </p:nvSpPr>
        <p:spPr bwMode="auto">
          <a:xfrm>
            <a:off x="1547813" y="4581525"/>
            <a:ext cx="1800225" cy="935038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Дефицит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12 491,1тыс. руб.</a:t>
            </a:r>
          </a:p>
        </p:txBody>
      </p:sp>
      <p:graphicFrame>
        <p:nvGraphicFramePr>
          <p:cNvPr id="71692" name="Object 2"/>
          <p:cNvGraphicFramePr>
            <a:graphicFrameLocks noChangeAspect="1"/>
          </p:cNvGraphicFramePr>
          <p:nvPr/>
        </p:nvGraphicFramePr>
        <p:xfrm>
          <a:off x="941388" y="1681163"/>
          <a:ext cx="8202612" cy="5176837"/>
        </p:xfrm>
        <a:graphic>
          <a:graphicData uri="http://schemas.openxmlformats.org/presentationml/2006/ole">
            <p:oleObj spid="_x0000_s71692" name="Диаграмма" r:id="rId3" imgW="7962900" imgH="5019751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76250"/>
            <a:ext cx="8713787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hlink"/>
                </a:solidFill>
                <a:latin typeface="+mj-lt"/>
              </a:rPr>
              <a:t/>
            </a:r>
            <a:br>
              <a:rPr lang="ru-RU" sz="1800" dirty="0" smtClean="0">
                <a:solidFill>
                  <a:schemeClr val="hlink"/>
                </a:solidFill>
                <a:latin typeface="+mj-lt"/>
              </a:rPr>
            </a:br>
            <a:r>
              <a:rPr lang="ru-RU" sz="1800" dirty="0" smtClean="0">
                <a:solidFill>
                  <a:schemeClr val="hlink"/>
                </a:solidFill>
                <a:latin typeface="+mj-lt"/>
              </a:rPr>
              <a:t/>
            </a:r>
            <a:br>
              <a:rPr lang="ru-RU" sz="1800" dirty="0" smtClean="0">
                <a:solidFill>
                  <a:schemeClr val="hlink"/>
                </a:solidFill>
                <a:latin typeface="+mj-lt"/>
              </a:rPr>
            </a:br>
            <a:r>
              <a:rPr lang="ru-RU" sz="1800" dirty="0">
                <a:solidFill>
                  <a:schemeClr val="hlink"/>
                </a:solidFill>
                <a:latin typeface="+mj-lt"/>
              </a:rPr>
              <a:t/>
            </a:r>
            <a:br>
              <a:rPr lang="ru-RU" sz="1800" dirty="0">
                <a:solidFill>
                  <a:schemeClr val="hlink"/>
                </a:solidFill>
                <a:latin typeface="+mj-lt"/>
              </a:rPr>
            </a:br>
            <a:endParaRPr lang="ru-RU" sz="1800" dirty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105474" name="Text Box 4"/>
          <p:cNvSpPr txBox="1">
            <a:spLocks noChangeArrowheads="1"/>
          </p:cNvSpPr>
          <p:nvPr/>
        </p:nvSpPr>
        <p:spPr bwMode="auto">
          <a:xfrm>
            <a:off x="7715250" y="285750"/>
            <a:ext cx="428625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05475" name="Text Box 5"/>
          <p:cNvSpPr txBox="1">
            <a:spLocks noChangeArrowheads="1"/>
          </p:cNvSpPr>
          <p:nvPr/>
        </p:nvSpPr>
        <p:spPr bwMode="auto">
          <a:xfrm>
            <a:off x="395288" y="188913"/>
            <a:ext cx="8424862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7. Исполнение районного бюджета за 2017 год ( тыс. руб.)</a:t>
            </a:r>
            <a:endParaRPr lang="ru-RU" sz="2400" b="1">
              <a:solidFill>
                <a:srgbClr val="C00000"/>
              </a:solidFill>
              <a:latin typeface="Calibri" pitchFamily="34" charset="0"/>
              <a:ea typeface="Microsoft YaHei"/>
              <a:cs typeface="Arial" charset="0"/>
            </a:endParaRPr>
          </a:p>
        </p:txBody>
      </p:sp>
      <p:sp>
        <p:nvSpPr>
          <p:cNvPr id="105476" name="Text Box 6"/>
          <p:cNvSpPr txBox="1">
            <a:spLocks noChangeArrowheads="1"/>
          </p:cNvSpPr>
          <p:nvPr/>
        </p:nvSpPr>
        <p:spPr bwMode="auto">
          <a:xfrm>
            <a:off x="323850" y="765175"/>
            <a:ext cx="2663825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 defTabSz="449263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Calibri" pitchFamily="34" charset="0"/>
                <a:ea typeface="Microsoft YaHei"/>
                <a:cs typeface="Arial" charset="0"/>
              </a:rPr>
              <a:t>Доходы бюджета:</a:t>
            </a:r>
          </a:p>
        </p:txBody>
      </p:sp>
      <p:sp>
        <p:nvSpPr>
          <p:cNvPr id="105477" name="Text Box 7"/>
          <p:cNvSpPr txBox="1">
            <a:spLocks noChangeArrowheads="1"/>
          </p:cNvSpPr>
          <p:nvPr/>
        </p:nvSpPr>
        <p:spPr bwMode="auto">
          <a:xfrm>
            <a:off x="6227763" y="765175"/>
            <a:ext cx="2665412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defTabSz="449263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Расходы бюджета:</a:t>
            </a:r>
          </a:p>
        </p:txBody>
      </p:sp>
      <p:sp>
        <p:nvSpPr>
          <p:cNvPr id="105478" name="Text Box 8"/>
          <p:cNvSpPr txBox="1">
            <a:spLocks noChangeArrowheads="1"/>
          </p:cNvSpPr>
          <p:nvPr/>
        </p:nvSpPr>
        <p:spPr bwMode="auto">
          <a:xfrm>
            <a:off x="468313" y="1125538"/>
            <a:ext cx="2303462" cy="4346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>
              <a:solidFill>
                <a:srgbClr val="000000"/>
              </a:solidFill>
              <a:cs typeface="Arial" charset="0"/>
            </a:endParaRP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>
              <a:solidFill>
                <a:srgbClr val="000000"/>
              </a:solidFill>
              <a:cs typeface="Arial" charset="0"/>
            </a:endParaRP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Налог на доходы физических лиц</a:t>
            </a: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000000"/>
                </a:solidFill>
                <a:cs typeface="Arial" charset="0"/>
              </a:rPr>
              <a:t>244 280,5</a:t>
            </a: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>
              <a:solidFill>
                <a:srgbClr val="000000"/>
              </a:solidFill>
              <a:cs typeface="Arial" charset="0"/>
            </a:endParaRP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>
              <a:solidFill>
                <a:srgbClr val="000000"/>
              </a:solidFill>
              <a:cs typeface="Arial" charset="0"/>
            </a:endParaRP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>
              <a:solidFill>
                <a:srgbClr val="000000"/>
              </a:solidFill>
              <a:cs typeface="Arial" charset="0"/>
            </a:endParaRP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>
              <a:solidFill>
                <a:srgbClr val="000000"/>
              </a:solidFill>
              <a:cs typeface="Arial" charset="0"/>
            </a:endParaRP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Безвозмездные поступления</a:t>
            </a: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000000"/>
                </a:solidFill>
                <a:cs typeface="Arial" charset="0"/>
              </a:rPr>
              <a:t>285 639,8</a:t>
            </a: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>
              <a:solidFill>
                <a:srgbClr val="000000"/>
              </a:solidFill>
              <a:cs typeface="Arial" charset="0"/>
            </a:endParaRP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>
              <a:solidFill>
                <a:srgbClr val="000000"/>
              </a:solidFill>
              <a:cs typeface="Arial" charset="0"/>
            </a:endParaRP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>
              <a:solidFill>
                <a:srgbClr val="000000"/>
              </a:solidFill>
              <a:cs typeface="Arial" charset="0"/>
            </a:endParaRP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>
              <a:solidFill>
                <a:srgbClr val="000000"/>
              </a:solidFill>
              <a:cs typeface="Arial" charset="0"/>
            </a:endParaRP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>
              <a:solidFill>
                <a:srgbClr val="000000"/>
              </a:solidFill>
              <a:cs typeface="Arial" charset="0"/>
            </a:endParaRP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>
              <a:solidFill>
                <a:srgbClr val="000000"/>
              </a:solidFill>
              <a:cs typeface="Arial" charset="0"/>
            </a:endParaRP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Прочие доходы</a:t>
            </a: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000000"/>
                </a:solidFill>
                <a:cs typeface="Arial" charset="0"/>
              </a:rPr>
              <a:t>26 790,4</a:t>
            </a:r>
          </a:p>
        </p:txBody>
      </p:sp>
      <p:sp>
        <p:nvSpPr>
          <p:cNvPr id="105479" name="Text Box 9"/>
          <p:cNvSpPr txBox="1">
            <a:spLocks noChangeArrowheads="1"/>
          </p:cNvSpPr>
          <p:nvPr/>
        </p:nvSpPr>
        <p:spPr bwMode="auto">
          <a:xfrm>
            <a:off x="6372225" y="1125538"/>
            <a:ext cx="2520950" cy="443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>
              <a:solidFill>
                <a:srgbClr val="000000"/>
              </a:solidFill>
              <a:cs typeface="Arial" charset="0"/>
            </a:endParaRP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Образование – </a:t>
            </a:r>
            <a:r>
              <a:rPr lang="ru-RU" sz="1400" b="1">
                <a:solidFill>
                  <a:srgbClr val="000000"/>
                </a:solidFill>
                <a:cs typeface="Arial" charset="0"/>
              </a:rPr>
              <a:t>337 601,1</a:t>
            </a: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 b="1">
              <a:solidFill>
                <a:srgbClr val="000000"/>
              </a:solidFill>
              <a:cs typeface="Arial" charset="0"/>
            </a:endParaRP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>
              <a:solidFill>
                <a:srgbClr val="000000"/>
              </a:solidFill>
              <a:cs typeface="Arial" charset="0"/>
            </a:endParaRP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Культура и кинематография</a:t>
            </a: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000000"/>
                </a:solidFill>
                <a:cs typeface="Arial" charset="0"/>
              </a:rPr>
              <a:t>84 020,7</a:t>
            </a: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>
              <a:solidFill>
                <a:srgbClr val="000000"/>
              </a:solidFill>
              <a:cs typeface="Arial" charset="0"/>
            </a:endParaRP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Общегосударственные вопросы – </a:t>
            </a:r>
            <a:r>
              <a:rPr lang="ru-RU" sz="1400" b="1">
                <a:solidFill>
                  <a:srgbClr val="000000"/>
                </a:solidFill>
                <a:cs typeface="Arial" charset="0"/>
              </a:rPr>
              <a:t>57 057,6</a:t>
            </a: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>
              <a:solidFill>
                <a:srgbClr val="000000"/>
              </a:solidFill>
              <a:cs typeface="Arial" charset="0"/>
            </a:endParaRP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Социальная политика - </a:t>
            </a: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000000"/>
                </a:solidFill>
                <a:cs typeface="Arial" charset="0"/>
              </a:rPr>
              <a:t>48 066,4</a:t>
            </a:r>
            <a:endParaRPr lang="ru-RU" sz="1400">
              <a:solidFill>
                <a:srgbClr val="000000"/>
              </a:solidFill>
              <a:cs typeface="Arial" charset="0"/>
            </a:endParaRP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>
              <a:solidFill>
                <a:srgbClr val="000000"/>
              </a:solidFill>
              <a:cs typeface="Arial" charset="0"/>
            </a:endParaRP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Финансовая помощь поселениям – </a:t>
            </a:r>
            <a:r>
              <a:rPr lang="ru-RU" sz="1400" b="1">
                <a:solidFill>
                  <a:srgbClr val="000000"/>
                </a:solidFill>
                <a:cs typeface="Arial" charset="0"/>
              </a:rPr>
              <a:t>22 584,4</a:t>
            </a: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 b="1">
              <a:solidFill>
                <a:srgbClr val="000000"/>
              </a:solidFill>
              <a:cs typeface="Arial" charset="0"/>
            </a:endParaRP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Национальная экономика - </a:t>
            </a: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000000"/>
                </a:solidFill>
                <a:cs typeface="Arial" charset="0"/>
              </a:rPr>
              <a:t>12 317,4</a:t>
            </a: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>
              <a:solidFill>
                <a:srgbClr val="000000"/>
              </a:solidFill>
              <a:cs typeface="Arial" charset="0"/>
            </a:endParaRP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Другие сферы</a:t>
            </a: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000000"/>
                </a:solidFill>
                <a:cs typeface="Arial" charset="0"/>
              </a:rPr>
              <a:t>7 554,2</a:t>
            </a:r>
          </a:p>
        </p:txBody>
      </p:sp>
      <p:sp>
        <p:nvSpPr>
          <p:cNvPr id="294922" name="AutoShape 10"/>
          <p:cNvSpPr>
            <a:spLocks noChangeArrowheads="1"/>
          </p:cNvSpPr>
          <p:nvPr/>
        </p:nvSpPr>
        <p:spPr bwMode="auto">
          <a:xfrm>
            <a:off x="3276600" y="908050"/>
            <a:ext cx="2374900" cy="50419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5400000" scaled="1"/>
          </a:gra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5481" name="Text Box 11"/>
          <p:cNvSpPr txBox="1">
            <a:spLocks noChangeArrowheads="1"/>
          </p:cNvSpPr>
          <p:nvPr/>
        </p:nvSpPr>
        <p:spPr bwMode="auto">
          <a:xfrm>
            <a:off x="3492500" y="1196975"/>
            <a:ext cx="1943100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C00000"/>
                </a:solidFill>
                <a:cs typeface="Arial" charset="0"/>
              </a:rPr>
              <a:t>ИТОГИ БЮДЖЕТА: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>
              <a:solidFill>
                <a:srgbClr val="C00000"/>
              </a:solidFill>
              <a:cs typeface="Arial" charset="0"/>
            </a:endParaRP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>
              <a:solidFill>
                <a:srgbClr val="C00000"/>
              </a:solidFill>
              <a:cs typeface="Arial" charset="0"/>
            </a:endParaRP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C00000"/>
                </a:solidFill>
                <a:cs typeface="Arial" charset="0"/>
              </a:rPr>
              <a:t>Доходы в расчете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C00000"/>
                </a:solidFill>
                <a:cs typeface="Arial" charset="0"/>
              </a:rPr>
              <a:t>на 1 человека </a:t>
            </a:r>
            <a:r>
              <a:rPr lang="ru-RU" sz="1600">
                <a:solidFill>
                  <a:srgbClr val="C00000"/>
                </a:solidFill>
                <a:cs typeface="Arial" charset="0"/>
              </a:rPr>
              <a:t>(руб./чел.):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C00000"/>
                </a:solidFill>
                <a:cs typeface="Arial" charset="0"/>
              </a:rPr>
              <a:t>21 474,7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>
              <a:solidFill>
                <a:srgbClr val="C00000"/>
              </a:solidFill>
              <a:cs typeface="Arial" charset="0"/>
            </a:endParaRP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>
              <a:solidFill>
                <a:srgbClr val="C00000"/>
              </a:solidFill>
              <a:cs typeface="Arial" charset="0"/>
            </a:endParaRP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>
              <a:solidFill>
                <a:srgbClr val="C00000"/>
              </a:solidFill>
              <a:cs typeface="Arial" charset="0"/>
            </a:endParaRP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C00000"/>
                </a:solidFill>
                <a:cs typeface="Arial" charset="0"/>
              </a:rPr>
              <a:t>Расходы в расчете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C00000"/>
                </a:solidFill>
                <a:cs typeface="Arial" charset="0"/>
              </a:rPr>
              <a:t>на 1 человека </a:t>
            </a:r>
            <a:r>
              <a:rPr lang="ru-RU" sz="1600">
                <a:solidFill>
                  <a:srgbClr val="C00000"/>
                </a:solidFill>
                <a:cs typeface="Arial" charset="0"/>
              </a:rPr>
              <a:t>(руб./чел.):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C00000"/>
                </a:solidFill>
                <a:cs typeface="Arial" charset="0"/>
              </a:rPr>
              <a:t>21 956,6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05482" name="Text Box 12"/>
          <p:cNvSpPr txBox="1">
            <a:spLocks noChangeArrowheads="1"/>
          </p:cNvSpPr>
          <p:nvPr/>
        </p:nvSpPr>
        <p:spPr bwMode="auto">
          <a:xfrm>
            <a:off x="3132138" y="6092825"/>
            <a:ext cx="273526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cs typeface="Arial" charset="0"/>
              </a:rPr>
              <a:t>Численность населения: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  <a:cs typeface="Arial" charset="0"/>
              </a:rPr>
              <a:t>25 924 чел.</a:t>
            </a:r>
          </a:p>
        </p:txBody>
      </p:sp>
      <p:grpSp>
        <p:nvGrpSpPr>
          <p:cNvPr id="105483" name="Group 13"/>
          <p:cNvGrpSpPr>
            <a:grpSpLocks/>
          </p:cNvGrpSpPr>
          <p:nvPr/>
        </p:nvGrpSpPr>
        <p:grpSpPr bwMode="auto">
          <a:xfrm>
            <a:off x="438150" y="6132513"/>
            <a:ext cx="2787650" cy="555625"/>
            <a:chOff x="276" y="3863"/>
            <a:chExt cx="1756" cy="350"/>
          </a:xfrm>
        </p:grpSpPr>
        <p:pic>
          <p:nvPicPr>
            <p:cNvPr id="105499" name="Picture 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6" y="3863"/>
              <a:ext cx="1756" cy="3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5500" name="Text Box 15"/>
            <p:cNvSpPr txBox="1">
              <a:spLocks noChangeArrowheads="1"/>
            </p:cNvSpPr>
            <p:nvPr/>
          </p:nvSpPr>
          <p:spPr bwMode="auto">
            <a:xfrm>
              <a:off x="295" y="3884"/>
              <a:ext cx="1720" cy="3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105484" name="Text Box 16"/>
          <p:cNvSpPr txBox="1">
            <a:spLocks noChangeArrowheads="1"/>
          </p:cNvSpPr>
          <p:nvPr/>
        </p:nvSpPr>
        <p:spPr bwMode="auto">
          <a:xfrm>
            <a:off x="285750" y="6237288"/>
            <a:ext cx="314325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4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  <a:cs typeface="Arial" charset="0"/>
              </a:rPr>
              <a:t>Всего доходов: 556 710,7</a:t>
            </a:r>
          </a:p>
        </p:txBody>
      </p:sp>
      <p:grpSp>
        <p:nvGrpSpPr>
          <p:cNvPr id="105485" name="Group 17"/>
          <p:cNvGrpSpPr>
            <a:grpSpLocks/>
          </p:cNvGrpSpPr>
          <p:nvPr/>
        </p:nvGrpSpPr>
        <p:grpSpPr bwMode="auto">
          <a:xfrm>
            <a:off x="5767388" y="6132513"/>
            <a:ext cx="2859087" cy="555625"/>
            <a:chOff x="3633" y="3863"/>
            <a:chExt cx="1801" cy="350"/>
          </a:xfrm>
        </p:grpSpPr>
        <p:pic>
          <p:nvPicPr>
            <p:cNvPr id="105497" name="Picture 1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33" y="3863"/>
              <a:ext cx="1801" cy="3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5498" name="Text Box 19"/>
            <p:cNvSpPr txBox="1">
              <a:spLocks noChangeArrowheads="1"/>
            </p:cNvSpPr>
            <p:nvPr/>
          </p:nvSpPr>
          <p:spPr bwMode="auto">
            <a:xfrm>
              <a:off x="3651" y="3884"/>
              <a:ext cx="1766" cy="3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105486" name="Text Box 20"/>
          <p:cNvSpPr txBox="1">
            <a:spLocks noChangeArrowheads="1"/>
          </p:cNvSpPr>
          <p:nvPr/>
        </p:nvSpPr>
        <p:spPr bwMode="auto">
          <a:xfrm>
            <a:off x="5795963" y="6237288"/>
            <a:ext cx="295275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4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  <a:cs typeface="Arial" charset="0"/>
              </a:rPr>
              <a:t>Всего расходов: 569 201,8</a:t>
            </a:r>
          </a:p>
        </p:txBody>
      </p:sp>
      <p:sp>
        <p:nvSpPr>
          <p:cNvPr id="105487" name="AutoShape 21"/>
          <p:cNvSpPr>
            <a:spLocks noChangeArrowheads="1"/>
          </p:cNvSpPr>
          <p:nvPr/>
        </p:nvSpPr>
        <p:spPr bwMode="auto">
          <a:xfrm>
            <a:off x="2571750" y="3286125"/>
            <a:ext cx="503238" cy="360363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B9CDE5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5488" name="AutoShape 22"/>
          <p:cNvSpPr>
            <a:spLocks noChangeArrowheads="1"/>
          </p:cNvSpPr>
          <p:nvPr/>
        </p:nvSpPr>
        <p:spPr bwMode="auto">
          <a:xfrm>
            <a:off x="2571750" y="5000625"/>
            <a:ext cx="503238" cy="360363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B9CDE5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5489" name="AutoShape 23"/>
          <p:cNvSpPr>
            <a:spLocks noChangeArrowheads="1"/>
          </p:cNvSpPr>
          <p:nvPr/>
        </p:nvSpPr>
        <p:spPr bwMode="auto">
          <a:xfrm>
            <a:off x="5795963" y="1268413"/>
            <a:ext cx="504825" cy="360362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B9CDE5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5490" name="AutoShape 24"/>
          <p:cNvSpPr>
            <a:spLocks noChangeArrowheads="1"/>
          </p:cNvSpPr>
          <p:nvPr/>
        </p:nvSpPr>
        <p:spPr bwMode="auto">
          <a:xfrm>
            <a:off x="5795963" y="1916113"/>
            <a:ext cx="504825" cy="360362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B9CDE5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5491" name="AutoShape 25"/>
          <p:cNvSpPr>
            <a:spLocks noChangeArrowheads="1"/>
          </p:cNvSpPr>
          <p:nvPr/>
        </p:nvSpPr>
        <p:spPr bwMode="auto">
          <a:xfrm>
            <a:off x="5795963" y="2565400"/>
            <a:ext cx="504825" cy="358775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B9CDE5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5492" name="AutoShape 26"/>
          <p:cNvSpPr>
            <a:spLocks noChangeArrowheads="1"/>
          </p:cNvSpPr>
          <p:nvPr/>
        </p:nvSpPr>
        <p:spPr bwMode="auto">
          <a:xfrm>
            <a:off x="5795963" y="3213100"/>
            <a:ext cx="504825" cy="360363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B9CDE5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5493" name="AutoShape 27"/>
          <p:cNvSpPr>
            <a:spLocks noChangeArrowheads="1"/>
          </p:cNvSpPr>
          <p:nvPr/>
        </p:nvSpPr>
        <p:spPr bwMode="auto">
          <a:xfrm>
            <a:off x="5795963" y="3789363"/>
            <a:ext cx="504825" cy="360362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B9CDE5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5494" name="AutoShape 28"/>
          <p:cNvSpPr>
            <a:spLocks noChangeArrowheads="1"/>
          </p:cNvSpPr>
          <p:nvPr/>
        </p:nvSpPr>
        <p:spPr bwMode="auto">
          <a:xfrm>
            <a:off x="5795963" y="4437063"/>
            <a:ext cx="504825" cy="360362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B9CDE5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5495" name="AutoShape 29"/>
          <p:cNvSpPr>
            <a:spLocks noChangeArrowheads="1"/>
          </p:cNvSpPr>
          <p:nvPr/>
        </p:nvSpPr>
        <p:spPr bwMode="auto">
          <a:xfrm>
            <a:off x="5795963" y="5084763"/>
            <a:ext cx="504825" cy="360362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B9CDE5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5496" name="AutoShape 30"/>
          <p:cNvSpPr>
            <a:spLocks noChangeArrowheads="1"/>
          </p:cNvSpPr>
          <p:nvPr/>
        </p:nvSpPr>
        <p:spPr bwMode="auto">
          <a:xfrm>
            <a:off x="2571750" y="1643063"/>
            <a:ext cx="503238" cy="360362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B9CDE5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850900"/>
          </a:xfrm>
        </p:spPr>
        <p:txBody>
          <a:bodyPr lIns="0" rIns="0" bIns="0" anchor="b"/>
          <a:lstStyle/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300" b="1" smtClean="0">
                <a:solidFill>
                  <a:srgbClr val="0000FF"/>
                </a:solidFill>
                <a:latin typeface="Calibri" pitchFamily="34" charset="0"/>
              </a:rPr>
              <a:t>8. Информация о динамике и структуре доходов районного бюджета за 2017 год в сравнении с 2016 и 2015 годами, млн. руб.   </a:t>
            </a:r>
          </a:p>
        </p:txBody>
      </p:sp>
      <p:graphicFrame>
        <p:nvGraphicFramePr>
          <p:cNvPr id="73845" name="Group 117"/>
          <p:cNvGraphicFramePr>
            <a:graphicFrameLocks noGrp="1"/>
          </p:cNvGraphicFramePr>
          <p:nvPr>
            <p:ph idx="4294967295"/>
          </p:nvPr>
        </p:nvGraphicFramePr>
        <p:xfrm>
          <a:off x="539750" y="1196975"/>
          <a:ext cx="8280400" cy="5375275"/>
        </p:xfrm>
        <a:graphic>
          <a:graphicData uri="http://schemas.openxmlformats.org/drawingml/2006/table">
            <a:tbl>
              <a:tblPr/>
              <a:tblGrid>
                <a:gridCol w="3148013"/>
                <a:gridCol w="1025525"/>
                <a:gridCol w="1027112"/>
                <a:gridCol w="1027113"/>
                <a:gridCol w="1027112"/>
                <a:gridCol w="1025525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2015 год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(факт)</a:t>
                      </a:r>
                    </a:p>
                  </a:txBody>
                  <a:tcPr marL="90000" marR="90000" marT="98135" marB="46800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38138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2016 год</a:t>
                      </a:r>
                    </a:p>
                    <a:p>
                      <a:pPr marL="342900" marR="0" lvl="0" indent="-338138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(факт)</a:t>
                      </a:r>
                    </a:p>
                  </a:txBody>
                  <a:tcPr marL="90000" marR="90000" marT="98135" marB="46800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2016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к 2015,%</a:t>
                      </a:r>
                    </a:p>
                  </a:txBody>
                  <a:tcPr marL="90000" marR="90000" marT="98135" marB="46800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38138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2017 год</a:t>
                      </a:r>
                    </a:p>
                    <a:p>
                      <a:pPr marL="342900" marR="0" lvl="0" indent="-338138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(факт)</a:t>
                      </a:r>
                    </a:p>
                  </a:txBody>
                  <a:tcPr marL="90000" marR="90000" marT="98135" marB="46800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2017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к 2016,%</a:t>
                      </a:r>
                    </a:p>
                  </a:txBody>
                  <a:tcPr marL="90000" marR="90000" marT="98135" marB="46800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Доходы - всего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530,2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534,8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100,9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556,7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104,1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2DA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 Налоговые доходы бюджета 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242,7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259,6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107,0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258,6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99,6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1.1. Налог  на доходы физических лиц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227,9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244,9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107,5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244,3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1.2. Акцизы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6,9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8,9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129,0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7,2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80,9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1.3. Налоги  на совокупный доход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5,4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73,0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129,6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1.4. Государственная пошлина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0,5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0,4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0,1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 Неналоговые доходы бюджета 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18,4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10,4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56,5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12,5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120,2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2.1. Доходы от использования муниципального имущества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13,6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6,8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110,3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2.2. Плата за негативное воздействие на окружающую среду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0,5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0,7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140,0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0,4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57,1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2.3. Доходы от оказания платных услуг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0,1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0,1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0,4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2.4. Доходы от продажи материальных и нематериальных ресурсов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3,5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2,0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57,1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3,2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2.5. Штрафы, санкции, возмещение ущерба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0,7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0,8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114,2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1,0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125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 Безвозмездные поступления 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269,1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264,8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98,4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285,6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107,9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A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6588" y="476250"/>
            <a:ext cx="8183562" cy="576263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rgbClr val="333399"/>
                </a:solidFill>
                <a:latin typeface="Calibri" pitchFamily="34" charset="0"/>
              </a:rPr>
              <a:t/>
            </a:r>
            <a:br>
              <a:rPr lang="ru-RU" sz="2200" b="1" smtClean="0">
                <a:solidFill>
                  <a:srgbClr val="333399"/>
                </a:solidFill>
                <a:latin typeface="Calibri" pitchFamily="34" charset="0"/>
              </a:rPr>
            </a:br>
            <a:r>
              <a:rPr lang="ru-RU" sz="2200" b="1" smtClean="0">
                <a:solidFill>
                  <a:srgbClr val="0000FF"/>
                </a:solidFill>
                <a:latin typeface="Calibri" pitchFamily="34" charset="0"/>
              </a:rPr>
              <a:t>8.1. Структура налоговых  и  неналоговых  доходов   районного бюджета за 2017 год , %</a:t>
            </a:r>
          </a:p>
        </p:txBody>
      </p:sp>
      <p:graphicFrame>
        <p:nvGraphicFramePr>
          <p:cNvPr id="296009" name="Group 73"/>
          <p:cNvGraphicFramePr>
            <a:graphicFrameLocks noGrp="1"/>
          </p:cNvGraphicFramePr>
          <p:nvPr/>
        </p:nvGraphicFramePr>
        <p:xfrm>
          <a:off x="611188" y="5661025"/>
          <a:ext cx="7993062" cy="868363"/>
        </p:xfrm>
        <a:graphic>
          <a:graphicData uri="http://schemas.openxmlformats.org/drawingml/2006/table">
            <a:tbl>
              <a:tblPr/>
              <a:tblGrid>
                <a:gridCol w="1174750"/>
                <a:gridCol w="1392237"/>
                <a:gridCol w="1465263"/>
                <a:gridCol w="735012"/>
                <a:gridCol w="1392238"/>
                <a:gridCol w="1833562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СПРАВОЧНО:</a:t>
                      </a:r>
                    </a:p>
                  </a:txBody>
                  <a:tcPr marL="90000" marR="90000" marT="7345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Налог на доходы физических лиц</a:t>
                      </a:r>
                    </a:p>
                  </a:txBody>
                  <a:tcPr marL="90000" marR="90000" marT="7345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Доходы от использования имущества</a:t>
                      </a:r>
                    </a:p>
                  </a:txBody>
                  <a:tcPr marL="90000" marR="90000" marT="7345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Акцизы</a:t>
                      </a:r>
                    </a:p>
                  </a:txBody>
                  <a:tcPr marL="90000" marR="90000" marT="7345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Налоги на совокупный доход</a:t>
                      </a:r>
                    </a:p>
                  </a:txBody>
                  <a:tcPr marL="90000" marR="90000" marT="7345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Остальные налоговые и неналоговые доходы</a:t>
                      </a:r>
                    </a:p>
                  </a:txBody>
                  <a:tcPr marL="90000" marR="90000" marT="7345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2016 год</a:t>
                      </a:r>
                    </a:p>
                  </a:txBody>
                  <a:tcPr marL="90000" marR="90000" marT="80892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90,7 %</a:t>
                      </a:r>
                    </a:p>
                  </a:txBody>
                  <a:tcPr marL="90000" marR="90000" marT="80892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2,5 %</a:t>
                      </a:r>
                    </a:p>
                  </a:txBody>
                  <a:tcPr marL="90000" marR="90000" marT="80892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3,3 %</a:t>
                      </a:r>
                    </a:p>
                  </a:txBody>
                  <a:tcPr marL="90000" marR="90000" marT="80892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2,0 %</a:t>
                      </a:r>
                    </a:p>
                  </a:txBody>
                  <a:tcPr marL="90000" marR="90000" marT="80892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1,5 %</a:t>
                      </a:r>
                    </a:p>
                  </a:txBody>
                  <a:tcPr marL="90000" marR="90000" marT="80892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4777" name="Object 2"/>
          <p:cNvGraphicFramePr>
            <a:graphicFrameLocks noChangeAspect="1"/>
          </p:cNvGraphicFramePr>
          <p:nvPr/>
        </p:nvGraphicFramePr>
        <p:xfrm>
          <a:off x="604838" y="1049338"/>
          <a:ext cx="9844087" cy="5002212"/>
        </p:xfrm>
        <a:graphic>
          <a:graphicData uri="http://schemas.openxmlformats.org/presentationml/2006/ole">
            <p:oleObj spid="_x0000_s74777" name="Диаграмма" r:id="rId4" imgW="9963302" imgH="5057851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704850"/>
            <a:ext cx="8229600" cy="9239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Calibri" pitchFamily="34" charset="0"/>
              </a:rPr>
              <a:t>8.2. Информация о  налоговых льготах и объеме выпадающих доходов в связи с их предоставлением</a:t>
            </a:r>
          </a:p>
        </p:txBody>
      </p:sp>
      <p:sp>
        <p:nvSpPr>
          <p:cNvPr id="109570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Calibri" pitchFamily="34" charset="0"/>
              </a:rPr>
              <a:t>   </a:t>
            </a:r>
            <a:r>
              <a:rPr lang="ru-RU" sz="3200" smtClean="0">
                <a:latin typeface="Calibri" pitchFamily="34" charset="0"/>
              </a:rPr>
              <a:t>В  2017 году (в условиях действующего законодательства Касимовского муниципального района ) налоговые льготы не предоставлялись. 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Calibri" pitchFamily="34" charset="0"/>
              </a:rPr>
              <a:t>   </a:t>
            </a:r>
            <a:r>
              <a:rPr lang="ru-RU" sz="3200" smtClean="0">
                <a:latin typeface="Calibri" pitchFamily="34" charset="0"/>
              </a:rPr>
              <a:t>В  2017 году (в условиях действующего законодательства Касимовского муниципального района ) налоговые льготы не предоставлялись. 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Calibri" pitchFamily="34" charset="0"/>
            </a:endParaRPr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250825" y="476250"/>
            <a:ext cx="86423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r>
              <a:rPr lang="ru-RU" sz="2200" b="1">
                <a:solidFill>
                  <a:srgbClr val="0000FF"/>
                </a:solidFill>
                <a:latin typeface="Calibri" pitchFamily="34" charset="0"/>
              </a:rPr>
              <a:t>8.3. Сведения об основных плательщиках  налога на доходы физических лиц на территории Касимовского района  в 2016-2017 гг.</a:t>
            </a:r>
          </a:p>
        </p:txBody>
      </p:sp>
      <p:graphicFrame>
        <p:nvGraphicFramePr>
          <p:cNvPr id="115718" name="Group 6"/>
          <p:cNvGraphicFramePr>
            <a:graphicFrameLocks noGrp="1"/>
          </p:cNvGraphicFramePr>
          <p:nvPr/>
        </p:nvGraphicFramePr>
        <p:xfrm>
          <a:off x="539750" y="1341438"/>
          <a:ext cx="7993063" cy="5197475"/>
        </p:xfrm>
        <a:graphic>
          <a:graphicData uri="http://schemas.openxmlformats.org/drawingml/2006/table">
            <a:tbl>
              <a:tblPr/>
              <a:tblGrid>
                <a:gridCol w="515938"/>
                <a:gridCol w="5102225"/>
                <a:gridCol w="1223962"/>
                <a:gridCol w="1150938"/>
              </a:tblGrid>
              <a:tr h="366713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плательщика налога на доходы физических лиц (в бюджеты всех уровней)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Поступило (млн. руб.)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2016 г.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2017 г.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ОАО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Елатомский приборный завод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Газпром ПХГ Касимовское управление подземного хранения газа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ОАО Специализированное управление №2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образования администрации Касимовского района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Колхоз имени Ленина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Касимовский участок филиала ООО Газпром ПХГ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Московское управление аварийно-восстановительных работ и капитального ремонта скважин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ГБУ Рязанской области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Касимовская ЦРБ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Отделение охраны промплощадка Касимовского УПХГ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ОАО Бельковский лесокомбинат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культуры и туризма администрации Касимовского района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74638"/>
            <a:ext cx="8208963" cy="633412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Calibri" pitchFamily="34" charset="0"/>
              </a:rPr>
              <a:t>8.4. Динамика поступления налоговых и неналоговых доходов  районного бюджета  в 2016-2017 годах, млн. руб.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827088" y="765175"/>
          <a:ext cx="7775575" cy="5761038"/>
        </p:xfrm>
        <a:graphic>
          <a:graphicData uri="http://schemas.openxmlformats.org/presentationml/2006/ole">
            <p:oleObj spid="_x0000_s43010" name="Диаграмма" r:id="rId3" imgW="8581949" imgH="4838700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25538"/>
            <a:ext cx="8362950" cy="792162"/>
          </a:xfrm>
        </p:spPr>
        <p:txBody>
          <a:bodyPr lIns="0" rIns="0" bIns="0" anchor="b"/>
          <a:lstStyle/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400" b="1" smtClean="0">
                <a:solidFill>
                  <a:srgbClr val="0000FF"/>
                </a:solidFill>
                <a:latin typeface="Calibri" pitchFamily="34" charset="0"/>
              </a:rPr>
              <a:t>8.5. Межбюджетные трансферты,  полученные от других бюджетов бюджетной системы Российской Федерации  в районный бюджет в 2017 году</a:t>
            </a:r>
          </a:p>
        </p:txBody>
      </p:sp>
      <p:graphicFrame>
        <p:nvGraphicFramePr>
          <p:cNvPr id="79933" name="Group 61"/>
          <p:cNvGraphicFramePr>
            <a:graphicFrameLocks noGrp="1"/>
          </p:cNvGraphicFramePr>
          <p:nvPr>
            <p:ph idx="4294967295"/>
          </p:nvPr>
        </p:nvGraphicFramePr>
        <p:xfrm>
          <a:off x="468313" y="2349500"/>
          <a:ext cx="8351837" cy="3881438"/>
        </p:xfrm>
        <a:graphic>
          <a:graphicData uri="http://schemas.openxmlformats.org/drawingml/2006/table">
            <a:tbl>
              <a:tblPr/>
              <a:tblGrid>
                <a:gridCol w="2700337"/>
                <a:gridCol w="1130300"/>
                <a:gridCol w="1130300"/>
                <a:gridCol w="1130300"/>
                <a:gridCol w="1130300"/>
                <a:gridCol w="1130300"/>
              </a:tblGrid>
              <a:tr h="10620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Показатели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2015 год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(факт)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38138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2016 год</a:t>
                      </a:r>
                    </a:p>
                    <a:p>
                      <a:pPr marL="342900" marR="0" lvl="0" indent="-338138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(факт)</a:t>
                      </a:r>
                    </a:p>
                    <a:p>
                      <a:pPr marL="342900" marR="0" lvl="0" indent="-338138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38138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2016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 2015,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38138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2017 год</a:t>
                      </a:r>
                    </a:p>
                    <a:p>
                      <a:pPr marL="342900" marR="0" lvl="0" indent="-338138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(факт)</a:t>
                      </a:r>
                    </a:p>
                    <a:p>
                      <a:pPr marL="342900" marR="0" lvl="0" indent="-338138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38138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marL="342900" marR="0" lvl="0" indent="-338138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 2016,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Межбюджетные трансферты всего,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267 488,6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264 006,7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98,7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291 339,7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108,9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EDFD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Дотации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2 137,7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3 520,0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164,7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Субсидии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23 652,1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3 704,5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15,7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29 415,0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794,0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Субвенции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242 948,5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257 329,5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105,9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257 927,6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100,2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888,0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835,0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94,0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477,1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57,1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76250"/>
            <a:ext cx="8280400" cy="431800"/>
          </a:xfrm>
        </p:spPr>
        <p:txBody>
          <a:bodyPr/>
          <a:lstStyle/>
          <a:p>
            <a:pPr eaLnBrk="1" hangingPunct="1"/>
            <a:r>
              <a:rPr lang="ru-RU" sz="2100" b="1" smtClean="0">
                <a:solidFill>
                  <a:srgbClr val="333399"/>
                </a:solidFill>
                <a:latin typeface="Calibri" pitchFamily="34" charset="0"/>
              </a:rPr>
              <a:t/>
            </a:r>
            <a:br>
              <a:rPr lang="ru-RU" sz="2100" b="1" smtClean="0">
                <a:solidFill>
                  <a:srgbClr val="333399"/>
                </a:solidFill>
                <a:latin typeface="Calibri" pitchFamily="34" charset="0"/>
              </a:rPr>
            </a:br>
            <a:r>
              <a:rPr lang="ru-RU" sz="2100" b="1" smtClean="0">
                <a:solidFill>
                  <a:srgbClr val="333399"/>
                </a:solidFill>
                <a:latin typeface="Calibri" pitchFamily="34" charset="0"/>
              </a:rPr>
              <a:t> </a:t>
            </a:r>
            <a:r>
              <a:rPr lang="ru-RU" sz="2400" b="1" smtClean="0">
                <a:solidFill>
                  <a:srgbClr val="0000FF"/>
                </a:solidFill>
                <a:latin typeface="Calibri" pitchFamily="34" charset="0"/>
              </a:rPr>
              <a:t>9. Структура расходов районного бюджета за 2017 год, %</a:t>
            </a: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860425" y="692150"/>
          <a:ext cx="7356475" cy="6192838"/>
        </p:xfrm>
        <a:graphic>
          <a:graphicData uri="http://schemas.openxmlformats.org/presentationml/2006/ole">
            <p:oleObj spid="_x0000_s80898" name="Диаграмма" r:id="rId3" imgW="7896149" imgH="6219749" progId="Excel.Chart.8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6013" y="704850"/>
            <a:ext cx="7646987" cy="4668838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8878888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950" y="5876925"/>
            <a:ext cx="8928100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j-lt"/>
              </a:rPr>
              <a:t>Бюджетное послание Президента Российской Федерации В.В. Путина от 13.06.2013 г. "О бюджетной политике в 2014-2016 годах"</a:t>
            </a:r>
            <a:br>
              <a:rPr lang="ru-RU" sz="1200" b="1" dirty="0">
                <a:latin typeface="+mj-lt"/>
              </a:rPr>
            </a:br>
            <a:r>
              <a:rPr lang="ru-RU" b="1" dirty="0">
                <a:latin typeface="+mn-lt"/>
              </a:rPr>
              <a:t/>
            </a:r>
            <a:br>
              <a:rPr lang="ru-RU" b="1" dirty="0">
                <a:latin typeface="+mn-lt"/>
              </a:rPr>
            </a:b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 lIns="0" rIns="0" bIns="0" anchor="b"/>
          <a:lstStyle/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000" b="1" smtClean="0">
                <a:solidFill>
                  <a:srgbClr val="0000FF"/>
                </a:solidFill>
                <a:latin typeface="Calibri" pitchFamily="34" charset="0"/>
              </a:rPr>
              <a:t>9.1. Информация о динамике и структуре  расходов районного бюджета за 2017 год в сравнении с 2016 и 2015 годами, млн. руб.      </a:t>
            </a:r>
          </a:p>
        </p:txBody>
      </p:sp>
      <p:graphicFrame>
        <p:nvGraphicFramePr>
          <p:cNvPr id="82026" name="Group 106"/>
          <p:cNvGraphicFramePr>
            <a:graphicFrameLocks noGrp="1"/>
          </p:cNvGraphicFramePr>
          <p:nvPr>
            <p:ph idx="4294967295"/>
          </p:nvPr>
        </p:nvGraphicFramePr>
        <p:xfrm>
          <a:off x="457200" y="1196975"/>
          <a:ext cx="8147050" cy="5006975"/>
        </p:xfrm>
        <a:graphic>
          <a:graphicData uri="http://schemas.openxmlformats.org/drawingml/2006/table">
            <a:tbl>
              <a:tblPr/>
              <a:tblGrid>
                <a:gridCol w="2962275"/>
                <a:gridCol w="1036638"/>
                <a:gridCol w="1038225"/>
                <a:gridCol w="1036637"/>
                <a:gridCol w="1036638"/>
                <a:gridCol w="10366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2015 год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(факт)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38138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2016 год</a:t>
                      </a:r>
                    </a:p>
                    <a:p>
                      <a:pPr marL="342900" marR="0" lvl="0" indent="-338138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(факт)</a:t>
                      </a:r>
                    </a:p>
                  </a:txBody>
                  <a:tcPr marL="90000" marR="90000" marT="98135" marB="46800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2016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 2015,%</a:t>
                      </a:r>
                    </a:p>
                  </a:txBody>
                  <a:tcPr marL="90000" marR="90000" marT="98135" marB="46800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38138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2017 год</a:t>
                      </a:r>
                    </a:p>
                    <a:p>
                      <a:pPr marL="342900" marR="0" lvl="0" indent="-338138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(факт)</a:t>
                      </a:r>
                    </a:p>
                  </a:txBody>
                  <a:tcPr marL="90000" marR="90000" marT="98135" marB="46800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2017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 2016,%</a:t>
                      </a:r>
                    </a:p>
                  </a:txBody>
                  <a:tcPr marL="90000" marR="90000" marT="98135" marB="46800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Расходы - всего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527,6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515,0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97,6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569,2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110,5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2DA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51,7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54,2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104,8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57,1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105,4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Национальная безопасность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104,8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145,5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9,0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88,9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12,3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153,8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ЖКХ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95,8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121,7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347,3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323,3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93,1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337,6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104,4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57,9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65,1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112,4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84,0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129,0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Соц. политика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28,8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34,6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120,1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48,1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139,0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Физич. культура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68,8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118,2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55,0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18,2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Межбюджетные трансферты поселениям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24,8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23,1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93,1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22,6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97,8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57200" y="908050"/>
            <a:ext cx="8435975" cy="360363"/>
          </a:xfrm>
          <a:prstGeom prst="rect">
            <a:avLst/>
          </a:prstGeom>
        </p:spPr>
        <p:txBody>
          <a:bodyPr lIns="0" rIns="0" bIns="0" anchor="b">
            <a:normAutofit fontScale="90000"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23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Заголовок 1"/>
          <p:cNvSpPr txBox="1">
            <a:spLocks/>
          </p:cNvSpPr>
          <p:nvPr/>
        </p:nvSpPr>
        <p:spPr bwMode="auto">
          <a:xfrm>
            <a:off x="323850" y="188913"/>
            <a:ext cx="84296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  <a:latin typeface="+mj-lt"/>
              </a:rPr>
              <a:t>9.2. Программно-целевой метод планирования</a:t>
            </a:r>
          </a:p>
        </p:txBody>
      </p:sp>
      <p:sp>
        <p:nvSpPr>
          <p:cNvPr id="12293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</a:t>
            </a:r>
            <a:r>
              <a:rPr lang="ru-RU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388" y="1196975"/>
            <a:ext cx="1584325" cy="11128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300" b="1">
                <a:cs typeface="Arial" charset="0"/>
              </a:rPr>
              <a:t>13</a:t>
            </a:r>
            <a:endParaRPr lang="ru-RU" sz="1300">
              <a:cs typeface="Arial" charset="0"/>
            </a:endParaRPr>
          </a:p>
          <a:p>
            <a:pPr algn="ctr">
              <a:defRPr/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муниципальных программ  в объеме </a:t>
            </a:r>
            <a:r>
              <a:rPr lang="ru-RU" sz="1300" b="1">
                <a:latin typeface="Times New Roman" pitchFamily="18" charset="0"/>
                <a:cs typeface="Times New Roman" pitchFamily="18" charset="0"/>
              </a:rPr>
              <a:t>12,1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млн.руб.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3713" y="1628775"/>
            <a:ext cx="1368425" cy="1136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300" b="1">
                <a:latin typeface="Times New Roman" pitchFamily="18" charset="0"/>
                <a:cs typeface="Times New Roman" pitchFamily="18" charset="0"/>
              </a:rPr>
              <a:t>12 </a:t>
            </a:r>
          </a:p>
          <a:p>
            <a:pPr algn="ctr">
              <a:defRPr/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муниципальных программ  в объеме </a:t>
            </a:r>
            <a:r>
              <a:rPr lang="ru-RU" sz="1300" b="1">
                <a:latin typeface="Times New Roman" pitchFamily="18" charset="0"/>
                <a:cs typeface="Times New Roman" pitchFamily="18" charset="0"/>
              </a:rPr>
              <a:t>393,7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179388" y="765175"/>
            <a:ext cx="1800225" cy="57626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2015 год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1763713" y="1125538"/>
            <a:ext cx="1655762" cy="6477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2016 год</a:t>
            </a:r>
          </a:p>
        </p:txBody>
      </p:sp>
      <p:sp>
        <p:nvSpPr>
          <p:cNvPr id="63505" name="TextBox 17"/>
          <p:cNvSpPr txBox="1">
            <a:spLocks noChangeArrowheads="1"/>
          </p:cNvSpPr>
          <p:nvPr/>
        </p:nvSpPr>
        <p:spPr bwMode="auto">
          <a:xfrm>
            <a:off x="4895850" y="1052513"/>
            <a:ext cx="42481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</a:rPr>
              <a:t>Удельный вес расходов, формируемых в рамках программ в общем объеме расходов районного бюджета, %</a:t>
            </a:r>
          </a:p>
        </p:txBody>
      </p:sp>
      <p:graphicFrame>
        <p:nvGraphicFramePr>
          <p:cNvPr id="63490" name="Диаграмма 18"/>
          <p:cNvGraphicFramePr>
            <a:graphicFrameLocks/>
          </p:cNvGraphicFramePr>
          <p:nvPr/>
        </p:nvGraphicFramePr>
        <p:xfrm>
          <a:off x="4427538" y="1700213"/>
          <a:ext cx="4608512" cy="1944687"/>
        </p:xfrm>
        <a:graphic>
          <a:graphicData uri="http://schemas.openxmlformats.org/presentationml/2006/ole">
            <p:oleObj spid="_x0000_s63490" name="Лист" r:id="rId3" imgW="5076749" imgH="2143049" progId="Excel.Sheet.8">
              <p:embed/>
            </p:oleObj>
          </a:graphicData>
        </a:graphic>
      </p:graphicFrame>
      <p:graphicFrame>
        <p:nvGraphicFramePr>
          <p:cNvPr id="63498" name="Диаграмма 15"/>
          <p:cNvGraphicFramePr>
            <a:graphicFrameLocks/>
          </p:cNvGraphicFramePr>
          <p:nvPr/>
        </p:nvGraphicFramePr>
        <p:xfrm>
          <a:off x="631825" y="3308350"/>
          <a:ext cx="8229600" cy="3213100"/>
        </p:xfrm>
        <a:graphic>
          <a:graphicData uri="http://schemas.openxmlformats.org/presentationml/2006/ole">
            <p:oleObj spid="_x0000_s63498" name="Диаграмма" r:id="rId4" imgW="8210702" imgH="3209849" progId="Excel.Chart.8">
              <p:embed/>
            </p:oleObj>
          </a:graphicData>
        </a:graphic>
      </p:graphicFrame>
      <p:sp>
        <p:nvSpPr>
          <p:cNvPr id="2" name="Стрелка вправо 16"/>
          <p:cNvSpPr/>
          <p:nvPr/>
        </p:nvSpPr>
        <p:spPr>
          <a:xfrm>
            <a:off x="3132138" y="1557338"/>
            <a:ext cx="1655762" cy="6477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2017 год</a:t>
            </a:r>
          </a:p>
        </p:txBody>
      </p:sp>
      <p:sp>
        <p:nvSpPr>
          <p:cNvPr id="3" name="TextBox 13"/>
          <p:cNvSpPr txBox="1"/>
          <p:nvPr/>
        </p:nvSpPr>
        <p:spPr>
          <a:xfrm>
            <a:off x="3132138" y="2060575"/>
            <a:ext cx="1368425" cy="1136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300" b="1">
                <a:latin typeface="Times New Roman" pitchFamily="18" charset="0"/>
                <a:cs typeface="Times New Roman" pitchFamily="18" charset="0"/>
              </a:rPr>
              <a:t>11 </a:t>
            </a:r>
          </a:p>
          <a:p>
            <a:pPr algn="ctr">
              <a:defRPr/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муниципальных программ  в объеме </a:t>
            </a:r>
            <a:r>
              <a:rPr lang="ru-RU" sz="1300" b="1">
                <a:latin typeface="Times New Roman" pitchFamily="18" charset="0"/>
                <a:cs typeface="Times New Roman" pitchFamily="18" charset="0"/>
              </a:rPr>
              <a:t>449,4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ChangeArrowheads="1"/>
          </p:cNvSpPr>
          <p:nvPr/>
        </p:nvSpPr>
        <p:spPr bwMode="auto">
          <a:xfrm>
            <a:off x="347663" y="107950"/>
            <a:ext cx="8543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9.3. Исполнение муниципальных программ районного бюджета</a:t>
            </a:r>
          </a:p>
        </p:txBody>
      </p:sp>
      <p:graphicFrame>
        <p:nvGraphicFramePr>
          <p:cNvPr id="84536" name="Group 568"/>
          <p:cNvGraphicFramePr>
            <a:graphicFrameLocks noGrp="1"/>
          </p:cNvGraphicFramePr>
          <p:nvPr/>
        </p:nvGraphicFramePr>
        <p:xfrm>
          <a:off x="250825" y="908050"/>
          <a:ext cx="8713788" cy="5518150"/>
        </p:xfrm>
        <a:graphic>
          <a:graphicData uri="http://schemas.openxmlformats.org/drawingml/2006/table">
            <a:tbl>
              <a:tblPr/>
              <a:tblGrid>
                <a:gridCol w="5060950"/>
                <a:gridCol w="895350"/>
                <a:gridCol w="909638"/>
                <a:gridCol w="966787"/>
                <a:gridCol w="881063"/>
              </a:tblGrid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программных расходов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 (тыс. руб.)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 (тыс. руб.)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  (тыс. руб.)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  (тыс. руб.)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Обеспечение жильем молодых семей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133,0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133,0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133,0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133,0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Комплексное развитие культуры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113,8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240,0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65 810,1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88 580,3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1 239,4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1 524,0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945,3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1 151,0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Развитие образования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210,6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221,7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295 429,2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317 540,8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правопорядка и профилактики правонарушений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20,0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безопасности дорожного движения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110,0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Комплексные меры по профилактике наркомании и противодействию незаконному обороту наркотиков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10,0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Развитие малого и среднего предпринимательства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78,5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30,0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300,0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Повышение эффективности управления муниципальными финансами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107,2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938,7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24 075,4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32 193,6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Дорожное хозяйство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7 402,3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8 674,1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6 809,2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charset="-52"/>
                        </a:rPr>
                        <a:t>9 281,8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безнадзорности и правонарушений несовершеннолетних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предоставления муниципальных услуг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развитие населенных пунктов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расходов в рамах муниципальных программ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9 410,0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12 061,5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393 650,0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449 390,5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Всего расходов районного бюджета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507 901,3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527 588,1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515 056,7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569 201,8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Удельный вес (%) программных расходов в общем объеме расходов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76,4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79,0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5FE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extBox 5"/>
          <p:cNvSpPr txBox="1">
            <a:spLocks noChangeArrowheads="1"/>
          </p:cNvSpPr>
          <p:nvPr/>
        </p:nvSpPr>
        <p:spPr bwMode="auto">
          <a:xfrm>
            <a:off x="611188" y="765175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cs typeface="Arial" charset="0"/>
              </a:rPr>
              <a:t>&lt; </a:t>
            </a:r>
            <a:r>
              <a:rPr lang="ru-RU" b="1">
                <a:cs typeface="Arial" charset="0"/>
              </a:rPr>
              <a:t>85</a:t>
            </a:r>
            <a:r>
              <a:rPr lang="en-US" b="1">
                <a:cs typeface="Arial" charset="0"/>
              </a:rPr>
              <a:t>%</a:t>
            </a:r>
            <a:endParaRPr lang="ru-RU" b="1">
              <a:cs typeface="Arial" charset="0"/>
            </a:endParaRPr>
          </a:p>
        </p:txBody>
      </p:sp>
      <p:sp>
        <p:nvSpPr>
          <p:cNvPr id="117762" name="TextBox 6"/>
          <p:cNvSpPr txBox="1">
            <a:spLocks noChangeArrowheads="1"/>
          </p:cNvSpPr>
          <p:nvPr/>
        </p:nvSpPr>
        <p:spPr bwMode="auto">
          <a:xfrm>
            <a:off x="2124075" y="69215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Arial" charset="0"/>
              </a:rPr>
              <a:t>от 85% до 95% </a:t>
            </a:r>
          </a:p>
        </p:txBody>
      </p:sp>
      <p:sp>
        <p:nvSpPr>
          <p:cNvPr id="117763" name="TextBox 7"/>
          <p:cNvSpPr txBox="1">
            <a:spLocks noChangeArrowheads="1"/>
          </p:cNvSpPr>
          <p:nvPr/>
        </p:nvSpPr>
        <p:spPr bwMode="auto">
          <a:xfrm>
            <a:off x="4643438" y="692150"/>
            <a:ext cx="908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cs typeface="Arial" charset="0"/>
              </a:rPr>
              <a:t>&gt; </a:t>
            </a:r>
            <a:r>
              <a:rPr lang="ru-RU" b="1">
                <a:cs typeface="Arial" charset="0"/>
              </a:rPr>
              <a:t>95</a:t>
            </a:r>
            <a:r>
              <a:rPr lang="en-US" b="1">
                <a:cs typeface="Arial" charset="0"/>
              </a:rPr>
              <a:t>%</a:t>
            </a:r>
            <a:endParaRPr lang="ru-RU" b="1">
              <a:cs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517" y="1154014"/>
            <a:ext cx="1872207" cy="21602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u="sng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600" b="1" u="sng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u="sng" dirty="0">
                <a:solidFill>
                  <a:schemeClr val="tx1"/>
                </a:solidFill>
              </a:rPr>
              <a:t>7 </a:t>
            </a:r>
            <a:r>
              <a:rPr lang="ru-RU" sz="1400" b="1" u="sng" dirty="0">
                <a:solidFill>
                  <a:schemeClr val="tx1"/>
                </a:solidFill>
              </a:rPr>
              <a:t>МО:</a:t>
            </a:r>
          </a:p>
          <a:p>
            <a:pPr algn="ctr">
              <a:defRPr/>
            </a:pPr>
            <a:r>
              <a:rPr lang="ru-RU" sz="1600" b="1" dirty="0" err="1">
                <a:solidFill>
                  <a:schemeClr val="tx1"/>
                </a:solidFill>
              </a:rPr>
              <a:t>Касимовский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 err="1">
                <a:solidFill>
                  <a:schemeClr val="tx1"/>
                </a:solidFill>
              </a:rPr>
              <a:t>Сапожковский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 err="1">
                <a:solidFill>
                  <a:schemeClr val="tx1"/>
                </a:solidFill>
              </a:rPr>
              <a:t>Сараевский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Спасский</a:t>
            </a:r>
          </a:p>
          <a:p>
            <a:pPr algn="ctr">
              <a:defRPr/>
            </a:pPr>
            <a:r>
              <a:rPr lang="ru-RU" sz="1600" b="1" dirty="0" err="1">
                <a:solidFill>
                  <a:schemeClr val="tx1"/>
                </a:solidFill>
              </a:rPr>
              <a:t>Старожиловский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Шиловский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г. Рязань</a:t>
            </a:r>
          </a:p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30024" y="1012874"/>
            <a:ext cx="1883216" cy="35380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u="sng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r>
              <a:rPr lang="ru-RU" sz="1400" b="1" u="sng">
                <a:solidFill>
                  <a:schemeClr val="tx1"/>
                </a:solidFill>
                <a:latin typeface="Calibri" pitchFamily="34" charset="0"/>
                <a:cs typeface="Arial" charset="0"/>
              </a:rPr>
              <a:t>12 МО:</a:t>
            </a:r>
          </a:p>
          <a:p>
            <a:pPr algn="ctr">
              <a:defRPr/>
            </a:pPr>
            <a:r>
              <a:rPr lang="ru-RU" sz="16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Захаровский Михайловский</a:t>
            </a:r>
          </a:p>
          <a:p>
            <a:pPr algn="ctr">
              <a:defRPr/>
            </a:pPr>
            <a:r>
              <a:rPr lang="ru-RU" sz="16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Пронский</a:t>
            </a:r>
          </a:p>
          <a:p>
            <a:pPr algn="ctr">
              <a:defRPr/>
            </a:pPr>
            <a:r>
              <a:rPr lang="ru-RU" sz="16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Путятинский</a:t>
            </a:r>
          </a:p>
          <a:p>
            <a:pPr algn="ctr">
              <a:defRPr/>
            </a:pPr>
            <a:r>
              <a:rPr lang="ru-RU" sz="16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Рязанский</a:t>
            </a:r>
          </a:p>
          <a:p>
            <a:pPr algn="ctr">
              <a:defRPr/>
            </a:pPr>
            <a:r>
              <a:rPr lang="ru-RU" sz="16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Сасовский</a:t>
            </a:r>
          </a:p>
          <a:p>
            <a:pPr algn="ctr">
              <a:defRPr/>
            </a:pPr>
            <a:r>
              <a:rPr lang="ru-RU" sz="16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Ухоловский</a:t>
            </a:r>
          </a:p>
          <a:p>
            <a:pPr algn="ctr">
              <a:defRPr/>
            </a:pPr>
            <a:r>
              <a:rPr lang="ru-RU" sz="16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Скопинский</a:t>
            </a:r>
          </a:p>
          <a:p>
            <a:pPr algn="ctr">
              <a:defRPr/>
            </a:pPr>
            <a:r>
              <a:rPr lang="ru-RU" sz="16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Чучковский</a:t>
            </a:r>
          </a:p>
          <a:p>
            <a:pPr algn="ctr">
              <a:defRPr/>
            </a:pPr>
            <a:r>
              <a:rPr lang="ru-RU" sz="16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Шацкий</a:t>
            </a:r>
          </a:p>
          <a:p>
            <a:pPr algn="ctr">
              <a:defRPr/>
            </a:pPr>
            <a:r>
              <a:rPr lang="ru-RU" sz="16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г. Сасово</a:t>
            </a:r>
          </a:p>
          <a:p>
            <a:pPr algn="ctr">
              <a:defRPr/>
            </a:pPr>
            <a:r>
              <a:rPr lang="ru-RU" sz="16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г. Скопин</a:t>
            </a:r>
          </a:p>
          <a:p>
            <a:pPr algn="ctr">
              <a:defRPr/>
            </a:pPr>
            <a:endParaRPr lang="ru-RU" sz="140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46906" y="1086318"/>
            <a:ext cx="1952394" cy="32483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10 МО:</a:t>
            </a:r>
          </a:p>
          <a:p>
            <a:pPr algn="ctr">
              <a:defRPr/>
            </a:pPr>
            <a:r>
              <a:rPr lang="ru-RU" sz="1600" b="1" dirty="0" err="1">
                <a:solidFill>
                  <a:schemeClr val="tx1"/>
                </a:solidFill>
              </a:rPr>
              <a:t>Ал.-Невский</a:t>
            </a:r>
          </a:p>
          <a:p>
            <a:pPr algn="ctr">
              <a:defRPr/>
            </a:pPr>
            <a:r>
              <a:rPr lang="ru-RU" sz="1600" b="1" dirty="0" err="1">
                <a:solidFill>
                  <a:schemeClr val="tx1"/>
                </a:solidFill>
              </a:rPr>
              <a:t>Ермишинский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 err="1">
                <a:solidFill>
                  <a:schemeClr val="tx1"/>
                </a:solidFill>
              </a:rPr>
              <a:t>Кадомский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 err="1">
                <a:solidFill>
                  <a:schemeClr val="tx1"/>
                </a:solidFill>
              </a:rPr>
              <a:t>Клепиковский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 err="1">
                <a:solidFill>
                  <a:schemeClr val="tx1"/>
                </a:solidFill>
              </a:rPr>
              <a:t>Кораблинский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Милославский</a:t>
            </a:r>
          </a:p>
          <a:p>
            <a:pPr algn="ctr">
              <a:defRPr/>
            </a:pPr>
            <a:r>
              <a:rPr lang="ru-RU" sz="1600" b="1" dirty="0" err="1">
                <a:solidFill>
                  <a:schemeClr val="tx1"/>
                </a:solidFill>
              </a:rPr>
              <a:t>Пителинский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 err="1">
                <a:solidFill>
                  <a:schemeClr val="tx1"/>
                </a:solidFill>
              </a:rPr>
              <a:t>Рыбновский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Ряжский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г. Касимов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325386" y="1653988"/>
            <a:ext cx="2798935" cy="14650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err="1">
                <a:cs typeface="Arial" charset="0"/>
              </a:rPr>
              <a:t>Среднесложившийся</a:t>
            </a:r>
            <a:r>
              <a:rPr lang="ru-RU" sz="1400" b="1" dirty="0">
                <a:cs typeface="Arial" charset="0"/>
              </a:rPr>
              <a:t> уд. вес «программных» расходов в консолидированных бюджетах муниципальных образований</a:t>
            </a:r>
          </a:p>
          <a:p>
            <a:pPr algn="ctr">
              <a:defRPr/>
            </a:pPr>
            <a:r>
              <a:rPr lang="ru-RU" sz="1400" b="1" dirty="0">
                <a:cs typeface="Arial" charset="0"/>
              </a:rPr>
              <a:t> в </a:t>
            </a:r>
            <a:r>
              <a:rPr lang="ru-RU" sz="1600" b="1" dirty="0">
                <a:cs typeface="Arial" charset="0"/>
              </a:rPr>
              <a:t>2017 году  - </a:t>
            </a:r>
            <a:r>
              <a:rPr lang="ru-RU" sz="2000" b="1" dirty="0">
                <a:cs typeface="Arial" charset="0"/>
              </a:rPr>
              <a:t>87,7%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4581128"/>
            <a:ext cx="828092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cs typeface="Arial" charset="0"/>
              </a:rPr>
              <a:t>Удельный вес расходов, формируемых в рамках программ в общем объеме расходов местных бюджетов</a:t>
            </a:r>
          </a:p>
        </p:txBody>
      </p:sp>
      <p:graphicFrame>
        <p:nvGraphicFramePr>
          <p:cNvPr id="19" name="Диаграмма 15"/>
          <p:cNvGraphicFramePr>
            <a:graphicFrameLocks/>
          </p:cNvGraphicFramePr>
          <p:nvPr/>
        </p:nvGraphicFramePr>
        <p:xfrm>
          <a:off x="395536" y="5057775"/>
          <a:ext cx="8280400" cy="1683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8" name="Прямая со стрелкой 17"/>
          <p:cNvCxnSpPr/>
          <p:nvPr/>
        </p:nvCxnSpPr>
        <p:spPr>
          <a:xfrm flipV="1">
            <a:off x="2268538" y="5949950"/>
            <a:ext cx="1150937" cy="215900"/>
          </a:xfrm>
          <a:prstGeom prst="straightConnector1">
            <a:avLst/>
          </a:prstGeom>
          <a:ln w="412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4140200" y="5732463"/>
            <a:ext cx="1223963" cy="287337"/>
          </a:xfrm>
          <a:prstGeom prst="straightConnector1">
            <a:avLst/>
          </a:prstGeom>
          <a:ln w="412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782" name="Заголовок 1"/>
          <p:cNvSpPr txBox="1">
            <a:spLocks/>
          </p:cNvSpPr>
          <p:nvPr/>
        </p:nvSpPr>
        <p:spPr bwMode="auto">
          <a:xfrm>
            <a:off x="0" y="0"/>
            <a:ext cx="89646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ИНФОРМАЦИЯ О «ПРОГРАММНЫХ» РАСХОДАХ В МУНИЦИПАЛЬНЫХ ОБРАЗОВАНИЯХ РЯЗАНСКОЙ ОБЛАСТИ В 2017 </a:t>
            </a:r>
            <a:r>
              <a:rPr lang="ru-RU" sz="1000" b="1">
                <a:latin typeface="Times New Roman" pitchFamily="18" charset="0"/>
                <a:cs typeface="Times New Roman" pitchFamily="18" charset="0"/>
              </a:rPr>
              <a:t>ГОДУ  (</a:t>
            </a:r>
            <a:r>
              <a:rPr lang="ru-RU" sz="1000" b="1"/>
              <a:t>Использованы материалы презентации заседания коллегии министерства финансов Рязанской  области «Об итогах исполнения бюджета Рязанской области за 2017 год и задачах финансовых органов на 2018 год»)</a:t>
            </a:r>
            <a:r>
              <a:rPr lang="ru-RU" b="1">
                <a:solidFill>
                  <a:schemeClr val="tx2"/>
                </a:solidFill>
              </a:rPr>
              <a:t/>
            </a:r>
            <a:br>
              <a:rPr lang="ru-RU" b="1">
                <a:solidFill>
                  <a:schemeClr val="tx2"/>
                </a:solidFill>
              </a:rPr>
            </a:br>
            <a:endParaRPr lang="ru-RU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Содержимое 1"/>
          <p:cNvSpPr>
            <a:spLocks noGrp="1"/>
          </p:cNvSpPr>
          <p:nvPr>
            <p:ph/>
          </p:nvPr>
        </p:nvSpPr>
        <p:spPr>
          <a:xfrm>
            <a:off x="457200" y="620713"/>
            <a:ext cx="8229600" cy="720725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00FF"/>
                </a:solidFill>
                <a:latin typeface="Calibri" pitchFamily="34" charset="0"/>
              </a:rPr>
              <a:t>9.5. Отчет об использовании  в 2017 году бюджетных ассигнований дорожного фонда районного бюджета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smtClean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18786" name="Line 361"/>
          <p:cNvSpPr>
            <a:spLocks noChangeShapeType="1"/>
          </p:cNvSpPr>
          <p:nvPr/>
        </p:nvSpPr>
        <p:spPr bwMode="auto">
          <a:xfrm>
            <a:off x="984250" y="35591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8787" name="Line 363"/>
          <p:cNvSpPr>
            <a:spLocks noChangeShapeType="1"/>
          </p:cNvSpPr>
          <p:nvPr/>
        </p:nvSpPr>
        <p:spPr bwMode="auto">
          <a:xfrm>
            <a:off x="1962150" y="35591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8788" name="Line 365"/>
          <p:cNvSpPr>
            <a:spLocks noChangeShapeType="1"/>
          </p:cNvSpPr>
          <p:nvPr/>
        </p:nvSpPr>
        <p:spPr bwMode="auto">
          <a:xfrm>
            <a:off x="2952750" y="35591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8789" name="Line 367"/>
          <p:cNvSpPr>
            <a:spLocks noChangeShapeType="1"/>
          </p:cNvSpPr>
          <p:nvPr/>
        </p:nvSpPr>
        <p:spPr bwMode="auto">
          <a:xfrm>
            <a:off x="3803650" y="35591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86581" name="Group 565"/>
          <p:cNvGraphicFramePr>
            <a:graphicFrameLocks noGrp="1"/>
          </p:cNvGraphicFramePr>
          <p:nvPr/>
        </p:nvGraphicFramePr>
        <p:xfrm>
          <a:off x="684213" y="1755775"/>
          <a:ext cx="7848600" cy="4121150"/>
        </p:xfrm>
        <a:graphic>
          <a:graphicData uri="http://schemas.openxmlformats.org/drawingml/2006/table">
            <a:tbl>
              <a:tblPr/>
              <a:tblGrid>
                <a:gridCol w="1584325"/>
                <a:gridCol w="1295400"/>
                <a:gridCol w="1079500"/>
                <a:gridCol w="936625"/>
                <a:gridCol w="2952750"/>
              </a:tblGrid>
              <a:tr h="5016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Доходы, формирующие дорожный фонд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План поступления на 2017 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Поступило фактически на 31.12.2017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Израсходовано за 2017 год в рамках Муниципальной программы "Дорожное хозяйство Касимовского муниципального района Рязанской области на 2014-2022 годы"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том числе по мероприятиям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CFF"/>
                    </a:solidFill>
                  </a:tcPr>
                </a:tc>
              </a:tr>
              <a:tr h="1031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Акцизы по подакцизным товарам (продукции), производимым на территории Российской Федерации)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11 028,60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7 194,40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9 281,80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Содержание существующей сети автомобильных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дорог   7 281,8 тыс. 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CFF"/>
                    </a:solidFill>
                  </a:tcPr>
                </a:tc>
              </a:tr>
              <a:tr h="148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Выполнение научно - исследовательской работы "Комплексная схема организации дорожного движения на территории Касимовского муниципального района Рязанской области"   -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2 000,00 тыс. 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549275"/>
            <a:ext cx="8496300" cy="719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+mj-lt"/>
              </a:rPr>
              <a:t>9.6. МЕЖБЮДЖЕТНЫЕ ТРАНСФЕРТЫ  БЮДЖЕТАМ МУНИЦИПАЛЬНЫХ ОБРАЗОВАНИЙ </a:t>
            </a:r>
            <a:br>
              <a:rPr lang="ru-RU" sz="2000" b="1" dirty="0" smtClean="0">
                <a:solidFill>
                  <a:srgbClr val="0000FF"/>
                </a:solidFill>
                <a:latin typeface="+mj-lt"/>
              </a:rPr>
            </a:br>
            <a:r>
              <a:rPr lang="ru-RU" sz="2000" b="1" dirty="0" smtClean="0">
                <a:solidFill>
                  <a:srgbClr val="0000FF"/>
                </a:solidFill>
                <a:latin typeface="+mj-lt"/>
              </a:rPr>
              <a:t>(городских и сельских поселений района), тыс. руб.</a:t>
            </a:r>
          </a:p>
        </p:txBody>
      </p:sp>
      <p:graphicFrame>
        <p:nvGraphicFramePr>
          <p:cNvPr id="119849" name="Group 41"/>
          <p:cNvGraphicFramePr>
            <a:graphicFrameLocks noGrp="1"/>
          </p:cNvGraphicFramePr>
          <p:nvPr/>
        </p:nvGraphicFramePr>
        <p:xfrm>
          <a:off x="179388" y="1484313"/>
          <a:ext cx="8640762" cy="4457700"/>
        </p:xfrm>
        <a:graphic>
          <a:graphicData uri="http://schemas.openxmlformats.org/drawingml/2006/table">
            <a:tbl>
              <a:tblPr/>
              <a:tblGrid>
                <a:gridCol w="4038600"/>
                <a:gridCol w="1150937"/>
                <a:gridCol w="1150938"/>
                <a:gridCol w="1149350"/>
                <a:gridCol w="115093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Показатели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2014 год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(факт)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38138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2015 год</a:t>
                      </a:r>
                    </a:p>
                    <a:p>
                      <a:pPr marL="342900" marR="0" lvl="0" indent="-338138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(факт)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2016 год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(факт)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38138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2017 год</a:t>
                      </a:r>
                    </a:p>
                    <a:p>
                      <a:pPr marL="342900" marR="0" lvl="0" indent="-338138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(факт)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/>
                    </a:solidFill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Межбюджетные трансферты всего,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26 162,8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24 841,5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23 135,2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22 584,4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10556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Дотации  на выравнивание бюджетной обеспеченности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7 373,0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12 343,0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7 432,9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7 977,0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10017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Иные межбюджетные трансферты на обеспечение сбалансированности бюджетов поселений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18 789,8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12 498,5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15 702,3 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14607,4</a:t>
                      </a:r>
                    </a:p>
                  </a:txBody>
                  <a:tcPr marL="90000" marR="90000" marT="98135" marB="46800" anchor="ctr" horzOverflow="overflow">
                    <a:lnL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"/>
          <p:cNvSpPr>
            <a:spLocks noChangeArrowheads="1"/>
          </p:cNvSpPr>
          <p:nvPr/>
        </p:nvSpPr>
        <p:spPr bwMode="auto">
          <a:xfrm>
            <a:off x="539750" y="939800"/>
            <a:ext cx="784860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66675" algn="just">
              <a:tabLst>
                <a:tab pos="304800" algn="l"/>
              </a:tabLst>
            </a:pPr>
            <a:r>
              <a:rPr lang="ru-RU" sz="2000" b="1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9.7. Сведения об использовании бюджетных инвестиций в объекты капитального строительства муниципальной собственности Касимовского муниципального района </a:t>
            </a:r>
          </a:p>
          <a:p>
            <a:pPr indent="66675">
              <a:tabLst>
                <a:tab pos="304800" algn="l"/>
              </a:tabLst>
            </a:pPr>
            <a:endParaRPr lang="ru-RU" sz="2000" b="1">
              <a:solidFill>
                <a:srgbClr val="0000FF"/>
              </a:solidFill>
              <a:ea typeface="Times New Roman" pitchFamily="18" charset="0"/>
              <a:cs typeface="Arial" charset="0"/>
            </a:endParaRPr>
          </a:p>
          <a:p>
            <a:pPr indent="66675" algn="just">
              <a:lnSpc>
                <a:spcPct val="150000"/>
              </a:lnSpc>
              <a:tabLst>
                <a:tab pos="304800" algn="l"/>
              </a:tabLst>
            </a:pPr>
            <a:r>
              <a:rPr lang="ru-RU">
                <a:latin typeface="Calibri" pitchFamily="34" charset="0"/>
                <a:ea typeface="Times New Roman" pitchFamily="18" charset="0"/>
                <a:cs typeface="Arial" charset="0"/>
              </a:rPr>
              <a:t>На основании Закона Рязанской области от 16.08.2007г. № 105-ОЗ «О наделении органов местного самоуправления отдельными государственными полномочиями Рязанской области по обеспечению жилыми помещениями детей-сирот и детей, оставшихся без попечения родителей, лиц из числа детей-сирот и детей, оставшихся без попечения родителей»   в 2017 году в собственность Касимовского муниципального района Рязанской области  приобретено 9 квартир для детей-сирот и детей, оставшихся без попечения родителей. </a:t>
            </a:r>
          </a:p>
          <a:p>
            <a:pPr indent="66675" algn="just">
              <a:lnSpc>
                <a:spcPct val="150000"/>
              </a:lnSpc>
              <a:tabLst>
                <a:tab pos="304800" algn="l"/>
              </a:tabLst>
            </a:pPr>
            <a:r>
              <a:rPr lang="ru-RU">
                <a:latin typeface="Calibri" pitchFamily="34" charset="0"/>
                <a:ea typeface="Times New Roman" pitchFamily="18" charset="0"/>
                <a:cs typeface="Arial" charset="0"/>
              </a:rPr>
              <a:t>Стоимость приобретения – 10 123 850,88 руб. </a:t>
            </a:r>
          </a:p>
          <a:p>
            <a:pPr indent="66675" eaLnBrk="0" hangingPunct="0">
              <a:tabLst>
                <a:tab pos="304800" algn="l"/>
              </a:tabLst>
            </a:pPr>
            <a:endParaRPr lang="ru-RU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74638"/>
            <a:ext cx="8496300" cy="850900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rgbClr val="0000FF"/>
                </a:solidFill>
                <a:latin typeface="Calibri" pitchFamily="34" charset="0"/>
              </a:rPr>
              <a:t>10.  ДИНАМИКА И СТРУКТУРА МУНИЦИПАЛЬНОГО ДОЛГА, млн. руб.</a:t>
            </a:r>
          </a:p>
        </p:txBody>
      </p:sp>
      <p:graphicFrame>
        <p:nvGraphicFramePr>
          <p:cNvPr id="89090" name="Object 3"/>
          <p:cNvGraphicFramePr>
            <a:graphicFrameLocks noChangeAspect="1"/>
          </p:cNvGraphicFramePr>
          <p:nvPr/>
        </p:nvGraphicFramePr>
        <p:xfrm>
          <a:off x="752475" y="1143000"/>
          <a:ext cx="7880350" cy="5016500"/>
        </p:xfrm>
        <a:graphic>
          <a:graphicData uri="http://schemas.openxmlformats.org/presentationml/2006/ole">
            <p:oleObj spid="_x0000_s89090" name="Диаграмма" r:id="rId3" imgW="7972349" imgH="5076749" progId="Excel.Chart.8">
              <p:embed/>
            </p:oleObj>
          </a:graphicData>
        </a:graphic>
      </p:graphicFrame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627063" y="5734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Содержимое 3"/>
          <p:cNvSpPr>
            <a:spLocks noGrp="1"/>
          </p:cNvSpPr>
          <p:nvPr>
            <p:ph sz="half" idx="4294967295"/>
          </p:nvPr>
        </p:nvSpPr>
        <p:spPr>
          <a:xfrm>
            <a:off x="4859338" y="476250"/>
            <a:ext cx="4033837" cy="504825"/>
          </a:xfrm>
        </p:spPr>
        <p:txBody>
          <a:bodyPr rtlCol="0"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ru-RU" dirty="0" smtClean="0">
              <a:latin typeface="+mn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ru-RU" dirty="0" smtClean="0">
              <a:latin typeface="+mn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ru-RU" dirty="0" smtClean="0">
              <a:latin typeface="+mn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ru-RU" dirty="0" smtClean="0">
              <a:latin typeface="+mn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ru-RU" dirty="0" smtClean="0">
              <a:latin typeface="+mn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ru-RU" dirty="0" smtClean="0">
              <a:latin typeface="+mn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ru-RU" dirty="0" smtClean="0">
              <a:latin typeface="+mn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ru-RU" sz="1400" dirty="0" smtClean="0">
              <a:latin typeface="+mn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sz="1300" dirty="0" smtClean="0">
                <a:latin typeface="+mn-lt"/>
              </a:rPr>
              <a:t>                                                                                          </a:t>
            </a:r>
            <a:endParaRPr lang="ru-RU" sz="1300" b="1" dirty="0" smtClean="0">
              <a:latin typeface="+mn-lt"/>
            </a:endParaRPr>
          </a:p>
        </p:txBody>
      </p:sp>
      <p:sp>
        <p:nvSpPr>
          <p:cNvPr id="46102" name="TextBox 13"/>
          <p:cNvSpPr txBox="1">
            <a:spLocks noChangeArrowheads="1"/>
          </p:cNvSpPr>
          <p:nvPr/>
        </p:nvSpPr>
        <p:spPr bwMode="auto">
          <a:xfrm>
            <a:off x="7451725" y="5516563"/>
            <a:ext cx="15319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Calibri" pitchFamily="34" charset="0"/>
                <a:cs typeface="Arial" charset="0"/>
              </a:rPr>
              <a:t>   </a:t>
            </a:r>
          </a:p>
        </p:txBody>
      </p:sp>
      <p:sp>
        <p:nvSpPr>
          <p:cNvPr id="16" name="Содержимое 3"/>
          <p:cNvSpPr txBox="1">
            <a:spLocks/>
          </p:cNvSpPr>
          <p:nvPr/>
        </p:nvSpPr>
        <p:spPr bwMode="auto">
          <a:xfrm>
            <a:off x="5110163" y="981075"/>
            <a:ext cx="40338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5600" b="1" dirty="0">
                <a:latin typeface="+mn-lt"/>
              </a:rPr>
              <a:t>Отношение муниципального долга  к  доходам районного бюджета (без учета объема безвозмездных поступлений), %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5600" b="1" dirty="0"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5600" b="1" dirty="0">
                <a:latin typeface="+mn-lt"/>
              </a:rPr>
              <a:t>Установленное Бюджетным Кодексом предельное соотношение соблюдено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36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atin typeface="+mn-lt"/>
              </a:rPr>
              <a:t>(БК РФ, Статья 107.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atin typeface="+mn-lt"/>
              </a:rPr>
              <a:t> </a:t>
            </a:r>
            <a:r>
              <a:rPr lang="ru-RU" sz="4800" dirty="0">
                <a:latin typeface="+mn-lt"/>
              </a:rPr>
              <a:t>Предельный объем муниципального долга </a:t>
            </a:r>
            <a:r>
              <a:rPr lang="ru-RU" sz="4800" b="1" dirty="0">
                <a:latin typeface="+mn-lt"/>
              </a:rPr>
              <a:t>не должен превышать</a:t>
            </a:r>
            <a:r>
              <a:rPr lang="ru-RU" sz="4800" dirty="0">
                <a:latin typeface="+mn-lt"/>
              </a:rPr>
              <a:t> утвержденный общий годовой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отчислений)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5600" b="1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14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300" dirty="0">
                <a:latin typeface="+mn-lt"/>
              </a:rPr>
              <a:t>                                                                                          </a:t>
            </a:r>
            <a:endParaRPr lang="ru-RU" sz="1300" b="1" dirty="0">
              <a:latin typeface="+mn-lt"/>
            </a:endParaRPr>
          </a:p>
        </p:txBody>
      </p:sp>
      <p:sp>
        <p:nvSpPr>
          <p:cNvPr id="46104" name="TextBox 22"/>
          <p:cNvSpPr txBox="1">
            <a:spLocks noChangeArrowheads="1"/>
          </p:cNvSpPr>
          <p:nvPr/>
        </p:nvSpPr>
        <p:spPr bwMode="auto">
          <a:xfrm>
            <a:off x="684213" y="333375"/>
            <a:ext cx="8351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10.1.   Управление муниципальным долгом  районного бюджета</a:t>
            </a:r>
          </a:p>
        </p:txBody>
      </p:sp>
      <p:sp>
        <p:nvSpPr>
          <p:cNvPr id="20" name="Половина рамки 19"/>
          <p:cNvSpPr/>
          <p:nvPr/>
        </p:nvSpPr>
        <p:spPr>
          <a:xfrm rot="13306017">
            <a:off x="5280025" y="1516063"/>
            <a:ext cx="287338" cy="504825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6097" name="Object 17"/>
          <p:cNvGraphicFramePr>
            <a:graphicFrameLocks noChangeAspect="1"/>
          </p:cNvGraphicFramePr>
          <p:nvPr/>
        </p:nvGraphicFramePr>
        <p:xfrm>
          <a:off x="0" y="2133600"/>
          <a:ext cx="4921250" cy="3563938"/>
        </p:xfrm>
        <a:graphic>
          <a:graphicData uri="http://schemas.openxmlformats.org/presentationml/2006/ole">
            <p:oleObj spid="_x0000_s46097" name="Диаграмма" r:id="rId3" imgW="7581900" imgH="5038649" progId="Excel.Chart.8">
              <p:embed/>
            </p:oleObj>
          </a:graphicData>
        </a:graphic>
      </p:graphicFrame>
      <p:sp>
        <p:nvSpPr>
          <p:cNvPr id="46106" name="Text Box 18"/>
          <p:cNvSpPr txBox="1">
            <a:spLocks noChangeArrowheads="1"/>
          </p:cNvSpPr>
          <p:nvPr/>
        </p:nvSpPr>
        <p:spPr bwMode="auto">
          <a:xfrm>
            <a:off x="592138" y="1144588"/>
            <a:ext cx="369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6107" name="Text Box 19"/>
          <p:cNvSpPr txBox="1">
            <a:spLocks noChangeArrowheads="1"/>
          </p:cNvSpPr>
          <p:nvPr/>
        </p:nvSpPr>
        <p:spPr bwMode="auto">
          <a:xfrm>
            <a:off x="303213" y="1073150"/>
            <a:ext cx="3465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Объем муниципального долга,</a:t>
            </a:r>
          </a:p>
          <a:p>
            <a:r>
              <a:rPr lang="ru-RU"/>
              <a:t>млн. руб.</a:t>
            </a:r>
          </a:p>
        </p:txBody>
      </p:sp>
      <p:graphicFrame>
        <p:nvGraphicFramePr>
          <p:cNvPr id="46100" name="Object 20"/>
          <p:cNvGraphicFramePr>
            <a:graphicFrameLocks noChangeAspect="1"/>
          </p:cNvGraphicFramePr>
          <p:nvPr/>
        </p:nvGraphicFramePr>
        <p:xfrm>
          <a:off x="5083175" y="3711575"/>
          <a:ext cx="3979863" cy="2460625"/>
        </p:xfrm>
        <a:graphic>
          <a:graphicData uri="http://schemas.openxmlformats.org/presentationml/2006/ole">
            <p:oleObj spid="_x0000_s46100" name="Диаграмма" r:id="rId4" imgW="3857549" imgH="2095500" progId="Excel.Chart.8">
              <p:embed/>
            </p:oleObj>
          </a:graphicData>
        </a:graphic>
      </p:graphicFrame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9" name="TextBox 3"/>
          <p:cNvSpPr txBox="1">
            <a:spLocks noChangeArrowheads="1"/>
          </p:cNvSpPr>
          <p:nvPr/>
        </p:nvSpPr>
        <p:spPr bwMode="auto">
          <a:xfrm>
            <a:off x="179388" y="765175"/>
            <a:ext cx="8424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10.2.  Расходы на обслуживание муниципального долга районного бюджета</a:t>
            </a:r>
          </a:p>
        </p:txBody>
      </p:sp>
      <p:sp>
        <p:nvSpPr>
          <p:cNvPr id="91150" name="TextBox 6"/>
          <p:cNvSpPr txBox="1">
            <a:spLocks noChangeArrowheads="1"/>
          </p:cNvSpPr>
          <p:nvPr/>
        </p:nvSpPr>
        <p:spPr bwMode="auto">
          <a:xfrm>
            <a:off x="395288" y="3429000"/>
            <a:ext cx="324008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>
                <a:latin typeface="Calibri" pitchFamily="34" charset="0"/>
              </a:rPr>
              <a:t>БК РФ, Статья 111. </a:t>
            </a:r>
          </a:p>
          <a:p>
            <a:r>
              <a:rPr lang="ru-RU" sz="1300">
                <a:latin typeface="Calibri" pitchFamily="34" charset="0"/>
              </a:rPr>
              <a:t> Объем расходов на обслуживание муниципального долга </a:t>
            </a:r>
            <a:r>
              <a:rPr lang="ru-RU" sz="1300" b="1">
                <a:latin typeface="Calibri" pitchFamily="34" charset="0"/>
              </a:rPr>
              <a:t>не должен превышать 15 процентов</a:t>
            </a:r>
            <a:r>
              <a:rPr lang="ru-RU" sz="1300">
                <a:latin typeface="Calibri" pitchFamily="34" charset="0"/>
              </a:rPr>
              <a:t> объема расходов соответствующего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</a:r>
            <a:r>
              <a:rPr lang="ru-RU" sz="1200">
                <a:latin typeface="Calibri" pitchFamily="34" charset="0"/>
              </a:rPr>
              <a:t>.</a:t>
            </a:r>
          </a:p>
        </p:txBody>
      </p:sp>
      <p:sp>
        <p:nvSpPr>
          <p:cNvPr id="10" name="Половина рамки 9"/>
          <p:cNvSpPr/>
          <p:nvPr/>
        </p:nvSpPr>
        <p:spPr>
          <a:xfrm rot="13306017">
            <a:off x="215900" y="2749550"/>
            <a:ext cx="287338" cy="436563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1152" name="Прямоугольник 10"/>
          <p:cNvSpPr>
            <a:spLocks noChangeArrowheads="1"/>
          </p:cNvSpPr>
          <p:nvPr/>
        </p:nvSpPr>
        <p:spPr bwMode="auto">
          <a:xfrm rot="10800000" flipV="1">
            <a:off x="250825" y="2919413"/>
            <a:ext cx="34575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1300" b="1">
                <a:latin typeface="Calibri" pitchFamily="34" charset="0"/>
              </a:rPr>
              <a:t>Установленное Бюджетным Кодексом предельное соотношение соблюдено</a:t>
            </a:r>
          </a:p>
        </p:txBody>
      </p:sp>
      <p:sp>
        <p:nvSpPr>
          <p:cNvPr id="91153" name="Прямоугольник 12"/>
          <p:cNvSpPr>
            <a:spLocks noChangeArrowheads="1"/>
          </p:cNvSpPr>
          <p:nvPr/>
        </p:nvSpPr>
        <p:spPr bwMode="auto">
          <a:xfrm rot="10800000" flipV="1">
            <a:off x="401638" y="1758950"/>
            <a:ext cx="345916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1300" b="1">
                <a:latin typeface="Calibri" pitchFamily="34" charset="0"/>
              </a:rPr>
              <a:t>2014 год – 2,0 млн. руб.;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1300" b="1">
                <a:latin typeface="Calibri" pitchFamily="34" charset="0"/>
              </a:rPr>
              <a:t>2015 год – 2,0 млн. руб.;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1300" b="1">
                <a:latin typeface="Calibri" pitchFamily="34" charset="0"/>
              </a:rPr>
              <a:t>2016 год – 1,1 млн. руб.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1300" b="1">
                <a:latin typeface="Calibri" pitchFamily="34" charset="0"/>
              </a:rPr>
              <a:t>2017 год – 0,2 млн. руб.</a:t>
            </a:r>
          </a:p>
        </p:txBody>
      </p:sp>
      <p:graphicFrame>
        <p:nvGraphicFramePr>
          <p:cNvPr id="91148" name="Object 12"/>
          <p:cNvGraphicFramePr>
            <a:graphicFrameLocks noChangeAspect="1"/>
          </p:cNvGraphicFramePr>
          <p:nvPr/>
        </p:nvGraphicFramePr>
        <p:xfrm>
          <a:off x="3200400" y="2635250"/>
          <a:ext cx="5768975" cy="3040063"/>
        </p:xfrm>
        <a:graphic>
          <a:graphicData uri="http://schemas.openxmlformats.org/presentationml/2006/ole">
            <p:oleObj spid="_x0000_s91148" name="Диаграмма" r:id="rId3" imgW="4505249" imgH="2362200" progId="Excel.Chart.8">
              <p:embed/>
            </p:oleObj>
          </a:graphicData>
        </a:graphic>
      </p:graphicFrame>
      <p:sp>
        <p:nvSpPr>
          <p:cNvPr id="91154" name="Text Box 13"/>
          <p:cNvSpPr txBox="1">
            <a:spLocks noChangeArrowheads="1"/>
          </p:cNvSpPr>
          <p:nvPr/>
        </p:nvSpPr>
        <p:spPr bwMode="auto">
          <a:xfrm>
            <a:off x="3492500" y="1773238"/>
            <a:ext cx="53276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</a:rPr>
              <a:t>Удельный вес расходов на обслуживание муниципального долга в общей сумме расходов без учета субвенций (%)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16632"/>
            <a:ext cx="8291264" cy="432048"/>
          </a:xfrm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cap="all" dirty="0">
                <a:solidFill>
                  <a:srgbClr val="0000FF"/>
                </a:solidFill>
                <a:latin typeface="+mj-lt"/>
              </a:rPr>
              <a:t>ЧТО ТАКОЕ </a:t>
            </a:r>
            <a:r>
              <a:rPr lang="ru-RU" sz="2800" b="1" cap="all" dirty="0" smtClean="0">
                <a:solidFill>
                  <a:srgbClr val="0000FF"/>
                </a:solidFill>
                <a:latin typeface="+mj-lt"/>
              </a:rPr>
              <a:t>муниципальный БЮДЖЕТ</a:t>
            </a:r>
            <a:r>
              <a:rPr lang="ru-RU" sz="2800" b="1" cap="all" dirty="0">
                <a:solidFill>
                  <a:srgbClr val="0000FF"/>
                </a:solidFill>
                <a:latin typeface="+mj-lt"/>
              </a:rPr>
              <a:t>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488" y="3114675"/>
            <a:ext cx="6097587" cy="277813"/>
          </a:xfrm>
          <a:prstGeom prst="curved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97235" y="1700808"/>
            <a:ext cx="2520000" cy="4203408"/>
            <a:chOff x="2080617" y="-97977"/>
            <a:chExt cx="1934765" cy="4161976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-97977"/>
              <a:ext cx="1934765" cy="4161976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ДОХОДЫ</a:t>
              </a:r>
              <a:endParaRPr lang="ru-RU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1450" tIns="171450" rIns="171450" bIns="171450" spcCol="1270" anchor="ctr"/>
            <a:lstStyle/>
            <a:p>
              <a:pPr algn="ctr" defTabSz="2000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138" y="1387475"/>
            <a:ext cx="1627187" cy="12223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171450" spcCol="1270" anchor="ctr"/>
          <a:lstStyle/>
          <a:p>
            <a:pPr algn="ctr" defTabSz="2000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8" name="Группа 9"/>
          <p:cNvGrpSpPr/>
          <p:nvPr/>
        </p:nvGrpSpPr>
        <p:grpSpPr>
          <a:xfrm>
            <a:off x="6012484" y="1628800"/>
            <a:ext cx="2718556" cy="4275416"/>
            <a:chOff x="4160490" y="-169275"/>
            <a:chExt cx="1934765" cy="423327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-169275"/>
              <a:ext cx="1934765" cy="4233274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РАСХОДЫ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1450" tIns="171450" rIns="171450" bIns="171450" spcCol="1270" anchor="ctr"/>
            <a:lstStyle/>
            <a:p>
              <a:pPr algn="ctr" defTabSz="2000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0" name="Группа 12"/>
          <p:cNvGrpSpPr/>
          <p:nvPr/>
        </p:nvGrpSpPr>
        <p:grpSpPr>
          <a:xfrm>
            <a:off x="422996" y="1628801"/>
            <a:ext cx="2540803" cy="4272031"/>
            <a:chOff x="744" y="0"/>
            <a:chExt cx="1950737" cy="422992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6716" y="71297"/>
              <a:ext cx="1934765" cy="4158625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</a:t>
              </a: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1450" tIns="171450" rIns="171450" bIns="171450" spcCol="1270" anchor="ctr"/>
            <a:lstStyle/>
            <a:p>
              <a:pPr algn="ctr" defTabSz="2000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48995" y="2502989"/>
            <a:ext cx="2268000" cy="3086251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органов местного самоуправления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06344" y="2533781"/>
            <a:ext cx="2259024" cy="3055459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поступающие в бюджет денежные средства (налоги юридических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</a:p>
        </p:txBody>
      </p:sp>
      <p:grpSp>
        <p:nvGrpSpPr>
          <p:cNvPr id="7181" name="Группа 21"/>
          <p:cNvGrpSpPr>
            <a:grpSpLocks/>
          </p:cNvGrpSpPr>
          <p:nvPr/>
        </p:nvGrpSpPr>
        <p:grpSpPr bwMode="auto">
          <a:xfrm>
            <a:off x="6111875" y="2503488"/>
            <a:ext cx="2619375" cy="3086100"/>
            <a:chOff x="4359579" y="1188957"/>
            <a:chExt cx="1691647" cy="126545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359579" y="1188957"/>
              <a:ext cx="1627712" cy="1258300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98460" y="1265118"/>
              <a:ext cx="1452766" cy="1189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68580" bIns="68580" spcCol="1270" anchor="ctr"/>
            <a:lstStyle/>
            <a:p>
              <a:pPr algn="ctr" defTabSz="1600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600" dirty="0">
                <a:solidFill>
                  <a:prstClr val="white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94741" y="679999"/>
            <a:ext cx="8496944" cy="738664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6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               с деньгами и произносил речь, которая собственно и называлась старинным нормандским словом "B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o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u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gett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e"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(т.е. кожаный мешок)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275" y="6021388"/>
            <a:ext cx="8208963" cy="633412"/>
          </a:xfrm>
          <a:prstGeom prst="round2DiagRect">
            <a:avLst/>
          </a:prstGeom>
          <a:gradFill>
            <a:gsLst>
              <a:gs pos="100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ДЕФИЦИТ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расходов бюджета над его доходами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ПРОФИЦИТ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доходов бюджета над его расходами</a:t>
            </a: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488" y="3913188"/>
            <a:ext cx="6119812" cy="276225"/>
          </a:xfrm>
          <a:prstGeom prst="curvedUp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95288" y="908050"/>
            <a:ext cx="8353425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00FF"/>
                </a:solidFill>
                <a:latin typeface="Tahoma" pitchFamily="34" charset="0"/>
              </a:rPr>
              <a:t>11. Дополнительная информация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solidFill>
                <a:srgbClr val="000000"/>
              </a:solidFill>
              <a:latin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Tahoma" pitchFamily="34" charset="0"/>
              </a:rPr>
              <a:t>Финансовый орган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</a:rPr>
              <a:t> Касимовского муниципального района, осуществляющий разработку бюджета района и отчета о его исполнении – Финансово-казначейское управление Касимовского муниципального района Рязанской области (ФКУ администрации Касимовского района)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0000"/>
              </a:solidFill>
              <a:latin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Tahoma" pitchFamily="34" charset="0"/>
              </a:rPr>
              <a:t>Юридический адрес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</a:rPr>
              <a:t>: 391300 г. </a:t>
            </a:r>
            <a:r>
              <a:rPr lang="ru-RU" sz="2000" dirty="0" err="1">
                <a:solidFill>
                  <a:srgbClr val="000000"/>
                </a:solidFill>
                <a:latin typeface="Tahoma" pitchFamily="34" charset="0"/>
              </a:rPr>
              <a:t>Касимов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</a:rPr>
              <a:t>, ул. Ленина, д. 9-а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ru-RU" sz="2000" dirty="0">
              <a:solidFill>
                <a:srgbClr val="000000"/>
              </a:solidFill>
              <a:latin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E-mail: </a:t>
            </a:r>
            <a:r>
              <a:rPr lang="fr-FR" sz="2000" u="sng" dirty="0">
                <a:solidFill>
                  <a:srgbClr val="0000FF"/>
                </a:solidFill>
                <a:latin typeface="Tahoma" pitchFamily="34" charset="0"/>
                <a:hlinkClick r:id="rId2"/>
              </a:rPr>
              <a:t>kasraifo@yandex.ru</a:t>
            </a:r>
            <a:endParaRPr lang="fr-FR" sz="2000" u="sng" dirty="0">
              <a:solidFill>
                <a:srgbClr val="0000FF"/>
              </a:solidFill>
              <a:latin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0000"/>
              </a:solidFill>
              <a:latin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Tahoma" pitchFamily="34" charset="0"/>
              </a:rPr>
              <a:t>Телефоны: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</a:rPr>
              <a:t> (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49131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</a:rPr>
              <a:t>) 2-01-54; 2-20-56; 2-04-07; 4-42-35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0000"/>
              </a:solidFill>
              <a:latin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Tahoma" pitchFamily="34" charset="0"/>
              </a:rPr>
              <a:t>Часы работы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</a:rPr>
              <a:t>: понедельник-четверг с 8-30 до 17-30,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Tahoma" pitchFamily="34" charset="0"/>
              </a:rPr>
              <a:t>пятница с 8-30 до 16-30, перерыв на обед с 13-00 до 13-48.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0000"/>
              </a:solidFill>
              <a:latin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Tahoma" pitchFamily="34" charset="0"/>
              </a:rPr>
              <a:t>Начальник управления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</a:rPr>
              <a:t>: Кочетков Сергей Владимирович 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Tahoma" pitchFamily="34" charset="0"/>
              </a:rPr>
              <a:t>тел. (49131) 2-44-98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890588"/>
            <a:ext cx="8353425" cy="4216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latin typeface="+mj-lt"/>
              </a:rPr>
              <a:t>Уважаемые пользователи сайта!</a:t>
            </a:r>
            <a:endParaRPr lang="en-US" sz="2800" b="1" dirty="0">
              <a:solidFill>
                <a:srgbClr val="0000FF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0000FF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  <a:latin typeface="+mj-lt"/>
              </a:rPr>
              <a:t>С предложениями по совершенствованию брошюры "Бюджет для граждан" Вы можете обратиться в бюджетный отдел  финансово-казначейского управления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00FF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  <a:latin typeface="+mj-lt"/>
              </a:rPr>
              <a:t>Телефон/факс отдела: (49131) 2-01-54</a:t>
            </a:r>
            <a:endParaRPr lang="en-US" sz="2400" b="1" dirty="0">
              <a:solidFill>
                <a:srgbClr val="0000FF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 dirty="0">
              <a:solidFill>
                <a:srgbClr val="0000FF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  <a:latin typeface="+mj-lt"/>
              </a:rPr>
              <a:t>Все Ваши конструктивные замечания, предложения, советы по работе сайта будут учтены при дальнейшей разработке.</a:t>
            </a:r>
            <a:endParaRPr lang="en-US" sz="2400" b="1" i="1" dirty="0">
              <a:solidFill>
                <a:srgbClr val="0000FF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549275"/>
            <a:ext cx="8229600" cy="6477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FF"/>
                </a:solidFill>
                <a:latin typeface="Calibri" pitchFamily="34" charset="0"/>
              </a:rPr>
              <a:t>Какие бывают бюджеты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484313"/>
            <a:ext cx="8229600" cy="4840287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+mn-lt"/>
              </a:rPr>
              <a:t>Бюджеты семей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+mn-lt"/>
              </a:rPr>
              <a:t>Бюджеты организаций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+mn-lt"/>
              </a:rPr>
              <a:t>Бюджеты  публично-правовых образований: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+mn-lt"/>
              </a:rPr>
              <a:t>- Российской Федерации </a:t>
            </a:r>
            <a:br>
              <a:rPr lang="ru-RU" sz="2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ru-RU" sz="2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+mn-lt"/>
              </a:rPr>
              <a:t>(федеральный бюджет, бюджеты государственных внебюджетных фондов Российской Федерации);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+mn-lt"/>
              </a:rPr>
              <a:t>- субъектов Российской Федерации (региональные бюджеты, бюджеты территориальных фондов обязательного медицинского страхования);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+mn-lt"/>
              </a:rPr>
              <a:t>- муниципальных образований                                               (местные бюджеты муниципальных районов, городских округов, городских и сельских поселений)</a:t>
            </a:r>
            <a:endParaRPr lang="en-US" sz="2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200" i="1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4"/>
          <p:cNvGrpSpPr>
            <a:grpSpLocks/>
          </p:cNvGrpSpPr>
          <p:nvPr/>
        </p:nvGrpSpPr>
        <p:grpSpPr bwMode="auto">
          <a:xfrm>
            <a:off x="468313" y="2441575"/>
            <a:ext cx="2687637" cy="4083050"/>
            <a:chOff x="184" y="1332"/>
            <a:chExt cx="1603" cy="2782"/>
          </a:xfrm>
        </p:grpSpPr>
        <p:pic>
          <p:nvPicPr>
            <p:cNvPr id="9241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4" y="1332"/>
              <a:ext cx="1603" cy="27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242" name="Text Box 6"/>
            <p:cNvSpPr txBox="1">
              <a:spLocks noChangeArrowheads="1"/>
            </p:cNvSpPr>
            <p:nvPr/>
          </p:nvSpPr>
          <p:spPr bwMode="auto">
            <a:xfrm>
              <a:off x="196" y="1344"/>
              <a:ext cx="1585" cy="27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500" b="1">
                  <a:latin typeface="Times New Roman" pitchFamily="18" charset="0"/>
                  <a:cs typeface="Times New Roman" pitchFamily="18" charset="0"/>
                </a:rPr>
                <a:t>Поступления от уплаты налогов, установленных Налоговым кодексом Российской Федерации, например:</a:t>
              </a:r>
            </a:p>
            <a:p>
              <a:pPr defTabSz="449263">
                <a:buClr>
                  <a:srgbClr val="000000"/>
                </a:buClr>
                <a:buSzPct val="100000"/>
                <a:buFont typeface="Wingdings" pitchFamily="2" charset="2"/>
                <a:buChar char="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500" b="1" i="1">
                  <a:latin typeface="Times New Roman" pitchFamily="18" charset="0"/>
                  <a:cs typeface="Times New Roman" pitchFamily="18" charset="0"/>
                </a:rPr>
                <a:t>налог на прибыль организации;</a:t>
              </a:r>
            </a:p>
            <a:p>
              <a:pPr defTabSz="449263">
                <a:buClr>
                  <a:srgbClr val="000000"/>
                </a:buClr>
                <a:buSzPct val="100000"/>
                <a:buFont typeface="Wingdings" pitchFamily="2" charset="2"/>
                <a:buChar char="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500" b="1" i="1">
                  <a:latin typeface="Times New Roman" pitchFamily="18" charset="0"/>
                  <a:cs typeface="Times New Roman" pitchFamily="18" charset="0"/>
                </a:rPr>
                <a:t>налог на доходы физических лиц;</a:t>
              </a:r>
            </a:p>
            <a:p>
              <a:pPr defTabSz="449263">
                <a:buClr>
                  <a:srgbClr val="000000"/>
                </a:buClr>
                <a:buSzPct val="100000"/>
                <a:buFont typeface="Wingdings" pitchFamily="2" charset="2"/>
                <a:buChar char="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500" b="1" i="1">
                  <a:latin typeface="Times New Roman" pitchFamily="18" charset="0"/>
                  <a:cs typeface="Times New Roman" pitchFamily="18" charset="0"/>
                </a:rPr>
                <a:t>акцизы;</a:t>
              </a:r>
            </a:p>
            <a:p>
              <a:pPr defTabSz="449263">
                <a:buClr>
                  <a:srgbClr val="000000"/>
                </a:buClr>
                <a:buSzPct val="100000"/>
                <a:buFont typeface="Wingdings" pitchFamily="2" charset="2"/>
                <a:buChar char="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500" b="1" i="1">
                  <a:latin typeface="Times New Roman" pitchFamily="18" charset="0"/>
                  <a:cs typeface="Times New Roman" pitchFamily="18" charset="0"/>
                </a:rPr>
                <a:t>налоги на совокупный доход;</a:t>
              </a:r>
            </a:p>
            <a:p>
              <a:pPr defTabSz="449263">
                <a:buClr>
                  <a:srgbClr val="000000"/>
                </a:buClr>
                <a:buSzPct val="100000"/>
                <a:buFont typeface="Wingdings" pitchFamily="2" charset="2"/>
                <a:buChar char="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500" b="1" i="1">
                  <a:latin typeface="Times New Roman" pitchFamily="18" charset="0"/>
                  <a:cs typeface="Times New Roman" pitchFamily="18" charset="0"/>
                </a:rPr>
                <a:t>налоги на имущество;</a:t>
              </a:r>
            </a:p>
            <a:p>
              <a:pPr defTabSz="449263">
                <a:buClr>
                  <a:srgbClr val="000000"/>
                </a:buClr>
                <a:buSzPct val="100000"/>
                <a:buFont typeface="Wingdings" pitchFamily="2" charset="2"/>
                <a:buChar char="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500" b="1" i="1">
                  <a:latin typeface="Times New Roman" pitchFamily="18" charset="0"/>
                  <a:cs typeface="Times New Roman" pitchFamily="18" charset="0"/>
                </a:rPr>
                <a:t>государственная пошлина, сборы;</a:t>
              </a:r>
            </a:p>
            <a:p>
              <a:pPr defTabSz="449263">
                <a:buClr>
                  <a:srgbClr val="000000"/>
                </a:buClr>
                <a:buSzPct val="100000"/>
                <a:buFont typeface="Wingdings" pitchFamily="2" charset="2"/>
                <a:buChar char="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500" b="1" i="1">
                  <a:latin typeface="Times New Roman" pitchFamily="18" charset="0"/>
                  <a:cs typeface="Times New Roman" pitchFamily="18" charset="0"/>
                </a:rPr>
                <a:t>другие.</a:t>
              </a:r>
            </a:p>
          </p:txBody>
        </p:sp>
      </p:grpSp>
      <p:grpSp>
        <p:nvGrpSpPr>
          <p:cNvPr id="9218" name="Group 7"/>
          <p:cNvGrpSpPr>
            <a:grpSpLocks/>
          </p:cNvGrpSpPr>
          <p:nvPr/>
        </p:nvGrpSpPr>
        <p:grpSpPr bwMode="auto">
          <a:xfrm>
            <a:off x="6516688" y="2349500"/>
            <a:ext cx="2303462" cy="4175125"/>
            <a:chOff x="4032" y="1286"/>
            <a:chExt cx="1607" cy="2828"/>
          </a:xfrm>
        </p:grpSpPr>
        <p:pic>
          <p:nvPicPr>
            <p:cNvPr id="9239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2" y="1286"/>
              <a:ext cx="1607" cy="28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240" name="Text Box 9"/>
            <p:cNvSpPr txBox="1">
              <a:spLocks noChangeArrowheads="1"/>
            </p:cNvSpPr>
            <p:nvPr/>
          </p:nvSpPr>
          <p:spPr bwMode="auto">
            <a:xfrm>
              <a:off x="4044" y="1298"/>
              <a:ext cx="1586" cy="28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5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Поступления от других бюджетов</a:t>
              </a:r>
            </a:p>
            <a:p>
              <a:pPr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5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(межбюджетные трансферты), организаций, граждан (кроме налоговых и неналоговых доходов).</a:t>
              </a:r>
            </a:p>
          </p:txBody>
        </p:sp>
      </p:grpSp>
      <p:grpSp>
        <p:nvGrpSpPr>
          <p:cNvPr id="9219" name="Group 10"/>
          <p:cNvGrpSpPr>
            <a:grpSpLocks/>
          </p:cNvGrpSpPr>
          <p:nvPr/>
        </p:nvGrpSpPr>
        <p:grpSpPr bwMode="auto">
          <a:xfrm>
            <a:off x="3348038" y="2205038"/>
            <a:ext cx="2978150" cy="4521200"/>
            <a:chOff x="2008" y="1286"/>
            <a:chExt cx="1876" cy="2921"/>
          </a:xfrm>
        </p:grpSpPr>
        <p:pic>
          <p:nvPicPr>
            <p:cNvPr id="9237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08" y="1286"/>
              <a:ext cx="1876" cy="29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238" name="Text Box 12"/>
            <p:cNvSpPr txBox="1">
              <a:spLocks noChangeArrowheads="1"/>
            </p:cNvSpPr>
            <p:nvPr/>
          </p:nvSpPr>
          <p:spPr bwMode="auto">
            <a:xfrm>
              <a:off x="2018" y="1298"/>
              <a:ext cx="1858" cy="29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500" b="1">
                  <a:latin typeface="Times New Roman" pitchFamily="18" charset="0"/>
                  <a:cs typeface="Times New Roman" pitchFamily="18" charset="0"/>
                </a:rPr>
                <a:t>Поступления от уплаты других пошлин и сборов, установленных региональным законодательством, а также штрафов за нарушение законодательства, например:</a:t>
              </a:r>
            </a:p>
            <a:p>
              <a:pPr defTabSz="449263">
                <a:buClr>
                  <a:srgbClr val="000000"/>
                </a:buClr>
                <a:buSzPct val="100000"/>
                <a:buFont typeface="Wingdings" pitchFamily="2" charset="2"/>
                <a:buChar char="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500" b="1" i="1">
                  <a:latin typeface="Times New Roman" pitchFamily="18" charset="0"/>
                  <a:cs typeface="Times New Roman" pitchFamily="18" charset="0"/>
                </a:rPr>
                <a:t>платежи при пользовании природными ресурсами;</a:t>
              </a:r>
            </a:p>
            <a:p>
              <a:pPr defTabSz="449263">
                <a:buClr>
                  <a:srgbClr val="000000"/>
                </a:buClr>
                <a:buSzPct val="100000"/>
                <a:buFont typeface="Wingdings" pitchFamily="2" charset="2"/>
                <a:buChar char="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500" b="1" i="1">
                  <a:latin typeface="Times New Roman" pitchFamily="18" charset="0"/>
                  <a:cs typeface="Times New Roman" pitchFamily="18" charset="0"/>
                </a:rPr>
                <a:t>доходы от оказания платных услуг и компенсации затрат государства;</a:t>
              </a:r>
            </a:p>
            <a:p>
              <a:pPr defTabSz="449263">
                <a:buClr>
                  <a:srgbClr val="000000"/>
                </a:buClr>
                <a:buSzPct val="100000"/>
                <a:buFont typeface="Wingdings" pitchFamily="2" charset="2"/>
                <a:buChar char="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500" b="1" i="1">
                  <a:latin typeface="Times New Roman" pitchFamily="18" charset="0"/>
                  <a:cs typeface="Times New Roman" pitchFamily="18" charset="0"/>
                </a:rPr>
                <a:t>доходы от продажи материальных и нематериальных активов;</a:t>
              </a:r>
            </a:p>
            <a:p>
              <a:pPr defTabSz="449263">
                <a:buClr>
                  <a:srgbClr val="000000"/>
                </a:buClr>
                <a:buSzPct val="100000"/>
                <a:buFont typeface="Wingdings" pitchFamily="2" charset="2"/>
                <a:buChar char="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500" b="1" i="1">
                  <a:latin typeface="Times New Roman" pitchFamily="18" charset="0"/>
                  <a:cs typeface="Times New Roman" pitchFamily="18" charset="0"/>
                </a:rPr>
                <a:t>административные платежи и сборы ;</a:t>
              </a:r>
            </a:p>
            <a:p>
              <a:pPr defTabSz="449263">
                <a:buClr>
                  <a:srgbClr val="000000"/>
                </a:buClr>
                <a:buSzPct val="100000"/>
                <a:buFont typeface="Wingdings" pitchFamily="2" charset="2"/>
                <a:buChar char="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500" b="1" i="1">
                  <a:latin typeface="Times New Roman" pitchFamily="18" charset="0"/>
                  <a:cs typeface="Times New Roman" pitchFamily="18" charset="0"/>
                </a:rPr>
                <a:t>штрафные санкции, возмещение ущерба</a:t>
              </a:r>
            </a:p>
            <a:p>
              <a:pPr defTabSz="449263">
                <a:buClr>
                  <a:srgbClr val="000000"/>
                </a:buClr>
                <a:buSzPct val="100000"/>
                <a:buFont typeface="Wingdings" pitchFamily="2" charset="2"/>
                <a:buChar char="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500" b="1" i="1">
                  <a:latin typeface="Times New Roman" pitchFamily="18" charset="0"/>
                  <a:cs typeface="Times New Roman" pitchFamily="18" charset="0"/>
                </a:rPr>
                <a:t>другие.</a:t>
              </a:r>
            </a:p>
          </p:txBody>
        </p:sp>
      </p:grpSp>
      <p:sp>
        <p:nvSpPr>
          <p:cNvPr id="9220" name="Line 13"/>
          <p:cNvSpPr>
            <a:spLocks noChangeShapeType="1"/>
          </p:cNvSpPr>
          <p:nvPr/>
        </p:nvSpPr>
        <p:spPr bwMode="auto">
          <a:xfrm>
            <a:off x="4787900" y="1484313"/>
            <a:ext cx="1588" cy="215900"/>
          </a:xfrm>
          <a:prstGeom prst="line">
            <a:avLst/>
          </a:prstGeom>
          <a:noFill/>
          <a:ln w="28440" cap="sq">
            <a:solidFill>
              <a:srgbClr val="8A888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Line 14"/>
          <p:cNvSpPr>
            <a:spLocks noChangeShapeType="1"/>
          </p:cNvSpPr>
          <p:nvPr/>
        </p:nvSpPr>
        <p:spPr bwMode="auto">
          <a:xfrm>
            <a:off x="7883525" y="1484313"/>
            <a:ext cx="1588" cy="215900"/>
          </a:xfrm>
          <a:prstGeom prst="line">
            <a:avLst/>
          </a:prstGeom>
          <a:noFill/>
          <a:ln w="28440" cap="sq">
            <a:solidFill>
              <a:srgbClr val="8A888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2" name="Line 15"/>
          <p:cNvSpPr>
            <a:spLocks noChangeShapeType="1"/>
          </p:cNvSpPr>
          <p:nvPr/>
        </p:nvSpPr>
        <p:spPr bwMode="auto">
          <a:xfrm>
            <a:off x="1763713" y="1484313"/>
            <a:ext cx="6130925" cy="1587"/>
          </a:xfrm>
          <a:prstGeom prst="line">
            <a:avLst/>
          </a:prstGeom>
          <a:noFill/>
          <a:ln w="28440" cap="sq">
            <a:solidFill>
              <a:srgbClr val="8A888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496" name="Rectangle 16"/>
          <p:cNvSpPr>
            <a:spLocks noChangeArrowheads="1"/>
          </p:cNvSpPr>
          <p:nvPr/>
        </p:nvSpPr>
        <p:spPr bwMode="auto">
          <a:xfrm>
            <a:off x="1908175" y="360363"/>
            <a:ext cx="508635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Доходы бюджета</a:t>
            </a:r>
          </a:p>
        </p:txBody>
      </p:sp>
      <p:grpSp>
        <p:nvGrpSpPr>
          <p:cNvPr id="9224" name="Group 17"/>
          <p:cNvGrpSpPr>
            <a:grpSpLocks/>
          </p:cNvGrpSpPr>
          <p:nvPr/>
        </p:nvGrpSpPr>
        <p:grpSpPr bwMode="auto">
          <a:xfrm>
            <a:off x="1187450" y="908050"/>
            <a:ext cx="6992938" cy="584200"/>
            <a:chOff x="960" y="334"/>
            <a:chExt cx="3876" cy="470"/>
          </a:xfrm>
        </p:grpSpPr>
        <p:pic>
          <p:nvPicPr>
            <p:cNvPr id="9235" name="Picture 1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0" y="334"/>
              <a:ext cx="3876" cy="4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236" name="Text Box 19"/>
            <p:cNvSpPr txBox="1">
              <a:spLocks noChangeArrowheads="1"/>
            </p:cNvSpPr>
            <p:nvPr/>
          </p:nvSpPr>
          <p:spPr bwMode="auto">
            <a:xfrm>
              <a:off x="970" y="346"/>
              <a:ext cx="3857" cy="4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b="1">
                  <a:latin typeface="Times New Roman" pitchFamily="18" charset="0"/>
                  <a:cs typeface="Times New Roman" pitchFamily="18" charset="0"/>
                </a:rPr>
                <a:t>Доходы бюджета - безвозмездные и безвозвратные</a:t>
              </a:r>
            </a:p>
            <a:p>
              <a:pPr algn="ct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b="1">
                  <a:latin typeface="Times New Roman" pitchFamily="18" charset="0"/>
                  <a:cs typeface="Times New Roman" pitchFamily="18" charset="0"/>
                </a:rPr>
                <a:t> поступления денежных средств в бюджет.</a:t>
              </a:r>
            </a:p>
          </p:txBody>
        </p:sp>
      </p:grpSp>
      <p:grpSp>
        <p:nvGrpSpPr>
          <p:cNvPr id="9225" name="Group 20"/>
          <p:cNvGrpSpPr>
            <a:grpSpLocks/>
          </p:cNvGrpSpPr>
          <p:nvPr/>
        </p:nvGrpSpPr>
        <p:grpSpPr bwMode="auto">
          <a:xfrm>
            <a:off x="539750" y="1628775"/>
            <a:ext cx="2682875" cy="717550"/>
            <a:chOff x="192" y="968"/>
            <a:chExt cx="1603" cy="374"/>
          </a:xfrm>
        </p:grpSpPr>
        <p:pic>
          <p:nvPicPr>
            <p:cNvPr id="9233" name="Picture 2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2" y="968"/>
              <a:ext cx="1603" cy="3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234" name="Text Box 22"/>
            <p:cNvSpPr txBox="1">
              <a:spLocks noChangeArrowheads="1"/>
            </p:cNvSpPr>
            <p:nvPr/>
          </p:nvSpPr>
          <p:spPr bwMode="auto">
            <a:xfrm>
              <a:off x="204" y="981"/>
              <a:ext cx="1585" cy="3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600" b="1"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</p:grpSp>
      <p:grpSp>
        <p:nvGrpSpPr>
          <p:cNvPr id="9226" name="Group 23"/>
          <p:cNvGrpSpPr>
            <a:grpSpLocks/>
          </p:cNvGrpSpPr>
          <p:nvPr/>
        </p:nvGrpSpPr>
        <p:grpSpPr bwMode="auto">
          <a:xfrm>
            <a:off x="3348038" y="1628775"/>
            <a:ext cx="2978150" cy="644525"/>
            <a:chOff x="2008" y="922"/>
            <a:chExt cx="1876" cy="374"/>
          </a:xfrm>
        </p:grpSpPr>
        <p:pic>
          <p:nvPicPr>
            <p:cNvPr id="9231" name="Picture 2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08" y="922"/>
              <a:ext cx="1876" cy="3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232" name="Text Box 25"/>
            <p:cNvSpPr txBox="1">
              <a:spLocks noChangeArrowheads="1"/>
            </p:cNvSpPr>
            <p:nvPr/>
          </p:nvSpPr>
          <p:spPr bwMode="auto">
            <a:xfrm>
              <a:off x="2018" y="935"/>
              <a:ext cx="1858" cy="3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600" b="1"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</p:grpSp>
      <p:grpSp>
        <p:nvGrpSpPr>
          <p:cNvPr id="9227" name="Group 26"/>
          <p:cNvGrpSpPr>
            <a:grpSpLocks/>
          </p:cNvGrpSpPr>
          <p:nvPr/>
        </p:nvGrpSpPr>
        <p:grpSpPr bwMode="auto">
          <a:xfrm>
            <a:off x="6516688" y="1628775"/>
            <a:ext cx="2303462" cy="576263"/>
            <a:chOff x="4047" y="922"/>
            <a:chExt cx="1607" cy="374"/>
          </a:xfrm>
        </p:grpSpPr>
        <p:pic>
          <p:nvPicPr>
            <p:cNvPr id="9229" name="Picture 2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47" y="922"/>
              <a:ext cx="1607" cy="3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230" name="Text Box 28"/>
            <p:cNvSpPr txBox="1">
              <a:spLocks noChangeArrowheads="1"/>
            </p:cNvSpPr>
            <p:nvPr/>
          </p:nvSpPr>
          <p:spPr bwMode="auto">
            <a:xfrm>
              <a:off x="4059" y="935"/>
              <a:ext cx="1586" cy="3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600" b="1"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9228" name="Line 29"/>
          <p:cNvSpPr>
            <a:spLocks noChangeShapeType="1"/>
          </p:cNvSpPr>
          <p:nvPr/>
        </p:nvSpPr>
        <p:spPr bwMode="auto">
          <a:xfrm>
            <a:off x="1763713" y="1484313"/>
            <a:ext cx="1587" cy="215900"/>
          </a:xfrm>
          <a:prstGeom prst="line">
            <a:avLst/>
          </a:prstGeom>
          <a:noFill/>
          <a:ln w="28440" cap="sq">
            <a:solidFill>
              <a:srgbClr val="8A888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8002587" cy="792163"/>
          </a:xfrm>
        </p:spPr>
        <p:txBody>
          <a:bodyPr lIns="0" rIns="0" bIns="0" anchor="b"/>
          <a:lstStyle/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800" b="1" smtClean="0">
                <a:solidFill>
                  <a:srgbClr val="0000FF"/>
                </a:solidFill>
                <a:latin typeface="Calibri" pitchFamily="34" charset="0"/>
              </a:rPr>
              <a:t>Межбюджетные трансферты –</a:t>
            </a:r>
            <a:br>
              <a:rPr lang="ru-RU" sz="2800" b="1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ru-RU" sz="2800" b="1" smtClean="0">
                <a:solidFill>
                  <a:srgbClr val="0000FF"/>
                </a:solidFill>
                <a:latin typeface="Calibri" pitchFamily="34" charset="0"/>
              </a:rPr>
              <a:t> основной вид безвозмездных перечислений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576" y="1412875"/>
            <a:ext cx="7920112" cy="1223963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    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Межбюджетные трансферты – денежные средства, перечисляемые из одного бюджета бюджетной системы Российской Федерации (федерального бюджета, областного бюджета Рязанской области,  бюджета муниципального района (городского округа)) другому бюджету.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500" dirty="0">
              <a:latin typeface="+mn-lt"/>
            </a:endParaRPr>
          </a:p>
        </p:txBody>
      </p:sp>
      <p:graphicFrame>
        <p:nvGraphicFramePr>
          <p:cNvPr id="23578" name="Group 26"/>
          <p:cNvGraphicFramePr>
            <a:graphicFrameLocks noGrp="1"/>
          </p:cNvGraphicFramePr>
          <p:nvPr>
            <p:ph sz="half" idx="4294967295"/>
          </p:nvPr>
        </p:nvGraphicFramePr>
        <p:xfrm>
          <a:off x="755650" y="2659063"/>
          <a:ext cx="7931150" cy="3860800"/>
        </p:xfrm>
        <a:graphic>
          <a:graphicData uri="http://schemas.openxmlformats.org/drawingml/2006/table">
            <a:tbl>
              <a:tblPr/>
              <a:tblGrid>
                <a:gridCol w="2160588"/>
                <a:gridCol w="2303462"/>
                <a:gridCol w="3467100"/>
              </a:tblGrid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Виды межбюджетных трансфертов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Определение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Аналогия в семейном бюджете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Дотации (от лат. «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Dotatio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» – дар, пожертвование)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Предоставляются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без определения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конкретной  цели их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использования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Вы даете своему ребенку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«карманные деньги»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1225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Субвенции (от лат. «Subvenire» – приходить на помощь)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Предоставляются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финансирование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«переданных» другим публично-правовым образованиям полномочий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Вы даете своему ребенку деньги и посылаете его в магазин купить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продукты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по списку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1036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Субсидии (от лат. «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Subsidium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» – поддержка)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Предоставляются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условиях долевого софинансирования расходов других бюджетов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Вы «добавляете» денег для того,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чтобы ваш ребенок купил себе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новый телефон (а остальные он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накопил сам)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4"/>
          <p:cNvSpPr>
            <a:spLocks noChangeArrowheads="1"/>
          </p:cNvSpPr>
          <p:nvPr/>
        </p:nvSpPr>
        <p:spPr bwMode="auto">
          <a:xfrm>
            <a:off x="131763" y="4778375"/>
            <a:ext cx="5448300" cy="1819275"/>
          </a:xfrm>
          <a:prstGeom prst="rect">
            <a:avLst/>
          </a:prstGeom>
          <a:solidFill>
            <a:srgbClr val="0070C0">
              <a:alpha val="12157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131763" y="4508500"/>
            <a:ext cx="5592762" cy="192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latin typeface="Times New Roman" pitchFamily="18" charset="0"/>
              <a:cs typeface="Times New Roman" pitchFamily="18" charset="0"/>
            </a:endParaRP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Например, в составе раздела «Национальная экономика», в том числе, выделяются:</a:t>
            </a: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800" b="1">
              <a:latin typeface="Times New Roman" pitchFamily="18" charset="0"/>
              <a:cs typeface="Times New Roman" pitchFamily="18" charset="0"/>
            </a:endParaRPr>
          </a:p>
          <a:p>
            <a:pPr algn="just" defTabSz="449263" eaLnBrk="0" hangingPunct="0">
              <a:buClr>
                <a:srgbClr val="000000"/>
              </a:buClr>
              <a:buSzPct val="100000"/>
              <a:buFont typeface="Wingdings" pitchFamily="2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Сельское хозяйство и рыболовство;</a:t>
            </a:r>
          </a:p>
          <a:p>
            <a:pPr algn="just" defTabSz="449263" eaLnBrk="0" hangingPunct="0">
              <a:buClr>
                <a:srgbClr val="000000"/>
              </a:buClr>
              <a:buSzPct val="100000"/>
              <a:buFont typeface="Wingdings" pitchFamily="2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Транспорт;</a:t>
            </a:r>
          </a:p>
          <a:p>
            <a:pPr algn="just" defTabSz="449263" eaLnBrk="0" hangingPunct="0">
              <a:buClr>
                <a:srgbClr val="000000"/>
              </a:buClr>
              <a:buSzPct val="100000"/>
              <a:buFont typeface="Wingdings" pitchFamily="2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Дорожное хозяйство;</a:t>
            </a:r>
          </a:p>
          <a:p>
            <a:pPr algn="just" defTabSz="449263" eaLnBrk="0" hangingPunct="0">
              <a:buClr>
                <a:srgbClr val="000000"/>
              </a:buClr>
              <a:buSzPct val="100000"/>
              <a:buFont typeface="Wingdings" pitchFamily="2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Другие вопросы в области национальной экономики.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9050" y="1268413"/>
            <a:ext cx="9124950" cy="2736850"/>
          </a:xfrm>
          <a:prstGeom prst="rect">
            <a:avLst/>
          </a:prstGeom>
          <a:solidFill>
            <a:srgbClr val="EBF1DE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80963" y="2362200"/>
            <a:ext cx="1296987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 </a:t>
            </a: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971550" y="1916113"/>
            <a:ext cx="10922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1692275" y="2492375"/>
            <a:ext cx="1439863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2555875" y="1844675"/>
            <a:ext cx="1096963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 </a:t>
            </a:r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3348038" y="2924175"/>
            <a:ext cx="1346200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12297" name="Rectangle 12"/>
          <p:cNvSpPr>
            <a:spLocks noChangeArrowheads="1"/>
          </p:cNvSpPr>
          <p:nvPr/>
        </p:nvSpPr>
        <p:spPr bwMode="auto">
          <a:xfrm>
            <a:off x="4211638" y="2276475"/>
            <a:ext cx="958850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1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298" name="Rectangle 13"/>
          <p:cNvSpPr>
            <a:spLocks noChangeArrowheads="1"/>
          </p:cNvSpPr>
          <p:nvPr/>
        </p:nvSpPr>
        <p:spPr bwMode="auto">
          <a:xfrm>
            <a:off x="5003800" y="2492375"/>
            <a:ext cx="119062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Культура,  кинематография</a:t>
            </a:r>
          </a:p>
        </p:txBody>
      </p:sp>
      <p:sp>
        <p:nvSpPr>
          <p:cNvPr id="12299" name="Rectangle 14"/>
          <p:cNvSpPr>
            <a:spLocks noChangeArrowheads="1"/>
          </p:cNvSpPr>
          <p:nvPr/>
        </p:nvSpPr>
        <p:spPr bwMode="auto">
          <a:xfrm>
            <a:off x="5795963" y="1844675"/>
            <a:ext cx="10795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Социальная политика </a:t>
            </a:r>
          </a:p>
        </p:txBody>
      </p:sp>
      <p:sp>
        <p:nvSpPr>
          <p:cNvPr id="12300" name="Rectangle 15"/>
          <p:cNvSpPr>
            <a:spLocks noChangeArrowheads="1"/>
          </p:cNvSpPr>
          <p:nvPr/>
        </p:nvSpPr>
        <p:spPr bwMode="auto">
          <a:xfrm>
            <a:off x="6516688" y="2276475"/>
            <a:ext cx="974725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12301" name="Rectangle 16"/>
          <p:cNvSpPr>
            <a:spLocks noChangeArrowheads="1"/>
          </p:cNvSpPr>
          <p:nvPr/>
        </p:nvSpPr>
        <p:spPr bwMode="auto">
          <a:xfrm>
            <a:off x="7164388" y="3141663"/>
            <a:ext cx="1444625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12302" name="Rectangle 17"/>
          <p:cNvSpPr>
            <a:spLocks noChangeArrowheads="1"/>
          </p:cNvSpPr>
          <p:nvPr/>
        </p:nvSpPr>
        <p:spPr bwMode="auto">
          <a:xfrm>
            <a:off x="8067675" y="2133600"/>
            <a:ext cx="1158875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(дотации)</a:t>
            </a:r>
          </a:p>
        </p:txBody>
      </p:sp>
      <p:sp>
        <p:nvSpPr>
          <p:cNvPr id="12303" name="Line 18"/>
          <p:cNvSpPr>
            <a:spLocks noChangeShapeType="1"/>
          </p:cNvSpPr>
          <p:nvPr/>
        </p:nvSpPr>
        <p:spPr bwMode="auto">
          <a:xfrm>
            <a:off x="611188" y="1628775"/>
            <a:ext cx="1587" cy="711200"/>
          </a:xfrm>
          <a:prstGeom prst="line">
            <a:avLst/>
          </a:prstGeom>
          <a:noFill/>
          <a:ln w="19080" cap="sq">
            <a:solidFill>
              <a:srgbClr val="8A888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4" name="Line 19"/>
          <p:cNvSpPr>
            <a:spLocks noChangeShapeType="1"/>
          </p:cNvSpPr>
          <p:nvPr/>
        </p:nvSpPr>
        <p:spPr bwMode="auto">
          <a:xfrm>
            <a:off x="1476375" y="1628775"/>
            <a:ext cx="1588" cy="244475"/>
          </a:xfrm>
          <a:prstGeom prst="line">
            <a:avLst/>
          </a:prstGeom>
          <a:noFill/>
          <a:ln w="19080" cap="sq">
            <a:solidFill>
              <a:srgbClr val="8A888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5" name="Line 20"/>
          <p:cNvSpPr>
            <a:spLocks noChangeShapeType="1"/>
          </p:cNvSpPr>
          <p:nvPr/>
        </p:nvSpPr>
        <p:spPr bwMode="auto">
          <a:xfrm>
            <a:off x="2268538" y="1700213"/>
            <a:ext cx="1587" cy="823912"/>
          </a:xfrm>
          <a:prstGeom prst="line">
            <a:avLst/>
          </a:prstGeom>
          <a:noFill/>
          <a:ln w="19080" cap="sq">
            <a:solidFill>
              <a:srgbClr val="8A888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6" name="Line 21"/>
          <p:cNvSpPr>
            <a:spLocks noChangeShapeType="1"/>
          </p:cNvSpPr>
          <p:nvPr/>
        </p:nvSpPr>
        <p:spPr bwMode="auto">
          <a:xfrm>
            <a:off x="3059113" y="1700213"/>
            <a:ext cx="1587" cy="165100"/>
          </a:xfrm>
          <a:prstGeom prst="line">
            <a:avLst/>
          </a:prstGeom>
          <a:noFill/>
          <a:ln w="19080" cap="sq">
            <a:solidFill>
              <a:srgbClr val="8A888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7" name="Line 22"/>
          <p:cNvSpPr>
            <a:spLocks noChangeShapeType="1"/>
          </p:cNvSpPr>
          <p:nvPr/>
        </p:nvSpPr>
        <p:spPr bwMode="auto">
          <a:xfrm>
            <a:off x="3779838" y="1700213"/>
            <a:ext cx="1587" cy="1214437"/>
          </a:xfrm>
          <a:prstGeom prst="line">
            <a:avLst/>
          </a:prstGeom>
          <a:noFill/>
          <a:ln w="19080" cap="sq">
            <a:solidFill>
              <a:srgbClr val="8A888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8" name="Line 23"/>
          <p:cNvSpPr>
            <a:spLocks noChangeShapeType="1"/>
          </p:cNvSpPr>
          <p:nvPr/>
        </p:nvSpPr>
        <p:spPr bwMode="auto">
          <a:xfrm>
            <a:off x="4643438" y="1628775"/>
            <a:ext cx="1587" cy="660400"/>
          </a:xfrm>
          <a:prstGeom prst="line">
            <a:avLst/>
          </a:prstGeom>
          <a:noFill/>
          <a:ln w="19080" cap="sq">
            <a:solidFill>
              <a:srgbClr val="8A888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9" name="Line 24"/>
          <p:cNvSpPr>
            <a:spLocks noChangeShapeType="1"/>
          </p:cNvSpPr>
          <p:nvPr/>
        </p:nvSpPr>
        <p:spPr bwMode="auto">
          <a:xfrm>
            <a:off x="5435600" y="1700213"/>
            <a:ext cx="1588" cy="844550"/>
          </a:xfrm>
          <a:prstGeom prst="line">
            <a:avLst/>
          </a:prstGeom>
          <a:noFill/>
          <a:ln w="19080" cap="sq">
            <a:solidFill>
              <a:srgbClr val="8A888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0" name="Line 25"/>
          <p:cNvSpPr>
            <a:spLocks noChangeShapeType="1"/>
          </p:cNvSpPr>
          <p:nvPr/>
        </p:nvSpPr>
        <p:spPr bwMode="auto">
          <a:xfrm>
            <a:off x="6227763" y="1628775"/>
            <a:ext cx="1587" cy="244475"/>
          </a:xfrm>
          <a:prstGeom prst="line">
            <a:avLst/>
          </a:prstGeom>
          <a:noFill/>
          <a:ln w="19080" cap="sq">
            <a:solidFill>
              <a:srgbClr val="8A888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1" name="Line 26"/>
          <p:cNvSpPr>
            <a:spLocks noChangeShapeType="1"/>
          </p:cNvSpPr>
          <p:nvPr/>
        </p:nvSpPr>
        <p:spPr bwMode="auto">
          <a:xfrm>
            <a:off x="6948488" y="1628775"/>
            <a:ext cx="1587" cy="523875"/>
          </a:xfrm>
          <a:prstGeom prst="line">
            <a:avLst/>
          </a:prstGeom>
          <a:noFill/>
          <a:ln w="19080" cap="sq">
            <a:solidFill>
              <a:srgbClr val="8A888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2" name="Line 27"/>
          <p:cNvSpPr>
            <a:spLocks noChangeShapeType="1"/>
          </p:cNvSpPr>
          <p:nvPr/>
        </p:nvSpPr>
        <p:spPr bwMode="auto">
          <a:xfrm>
            <a:off x="7812088" y="1628775"/>
            <a:ext cx="1587" cy="1466850"/>
          </a:xfrm>
          <a:prstGeom prst="line">
            <a:avLst/>
          </a:prstGeom>
          <a:noFill/>
          <a:ln w="19080" cap="sq">
            <a:solidFill>
              <a:srgbClr val="8A888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3" name="Line 28"/>
          <p:cNvSpPr>
            <a:spLocks noChangeShapeType="1"/>
          </p:cNvSpPr>
          <p:nvPr/>
        </p:nvSpPr>
        <p:spPr bwMode="auto">
          <a:xfrm>
            <a:off x="8650288" y="1663700"/>
            <a:ext cx="1587" cy="498475"/>
          </a:xfrm>
          <a:prstGeom prst="line">
            <a:avLst/>
          </a:prstGeom>
          <a:noFill/>
          <a:ln w="19080" cap="sq">
            <a:solidFill>
              <a:srgbClr val="8A888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4" name="Text Box 29"/>
          <p:cNvSpPr txBox="1">
            <a:spLocks noChangeArrowheads="1"/>
          </p:cNvSpPr>
          <p:nvPr/>
        </p:nvSpPr>
        <p:spPr bwMode="auto">
          <a:xfrm>
            <a:off x="755650" y="333375"/>
            <a:ext cx="7777163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Расходы бюджета по основным функциям</a:t>
            </a:r>
          </a:p>
        </p:txBody>
      </p:sp>
      <p:sp>
        <p:nvSpPr>
          <p:cNvPr id="12315" name="Rectangle 30"/>
          <p:cNvSpPr>
            <a:spLocks noChangeArrowheads="1"/>
          </p:cNvSpPr>
          <p:nvPr/>
        </p:nvSpPr>
        <p:spPr bwMode="auto">
          <a:xfrm>
            <a:off x="80963" y="4005263"/>
            <a:ext cx="8897937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функции.</a:t>
            </a:r>
          </a:p>
        </p:txBody>
      </p:sp>
      <p:sp>
        <p:nvSpPr>
          <p:cNvPr id="12316" name="Rectangle 31"/>
          <p:cNvSpPr>
            <a:spLocks noChangeArrowheads="1"/>
          </p:cNvSpPr>
          <p:nvPr/>
        </p:nvSpPr>
        <p:spPr bwMode="auto">
          <a:xfrm>
            <a:off x="6011863" y="4797425"/>
            <a:ext cx="2808287" cy="1727200"/>
          </a:xfrm>
          <a:prstGeom prst="rect">
            <a:avLst/>
          </a:prstGeom>
          <a:solidFill>
            <a:srgbClr val="0070C0">
              <a:alpha val="12157"/>
            </a:srgbClr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Полный перечень разделов и подразделов классификации расходов бюджетов приведен в статье 21 Бюджетного кодекса Российской Федерации.</a:t>
            </a:r>
          </a:p>
        </p:txBody>
      </p:sp>
      <p:pic>
        <p:nvPicPr>
          <p:cNvPr id="12317" name="Picture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65175"/>
            <a:ext cx="8713788" cy="78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авильный пятиугольник 13"/>
          <p:cNvSpPr/>
          <p:nvPr/>
        </p:nvSpPr>
        <p:spPr>
          <a:xfrm rot="10800000">
            <a:off x="1293813" y="4630738"/>
            <a:ext cx="1979612" cy="1006475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3314" name="Picture 2" descr="\\prognoz\dept\Design\Внутренние работы\Презентации\909438 - Презентация для Минфина, оформление\в работе\Расходы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260350"/>
            <a:ext cx="17653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\\prognoz\dept\Design\Внутренние работы\Презентации\909438 - Презентация для Минфина, оформление\в работе\Доходы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" y="654050"/>
            <a:ext cx="1182688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\\prognoz\dept\Design\Внутренние работы\Презентации\909438 - Презентация для Минфина, оформление\в работе\Расходы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4713" y="582613"/>
            <a:ext cx="1192212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\\prognoz\dept\Design\Внутренние работы\Презентации\909438 - Презентация для Минфина, оформление\в работе\Доходы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0963" y="222250"/>
            <a:ext cx="1758950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03263" y="836613"/>
            <a:ext cx="7704137" cy="452437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(Профицит)</a:t>
            </a:r>
          </a:p>
        </p:txBody>
      </p:sp>
      <p:sp>
        <p:nvSpPr>
          <p:cNvPr id="13319" name="Заголовок 1"/>
          <p:cNvSpPr txBox="1">
            <a:spLocks/>
          </p:cNvSpPr>
          <p:nvPr/>
        </p:nvSpPr>
        <p:spPr bwMode="auto">
          <a:xfrm>
            <a:off x="830263" y="3716338"/>
            <a:ext cx="11842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3320" name="Заголовок 1"/>
          <p:cNvSpPr txBox="1">
            <a:spLocks/>
          </p:cNvSpPr>
          <p:nvPr/>
        </p:nvSpPr>
        <p:spPr bwMode="auto">
          <a:xfrm>
            <a:off x="1239838" y="4606925"/>
            <a:ext cx="20875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sz="1600" b="1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(расходы больше </a:t>
            </a:r>
            <a:r>
              <a:rPr lang="ru-RU" sz="1600" b="1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доходов)</a:t>
            </a:r>
            <a:endParaRPr lang="ru-RU" sz="1600" b="1">
              <a:solidFill>
                <a:srgbClr val="984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1" name="Заголовок 1"/>
          <p:cNvSpPr txBox="1">
            <a:spLocks/>
          </p:cNvSpPr>
          <p:nvPr/>
        </p:nvSpPr>
        <p:spPr bwMode="auto">
          <a:xfrm>
            <a:off x="5184775" y="3987800"/>
            <a:ext cx="17589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3322" name="Заголовок 1"/>
          <p:cNvSpPr txBox="1">
            <a:spLocks/>
          </p:cNvSpPr>
          <p:nvPr/>
        </p:nvSpPr>
        <p:spPr bwMode="auto">
          <a:xfrm>
            <a:off x="7227888" y="3852863"/>
            <a:ext cx="11922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6113" y="4583113"/>
            <a:ext cx="3630612" cy="47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324" name="Заголовок 1"/>
          <p:cNvSpPr txBox="1">
            <a:spLocks/>
          </p:cNvSpPr>
          <p:nvPr/>
        </p:nvSpPr>
        <p:spPr bwMode="auto">
          <a:xfrm>
            <a:off x="2230438" y="3925888"/>
            <a:ext cx="17653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9" name="Правильный пятиугольник 18"/>
          <p:cNvSpPr/>
          <p:nvPr/>
        </p:nvSpPr>
        <p:spPr>
          <a:xfrm rot="10800000">
            <a:off x="5759450" y="4630738"/>
            <a:ext cx="2060575" cy="1020762"/>
          </a:xfrm>
          <a:prstGeom prst="pent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326" name="Заголовок 1"/>
          <p:cNvSpPr txBox="1">
            <a:spLocks/>
          </p:cNvSpPr>
          <p:nvPr/>
        </p:nvSpPr>
        <p:spPr bwMode="auto">
          <a:xfrm>
            <a:off x="5759450" y="4740275"/>
            <a:ext cx="20891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</a:p>
          <a:p>
            <a:pPr algn="ctr"/>
            <a:r>
              <a:rPr lang="ru-RU" sz="1600" b="1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(доходы </a:t>
            </a:r>
            <a:r>
              <a:rPr lang="ru-RU" sz="1600" b="1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больше расходов)</a:t>
            </a:r>
            <a:endParaRPr lang="ru-RU" sz="1600" b="1">
              <a:solidFill>
                <a:srgbClr val="31859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49825" y="4583113"/>
            <a:ext cx="3630613" cy="476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6650" y="5653088"/>
            <a:ext cx="3995738" cy="101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 резервы, остатки, погашать долг).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7963" y="5653088"/>
            <a:ext cx="4506912" cy="101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долг). </a:t>
            </a:r>
          </a:p>
        </p:txBody>
      </p:sp>
      <p:sp>
        <p:nvSpPr>
          <p:cNvPr id="20499" name="Прямоугольник 24"/>
          <p:cNvSpPr>
            <a:spLocks noChangeArrowheads="1"/>
          </p:cNvSpPr>
          <p:nvPr/>
        </p:nvSpPr>
        <p:spPr bwMode="auto">
          <a:xfrm>
            <a:off x="539750" y="549275"/>
            <a:ext cx="83534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2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Понятие дефицита (</a:t>
            </a:r>
            <a:r>
              <a:rPr lang="ru-RU" sz="32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профицита</a:t>
            </a:r>
            <a:r>
              <a:rPr lang="ru-RU" sz="32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) 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2896</TotalTime>
  <Words>3215</Words>
  <Application>Microsoft Office PowerPoint</Application>
  <PresentationFormat>Экран (4:3)</PresentationFormat>
  <Paragraphs>1106</Paragraphs>
  <Slides>41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41</vt:i4>
      </vt:variant>
    </vt:vector>
  </HeadingPairs>
  <TitlesOfParts>
    <vt:vector size="59" baseType="lpstr">
      <vt:lpstr>Arial</vt:lpstr>
      <vt:lpstr>Wingdings 2</vt:lpstr>
      <vt:lpstr>Calibri</vt:lpstr>
      <vt:lpstr>Aharoni</vt:lpstr>
      <vt:lpstr>Times New Roman</vt:lpstr>
      <vt:lpstr>Arial Narrow</vt:lpstr>
      <vt:lpstr>Wingdings</vt:lpstr>
      <vt:lpstr>Tahoma</vt:lpstr>
      <vt:lpstr>Symbol</vt:lpstr>
      <vt:lpstr>Georgia</vt:lpstr>
      <vt:lpstr>Times New Roman Cyr</vt:lpstr>
      <vt:lpstr>Microsoft YaHei</vt:lpstr>
      <vt:lpstr>Arial Cyr</vt:lpstr>
      <vt:lpstr>Поток</vt:lpstr>
      <vt:lpstr>Поток</vt:lpstr>
      <vt:lpstr>Диаграмма Microsoft Excel</vt:lpstr>
      <vt:lpstr>Диаграмма</vt:lpstr>
      <vt:lpstr>Лист</vt:lpstr>
      <vt:lpstr>БРОШЮРА «БЮДЖЕТ ДЛЯ ГРАЖДАН»  к решению Думы Касимовского района «Об исполнении бюджета Касимовского муниципального района за 2017 год»      Касимовский район 2018 год</vt:lpstr>
      <vt:lpstr>1. Вводная часть</vt:lpstr>
      <vt:lpstr>Слайд 3</vt:lpstr>
      <vt:lpstr>Слайд 4</vt:lpstr>
      <vt:lpstr>Какие бывают бюджеты</vt:lpstr>
      <vt:lpstr>Слайд 6</vt:lpstr>
      <vt:lpstr>Межбюджетные трансферты –  основной вид безвозмездных перечислений</vt:lpstr>
      <vt:lpstr>Слайд 8</vt:lpstr>
      <vt:lpstr>Слайд 9</vt:lpstr>
      <vt:lpstr>Публично-правовые образования – особые субъекты  с правами  наряду с юридическими и физическими лицами</vt:lpstr>
      <vt:lpstr>Слайд 11</vt:lpstr>
      <vt:lpstr>Слайд 12</vt:lpstr>
      <vt:lpstr>Слайд 13</vt:lpstr>
      <vt:lpstr>      </vt:lpstr>
      <vt:lpstr>4. Проблемы  в сфере в сфере управления муниципальными финансами</vt:lpstr>
      <vt:lpstr>5. Основные характеристики консолидированного бюджета Касимовского района за 2017 год (справочно – Консолидированный бюджет – это 1 районный бюджет + 25 бюджетов городских и сельских поселений района)</vt:lpstr>
      <vt:lpstr> РЕЗУЛЬТАТЫ ИСПОЛНЕНИЯ КОНСОЛИДИРОВАННЫХ БЮДЖЕТОВ МУНИЦИПАЛЬНЫХ ОБРАЗОВАНИЙ РЯЗАНСКОЙ ОБЛАСТИ ЗА 2017 ГОД, (Использованы материалы презентации заседания коллегии министерства финансов Рязанской  области «Об итогах исполнения бюджета Рязанской области за 2017 год и задачах финансовых органов на 2018 год») тыс. рублей </vt:lpstr>
      <vt:lpstr>Слайд 18</vt:lpstr>
      <vt:lpstr>ПОСТУПЛЕНИЯ ЗЕМЕЛЬНОГО НАЛОГА В БЮДЖЕТЫ МУНИЦИПАЛЬНЫХ РАЙОНОВ И ГОРОДСКИХ ОКРУГОВ РЯЗАНСКОЙ ОБЛАСТИ В 2017 ГОДУ, % К ПЛАНУ </vt:lpstr>
      <vt:lpstr>ПОСТУПЛЕНИЯ НАЛОГА НА ИМУЩЕСТВО ФИЗИЧЕСКИХ ЛИЦ В  БЮДЖЕТЫ МУНИЦИПАЛЬНЫХ РАЙОНОВ И ГОРОДСКИХ  ОКРУГОВ РЯЗАНСКОЙ ОБЛАСТИ В 2017 ГОДУ,             % К ПЛАНУ  Использованы материалы презентации заседания коллегии министерства финансов Рязанской  области «Об итогах исполнения бюджета Рязанской области за 2017 год и задачах финансовых органов на 2018 год») </vt:lpstr>
      <vt:lpstr>6. Основные характеристики районного бюджета за 2017год </vt:lpstr>
      <vt:lpstr>   </vt:lpstr>
      <vt:lpstr>8. Информация о динамике и структуре доходов районного бюджета за 2017 год в сравнении с 2016 и 2015 годами, млн. руб.   </vt:lpstr>
      <vt:lpstr> 8.1. Структура налоговых  и  неналоговых  доходов   районного бюджета за 2017 год , %</vt:lpstr>
      <vt:lpstr>8.2. Информация о  налоговых льготах и объеме выпадающих доходов в связи с их предоставлением</vt:lpstr>
      <vt:lpstr>Слайд 26</vt:lpstr>
      <vt:lpstr>8.4. Динамика поступления налоговых и неналоговых доходов  районного бюджета  в 2016-2017 годах, млн. руб.</vt:lpstr>
      <vt:lpstr>8.5. Межбюджетные трансферты,  полученные от других бюджетов бюджетной системы Российской Федерации  в районный бюджет в 2017 году</vt:lpstr>
      <vt:lpstr>  9. Структура расходов районного бюджета за 2017 год, %</vt:lpstr>
      <vt:lpstr>9.1. Информация о динамике и структуре  расходов районного бюджета за 2017 год в сравнении с 2016 и 2015 годами, млн. руб.      </vt:lpstr>
      <vt:lpstr>Слайд 31</vt:lpstr>
      <vt:lpstr>Слайд 32</vt:lpstr>
      <vt:lpstr>Слайд 33</vt:lpstr>
      <vt:lpstr>Слайд 34</vt:lpstr>
      <vt:lpstr>9.6. МЕЖБЮДЖЕТНЫЕ ТРАНСФЕРТЫ  БЮДЖЕТАМ МУНИЦИПАЛЬНЫХ ОБРАЗОВАНИЙ  (городских и сельских поселений района), тыс. руб.</vt:lpstr>
      <vt:lpstr>Слайд 36</vt:lpstr>
      <vt:lpstr>10.  ДИНАМИКА И СТРУКТУРА МУНИЦИПАЛЬНОГО ДОЛГА, млн. руб.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komp38</cp:lastModifiedBy>
  <cp:revision>222</cp:revision>
  <dcterms:created xsi:type="dcterms:W3CDTF">2017-06-16T05:39:32Z</dcterms:created>
  <dcterms:modified xsi:type="dcterms:W3CDTF">2018-07-02T05:32:58Z</dcterms:modified>
</cp:coreProperties>
</file>