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71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97" r:id="rId5"/>
    <p:sldId id="293" r:id="rId6"/>
    <p:sldId id="278" r:id="rId7"/>
    <p:sldId id="280" r:id="rId8"/>
    <p:sldId id="294" r:id="rId9"/>
    <p:sldId id="285" r:id="rId10"/>
    <p:sldId id="264" r:id="rId11"/>
    <p:sldId id="295" r:id="rId12"/>
    <p:sldId id="296" r:id="rId13"/>
    <p:sldId id="270" r:id="rId14"/>
    <p:sldId id="298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0000FF"/>
    <a:srgbClr val="FF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9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30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91" cy="493682"/>
          </a:xfrm>
          <a:prstGeom prst="rect">
            <a:avLst/>
          </a:prstGeom>
        </p:spPr>
        <p:txBody>
          <a:bodyPr vert="horz" lIns="83174" tIns="41587" rIns="83174" bIns="41587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858" y="0"/>
            <a:ext cx="2919491" cy="493682"/>
          </a:xfrm>
          <a:prstGeom prst="rect">
            <a:avLst/>
          </a:prstGeom>
        </p:spPr>
        <p:txBody>
          <a:bodyPr vert="horz" lIns="83174" tIns="41587" rIns="83174" bIns="41587" rtlCol="0"/>
          <a:lstStyle>
            <a:lvl1pPr algn="r">
              <a:defRPr sz="1100"/>
            </a:lvl1pPr>
          </a:lstStyle>
          <a:p>
            <a:fld id="{877B8FC5-8614-4289-895C-4F4E96309A1E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74" tIns="41587" rIns="83174" bIns="415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94" y="4686316"/>
            <a:ext cx="5389176" cy="4440206"/>
          </a:xfrm>
          <a:prstGeom prst="rect">
            <a:avLst/>
          </a:prstGeom>
        </p:spPr>
        <p:txBody>
          <a:bodyPr vert="horz" lIns="83174" tIns="41587" rIns="83174" bIns="4158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167"/>
            <a:ext cx="2919491" cy="493681"/>
          </a:xfrm>
          <a:prstGeom prst="rect">
            <a:avLst/>
          </a:prstGeom>
        </p:spPr>
        <p:txBody>
          <a:bodyPr vert="horz" lIns="83174" tIns="41587" rIns="83174" bIns="41587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858" y="9371167"/>
            <a:ext cx="2919491" cy="493681"/>
          </a:xfrm>
          <a:prstGeom prst="rect">
            <a:avLst/>
          </a:prstGeom>
        </p:spPr>
        <p:txBody>
          <a:bodyPr vert="horz" lIns="83174" tIns="41587" rIns="83174" bIns="41587" rtlCol="0" anchor="b"/>
          <a:lstStyle>
            <a:lvl1pPr algn="r">
              <a:defRPr sz="1100"/>
            </a:lvl1pPr>
          </a:lstStyle>
          <a:p>
            <a:fld id="{056E8720-7E8E-42FF-84A5-9890431B9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5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8720-7E8E-42FF-84A5-9890431B9E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3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8720-7E8E-42FF-84A5-9890431B9E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5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C02C7-F7D9-4E1B-ADC1-ED98AB94ADE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8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Рисунок 71"/>
          <p:cNvPicPr/>
          <p:nvPr/>
        </p:nvPicPr>
        <p:blipFill>
          <a:blip r:embed="rId2"/>
          <a:stretch>
            <a:fillRect/>
          </a:stretch>
        </p:blipFill>
        <p:spPr>
          <a:xfrm>
            <a:off x="-7560" y="0"/>
            <a:ext cx="9143280" cy="685764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0" y="0"/>
            <a:ext cx="9143280" cy="280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Государственный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 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промышленности 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Рязанской области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ГФРП РО)</a:t>
            </a:r>
            <a:endParaRPr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720" y="5877272"/>
            <a:ext cx="9143280" cy="55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39006,Рязань, ул. </a:t>
            </a:r>
            <a:r>
              <a:rPr lang="ru-RU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Затинная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д.8, корп.2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(4912) 40-22-22, (4912) 40-22-32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gfrpro@mail.ru</a:t>
            </a:r>
            <a:endParaRPr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Инжиниринговые услуги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92696"/>
            <a:ext cx="1656184" cy="1728192"/>
          </a:xfrm>
          <a:prstGeom prst="rect">
            <a:avLst/>
          </a:prstGeom>
          <a:solidFill>
            <a:srgbClr val="33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по изучению ситуации на предприятии</a:t>
            </a:r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16088" y="686529"/>
            <a:ext cx="1656184" cy="1734359"/>
          </a:xfrm>
          <a:prstGeom prst="rect">
            <a:avLst/>
          </a:prstGeom>
          <a:solidFill>
            <a:srgbClr val="33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по планированию развития бизнеса</a:t>
            </a:r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3908" y="692696"/>
            <a:ext cx="1656184" cy="1728192"/>
          </a:xfrm>
          <a:prstGeom prst="rect">
            <a:avLst/>
          </a:prstGeom>
          <a:solidFill>
            <a:srgbClr val="33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Маркетинговые услуги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692696"/>
            <a:ext cx="1656184" cy="1728192"/>
          </a:xfrm>
          <a:prstGeom prst="rect">
            <a:avLst/>
          </a:prstGeom>
          <a:solidFill>
            <a:srgbClr val="33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по защите прав на результаты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интеллек-туальной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деятельности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692696"/>
            <a:ext cx="1656184" cy="1728192"/>
          </a:xfrm>
          <a:prstGeom prst="rect">
            <a:avLst/>
          </a:prstGeom>
          <a:solidFill>
            <a:srgbClr val="33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Инженерно-</a:t>
            </a:r>
            <a:r>
              <a:rPr lang="ru-RU" sz="1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</a:t>
            </a:r>
            <a:r>
              <a:rPr lang="ru-R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торские</a:t>
            </a:r>
            <a:r>
              <a:rPr lang="ru-R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расчетно-аналитические услуги</a:t>
            </a:r>
            <a:endParaRPr lang="ru-RU" sz="1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27584" y="557972"/>
            <a:ext cx="216024" cy="12855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27584" y="564139"/>
            <a:ext cx="216024" cy="12855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627784" y="548680"/>
            <a:ext cx="216024" cy="12855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427984" y="548680"/>
            <a:ext cx="216024" cy="12855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228184" y="548680"/>
            <a:ext cx="216024" cy="12855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8100392" y="548680"/>
            <a:ext cx="216024" cy="12855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504" y="2924944"/>
            <a:ext cx="1656184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потенциала предприятия (антикризисный консалтинг)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5157192"/>
            <a:ext cx="1656184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Аудиты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11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ехнологический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энергетический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экологический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финансовый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504" y="4005064"/>
            <a:ext cx="165618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индекса технологической готовности предприятия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07704" y="2924944"/>
            <a:ext cx="1656184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b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бизнес-планов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07704" y="5157192"/>
            <a:ext cx="1656184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документации для инвестиционных проектов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07704" y="4005064"/>
            <a:ext cx="165618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программ развития производства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42913" y="2924944"/>
            <a:ext cx="1656184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Маркетинговое исследование рынка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42913" y="5157192"/>
            <a:ext cx="1656184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рекламной продукции для продвижения товара на рынке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42913" y="4005064"/>
            <a:ext cx="165618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бренда, фирменного стиля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80112" y="2924944"/>
            <a:ext cx="1656184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Консультирование по патентному праву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80112" y="5157192"/>
            <a:ext cx="1656184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заявки на патент (полезное изобретение)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2" y="4005064"/>
            <a:ext cx="165618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патентного поиска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357615" y="2924944"/>
            <a:ext cx="1656184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</a:t>
            </a:r>
            <a:r>
              <a:rPr lang="ru-RU" sz="12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</a:t>
            </a:r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12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тельские</a:t>
            </a:r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опытно-конструкторские услуги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357615" y="5157192"/>
            <a:ext cx="1656184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Промышленный дизайн, проектирование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357615" y="4005064"/>
            <a:ext cx="165618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Изготовление оснастки, опытных образцов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Равнобедренный треугольник 35"/>
          <p:cNvSpPr/>
          <p:nvPr/>
        </p:nvSpPr>
        <p:spPr>
          <a:xfrm flipV="1">
            <a:off x="107504" y="2492896"/>
            <a:ext cx="1656184" cy="360040"/>
          </a:xfrm>
          <a:prstGeom prst="triangl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flipV="1">
            <a:off x="1927915" y="2492896"/>
            <a:ext cx="1656184" cy="360040"/>
          </a:xfrm>
          <a:prstGeom prst="triangl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flipV="1">
            <a:off x="3743908" y="2492896"/>
            <a:ext cx="1656184" cy="360040"/>
          </a:xfrm>
          <a:prstGeom prst="triangl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 flipV="1">
            <a:off x="5563333" y="2492896"/>
            <a:ext cx="1656184" cy="360040"/>
          </a:xfrm>
          <a:prstGeom prst="triangl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flipV="1">
            <a:off x="7380312" y="2492896"/>
            <a:ext cx="1656184" cy="360040"/>
          </a:xfrm>
          <a:prstGeom prst="triangl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724082" y="645333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40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841" y="188640"/>
            <a:ext cx="851863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Варианты получения инжиниринговых услуг предприятием МСП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841" y="692696"/>
            <a:ext cx="4126143" cy="720080"/>
          </a:xfrm>
          <a:prstGeom prst="rect">
            <a:avLst/>
          </a:prstGeom>
          <a:solidFill>
            <a:srgbClr val="FF5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692696"/>
            <a:ext cx="4176465" cy="720080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РЦИ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3" y="1700808"/>
            <a:ext cx="1016531" cy="116241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47655"/>
            <a:ext cx="862347" cy="11024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691680" y="1747655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 выбирается Заказчиком, критерии выбора субъективные, необходимость подтверждения квалификации Исполнителя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49706"/>
            <a:ext cx="1016531" cy="116241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700099" y="4296553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Заказчик оплачивает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стоимости услуги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4128" y="1772816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 определяется РЦИ по результатам конкурсного отбора, квалификация Исполнителя подтверждается на официальном уровне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49706"/>
            <a:ext cx="862347" cy="11024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24128" y="4327936"/>
            <a:ext cx="25922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Заказчика в оплате услуги может снизиться до </a:t>
            </a:r>
            <a:r>
              <a:rPr lang="ru-RU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ее стоимости, остальную часть оплачивает РЦИ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43578" y="638132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93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/>
        </p:nvSpPr>
        <p:spPr>
          <a:xfrm>
            <a:off x="457200" y="836712"/>
            <a:ext cx="8507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Продвижение новых технологий в сфере повышения производительности труда</a:t>
            </a: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Разработка и реализация программ по повышению производительности труда</a:t>
            </a:r>
          </a:p>
          <a:p>
            <a:pPr algn="just">
              <a:spcAft>
                <a:spcPts val="600"/>
              </a:spcAft>
            </a:pP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Внедрение принципов, реализация проектов «бережливого производства»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0" y="116632"/>
            <a:ext cx="9144000" cy="6476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поддержки Регионального центра компетенций</a:t>
            </a:r>
            <a:endParaRPr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09659" y="638132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/>
        </p:nvSpPr>
        <p:spPr>
          <a:xfrm>
            <a:off x="470453" y="836712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0000"/>
                </a:solidFill>
                <a:latin typeface="Calibri"/>
                <a:ea typeface="Calibri"/>
              </a:rPr>
              <a:t>Содействие созданию и развитию в Рязанской области промышленных кластеров, индустриальных парков, технопарков и иных территорий развития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ru-RU" sz="2400" b="1" dirty="0" smtClean="0">
              <a:solidFill>
                <a:srgbClr val="000000"/>
              </a:solidFill>
              <a:latin typeface="Calibri"/>
              <a:ea typeface="Calibri"/>
            </a:endParaRP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0000"/>
                </a:solidFill>
                <a:latin typeface="Calibri"/>
                <a:ea typeface="Calibri"/>
              </a:rPr>
              <a:t>Оказание содействия предприятиям-участникам кластеров в получении государственной поддержки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ru-RU" sz="2400" b="1" dirty="0" smtClean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0000"/>
                </a:solidFill>
                <a:latin typeface="Calibri"/>
                <a:ea typeface="Calibri"/>
              </a:rPr>
              <a:t>Организация взаимодействия участников кластеров со смежными и обеспечивающими организациями, а также </a:t>
            </a:r>
            <a:br>
              <a:rPr lang="ru-RU" sz="2400" b="1" dirty="0" smtClean="0">
                <a:solidFill>
                  <a:srgbClr val="000000"/>
                </a:solidFill>
                <a:latin typeface="Calibri"/>
                <a:ea typeface="Calibri"/>
              </a:rPr>
            </a:br>
            <a:r>
              <a:rPr lang="ru-RU" sz="2400" b="1" dirty="0" smtClean="0">
                <a:solidFill>
                  <a:srgbClr val="000000"/>
                </a:solidFill>
                <a:latin typeface="Calibri"/>
                <a:ea typeface="Calibri"/>
              </a:rPr>
              <a:t>с потенциальными партнерами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ru-RU" sz="2400" b="1" dirty="0" smtClean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0000"/>
                </a:solidFill>
                <a:latin typeface="Calibri"/>
                <a:ea typeface="Calibri"/>
              </a:rPr>
              <a:t>Продвижение продукции предприятий-участников кластеров на региональном и зарубежном рынках</a:t>
            </a:r>
            <a:endParaRPr lang="ru-RU" sz="2400" b="1" dirty="0"/>
          </a:p>
        </p:txBody>
      </p:sp>
      <p:sp>
        <p:nvSpPr>
          <p:cNvPr id="7" name="CustomShape 1"/>
          <p:cNvSpPr/>
          <p:nvPr/>
        </p:nvSpPr>
        <p:spPr>
          <a:xfrm>
            <a:off x="0" y="116632"/>
            <a:ext cx="9144000" cy="6476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поддержки Центра кластерного развития</a:t>
            </a:r>
            <a:endParaRPr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99345" y="645789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14325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795960" y="332656"/>
            <a:ext cx="7771680" cy="559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деятельности ГФРП РО</a:t>
            </a:r>
            <a:endParaRPr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067579"/>
            <a:ext cx="80648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содействие реализации государственной промышленной политики в Рязанской области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ru-RU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наукоемких производств и внедрение новых прогрессивных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технологий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ru-RU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координация </a:t>
            </a:r>
            <a:r>
              <a:rPr lang="ru-RU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в государственной информационной системе промышленности на уровне Рязанской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ru-RU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консультационных и иных услуг в области коммерческой деятельности и управления, консультационное </a:t>
            </a:r>
            <a:r>
              <a:rPr lang="ru-RU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деятельности в сфере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промышленности для предприятий и организаций, в том числе, предприятий МСП</a:t>
            </a:r>
            <a:endParaRPr lang="ru-RU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600"/>
              </a:spcAft>
            </a:pPr>
            <a:endParaRPr lang="ru-RU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Государственного Фонда развития промышленности Рязанской области осуществляется в тесном взаимодействии с федеральным Фондом развития промышленности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95928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ПОДДЕРЖКИ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59163" y="150338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ФИНАНСОВЫЕ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83691"/>
            <a:ext cx="346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КОНСУЛЬТАЦИОННЫЕ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204864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ФИНАНСИРОВАНИЯ СОВМЕСТНО С ФЕДЕРАЛЬНЫМ ФОНДОМ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ПРОМЫШЛЕННОСТИ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6916" y="387007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ЗАЙМЫ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34888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ИНЖИНИРИНГОВОГО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ДЛЯ СУБЪЕКТОВ МСП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62353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РЕГИОНАЛЬНОГО ЦЕНТРА КОМПЕТЕНЦИЙ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6071" y="5176213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ЦЕНТРА КЛАСТЕРНОГО РАЗВИТИЯ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Соединительная линия уступом 12"/>
          <p:cNvCxnSpPr>
            <a:stCxn id="4" idx="1"/>
          </p:cNvCxnSpPr>
          <p:nvPr/>
        </p:nvCxnSpPr>
        <p:spPr>
          <a:xfrm rot="10800000" flipV="1">
            <a:off x="395536" y="1668356"/>
            <a:ext cx="216024" cy="3884009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1" idx="1"/>
          </p:cNvCxnSpPr>
          <p:nvPr/>
        </p:nvCxnSpPr>
        <p:spPr>
          <a:xfrm>
            <a:off x="395536" y="4223702"/>
            <a:ext cx="21602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1"/>
            <a:endCxn id="12" idx="1"/>
          </p:cNvCxnSpPr>
          <p:nvPr/>
        </p:nvCxnSpPr>
        <p:spPr>
          <a:xfrm>
            <a:off x="646071" y="563787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3" idx="1"/>
          </p:cNvCxnSpPr>
          <p:nvPr/>
        </p:nvCxnSpPr>
        <p:spPr>
          <a:xfrm rot="10800000" flipV="1">
            <a:off x="5004049" y="1688050"/>
            <a:ext cx="355115" cy="236668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7" idx="1"/>
          </p:cNvCxnSpPr>
          <p:nvPr/>
        </p:nvCxnSpPr>
        <p:spPr>
          <a:xfrm>
            <a:off x="5004048" y="4054736"/>
            <a:ext cx="3728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95536" y="555236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495928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004048" y="3163626"/>
            <a:ext cx="3728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1"/>
          </p:cNvCxnSpPr>
          <p:nvPr/>
        </p:nvCxnSpPr>
        <p:spPr>
          <a:xfrm>
            <a:off x="395535" y="2949044"/>
            <a:ext cx="14401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36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216000"/>
            <a:ext cx="9144000" cy="6476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Займы  в рамках </a:t>
            </a:r>
            <a:r>
              <a:rPr lang="ru-RU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софинансирования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>
              <a:lnSpc>
                <a:spcPct val="100000"/>
              </a:lnSpc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федеральным ФРП</a:t>
            </a:r>
            <a:endParaRPr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95928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Займы </a:t>
            </a:r>
            <a:r>
              <a:rPr lang="ru-RU" dirty="0"/>
              <a:t>промышленным предприятиям </a:t>
            </a:r>
            <a:r>
              <a:rPr lang="ru-RU" dirty="0" smtClean="0"/>
              <a:t>на </a:t>
            </a:r>
            <a:r>
              <a:rPr lang="ru-RU" dirty="0"/>
              <a:t>реализацию проектов, направленных на разработку и внедрение перспективных технологий, производство новой конкурентоспособной и высокотехнологичной продукции </a:t>
            </a:r>
            <a:r>
              <a:rPr lang="ru-RU" dirty="0" smtClean="0"/>
              <a:t>с </a:t>
            </a:r>
            <a:r>
              <a:rPr lang="ru-RU" dirty="0"/>
              <a:t>импортозамещающим или экспортным </a:t>
            </a:r>
            <a:r>
              <a:rPr lang="ru-RU" dirty="0" smtClean="0"/>
              <a:t>потенциалом, организацию </a:t>
            </a:r>
            <a:r>
              <a:rPr lang="ru-RU" dirty="0"/>
              <a:t>и/или модернизацию производства комплектующих изделий, применяемых в составе промышленной продукции</a:t>
            </a:r>
          </a:p>
          <a:p>
            <a:pPr algn="just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4854" y="2780928"/>
            <a:ext cx="81942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000" b="1" dirty="0" smtClean="0"/>
              <a:t>Программа «Проекты развития»</a:t>
            </a:r>
          </a:p>
          <a:p>
            <a:r>
              <a:rPr lang="ru-RU" dirty="0" smtClean="0"/>
              <a:t>Сумма займа 20-100 млн. руб.;</a:t>
            </a:r>
          </a:p>
          <a:p>
            <a:r>
              <a:rPr lang="ru-RU" dirty="0" smtClean="0"/>
              <a:t>Срок займа- не более 5 лет;</a:t>
            </a:r>
          </a:p>
          <a:p>
            <a:r>
              <a:rPr lang="ru-RU" dirty="0" smtClean="0"/>
              <a:t>Общий бюджет проекта  - от 40 млн. руб.</a:t>
            </a:r>
          </a:p>
          <a:p>
            <a:r>
              <a:rPr lang="ru-RU" dirty="0" smtClean="0"/>
              <a:t>Процентная ставка – 5% годовых.</a:t>
            </a:r>
          </a:p>
          <a:p>
            <a:endParaRPr lang="ru-RU" dirty="0"/>
          </a:p>
          <a:p>
            <a:r>
              <a:rPr lang="ru-RU" sz="2000" b="1" dirty="0" smtClean="0"/>
              <a:t>Программа «Комплектующие изделия»</a:t>
            </a:r>
            <a:endParaRPr lang="ru-RU" sz="2000" b="1" dirty="0"/>
          </a:p>
          <a:p>
            <a:r>
              <a:rPr lang="ru-RU" dirty="0"/>
              <a:t>Сумма </a:t>
            </a:r>
            <a:r>
              <a:rPr lang="ru-RU" dirty="0" smtClean="0"/>
              <a:t>займа 20-100 </a:t>
            </a:r>
            <a:r>
              <a:rPr lang="ru-RU" dirty="0"/>
              <a:t>млн. руб.;</a:t>
            </a:r>
          </a:p>
          <a:p>
            <a:r>
              <a:rPr lang="ru-RU" dirty="0"/>
              <a:t>Срок займа- не более 5 лет</a:t>
            </a:r>
            <a:r>
              <a:rPr lang="ru-RU" dirty="0" smtClean="0"/>
              <a:t>;</a:t>
            </a:r>
          </a:p>
          <a:p>
            <a:r>
              <a:rPr lang="ru-RU" dirty="0"/>
              <a:t>Общий бюджет проекта  - от </a:t>
            </a:r>
            <a:r>
              <a:rPr lang="ru-RU" dirty="0" smtClean="0"/>
              <a:t>28,6 </a:t>
            </a:r>
            <a:r>
              <a:rPr lang="ru-RU" dirty="0"/>
              <a:t>млн. руб.</a:t>
            </a:r>
          </a:p>
          <a:p>
            <a:r>
              <a:rPr lang="ru-RU" dirty="0" smtClean="0"/>
              <a:t>Процентная </a:t>
            </a:r>
            <a:r>
              <a:rPr lang="ru-RU" dirty="0"/>
              <a:t>ставка – </a:t>
            </a:r>
            <a:r>
              <a:rPr lang="ru-RU" dirty="0" smtClean="0"/>
              <a:t>1% годовых в первые три года, далее 5% годовых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186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5245" y="260648"/>
            <a:ext cx="5936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«Проекты развития»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470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Фонд предоставляет средства на финансирование проектов, реализуемых по приоритетным направлениям российской промышленности и  </a:t>
            </a:r>
            <a:r>
              <a:rPr lang="ru-RU" dirty="0"/>
              <a:t>направленных на разработку и внедрение </a:t>
            </a:r>
            <a:r>
              <a:rPr lang="ru-RU" dirty="0" smtClean="0"/>
              <a:t>на предприятиях перспективных </a:t>
            </a:r>
            <a:r>
              <a:rPr lang="ru-RU" dirty="0"/>
              <a:t>технологий, </a:t>
            </a:r>
            <a:r>
              <a:rPr lang="ru-RU" dirty="0" smtClean="0"/>
              <a:t>на производство </a:t>
            </a:r>
            <a:r>
              <a:rPr lang="ru-RU" dirty="0"/>
              <a:t>новой конкурентоспособной и высокотехнологичной </a:t>
            </a:r>
            <a:r>
              <a:rPr lang="ru-RU" dirty="0" smtClean="0"/>
              <a:t>продукции гражданского назначения </a:t>
            </a:r>
            <a:r>
              <a:rPr lang="ru-RU" dirty="0"/>
              <a:t>с импортозамещающим или экспортным потенциалом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59" y="2519030"/>
            <a:ext cx="81755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Требования: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Сумма </a:t>
            </a:r>
            <a:r>
              <a:rPr lang="ru-RU" dirty="0" smtClean="0"/>
              <a:t>займа от 20 до 100 </a:t>
            </a:r>
            <a:r>
              <a:rPr lang="ru-RU" dirty="0"/>
              <a:t>млн. </a:t>
            </a:r>
            <a:r>
              <a:rPr lang="ru-RU" dirty="0" smtClean="0"/>
              <a:t>руб.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Срок займа- не более 5 </a:t>
            </a:r>
            <a:r>
              <a:rPr lang="ru-RU" dirty="0" smtClean="0"/>
              <a:t>лет.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Общий бюджет проекта  - от 40 млн. руб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Целевой объем продаж новой продукции – не менее 50% от суммы займа в год, начиная со 2 года серийного производства.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Финансирование со стороны Заявителя, частных инвесторов или банковских кредитов в объеме не менее 50% общего бюджета проекта.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Собственные средства Заявителя – не менее 15% суммы займа.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Процентная </a:t>
            </a:r>
            <a:r>
              <a:rPr lang="ru-RU" dirty="0"/>
              <a:t>ставка – 5% годовых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Погашение основного долга  - в течение последних двух лет срока займа.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Проценты уплачиваются ежеквартально. 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463065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26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6069" y="260648"/>
            <a:ext cx="7194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«Комплектующие изделия»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470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Фонд предоставляет средства на финансирование проектов, направленных </a:t>
            </a:r>
            <a:r>
              <a:rPr lang="ru-RU" dirty="0"/>
              <a:t>на </a:t>
            </a:r>
            <a:r>
              <a:rPr lang="ru-RU" dirty="0" smtClean="0"/>
              <a:t>организацию и/или модернизацию производства комплектующих изделий, применяемых в составе промышленной продукции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Требования: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Сумма </a:t>
            </a:r>
            <a:r>
              <a:rPr lang="ru-RU" dirty="0" smtClean="0"/>
              <a:t>займа от 20 до 100 </a:t>
            </a:r>
            <a:r>
              <a:rPr lang="ru-RU" dirty="0"/>
              <a:t>млн. </a:t>
            </a:r>
            <a:r>
              <a:rPr lang="ru-RU" dirty="0" smtClean="0"/>
              <a:t>руб.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Срок займа- не более 5 </a:t>
            </a:r>
            <a:r>
              <a:rPr lang="ru-RU" dirty="0" smtClean="0"/>
              <a:t>лет.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Общий бюджет проекта  - от </a:t>
            </a:r>
            <a:r>
              <a:rPr lang="ru-RU" dirty="0" smtClean="0"/>
              <a:t>28,6 </a:t>
            </a:r>
            <a:r>
              <a:rPr lang="ru-RU" dirty="0"/>
              <a:t>млн. руб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Целевой объем продаж новой продукции – не менее 50% от суммы займа в год, начиная со 2 года серийного производства.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Финансирование со стороны Заявителя, частных инвесторов или банковских кредитов в объеме не менее 30% общего бюджета проекта.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Собственные средства Заявителя – не менее 15% суммы займа.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Процентная </a:t>
            </a:r>
            <a:r>
              <a:rPr lang="ru-RU" dirty="0"/>
              <a:t>ставка – </a:t>
            </a:r>
            <a:r>
              <a:rPr lang="ru-RU" dirty="0" smtClean="0"/>
              <a:t>1% годовых в первые три года пользования займом и 5</a:t>
            </a:r>
            <a:r>
              <a:rPr lang="ru-RU" dirty="0"/>
              <a:t>% </a:t>
            </a:r>
            <a:r>
              <a:rPr lang="ru-RU" dirty="0" smtClean="0"/>
              <a:t>годовых далее.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Погашение основного долга  - в течение последних двух лет срока займа.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Проценты уплачиваются ежеквартально, начиная с первого квартала выдачи займа. 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495928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05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8794" y="260648"/>
            <a:ext cx="770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«Региональный за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 </a:t>
            </a:r>
            <a:r>
              <a:rPr lang="ru-RU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с апреля 2018г.) </a:t>
            </a:r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470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Фонд предоставляет средства на финансирование проектов, реализуемых по приоритетным направлениям </a:t>
            </a:r>
            <a:r>
              <a:rPr lang="ru-RU" dirty="0" smtClean="0"/>
              <a:t>развития региональной </a:t>
            </a:r>
            <a:r>
              <a:rPr lang="ru-RU" dirty="0"/>
              <a:t>промышленности и  направленных на разработку и внедрение на предприятиях перспективных технологий, на производство новой конкурентоспособной и высокотехнологичной продукции гражданского назначения с импортозамещающим или экспортным потенциалом.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08421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Требования: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Сумма </a:t>
            </a:r>
            <a:r>
              <a:rPr lang="ru-RU" dirty="0" smtClean="0"/>
              <a:t>займа от 3,5 до 20 </a:t>
            </a:r>
            <a:r>
              <a:rPr lang="ru-RU" dirty="0"/>
              <a:t>млн. </a:t>
            </a:r>
            <a:r>
              <a:rPr lang="ru-RU" dirty="0" smtClean="0"/>
              <a:t>руб.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Срок займа- не более 5 </a:t>
            </a:r>
            <a:r>
              <a:rPr lang="ru-RU" dirty="0" smtClean="0"/>
              <a:t>лет.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Общий бюджет проекта  - от </a:t>
            </a:r>
            <a:r>
              <a:rPr lang="ru-RU" dirty="0" smtClean="0"/>
              <a:t>7 </a:t>
            </a:r>
            <a:r>
              <a:rPr lang="ru-RU" dirty="0"/>
              <a:t>млн. руб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Целевой объем продаж новой продукции – не менее 30% от суммы займа в год, начиная со 2 года серийного производства.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Финансирование со стороны Заявителя, частных инвесторов или банковских кредитов в объеме не менее 50% общего бюджета проекта.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Собственные средства Заявителя – не менее 25% суммы займа.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Процентная </a:t>
            </a:r>
            <a:r>
              <a:rPr lang="ru-RU" dirty="0"/>
              <a:t>ставка – </a:t>
            </a:r>
            <a:r>
              <a:rPr lang="ru-RU" dirty="0" smtClean="0"/>
              <a:t>5% годовых</a:t>
            </a:r>
            <a:r>
              <a:rPr lang="ru-RU" dirty="0"/>
              <a:t>. Проценты уплачиваются </a:t>
            </a:r>
            <a:r>
              <a:rPr lang="ru-RU" dirty="0" smtClean="0"/>
              <a:t>ежеквартально.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Погашение </a:t>
            </a:r>
            <a:r>
              <a:rPr lang="ru-RU" dirty="0"/>
              <a:t>основного долга  - в течение последних двух лет срока займа.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5928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38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документов для предоставления в ФРП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96752"/>
            <a:ext cx="72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Техническое задание </a:t>
            </a:r>
            <a:r>
              <a:rPr lang="ru-RU" dirty="0" smtClean="0"/>
              <a:t>– основной документ проекта, которым устанавливаются основные цели и задачи проекта, номенклатура и назначение продуктов проекта, технические характеристики проектируемого производства и/или продукта проекта, стадии реализации проекта и  контроля его качественных параметров</a:t>
            </a:r>
          </a:p>
          <a:p>
            <a:endParaRPr lang="ru-RU" dirty="0" smtClean="0"/>
          </a:p>
          <a:p>
            <a:pPr algn="just"/>
            <a:r>
              <a:rPr lang="ru-RU" b="1" dirty="0" smtClean="0"/>
              <a:t>Бизнес-план проекта - </a:t>
            </a:r>
            <a:r>
              <a:rPr lang="ru-RU" dirty="0" smtClean="0"/>
              <a:t>документ, дающий развернутое обоснование проекта и возможность всесторонне оценить эффективность принятых решений, планируемых мероприятий, риски инвестиций в проект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Смета проекта </a:t>
            </a:r>
            <a:r>
              <a:rPr lang="ru-RU" dirty="0" smtClean="0"/>
              <a:t>– документ, определяющий порядок и условия несения расходов в проекте как в части средств займа, так и в части средств </a:t>
            </a:r>
            <a:r>
              <a:rPr lang="ru-RU" dirty="0" err="1" smtClean="0"/>
              <a:t>софинансирования</a:t>
            </a:r>
            <a:r>
              <a:rPr lang="ru-RU" dirty="0" smtClean="0"/>
              <a:t> проекта со стороны заявителя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Финансовая модель </a:t>
            </a:r>
            <a:r>
              <a:rPr lang="ru-RU" dirty="0" smtClean="0"/>
              <a:t>– инструмент, позволяющий оценить целесообразность реализации проекта и эффективность принятых решений.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04448" y="638132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48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</p:sp>
      <p:sp>
        <p:nvSpPr>
          <p:cNvPr id="6" name="CustomShape 1"/>
          <p:cNvSpPr/>
          <p:nvPr/>
        </p:nvSpPr>
        <p:spPr>
          <a:xfrm>
            <a:off x="0" y="116632"/>
            <a:ext cx="9144000" cy="6476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поддержки регионального </a:t>
            </a: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 инжиниринга для субъектов МСП</a:t>
            </a:r>
            <a:endParaRPr sz="28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984" y="2490619"/>
            <a:ext cx="8359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Оказание содействия в подготовке технико-экономического обоснования реализации проектов модернизации, технического перевооружения и/или создания новых производств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2044" y="63284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929061"/>
            <a:ext cx="8172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2.Анализ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предприятия, выявление текущих потребностей и проблем, влияющих на его конкурентоспособность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50770"/>
            <a:ext cx="7884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Проведение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на предприятии (технологический, энергетический, финансовый, экологический, управленческий)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5805264"/>
            <a:ext cx="8351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8.Оказание маркетинговых  и  профильных услуг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166" y="4005064"/>
            <a:ext cx="7858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5.Оказание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 по сокращению затрат  и повышению производительности труда на малых и средних предприятиях, в том числе с применением технологий моделирования и мониторинга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8984" y="1115073"/>
            <a:ext cx="7858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1.Содействие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определении индекса технологической готовности, отражающего уровень предприятия к внедрению новых технологий, модернизации и реконструкции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322" y="4886426"/>
            <a:ext cx="7701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Помощь в консультировании, обучении персонала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1692" y="5220489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Консультационные услуги по патентным исследованиям, по защите прав интеллектуальной деятельности, правовой охране.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1213</Words>
  <Application>Microsoft Office PowerPoint</Application>
  <PresentationFormat>Экран (4:3)</PresentationFormat>
  <Paragraphs>155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Евгений</cp:lastModifiedBy>
  <cp:revision>154</cp:revision>
  <cp:lastPrinted>2018-03-30T06:54:33Z</cp:lastPrinted>
  <dcterms:modified xsi:type="dcterms:W3CDTF">2018-04-02T08:27:34Z</dcterms:modified>
</cp:coreProperties>
</file>