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FFFF99"/>
    <a:srgbClr val="FFFF66"/>
    <a:srgbClr val="4978B1"/>
    <a:srgbClr val="E6E6E6"/>
    <a:srgbClr val="DDDDDD"/>
    <a:srgbClr val="99CCFF"/>
    <a:srgbClr val="FCFCFC"/>
    <a:srgbClr val="003B59"/>
    <a:srgbClr val="EC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60"/>
  </p:normalViewPr>
  <p:slideViewPr>
    <p:cSldViewPr>
      <p:cViewPr varScale="1">
        <p:scale>
          <a:sx n="142" d="100"/>
          <a:sy n="142" d="100"/>
        </p:scale>
        <p:origin x="840" y="114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6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9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0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2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8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2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8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2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8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3"/>
            <a:ext cx="49009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2" y="1817116"/>
            <a:ext cx="4036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2809" y="543713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5" y="473939"/>
            <a:ext cx="3791051" cy="184648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2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734014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34016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3133713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3118258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3118258" y="2286534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5" y="473939"/>
            <a:ext cx="3791051" cy="184648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7" y="556218"/>
            <a:ext cx="1509395" cy="184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2" y="700381"/>
            <a:ext cx="2058034" cy="92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5" y="473939"/>
            <a:ext cx="3791051" cy="184648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5" y="473939"/>
            <a:ext cx="379105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2" y="746316"/>
            <a:ext cx="5189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89" y="3017710"/>
            <a:ext cx="13261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18">
        <a:defRPr>
          <a:latin typeface="+mn-lt"/>
          <a:ea typeface="+mn-ea"/>
          <a:cs typeface="+mn-cs"/>
        </a:defRPr>
      </a:lvl2pPr>
      <a:lvl3pPr marL="914436">
        <a:defRPr>
          <a:latin typeface="+mn-lt"/>
          <a:ea typeface="+mn-ea"/>
          <a:cs typeface="+mn-cs"/>
        </a:defRPr>
      </a:lvl3pPr>
      <a:lvl4pPr marL="1371654">
        <a:defRPr>
          <a:latin typeface="+mn-lt"/>
          <a:ea typeface="+mn-ea"/>
          <a:cs typeface="+mn-cs"/>
        </a:defRPr>
      </a:lvl4pPr>
      <a:lvl5pPr marL="1828872">
        <a:defRPr>
          <a:latin typeface="+mn-lt"/>
          <a:ea typeface="+mn-ea"/>
          <a:cs typeface="+mn-cs"/>
        </a:defRPr>
      </a:lvl5pPr>
      <a:lvl6pPr marL="2286090">
        <a:defRPr>
          <a:latin typeface="+mn-lt"/>
          <a:ea typeface="+mn-ea"/>
          <a:cs typeface="+mn-cs"/>
        </a:defRPr>
      </a:lvl6pPr>
      <a:lvl7pPr marL="2743308">
        <a:defRPr>
          <a:latin typeface="+mn-lt"/>
          <a:ea typeface="+mn-ea"/>
          <a:cs typeface="+mn-cs"/>
        </a:defRPr>
      </a:lvl7pPr>
      <a:lvl8pPr marL="3200526">
        <a:defRPr>
          <a:latin typeface="+mn-lt"/>
          <a:ea typeface="+mn-ea"/>
          <a:cs typeface="+mn-cs"/>
        </a:defRPr>
      </a:lvl8pPr>
      <a:lvl9pPr marL="36577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8">
        <a:defRPr>
          <a:latin typeface="+mn-lt"/>
          <a:ea typeface="+mn-ea"/>
          <a:cs typeface="+mn-cs"/>
        </a:defRPr>
      </a:lvl2pPr>
      <a:lvl3pPr marL="914436">
        <a:defRPr>
          <a:latin typeface="+mn-lt"/>
          <a:ea typeface="+mn-ea"/>
          <a:cs typeface="+mn-cs"/>
        </a:defRPr>
      </a:lvl3pPr>
      <a:lvl4pPr marL="1371654">
        <a:defRPr>
          <a:latin typeface="+mn-lt"/>
          <a:ea typeface="+mn-ea"/>
          <a:cs typeface="+mn-cs"/>
        </a:defRPr>
      </a:lvl4pPr>
      <a:lvl5pPr marL="1828872">
        <a:defRPr>
          <a:latin typeface="+mn-lt"/>
          <a:ea typeface="+mn-ea"/>
          <a:cs typeface="+mn-cs"/>
        </a:defRPr>
      </a:lvl5pPr>
      <a:lvl6pPr marL="2286090">
        <a:defRPr>
          <a:latin typeface="+mn-lt"/>
          <a:ea typeface="+mn-ea"/>
          <a:cs typeface="+mn-cs"/>
        </a:defRPr>
      </a:lvl6pPr>
      <a:lvl7pPr marL="2743308">
        <a:defRPr>
          <a:latin typeface="+mn-lt"/>
          <a:ea typeface="+mn-ea"/>
          <a:cs typeface="+mn-cs"/>
        </a:defRPr>
      </a:lvl7pPr>
      <a:lvl8pPr marL="3200526">
        <a:defRPr>
          <a:latin typeface="+mn-lt"/>
          <a:ea typeface="+mn-ea"/>
          <a:cs typeface="+mn-cs"/>
        </a:defRPr>
      </a:lvl8pPr>
      <a:lvl9pPr marL="36577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nstagram.com/ufk_kamchatka/" TargetMode="External"/><Relationship Id="rId4" Type="http://schemas.openxmlformats.org/officeDocument/2006/relationships/hyperlink" Target="http://www.kamchatka.roskazn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75750" y="841951"/>
            <a:ext cx="4143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казначейских платежей </a:t>
            </a:r>
            <a:r>
              <a:rPr lang="ru-RU" sz="2400" b="1" dirty="0">
                <a:solidFill>
                  <a:srgbClr val="11437F"/>
                </a:solidFill>
              </a:rPr>
              <a:t/>
            </a:r>
            <a:br>
              <a:rPr lang="ru-RU" sz="2400" b="1" dirty="0">
                <a:solidFill>
                  <a:srgbClr val="11437F"/>
                </a:solidFill>
              </a:rPr>
            </a:br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10228" y="179368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388681"/>
            <a:ext cx="576857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сделать до конца 2020 года и в I квартале 2021 года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Актуализировать реквизиты в своих информационных системах и ресурсах, в ГИС ГМП, на стендах;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Изменить реквизиты в документах (договоры, квитанции, постановления и иные документы, выдаваемые плательщикам), уведомить плательщиков;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изменения в сведения о бюджетных обязательствах, если контрагентами являются участники системы казначейских </a:t>
            </a:r>
            <a:r>
              <a:rPr lang="ru-RU" sz="14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платежей.</a:t>
            </a:r>
            <a:endParaRPr lang="ru-RU" sz="1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8362" y="484606"/>
            <a:ext cx="5788357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необходимая информация: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акты;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 банковских счетов УФК по Камчатскому краю, действующих до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01.01.2021 года,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казначейским счетам, с датой начала действия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01.01.2021 года;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етодические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размещены на сайте УФК по Камчатскому краю в разделе: Документы/ Система казначейских платежей по адресу: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kamchatka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roskazna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в сети </a:t>
            </a:r>
            <a:r>
              <a:rPr lang="en-U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ufk_kamchatka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75752" y="667573"/>
            <a:ext cx="5195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01.01.2021года                                         После 01.01.2021года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40101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40105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40201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40102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40204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40302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счета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92300" y="784225"/>
            <a:ext cx="169458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435100" y="1165225"/>
            <a:ext cx="2362200" cy="4572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435100" y="1393825"/>
            <a:ext cx="2362200" cy="3048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435100" y="1638320"/>
            <a:ext cx="2362200" cy="6030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435100" y="1766868"/>
            <a:ext cx="2362200" cy="1233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435100" y="1829931"/>
            <a:ext cx="2438400" cy="2322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511300" y="1890236"/>
            <a:ext cx="2362200" cy="42743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5170" y="772449"/>
            <a:ext cx="54547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01.01.2021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УФК по Камчатскому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выглядеть так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40102810945370000031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«единый казначейский счет»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37388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Петропавловск-Камчатский, 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15600" y="437591"/>
            <a:ext cx="55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реквизиты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 в платежном поручении: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26468" t="34607" r="21070" b="35495"/>
          <a:stretch/>
        </p:blipFill>
        <p:spPr bwMode="auto">
          <a:xfrm>
            <a:off x="25741" y="1149594"/>
            <a:ext cx="4304959" cy="133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895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8057" y="437591"/>
            <a:ext cx="575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 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получателя в платежном поручении: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l="20407" t="24271" r="37349" b="50531"/>
          <a:stretch/>
        </p:blipFill>
        <p:spPr bwMode="auto">
          <a:xfrm>
            <a:off x="95170" y="970409"/>
            <a:ext cx="4235530" cy="171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61" y="1110492"/>
            <a:ext cx="809625" cy="143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34" y="1291659"/>
            <a:ext cx="1085850" cy="114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461" y="1524954"/>
            <a:ext cx="1066800" cy="152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" y="1155500"/>
            <a:ext cx="2344281" cy="1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15900" y="631825"/>
            <a:ext cx="5244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 УФК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013002402</a:t>
            </a: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 УФК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40102810945370000031</a:t>
            </a:r>
          </a:p>
          <a:p>
            <a:pPr algn="ctr"/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получателя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ПЕТРОПАВЛОВСК-КАМЧАТСКИЙ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Камчатскому краю, г. Петропавловск-Камчатский</a:t>
            </a: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27190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209364" y="529315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счёта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96840"/>
              </p:ext>
            </p:extLst>
          </p:nvPr>
        </p:nvGraphicFramePr>
        <p:xfrm>
          <a:off x="86335" y="1089025"/>
          <a:ext cx="5187948" cy="1076093"/>
        </p:xfrm>
        <a:graphic>
          <a:graphicData uri="http://schemas.openxmlformats.org/drawingml/2006/table">
            <a:tbl>
              <a:tblPr/>
              <a:tblGrid>
                <a:gridCol w="256950"/>
                <a:gridCol w="256950"/>
                <a:gridCol w="256950"/>
                <a:gridCol w="256950"/>
                <a:gridCol w="256950"/>
                <a:gridCol w="256950"/>
                <a:gridCol w="256950"/>
                <a:gridCol w="256950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</a:tblGrid>
              <a:tr h="13983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ПРИЗНАК КАЗНАЧЕЙСКОГО СЧЕТА, ВСЕГДА РАВЕН "0"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39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080" marR="6080" marT="6080" marB="0" anchor="b">
                    <a:lnL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06707"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КОД ВИДА КАЗНАЧЕЙСКОГО СЧЁТА</a:t>
                      </a:r>
                    </a:p>
                  </a:txBody>
                  <a:tcPr marL="6080" marR="6080" marT="608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КОД ВАЛЮТЫ</a:t>
                      </a:r>
                    </a:p>
                  </a:txBody>
                  <a:tcPr marL="6080" marR="6080" marT="608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ИДЕНТИФИКАТОР ПУБЛИЧНО-ПРАВОВОГО ОБРАЗОВАНИЯ (В ОБЩЕМ СЛУЧАЕ - КОД ПО ОКТМО)</a:t>
                      </a:r>
                    </a:p>
                  </a:txBody>
                  <a:tcPr marL="6080" marR="6080" marT="608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ПОРЯДКОВЫЙ НОМЕР СЧЁТА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5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КОД ТЕРРИТОРИАЛЬНОГО ОРГАНА ФЕДЕРАЛЬНОГО КАЗНАЧЕЙСТВА</a:t>
                      </a: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15900" y="631825"/>
            <a:ext cx="52446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Казначейские счета: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распределяемые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бюджетами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бюджета субъекта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местных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другие…</a:t>
            </a:r>
          </a:p>
          <a:p>
            <a:endParaRPr lang="ru-RU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16250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6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www.kamchatka.roskazna.gov.ru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995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г. Петропавловск-Камчатский,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/>
        </p:blipFill>
        <p:spPr>
          <a:xfrm>
            <a:off x="95170" y="42892"/>
            <a:ext cx="355068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52" y="11355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Управление Федерального казначейства по Камчатскому краю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7375" y="473939"/>
            <a:ext cx="3791051" cy="46166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заявки на кассовый расход (в том числе сокращенной) не изменяются, </a:t>
            </a: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кроме:</a:t>
            </a:r>
            <a:endParaRPr lang="ru-RU" sz="14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26005" t="25108" r="22074" b="55190"/>
          <a:stretch/>
        </p:blipFill>
        <p:spPr bwMode="auto">
          <a:xfrm>
            <a:off x="92302" y="1107532"/>
            <a:ext cx="5533798" cy="172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2" y="1968694"/>
            <a:ext cx="986573" cy="140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873" y="2543418"/>
            <a:ext cx="571500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906" y="2524368"/>
            <a:ext cx="1247775" cy="152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59" y="2511139"/>
            <a:ext cx="2946546" cy="2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519</Words>
  <Application>Microsoft Office PowerPoint</Application>
  <PresentationFormat>Произвольный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Реквизиты заявки на кассовый расход (в том числе сокращенной) не изменяются, кроме: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Москалева Елена Викторовна</cp:lastModifiedBy>
  <cp:revision>131</cp:revision>
  <dcterms:created xsi:type="dcterms:W3CDTF">2019-07-31T16:47:50Z</dcterms:created>
  <dcterms:modified xsi:type="dcterms:W3CDTF">2020-12-03T03:44:22Z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  <property fmtid="{D5CDD505-2E9C-101B-9397-08002B2CF9AE}" pid="5" name="_MarkAsFinal">
    <vt:bool>true</vt:bool>
  </property>
</Properties>
</file>