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358" r:id="rId2"/>
    <p:sldId id="409" r:id="rId3"/>
    <p:sldId id="405" r:id="rId4"/>
    <p:sldId id="406" r:id="rId5"/>
    <p:sldId id="396" r:id="rId6"/>
    <p:sldId id="398" r:id="rId7"/>
    <p:sldId id="411" r:id="rId8"/>
    <p:sldId id="394" r:id="rId9"/>
    <p:sldId id="397" r:id="rId10"/>
    <p:sldId id="403" r:id="rId11"/>
    <p:sldId id="370" r:id="rId12"/>
    <p:sldId id="401" r:id="rId13"/>
    <p:sldId id="410" r:id="rId14"/>
    <p:sldId id="413" r:id="rId15"/>
    <p:sldId id="416" r:id="rId16"/>
    <p:sldId id="414" r:id="rId17"/>
    <p:sldId id="415" r:id="rId18"/>
    <p:sldId id="417" r:id="rId19"/>
    <p:sldId id="418" r:id="rId20"/>
    <p:sldId id="387" r:id="rId21"/>
  </p:sldIdLst>
  <p:sldSz cx="9144000" cy="6858000" type="screen4x3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927418EC-B346-4726-9640-6AF2ED5CC028}">
          <p14:sldIdLst>
            <p14:sldId id="256"/>
            <p14:sldId id="311"/>
            <p14:sldId id="312"/>
            <p14:sldId id="330"/>
            <p14:sldId id="331"/>
            <p14:sldId id="332"/>
            <p14:sldId id="313"/>
            <p14:sldId id="315"/>
            <p14:sldId id="316"/>
            <p14:sldId id="317"/>
            <p14:sldId id="326"/>
            <p14:sldId id="327"/>
            <p14:sldId id="328"/>
            <p14:sldId id="329"/>
            <p14:sldId id="333"/>
            <p14:sldId id="334"/>
            <p14:sldId id="335"/>
            <p14:sldId id="3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CB089"/>
    <a:srgbClr val="00C800"/>
    <a:srgbClr val="75C7DD"/>
    <a:srgbClr val="D2FAF5"/>
    <a:srgbClr val="66F0CF"/>
    <a:srgbClr val="ACF6ED"/>
    <a:srgbClr val="67EFDF"/>
    <a:srgbClr val="006EFF"/>
    <a:srgbClr val="9DF5EB"/>
    <a:srgbClr val="78C8D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7942" autoAdjust="0"/>
    <p:restoredTop sz="98302" autoAdjust="0"/>
  </p:normalViewPr>
  <p:slideViewPr>
    <p:cSldViewPr>
      <p:cViewPr>
        <p:scale>
          <a:sx n="110" d="100"/>
          <a:sy n="110" d="100"/>
        </p:scale>
        <p:origin x="-1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3.2361338036854285E-3"/>
          <c:y val="0.25709448462841361"/>
          <c:w val="0.60021884555276617"/>
          <c:h val="0.742905519178429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explosion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5185.0216500000024</c:v>
                </c:pt>
                <c:pt idx="1">
                  <c:v>588.61304000000041</c:v>
                </c:pt>
                <c:pt idx="2">
                  <c:v>58.861310000000003</c:v>
                </c:pt>
              </c:numCache>
            </c:numRef>
          </c:val>
        </c:ser>
      </c:pie3DChart>
    </c:plotArea>
    <c:plotVisOnly val="1"/>
  </c:chart>
  <c:spPr>
    <a:noFill/>
    <a:scene3d>
      <a:camera prst="orthographicFront"/>
      <a:lightRig rig="threePt" dir="t"/>
    </a:scene3d>
    <a:sp3d>
      <a:bevelT prst="slope"/>
    </a:sp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3.2361338036854289E-3"/>
          <c:y val="0.25709448462841361"/>
          <c:w val="0.60021884555276617"/>
          <c:h val="0.742905519178430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explosion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5325.6036200000008</c:v>
                </c:pt>
                <c:pt idx="1">
                  <c:v>604.57215999999994</c:v>
                </c:pt>
                <c:pt idx="2">
                  <c:v>679.32621999999981</c:v>
                </c:pt>
              </c:numCache>
            </c:numRef>
          </c:val>
        </c:ser>
      </c:pie3DChart>
    </c:plotArea>
    <c:plotVisOnly val="1"/>
  </c:chart>
  <c:spPr>
    <a:noFill/>
    <a:scene3d>
      <a:camera prst="orthographicFront"/>
      <a:lightRig rig="threePt" dir="t"/>
    </a:scene3d>
    <a:sp3d>
      <a:bevelT prst="slope"/>
    </a:sp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0.01563</cdr:y>
    </cdr:from>
    <cdr:to>
      <cdr:x>0.98685</cdr:x>
      <cdr:y>0.21951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46145"/>
          <a:ext cx="8280920" cy="601927"/>
        </a:xfrm>
        <a:prstGeom xmlns:a="http://schemas.openxmlformats.org/drawingml/2006/main" prst="rect">
          <a:avLst/>
        </a:prstGeom>
        <a:solidFill xmlns:a="http://schemas.openxmlformats.org/drawingml/2006/main">
          <a:srgbClr val="67EFDF"/>
        </a:solidFill>
        <a:ln xmlns:a="http://schemas.openxmlformats.org/drawingml/2006/main">
          <a:solidFill>
            <a:srgbClr val="00C8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sz="16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era Pro" pitchFamily="2" charset="0"/>
            </a:rPr>
            <a:t>Всего на реализацию мероприятия по благоустройству сквера по ул. Ленина 26,28  направлено средств в сумме </a:t>
          </a:r>
          <a:r>
            <a:rPr lang="ru-RU" sz="2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era Pro" pitchFamily="2" charset="0"/>
            </a:rPr>
            <a:t>5832,496</a:t>
          </a:r>
          <a:r>
            <a:rPr lang="ru-RU" sz="16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era Pro" pitchFamily="2" charset="0"/>
            </a:rPr>
            <a:t> тысяч рублей,</a:t>
          </a:r>
        </a:p>
        <a:p xmlns:a="http://schemas.openxmlformats.org/drawingml/2006/main">
          <a:pPr algn="l"/>
          <a:r>
            <a:rPr lang="ru-RU" sz="16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era Pro" pitchFamily="2" charset="0"/>
            </a:rPr>
            <a:t>в том числе:</a:t>
          </a:r>
          <a:endParaRPr lang="ru-RU" sz="1600" b="1" dirty="0">
            <a:ln>
              <a:solidFill>
                <a:schemeClr val="bg1"/>
              </a:solidFill>
            </a:ln>
            <a:solidFill>
              <a:schemeClr val="tx1"/>
            </a:solidFill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0.56636</cdr:x>
      <cdr:y>0.21875</cdr:y>
    </cdr:from>
    <cdr:to>
      <cdr:x>1</cdr:x>
      <cdr:y>0.3125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752528" y="1008112"/>
          <a:ext cx="3638778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Федеральный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0.66076</cdr:x>
      <cdr:y>0.45313</cdr:y>
    </cdr:from>
    <cdr:to>
      <cdr:x>0.99943</cdr:x>
      <cdr:y>0.54688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544616" y="2088232"/>
          <a:ext cx="2841942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A50021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Краевой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0.72083</cdr:x>
      <cdr:y>0.71638</cdr:y>
    </cdr:from>
    <cdr:to>
      <cdr:x>1</cdr:x>
      <cdr:y>0.81013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672102" y="2940358"/>
          <a:ext cx="2191170" cy="3847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Местный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0.64359</cdr:x>
      <cdr:y>0.80063</cdr:y>
    </cdr:from>
    <cdr:to>
      <cdr:x>1</cdr:x>
      <cdr:y>0.89924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072098" y="3286148"/>
          <a:ext cx="2797416" cy="4047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chemeClr val="accent1">
                  <a:lumMod val="50000"/>
                </a:schemeClr>
              </a:solidFill>
              <a:latin typeface="Cera Pro" pitchFamily="2" charset="0"/>
            </a:rPr>
            <a:t>58,86131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chemeClr val="accent1">
                <a:lumMod val="50000"/>
              </a:schemeClr>
            </a:solidFill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0.64359</cdr:x>
      <cdr:y>0.31329</cdr:y>
    </cdr:from>
    <cdr:to>
      <cdr:x>1</cdr:x>
      <cdr:y>0.4119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5072098" y="1285884"/>
          <a:ext cx="2797416" cy="40474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rgbClr val="4F81BD">
                  <a:lumMod val="50000"/>
                </a:srgbClr>
              </a:solidFill>
              <a:latin typeface="Cera Pro" pitchFamily="2" charset="0"/>
            </a:rPr>
            <a:t>5 185,02165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rgbClr val="4F81BD">
                <a:lumMod val="50000"/>
              </a:srgbClr>
            </a:solidFill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0.64359</cdr:x>
      <cdr:y>0.55696</cdr:y>
    </cdr:from>
    <cdr:to>
      <cdr:x>1</cdr:x>
      <cdr:y>0.65557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5072098" y="2286016"/>
          <a:ext cx="2797416" cy="40474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rgbClr val="4F81BD">
                  <a:lumMod val="50000"/>
                </a:srgbClr>
              </a:solidFill>
              <a:latin typeface="Cera Pro" pitchFamily="2" charset="0"/>
            </a:rPr>
            <a:t>588,61304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rgbClr val="4F81BD">
                <a:lumMod val="50000"/>
              </a:srgbClr>
            </a:solidFill>
            <a:latin typeface="Cera Pro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0.98685</cdr:x>
      <cdr:y>0.20388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-71438" y="-142876"/>
          <a:ext cx="7745659" cy="83681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 rtl="0" fontAlgn="base">
            <a:spcBef>
              <a:spcPct val="0"/>
            </a:spcBef>
            <a:spcAft>
              <a:spcPct val="0"/>
            </a:spcAft>
          </a:pPr>
          <a:r>
            <a:rPr lang="ru-RU" sz="1600" b="1" kern="1200" dirty="0">
              <a:solidFill>
                <a:schemeClr val="tx1"/>
              </a:solidFill>
              <a:latin typeface="Cera Pro" pitchFamily="2" charset="0"/>
              <a:cs typeface="Times New Roman" pitchFamily="18" charset="0"/>
            </a:rPr>
            <a:t>Всего на реализацию мероприятий по благоустройству дворовых </a:t>
          </a:r>
          <a:r>
            <a:rPr lang="ru-RU" sz="1600" b="1" kern="1200" dirty="0" smtClean="0">
              <a:solidFill>
                <a:schemeClr val="tx1"/>
              </a:solidFill>
              <a:latin typeface="Cera Pro" pitchFamily="2" charset="0"/>
              <a:cs typeface="Times New Roman" pitchFamily="18" charset="0"/>
            </a:rPr>
            <a:t>территорий </a:t>
          </a:r>
          <a:r>
            <a:rPr lang="ru-RU" sz="1600" b="1" kern="1200" dirty="0">
              <a:solidFill>
                <a:schemeClr val="tx1"/>
              </a:solidFill>
              <a:latin typeface="Cera Pro" pitchFamily="2" charset="0"/>
              <a:cs typeface="Times New Roman" pitchFamily="18" charset="0"/>
            </a:rPr>
            <a:t>направлено средств в сумме 6 609,502 тысяч рублей,</a:t>
          </a:r>
        </a:p>
        <a:p xmlns:a="http://schemas.openxmlformats.org/drawingml/2006/main">
          <a:pPr algn="ctr" rtl="0" fontAlgn="base">
            <a:spcBef>
              <a:spcPct val="0"/>
            </a:spcBef>
            <a:spcAft>
              <a:spcPct val="0"/>
            </a:spcAft>
          </a:pPr>
          <a:r>
            <a:rPr lang="ru-RU" sz="1600" b="1" kern="1200" dirty="0">
              <a:solidFill>
                <a:schemeClr val="tx1"/>
              </a:solidFill>
              <a:latin typeface="Cera Pro" pitchFamily="2" charset="0"/>
              <a:cs typeface="Times New Roman" pitchFamily="18" charset="0"/>
            </a:rPr>
            <a:t>в том числе:</a:t>
          </a:r>
        </a:p>
      </cdr:txBody>
    </cdr:sp>
  </cdr:relSizeAnchor>
  <cdr:relSizeAnchor xmlns:cdr="http://schemas.openxmlformats.org/drawingml/2006/chartDrawing">
    <cdr:from>
      <cdr:x>0.56636</cdr:x>
      <cdr:y>0.21875</cdr:y>
    </cdr:from>
    <cdr:to>
      <cdr:x>1</cdr:x>
      <cdr:y>0.3125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752528" y="1008112"/>
          <a:ext cx="3638778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Федеральный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0.66076</cdr:x>
      <cdr:y>0.45313</cdr:y>
    </cdr:from>
    <cdr:to>
      <cdr:x>0.99943</cdr:x>
      <cdr:y>0.54688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544616" y="2088232"/>
          <a:ext cx="2841942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A50021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Краевой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0.72083</cdr:x>
      <cdr:y>0.71638</cdr:y>
    </cdr:from>
    <cdr:to>
      <cdr:x>1</cdr:x>
      <cdr:y>0.81013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672102" y="2940358"/>
          <a:ext cx="2191170" cy="3847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n>
                <a:solidFill>
                  <a:sysClr val="window" lastClr="FFFFFF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rPr>
            <a:t>Местный бюджет</a:t>
          </a:r>
          <a:endParaRPr lang="ru-RU" sz="1600" dirty="0">
            <a:ln>
              <a:solidFill>
                <a:sysClr val="window" lastClr="FFFFFF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0.66442</cdr:x>
      <cdr:y>0.80063</cdr:y>
    </cdr:from>
    <cdr:to>
      <cdr:x>1</cdr:x>
      <cdr:y>0.90506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214974" y="3286150"/>
          <a:ext cx="2633898" cy="4286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chemeClr val="accent1">
                  <a:lumMod val="50000"/>
                </a:schemeClr>
              </a:solidFill>
              <a:latin typeface="Cera Pro" pitchFamily="2" charset="0"/>
            </a:rPr>
            <a:t>679,32622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chemeClr val="accent1">
                <a:lumMod val="50000"/>
              </a:schemeClr>
            </a:solidFill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0.64359</cdr:x>
      <cdr:y>0.31329</cdr:y>
    </cdr:from>
    <cdr:to>
      <cdr:x>1</cdr:x>
      <cdr:y>0.4119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5072098" y="1285884"/>
          <a:ext cx="2797416" cy="40474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rgbClr val="4F81BD">
                  <a:lumMod val="50000"/>
                </a:srgbClr>
              </a:solidFill>
              <a:latin typeface="Cera Pro" pitchFamily="2" charset="0"/>
            </a:rPr>
            <a:t>5 325,60362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rgbClr val="4F81BD">
                <a:lumMod val="50000"/>
              </a:srgbClr>
            </a:solidFill>
            <a:latin typeface="Cera Pro" pitchFamily="2" charset="0"/>
          </a:endParaRPr>
        </a:p>
      </cdr:txBody>
    </cdr:sp>
  </cdr:relSizeAnchor>
  <cdr:relSizeAnchor xmlns:cdr="http://schemas.openxmlformats.org/drawingml/2006/chartDrawing">
    <cdr:from>
      <cdr:x>0.64359</cdr:x>
      <cdr:y>0.55696</cdr:y>
    </cdr:from>
    <cdr:to>
      <cdr:x>1</cdr:x>
      <cdr:y>0.65557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5072098" y="2286016"/>
          <a:ext cx="2797416" cy="40474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n>
                <a:solidFill>
                  <a:sysClr val="window" lastClr="FFFFFF"/>
                </a:solidFill>
              </a:ln>
              <a:solidFill>
                <a:srgbClr val="4F81BD">
                  <a:lumMod val="50000"/>
                </a:srgbClr>
              </a:solidFill>
              <a:latin typeface="Cera Pro" pitchFamily="2" charset="0"/>
            </a:rPr>
            <a:t>604,57216 тысяч рублей</a:t>
          </a:r>
          <a:endParaRPr lang="ru-RU" sz="1600" b="1" dirty="0">
            <a:ln>
              <a:solidFill>
                <a:sysClr val="window" lastClr="FFFFFF"/>
              </a:solidFill>
            </a:ln>
            <a:solidFill>
              <a:srgbClr val="4F81BD">
                <a:lumMod val="50000"/>
              </a:srgbClr>
            </a:solidFill>
            <a:latin typeface="Cera Pro" pitchFamily="2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1A7AC-7D19-449B-8742-32DF21822DC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F3644-40AD-4AC5-85B9-D97743EF978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A72D0-423C-41A4-B4F1-610184B4FC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8E01-699E-4D84-8DA2-6032B393A1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CB997-EAAD-414B-B79D-EC9DF789CE4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ADB57-8247-4313-B502-B8BC2C5BCC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A9F46-DB3A-4871-8EE3-B0ADD8D7BD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24DE4-C672-472C-A2C2-6A22CAF6159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A9C07-E18A-449D-93A1-6BD0509C6BB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EA122-009A-4E10-83D9-E945D8E70E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6DD84-140F-44B2-BD71-4F1B6A0BE8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63C5D-317A-4C46-9C1C-E57CF36E5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FE0273-94C7-4633-B9C7-A6A0E01D629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ileserver\TERR\TERR\Документы Пятинкиной\Мун. программы на 2020-2022 гг\01 Формирование современной гор. ср\ФОТО\1583144654181716840.jpg"/>
          <p:cNvPicPr>
            <a:picLocks noChangeAspect="1" noChangeArrowheads="1"/>
          </p:cNvPicPr>
          <p:nvPr/>
        </p:nvPicPr>
        <p:blipFill>
          <a:blip r:embed="rId2"/>
          <a:srcRect b="6520"/>
          <a:stretch>
            <a:fillRect/>
          </a:stretch>
        </p:blipFill>
        <p:spPr bwMode="auto">
          <a:xfrm>
            <a:off x="3357554" y="0"/>
            <a:ext cx="5786446" cy="6286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3357554" cy="5500726"/>
          </a:xfrm>
          <a:gradFill flip="none" rotWithShape="1">
            <a:gsLst>
              <a:gs pos="1000">
                <a:srgbClr val="00C800">
                  <a:alpha val="63000"/>
                </a:srgbClr>
              </a:gs>
              <a:gs pos="0">
                <a:srgbClr val="006E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  <a:cs typeface="Times New Roman" pitchFamily="18" charset="0"/>
              </a:rPr>
              <a:t>Реализация Регионального проекта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  <a:cs typeface="Times New Roman" pitchFamily="18" charset="0"/>
              </a:rPr>
              <a:t>«Формирование комфортной городской среды»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  <a:cs typeface="Times New Roman" pitchFamily="18" charset="0"/>
              </a:rPr>
              <a:t>на территории Елизовского городского поселения в 2020 году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pic>
        <p:nvPicPr>
          <p:cNvPr id="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027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43608" y="980728"/>
            <a:ext cx="7776864" cy="576064"/>
          </a:xfrm>
          <a:prstGeom prst="round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Сведения о ресурсах, затраченных для внедрения практики по благоустройству общественной территории в г. Елизово в 2020 году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857364"/>
          <a:ext cx="784887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5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6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714356"/>
            <a:ext cx="8858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- </a:t>
            </a:r>
            <a:r>
              <a:rPr lang="ru-RU" b="1" dirty="0" smtClean="0">
                <a:latin typeface="Cera Pro" pitchFamily="2" charset="0"/>
              </a:rPr>
              <a:t>тротуар вдоль МКД « 26,28 (район ЗАГСа)»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3000" contrast="14000"/>
          </a:blip>
          <a:srcRect/>
          <a:stretch>
            <a:fillRect/>
          </a:stretch>
        </p:blipFill>
        <p:spPr bwMode="auto">
          <a:xfrm>
            <a:off x="428596" y="2000240"/>
            <a:ext cx="3214710" cy="428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 descr="\\Fileserver\TERR\TERR\Документы Пятинкиной\Мун. программы на 2020-2022 гг\01 Формирование современной гор. ср\ФОТО\Общ. тер. г.Елизово, тротуар вдоль Загса\До начала работ\IMG_3162.JPG"/>
          <p:cNvPicPr>
            <a:picLocks noChangeAspect="1" noChangeArrowheads="1"/>
          </p:cNvPicPr>
          <p:nvPr/>
        </p:nvPicPr>
        <p:blipFill>
          <a:blip r:embed="rId6" cstate="print">
            <a:lum bright="7000" contrast="21000"/>
          </a:blip>
          <a:srcRect b="27586"/>
          <a:stretch>
            <a:fillRect/>
          </a:stretch>
        </p:blipFill>
        <p:spPr bwMode="auto">
          <a:xfrm>
            <a:off x="4000496" y="3143248"/>
            <a:ext cx="4376853" cy="3143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428596" y="1428736"/>
            <a:ext cx="2143140" cy="430908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До проведения работ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14744" y="1428736"/>
            <a:ext cx="5072098" cy="1643074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Одновременно с благоустройством сквера по ул. Ленина 26,28 выполнено благоустройство общественной территории тротуара вдоль МКД 26,28 (район ЗАГСа). Данная территория была выбрана жителями города Елизово </a:t>
            </a:r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 по итогам голосования 2019 года</a:t>
            </a:r>
            <a:endParaRPr lang="ru-RU" sz="1600" i="1" dirty="0">
              <a:solidFill>
                <a:schemeClr val="tx1"/>
              </a:solidFill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bright="2000" contrast="10000"/>
          </a:blip>
          <a:srcRect/>
          <a:stretch>
            <a:fillRect/>
          </a:stretch>
        </p:blipFill>
        <p:spPr bwMode="auto">
          <a:xfrm>
            <a:off x="142844" y="2285992"/>
            <a:ext cx="21062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lum bright="3000" contrast="9000"/>
          </a:blip>
          <a:srcRect/>
          <a:stretch>
            <a:fillRect/>
          </a:stretch>
        </p:blipFill>
        <p:spPr bwMode="auto">
          <a:xfrm>
            <a:off x="2428860" y="3357562"/>
            <a:ext cx="20522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lum bright="3000" contrast="10000"/>
          </a:blip>
          <a:srcRect/>
          <a:stretch>
            <a:fillRect/>
          </a:stretch>
        </p:blipFill>
        <p:spPr bwMode="auto">
          <a:xfrm>
            <a:off x="4714876" y="2071678"/>
            <a:ext cx="20162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lum bright="3000" contrast="10000"/>
          </a:blip>
          <a:srcRect/>
          <a:stretch>
            <a:fillRect/>
          </a:stretch>
        </p:blipFill>
        <p:spPr bwMode="auto">
          <a:xfrm>
            <a:off x="6929454" y="3357562"/>
            <a:ext cx="19622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20" y="714356"/>
            <a:ext cx="8858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- </a:t>
            </a:r>
            <a:r>
              <a:rPr lang="ru-RU" b="1" dirty="0" smtClean="0">
                <a:latin typeface="Cera Pro" pitchFamily="2" charset="0"/>
              </a:rPr>
              <a:t>тротуар вдоль МКД « 26,28 (район ЗАГСа)»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00298" y="2071678"/>
            <a:ext cx="2000264" cy="500066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В процессе работ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14356"/>
            <a:ext cx="8858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- </a:t>
            </a:r>
            <a:r>
              <a:rPr lang="ru-RU" b="1" dirty="0" smtClean="0">
                <a:latin typeface="Cera Pro" pitchFamily="2" charset="0"/>
              </a:rPr>
              <a:t>тротуар вдоль МКД « 26,28 (район ЗАГСа)»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\\Fileserver\TERR\TERR\Документы Пятинкиной\Мун. программы на 2020-2022 гг\01 Формирование современной гор. ср\ФОТО\Общ. тер. г.Елизово, тротуар вдоль Загса\Выполнено\d873f661-8db2-4cb5-946e-1040e8f90cd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43050"/>
            <a:ext cx="4286280" cy="32796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\\Fileserver\TERR\TERR\Документы Пятинкиной\Мун. программы на 2020-2022 гг\01 Формирование современной гор. ср\ФОТО\Общ. тер. г.Елизово, тротуар вдоль Загса\Выполнено\d113ba1e-5fea-474a-a990-52a6d0716e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928934"/>
            <a:ext cx="4286280" cy="3214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1214414" y="1857364"/>
            <a:ext cx="2000264" cy="500066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Работы выполнены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86808" cy="364333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Cera Pro" pitchFamily="2" charset="0"/>
              </a:rPr>
              <a:t>Благоустройство дворовых территорий</a:t>
            </a:r>
            <a:endParaRPr lang="ru-RU" sz="6000" b="1" dirty="0">
              <a:solidFill>
                <a:schemeClr val="tx1"/>
              </a:solidFill>
              <a:latin typeface="Cera Pro" pitchFamily="2" charset="0"/>
            </a:endParaRPr>
          </a:p>
        </p:txBody>
      </p:sp>
      <p:pic>
        <p:nvPicPr>
          <p:cNvPr id="37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38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14356"/>
            <a:ext cx="8858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дворовой территории – </a:t>
            </a:r>
            <a:r>
              <a:rPr lang="ru-RU" b="1" dirty="0" smtClean="0">
                <a:latin typeface="Cera Pro" pitchFamily="2" charset="0"/>
              </a:rPr>
              <a:t>МКД №111 по ул. </a:t>
            </a:r>
            <a:r>
              <a:rPr lang="ru-RU" b="1" dirty="0" err="1" smtClean="0">
                <a:latin typeface="Cera Pro" pitchFamily="2" charset="0"/>
              </a:rPr>
              <a:t>Завойко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>
          <a:blip r:embed="rId5"/>
          <a:srcRect r="186" b="4616"/>
          <a:stretch>
            <a:fillRect/>
          </a:stretch>
        </p:blipFill>
        <p:spPr bwMode="auto">
          <a:xfrm>
            <a:off x="785786" y="2214554"/>
            <a:ext cx="750099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3500430" y="1428736"/>
            <a:ext cx="2143140" cy="430908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До проведения работ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14356"/>
            <a:ext cx="8858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дворовой территории – </a:t>
            </a:r>
            <a:r>
              <a:rPr lang="ru-RU" b="1" dirty="0" smtClean="0">
                <a:latin typeface="Cera Pro" pitchFamily="2" charset="0"/>
              </a:rPr>
              <a:t>МКД №111 по ул. </a:t>
            </a:r>
            <a:r>
              <a:rPr lang="ru-RU" b="1" dirty="0" err="1" smtClean="0">
                <a:latin typeface="Cera Pro" pitchFamily="2" charset="0"/>
              </a:rPr>
              <a:t>Завойко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fileserver\TERR\TERR\Документы Пятинкиной\Мун. программы на 2020-2022 гг\01 Формирование современной гор. ср\ФОТО\двор. тер г. Елизово, Завойко 111\Выполнено\f2ee9c34-86b4-4a07-9d18-a6d4443c722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000240"/>
            <a:ext cx="4500594" cy="2000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3571868" y="1428736"/>
            <a:ext cx="2000264" cy="500066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Работы выполнены</a:t>
            </a:r>
          </a:p>
        </p:txBody>
      </p:sp>
      <p:pic>
        <p:nvPicPr>
          <p:cNvPr id="1027" name="Picture 3" descr="\\fileserver\TERR\TERR\Документы Пятинкиной\Мун. программы на 2020-2022 гг\01 Формирование современной гор. ср\ФОТО\двор. тер г. Елизово, Завойко 111\Выполнено\a65c5685-9ad4-40d3-9647-7dc5a16cb3c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2428868"/>
            <a:ext cx="4038560" cy="3028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\\fileserver\TERR\TERR\Документы Пятинкиной\Мун. программы на 2020-2022 гг\01 Формирование современной гор. ср\ФОТО\двор. тер г. Елизово, Завойко 111\Выполнено\a3c63cf6-9dd2-40d3-ac7e-4e962e9559c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4143380"/>
            <a:ext cx="4503551" cy="20797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14356"/>
            <a:ext cx="8858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дворовой территории – </a:t>
            </a:r>
            <a:r>
              <a:rPr lang="ru-RU" b="1" dirty="0" smtClean="0">
                <a:latin typeface="Cera Pro" pitchFamily="2" charset="0"/>
              </a:rPr>
              <a:t>МКД №53 по ул. Ленина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500430" y="1500174"/>
            <a:ext cx="2143140" cy="430908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До проведения работ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r="3794"/>
          <a:stretch>
            <a:fillRect/>
          </a:stretch>
        </p:blipFill>
        <p:spPr bwMode="auto">
          <a:xfrm>
            <a:off x="1142976" y="2285992"/>
            <a:ext cx="700092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3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714356"/>
            <a:ext cx="8858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дворовой территории – </a:t>
            </a:r>
            <a:r>
              <a:rPr lang="ru-RU" b="1" dirty="0" smtClean="0">
                <a:latin typeface="Cera Pro" pitchFamily="2" charset="0"/>
              </a:rPr>
              <a:t>МКД №53 по ул. Ленина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7158" y="1357298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643306" y="1428736"/>
            <a:ext cx="2000264" cy="500066"/>
          </a:xfrm>
          <a:prstGeom prst="rect">
            <a:avLst/>
          </a:prstGeom>
          <a:solidFill>
            <a:srgbClr val="1CB089"/>
          </a:solidFill>
          <a:ln>
            <a:solidFill>
              <a:srgbClr val="ACF6E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Работы выполнены</a:t>
            </a:r>
          </a:p>
        </p:txBody>
      </p:sp>
      <p:pic>
        <p:nvPicPr>
          <p:cNvPr id="3074" name="Picture 2" descr="\\fileserver\TERR\TERR\Документы Пятинкиной\Мун. программы на 2020-2022 гг\01 Формирование современной гор. ср\ФОТО\двор. тер. г.Елизово, Ленина 53\Выполнено\c83e5eb3-d9d0-44fb-aa30-dd212196be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143116"/>
            <a:ext cx="5286412" cy="39648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\\fileserver\TERR\TERR\Документы Пятинкиной\Мун. программы на 2020-2022 гг\01 Формирование современной гор. ср\ФОТО\двор. тер. г.Елизово, Ленина 53\Выполнено\68a998fb-f94b-4ad3-b098-eae7211e1ad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643050"/>
            <a:ext cx="2071702" cy="44860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43608" y="980728"/>
            <a:ext cx="7776864" cy="576064"/>
          </a:xfrm>
          <a:prstGeom prst="round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Сведения о ресурсах, затраченных для внедрения практики по благоустройству дворовых территорий в г. Елизово в 2020 году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928802"/>
          <a:ext cx="7848872" cy="4247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5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642918"/>
            <a:ext cx="87868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Реализация регионального проекта «Формирование комфортной городской среды» на территории Елизовского городского поселения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4282" y="1285860"/>
            <a:ext cx="8286808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5720" y="1857364"/>
            <a:ext cx="4143404" cy="3606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Субъект Российской Федерации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214554"/>
            <a:ext cx="4143404" cy="3606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Муниципальное образование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2571744"/>
            <a:ext cx="4143404" cy="43204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Год образования поселения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pic>
        <p:nvPicPr>
          <p:cNvPr id="34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35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85720" y="3000372"/>
            <a:ext cx="4143404" cy="43204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Территория поселения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3429000"/>
            <a:ext cx="4143404" cy="5040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Административный центр поселения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3929066"/>
            <a:ext cx="4143404" cy="5760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Численность населения на 01.01.2020 года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720" y="4500570"/>
            <a:ext cx="4143404" cy="79208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Муниципальная программа в рамках которой реализована практика (проект) по благоустройству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5286388"/>
            <a:ext cx="4143404" cy="7200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</a:rPr>
              <a:t>Номинация лучшей реализованной практики (проекта) по благоустройству</a:t>
            </a:r>
            <a:endParaRPr lang="ru-RU" sz="1600" dirty="0"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3438" y="1857364"/>
            <a:ext cx="4143404" cy="3606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Камчатский край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43438" y="2214554"/>
            <a:ext cx="4143404" cy="3606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Елизовское городское поселение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43438" y="2571744"/>
            <a:ext cx="4143404" cy="4320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2006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43438" y="3000372"/>
            <a:ext cx="4143404" cy="4320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127,7695 км2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43438" y="3429000"/>
            <a:ext cx="4143404" cy="5040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Город Елизово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643438" y="3929066"/>
            <a:ext cx="4143404" cy="57606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39 345 человек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43438" y="4500570"/>
            <a:ext cx="4143404" cy="7920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«Формирование современной городской среды в Елизовском городском поселении»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43438" y="5286388"/>
            <a:ext cx="4143404" cy="7200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Городской сад и сквер как место отдыха и общения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472" y="5429264"/>
            <a:ext cx="8143932" cy="7143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  <a:endParaRPr lang="ru-RU" sz="4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5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pic>
        <p:nvPicPr>
          <p:cNvPr id="1026" name="Picture 2" descr="\\Fileserver\TERR\TERR\Документы Пятинкиной\Мун. программы на 2020-2022 гг\01 Формирование современной гор. ср\ФОТО\elizovo6.jpg"/>
          <p:cNvPicPr>
            <a:picLocks noChangeAspect="1" noChangeArrowheads="1"/>
          </p:cNvPicPr>
          <p:nvPr/>
        </p:nvPicPr>
        <p:blipFill>
          <a:blip r:embed="rId5"/>
          <a:srcRect l="3750" r="3437" b="22908"/>
          <a:stretch>
            <a:fillRect/>
          </a:stretch>
        </p:blipFill>
        <p:spPr bwMode="auto">
          <a:xfrm>
            <a:off x="1142976" y="857232"/>
            <a:ext cx="7072362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86808" cy="364333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Cera Pro" pitchFamily="2" charset="0"/>
              </a:rPr>
              <a:t>Благоустройство общественных территорий</a:t>
            </a:r>
            <a:endParaRPr lang="ru-RU" sz="6000" b="1" dirty="0">
              <a:solidFill>
                <a:schemeClr val="tx1"/>
              </a:solidFill>
              <a:latin typeface="Cera Pro" pitchFamily="2" charset="0"/>
            </a:endParaRPr>
          </a:p>
        </p:txBody>
      </p:sp>
      <p:pic>
        <p:nvPicPr>
          <p:cNvPr id="37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38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86000" y="1052736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443711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Таблица 3" descr="C:\Users\Admin\Desktop\0cb8d5ac4efa9b5bb1bcb3afee6a9389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928802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pic>
        <p:nvPicPr>
          <p:cNvPr id="30" name="Рисунок 29" descr="https://apf.mail.ru/cgi-bin/readmsg/194dc540-d357-44be-a241-2e921b921dbc.JPG?id=15428375080000000210%3B0%3B1&amp;x-email=eliz_econ%40mail.ru&amp;exif=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929066"/>
            <a:ext cx="19288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pic>
        <p:nvPicPr>
          <p:cNvPr id="31" name="Рисунок 30" descr="C:\Users\Admin\Desktop\f26df901490a0757addde9bc7229b4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429132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pic>
        <p:nvPicPr>
          <p:cNvPr id="32" name="Рисунок 31" descr="C:\Users\Admin\Desktop\7109c85efa2a9a522b3cf5b7c383f7d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928802"/>
            <a:ext cx="292895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sp>
        <p:nvSpPr>
          <p:cNvPr id="14" name="Прямоугольник 13"/>
          <p:cNvSpPr/>
          <p:nvPr/>
        </p:nvSpPr>
        <p:spPr>
          <a:xfrm>
            <a:off x="214282" y="1000108"/>
            <a:ext cx="3357586" cy="5357850"/>
          </a:xfrm>
          <a:prstGeom prst="rect">
            <a:avLst/>
          </a:prstGeom>
          <a:gradFill flip="none" rotWithShape="1">
            <a:gsLst>
              <a:gs pos="30000">
                <a:srgbClr val="ACF6ED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/>
          </a:p>
          <a:p>
            <a:endParaRPr lang="ru-RU" sz="14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  <a:p>
            <a:r>
              <a:rPr lang="ru-RU" sz="1400" b="1" u="sng" dirty="0" smtClean="0">
                <a:solidFill>
                  <a:schemeClr val="tx1"/>
                </a:solidFill>
                <a:latin typeface="Cera Pro" pitchFamily="2" charset="0"/>
              </a:rPr>
              <a:t>Итоги рейтингового голосования </a:t>
            </a:r>
            <a:r>
              <a:rPr lang="ru-RU" sz="1000" i="1" dirty="0" smtClean="0">
                <a:solidFill>
                  <a:schemeClr val="tx1"/>
                </a:solidFill>
                <a:latin typeface="Cera Pro" pitchFamily="2" charset="0"/>
              </a:rPr>
              <a:t>(</a:t>
            </a:r>
            <a:r>
              <a:rPr lang="ru-RU" sz="1000" i="1" dirty="0" smtClean="0">
                <a:solidFill>
                  <a:schemeClr val="tx1"/>
                </a:solidFill>
                <a:latin typeface="Cera Pro" pitchFamily="2" charset="0"/>
                <a:ea typeface="Times New Roman" pitchFamily="18" charset="0"/>
                <a:cs typeface="Times New Roman" pitchFamily="18" charset="0"/>
              </a:rPr>
              <a:t>протокол Муниципальной общественной комиссии</a:t>
            </a:r>
            <a:r>
              <a:rPr lang="ru-RU" sz="1000" i="1" dirty="0" smtClean="0">
                <a:solidFill>
                  <a:schemeClr val="tx1"/>
                </a:solidFill>
                <a:latin typeface="Cera Pro" pitchFamily="2" charset="0"/>
              </a:rPr>
              <a:t> по обеспечению реализации приоритетного проекта «Формирование комфортной городской среды» в Елизовском городском поселении  от 20.03.2018 №5)</a:t>
            </a:r>
          </a:p>
          <a:p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Всего отдали </a:t>
            </a:r>
            <a:r>
              <a:rPr lang="ru-RU" sz="1400" b="1" u="sng" dirty="0" smtClean="0">
                <a:solidFill>
                  <a:schemeClr val="tx1"/>
                </a:solidFill>
                <a:latin typeface="Cera Pro" pitchFamily="2" charset="0"/>
              </a:rPr>
              <a:t>16 380 голоса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, из них:</a:t>
            </a:r>
          </a:p>
          <a:p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pPr marL="228600" indent="-228600" algn="l"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Архитектурная форма «Медведи»- </a:t>
            </a:r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</a:rPr>
              <a:t>4257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 (благоустройство выполнено в 2018 году) </a:t>
            </a:r>
          </a:p>
          <a:p>
            <a:pPr marL="228600" indent="-228600" algn="l">
              <a:buAutoNum type="arabicPeriod"/>
            </a:pPr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pPr marL="228600" indent="-228600" algn="l"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Парк культуры и отдыха «Сказка»- </a:t>
            </a:r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</a:rPr>
              <a:t>4233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 (благоустройство выполнено в 2019 году)</a:t>
            </a:r>
          </a:p>
          <a:p>
            <a:pPr marL="228600" indent="-228600" algn="l">
              <a:buAutoNum type="arabicPeriod"/>
            </a:pPr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pPr marL="228600" indent="-228600" algn="l"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Сквер ул. Ленина 26,28- </a:t>
            </a:r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</a:rPr>
              <a:t>3578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 (благоустройство выполнено в 2020 году)</a:t>
            </a:r>
          </a:p>
          <a:p>
            <a:pPr marL="228600" indent="-228600" algn="l">
              <a:buAutoNum type="arabicPeriod"/>
            </a:pPr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pPr marL="228600" indent="-228600" algn="l"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Сквер у памятника Ленину В.И.- </a:t>
            </a:r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</a:rPr>
              <a:t>2805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 (благоустройство будет выполнено в 2021 году)</a:t>
            </a:r>
          </a:p>
          <a:p>
            <a:pPr marL="228600" indent="-228600" algn="l">
              <a:buAutoNum type="arabicPeriod"/>
            </a:pPr>
            <a:endParaRPr lang="ru-RU" sz="800" dirty="0" smtClean="0">
              <a:solidFill>
                <a:schemeClr val="tx1"/>
              </a:solidFill>
              <a:latin typeface="Cera Pro" pitchFamily="2" charset="0"/>
            </a:endParaRPr>
          </a:p>
          <a:p>
            <a:pPr marL="228600" indent="-228600" algn="l"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Сквер район дома № 112 по ул. Завойко- </a:t>
            </a:r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</a:rPr>
              <a:t>1507</a:t>
            </a:r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</a:rPr>
              <a:t> (благоустройство будет выполнено в 2022 году)</a:t>
            </a:r>
          </a:p>
          <a:p>
            <a:pPr marL="228600" indent="-228600" algn="l"/>
            <a:endParaRPr lang="ru-RU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 </a:t>
            </a:r>
          </a:p>
          <a:p>
            <a:pPr algn="ctr"/>
            <a:endParaRPr 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pic>
        <p:nvPicPr>
          <p:cNvPr id="17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8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857752" y="857232"/>
            <a:ext cx="2928958" cy="642942"/>
          </a:xfrm>
          <a:prstGeom prst="rect">
            <a:avLst/>
          </a:prstGeom>
          <a:gradFill flip="none" rotWithShape="1">
            <a:gsLst>
              <a:gs pos="30000">
                <a:srgbClr val="ACF6ED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Cera Pro" pitchFamily="2" charset="0"/>
                <a:ea typeface="Times New Roman" pitchFamily="18" charset="0"/>
                <a:cs typeface="Times New Roman" pitchFamily="18" charset="0"/>
              </a:rPr>
              <a:t>В рейтинговом голосовании приняло участие 8803 человек</a:t>
            </a:r>
            <a:endParaRPr lang="ru-RU" sz="1400" b="1" dirty="0">
              <a:solidFill>
                <a:schemeClr val="tx1"/>
              </a:solidFill>
              <a:latin typeface="Cera Pro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058660" y="142852"/>
            <a:ext cx="6085340" cy="428628"/>
          </a:xfrm>
          <a:prstGeom prst="rect">
            <a:avLst/>
          </a:prstGeo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ra Pro" pitchFamily="2" charset="0"/>
                <a:ea typeface="+mn-ea"/>
                <a:cs typeface="+mn-cs"/>
              </a:rPr>
              <a:t>Администрация Елизовского городского поселения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ra Pr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85720" y="714356"/>
            <a:ext cx="8215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сквера ул. Ленина 26,28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pic>
        <p:nvPicPr>
          <p:cNvPr id="16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21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71736" y="2071678"/>
            <a:ext cx="4429156" cy="360610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era Pro" pitchFamily="2" charset="0"/>
              </a:rPr>
              <a:t>До проведения работ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142984"/>
            <a:ext cx="8572560" cy="857256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Общественная территория сквер ул. Ленина 26,28 включена в муниципальную программу «Формирование современной городской среды в Елизовском поселении» по итогам рейтингового голосования по отбору общественной территории, которое состоялось в марте 2018 года</a:t>
            </a:r>
            <a:endParaRPr lang="ru-RU" sz="1400" dirty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57158" y="1071546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\\Fileserver\TERR\TERR\Документы Пятинкиной\Мун. программы на 2020-2022 гг\01 Формирование современной гор. ср\ФОТО\общ. тер. г.Елизово Сквер вдоль ЗАГСа\До начала работ\00de3329-c133-45c7-8be2-64d2e05b5f6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500306"/>
            <a:ext cx="2786082" cy="37746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3" descr="\\Fileserver\TERR\TERR\Документы Пятинкиной\Мун. программы на 2020-2022 гг\01 Формирование современной гор. ср\ФОТО\общ. тер. г.Елизово Сквер вдоль ЗАГСа\До начала работ\IMG_3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500306"/>
            <a:ext cx="5643602" cy="3787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7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pic>
        <p:nvPicPr>
          <p:cNvPr id="3" name="Picture 3" descr="\\Fileserver\TERR\TERR\Документы Пятинкиной\Мун. программы на 2020-2022 гг\01 Формирование современной гор. ср\ФОТО\общ. тер. г.Елизово Сквер вдоль ЗАГСа\В процессе работ\bdbc4cd0-ccb3-4467-8975-1a07803c810b.jpg"/>
          <p:cNvPicPr>
            <a:picLocks noChangeAspect="1" noChangeArrowheads="1"/>
          </p:cNvPicPr>
          <p:nvPr/>
        </p:nvPicPr>
        <p:blipFill>
          <a:blip r:embed="rId5">
            <a:lum bright="-6000" contrast="11000"/>
          </a:blip>
          <a:srcRect l="1695"/>
          <a:stretch>
            <a:fillRect/>
          </a:stretch>
        </p:blipFill>
        <p:spPr bwMode="auto">
          <a:xfrm>
            <a:off x="142844" y="1857364"/>
            <a:ext cx="3000396" cy="38466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28860" y="1428736"/>
            <a:ext cx="4429156" cy="360610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era Pro" pitchFamily="2" charset="0"/>
              </a:rPr>
              <a:t>В период проведения работ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714356"/>
            <a:ext cx="8215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сквера ул. Ленина 26,28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7158" y="1071546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\\Fileserver\TERR\TERR\Документы Пятинкиной\Мун. программы на 2020-2022 гг\01 Формирование современной гор. ср\ФОТО\общ. тер. г.Елизово Сквер вдоль ЗАГСа\В процессе работ\3e5c03d7-0f36-46bd-b603-1538021db247.jpg"/>
          <p:cNvPicPr>
            <a:picLocks noChangeAspect="1" noChangeArrowheads="1"/>
          </p:cNvPicPr>
          <p:nvPr/>
        </p:nvPicPr>
        <p:blipFill>
          <a:blip r:embed="rId6"/>
          <a:srcRect l="5533" r="42459" b="14754"/>
          <a:stretch>
            <a:fillRect/>
          </a:stretch>
        </p:blipFill>
        <p:spPr bwMode="auto">
          <a:xfrm>
            <a:off x="3214678" y="2071678"/>
            <a:ext cx="2905611" cy="38576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\\Fileserver\TERR\TERR\Документы Пятинкиной\Мун. программы на 2020-2022 гг\01 Формирование современной гор. ср\ФОТО\общ. тер. г.Елизово Сквер вдоль ЗАГСа\В процессе работ\618b6825-667e-4a5f-9b6a-afefc50fef71.jpg"/>
          <p:cNvPicPr>
            <a:picLocks noChangeAspect="1" noChangeArrowheads="1"/>
          </p:cNvPicPr>
          <p:nvPr/>
        </p:nvPicPr>
        <p:blipFill>
          <a:blip r:embed="rId7"/>
          <a:srcRect l="18104" r="13101"/>
          <a:stretch>
            <a:fillRect/>
          </a:stretch>
        </p:blipFill>
        <p:spPr bwMode="auto">
          <a:xfrm>
            <a:off x="6215074" y="2357430"/>
            <a:ext cx="2786082" cy="3823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ileserver\TERR\TERR\Документы Пятинкиной\Мун. программы на 2020-2022 гг\01 Формирование современной гор. ср\ФОТО\общ. тер. г.Елизово Сквер вдоль ЗАГСа\Трудовое участие\WhatsApp Image 2020-11-13 at 13.23.15.jpeg"/>
          <p:cNvPicPr>
            <a:picLocks noChangeAspect="1" noChangeArrowheads="1"/>
          </p:cNvPicPr>
          <p:nvPr/>
        </p:nvPicPr>
        <p:blipFill>
          <a:blip r:embed="rId2"/>
          <a:srcRect r="9493"/>
          <a:stretch>
            <a:fillRect/>
          </a:stretch>
        </p:blipFill>
        <p:spPr bwMode="auto">
          <a:xfrm>
            <a:off x="5500694" y="3000372"/>
            <a:ext cx="3429024" cy="2821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3714744" y="1142984"/>
            <a:ext cx="5214974" cy="1357322"/>
          </a:xfrm>
          <a:prstGeom prst="rect">
            <a:avLst/>
          </a:prstGeom>
          <a:solidFill>
            <a:srgbClr val="1CB08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На территории сквера прошел субботник. В мероприятии приняли участие, сотрудники городской администрации, представители общественных организаций, а также неравнодушные жители города Елизово.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3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9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7158" y="1214422"/>
            <a:ext cx="3071834" cy="642942"/>
          </a:xfrm>
          <a:prstGeom prst="rect">
            <a:avLst/>
          </a:prstGeom>
          <a:solidFill>
            <a:srgbClr val="D2FAF5"/>
          </a:solidFill>
          <a:ln>
            <a:solidFill>
              <a:srgbClr val="75C7DD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era Pro" pitchFamily="2" charset="0"/>
              </a:rPr>
              <a:t>Трудовое участие - субботник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era Pr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720" y="714356"/>
            <a:ext cx="8215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сквера ул. Ленина 26,28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57158" y="1071546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Fileserver\TERR\TERR\Документы Пятинкиной\Мун. программы на 2020-2022 гг\01 Формирование современной гор. ср\ФОТО\общ. тер. г.Елизово Сквер вдоль ЗАГСа\Трудовое участие\WhatsApp Image 2020-11-13 at 13.23.15 (7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000240"/>
            <a:ext cx="3000396" cy="20359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\\Fileserver\TERR\TERR\Документы Пятинкиной\Мун. программы на 2020-2022 гг\01 Формирование современной гор. ср\ФОТО\общ. тер. г.Елизово Сквер вдоль ЗАГСа\Трудовое участие\WhatsApp Image 2020-11-13 at 13.23.15 (4).jpeg"/>
          <p:cNvPicPr>
            <a:picLocks noChangeAspect="1" noChangeArrowheads="1"/>
          </p:cNvPicPr>
          <p:nvPr/>
        </p:nvPicPr>
        <p:blipFill>
          <a:blip r:embed="rId7"/>
          <a:srcRect l="7407" r="14815" b="24691"/>
          <a:stretch>
            <a:fillRect/>
          </a:stretch>
        </p:blipFill>
        <p:spPr bwMode="auto">
          <a:xfrm>
            <a:off x="142844" y="4143380"/>
            <a:ext cx="3000396" cy="21788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Прямоугольник 16"/>
          <p:cNvSpPr/>
          <p:nvPr/>
        </p:nvSpPr>
        <p:spPr>
          <a:xfrm>
            <a:off x="3357554" y="2571744"/>
            <a:ext cx="1928826" cy="3714776"/>
          </a:xfrm>
          <a:prstGeom prst="rect">
            <a:avLst/>
          </a:prstGeom>
          <a:solidFill>
            <a:srgbClr val="1CB08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«Мероприятия по благоустройству проводятся в рамках национального проекта «Жилье и городская среда». Граждане сами определяют, какие территории города будут преображаться в течение пяти лет.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5720" y="714356"/>
            <a:ext cx="8215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сквера ул. Ленина 26,28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071546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16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28860" y="1285860"/>
            <a:ext cx="4429156" cy="360610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era Pro" pitchFamily="2" charset="0"/>
              </a:rPr>
              <a:t>Выполнены работы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era Pro" pitchFamily="2" charset="0"/>
            </a:endParaRPr>
          </a:p>
        </p:txBody>
      </p:sp>
      <p:pic>
        <p:nvPicPr>
          <p:cNvPr id="13" name="Picture 2" descr="\\Fileserver\TERR\TERR\Документы Пятинкиной\Мун. программы на 2020-2022 гг\01 Формирование современной гор. ср\ФОТО\общ. тер. г.Елизово Сквер вдоль ЗАГСа\Выполнено\38989efb-91ff-490f-83c0-53d0ff9ceb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641" y="1714488"/>
            <a:ext cx="2910161" cy="39493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4" descr="\\Fileserver\TERR\TERR\Документы Пятинкиной\Мун. программы на 2020-2022 гг\01 Формирование современной гор. ср\ФОТО\общ. тер. г.Елизово Сквер вдоль ЗАГСа\Выполнено\5bb30e40-5240-4dc0-b3c4-26a99364b9b9.jpg"/>
          <p:cNvPicPr>
            <a:picLocks noChangeAspect="1" noChangeArrowheads="1"/>
          </p:cNvPicPr>
          <p:nvPr/>
        </p:nvPicPr>
        <p:blipFill>
          <a:blip r:embed="rId6" cstate="print"/>
          <a:srcRect r="12621" b="6941"/>
          <a:stretch>
            <a:fillRect/>
          </a:stretch>
        </p:blipFill>
        <p:spPr bwMode="auto">
          <a:xfrm>
            <a:off x="6143635" y="2285992"/>
            <a:ext cx="2888093" cy="40450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" descr="\\Fileserver\TERR\TERR\Документы Пятинкиной\Мун. программы на 2020-2022 гг\01 Формирование современной гор. ср\ФОТО\общ. тер. г.Елизово Сквер вдоль ЗАГСа\Выполнено\13789a6d-a144-4b5d-8b3b-20ef589037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972506"/>
            <a:ext cx="2928958" cy="40542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7158" y="1142984"/>
            <a:ext cx="2786082" cy="360040"/>
          </a:xfrm>
          <a:prstGeom prst="rect">
            <a:avLst/>
          </a:prstGeom>
          <a:solidFill>
            <a:srgbClr val="1CB089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Виды проведенных работ</a:t>
            </a:r>
            <a:endParaRPr lang="ru-RU" sz="1600" b="1" dirty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</p:txBody>
      </p:sp>
      <p:pic>
        <p:nvPicPr>
          <p:cNvPr id="22" name="Picture 3" descr="\\Fileserver\TERR\TERR\Документы Пятинкиной\Мун. программы на 2020-2022 гг\01 Формирование современной гор. ср\Оформление фирменного стиля\логотипы ФГС\домики длин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27155"/>
            <a:ext cx="9144064" cy="630845"/>
          </a:xfrm>
          <a:prstGeom prst="rect">
            <a:avLst/>
          </a:prstGeom>
          <a:noFill/>
        </p:spPr>
      </p:pic>
      <p:pic>
        <p:nvPicPr>
          <p:cNvPr id="25" name="Picture 4" descr="\\Fileserver\TERR\TERR\Документы Пятинкиной\Мун. программы на 2020-2022 гг\01 Формирование современной гор. ср\Оформление фирменного стиля\логотипы ФГС\ФГ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745547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1" r="29078"/>
          <a:stretch/>
        </p:blipFill>
        <p:spPr>
          <a:xfrm>
            <a:off x="2643174" y="142852"/>
            <a:ext cx="357190" cy="42862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058660" y="142852"/>
            <a:ext cx="6085340" cy="428628"/>
          </a:xfrm>
          <a:gradFill flip="none" rotWithShape="1">
            <a:gsLst>
              <a:gs pos="0">
                <a:srgbClr val="00C800"/>
              </a:gs>
              <a:gs pos="63000">
                <a:srgbClr val="006E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2400000" scaled="0"/>
            <a:tileRect/>
          </a:gradFill>
          <a:effectLst>
            <a:outerShdw blurRad="40000" dist="23000" sx="1000" sy="1000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ra Pro" pitchFamily="2" charset="0"/>
              </a:rPr>
              <a:t>Администрация Елизовского городского поселения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ra Pr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20" y="714356"/>
            <a:ext cx="8215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Cera Pro" pitchFamily="2" charset="0"/>
                <a:cs typeface="Times New Roman" pitchFamily="18" charset="0"/>
              </a:rPr>
              <a:t>Благоустройство общественной территории сквера ул. Ленина 26,28</a:t>
            </a:r>
            <a:endParaRPr lang="ru-RU" b="1" dirty="0">
              <a:latin typeface="Cera Pro" pitchFamily="2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57158" y="1071546"/>
            <a:ext cx="8429684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7158" y="1571612"/>
            <a:ext cx="3929090" cy="1785950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u="sng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Подготовительные работы: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-демонтаж лотков, решеток, затворов;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-разборка бортовых камней;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-снятие старого асфальтобетонного покрытия.</a:t>
            </a:r>
            <a:endParaRPr lang="ru-RU" sz="1600" b="1" dirty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429000"/>
            <a:ext cx="3929090" cy="1071570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u="sng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Земляные работы: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-разработка грунта вручную в траншеях, перемещение и перевозка грунта.</a:t>
            </a:r>
            <a:endParaRPr lang="ru-RU" sz="1600" b="1" dirty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4572008"/>
            <a:ext cx="3929090" cy="1714512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u="sng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Пешеходные дорожки (258,8 м2):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бетонных бортовых камней;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выравнивающих слоев из песка;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покрытия дорожек из тротуарной плитки.</a:t>
            </a:r>
            <a:endParaRPr lang="ru-RU" sz="1600" b="1" dirty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1643050"/>
            <a:ext cx="4500594" cy="4429156"/>
          </a:xfrm>
          <a:prstGeom prst="rect">
            <a:avLst/>
          </a:prstGeom>
          <a:solidFill>
            <a:srgbClr val="22D2EA"/>
          </a:solidFill>
          <a:ln>
            <a:solidFill>
              <a:srgbClr val="00C8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цементобетонного покрытия (275 м2).</a:t>
            </a:r>
          </a:p>
          <a:p>
            <a:pPr algn="l"/>
            <a:endParaRPr lang="ru-RU" sz="1600" b="1" dirty="0" smtClean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-Произведено устройство подпорной стены (30,4 м3) с системой водоотведения (водоотводный лоток - 84 м).</a:t>
            </a:r>
          </a:p>
          <a:p>
            <a:pPr algn="l"/>
            <a:endParaRPr lang="ru-RU" sz="1600" b="1" dirty="0" smtClean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дренажного колодца (2 м3).</a:t>
            </a:r>
          </a:p>
          <a:p>
            <a:pPr algn="l"/>
            <a:endParaRPr lang="ru-RU" sz="1600" b="1" dirty="0" smtClean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лестниц с обустройством бетонных ступеней (2 </a:t>
            </a:r>
            <a:r>
              <a:rPr lang="ru-RU" sz="1600" b="1" dirty="0" err="1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шт</a:t>
            </a:r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), в том числе с покрытием из резиновой крошки (1 </a:t>
            </a:r>
            <a:r>
              <a:rPr lang="ru-RU" sz="1600" b="1" dirty="0" err="1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шт</a:t>
            </a:r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).</a:t>
            </a:r>
          </a:p>
          <a:p>
            <a:pPr algn="l"/>
            <a:endParaRPr lang="ru-RU" sz="1600" b="1" dirty="0" smtClean="0">
              <a:solidFill>
                <a:schemeClr val="tx1"/>
              </a:solidFill>
              <a:latin typeface="Cera Pro" pitchFamily="2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-Устройство пандуса (1 </a:t>
            </a:r>
            <a:r>
              <a:rPr lang="ru-RU" sz="1600" b="1" dirty="0" err="1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шт</a:t>
            </a:r>
            <a:r>
              <a:rPr lang="ru-RU" sz="1600" b="1" dirty="0" smtClean="0">
                <a:solidFill>
                  <a:schemeClr val="tx1"/>
                </a:solidFill>
                <a:latin typeface="Cera Pro" pitchFamily="2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12110</TotalTime>
  <Words>728</Words>
  <Application>Microsoft Office PowerPoint</Application>
  <PresentationFormat>Экран (4:3)</PresentationFormat>
  <Paragraphs>123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Реализация Регионального проекта  «Формирование комфортной городской среды» на территории Елизовского городского поселения в 2020 году</vt:lpstr>
      <vt:lpstr>Администрация Елизовского городского поселения</vt:lpstr>
      <vt:lpstr>Благоустройство общественных территорий</vt:lpstr>
      <vt:lpstr>Слайд 4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Благоустройство дворовых территорий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  <vt:lpstr>Администрация Елизовского городского поселения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ДОЛГОСРОЧНАЯ МУНИЦИПАЛЬНАЯ ЦЕЛЕВАЯ ПРОГРАММА  «Комплексное благоустройство населенных пунктов Елизовского муниципального района на 2012-2016 годы»</dc:title>
  <dc:creator>User</dc:creator>
  <cp:lastModifiedBy>Пользователь</cp:lastModifiedBy>
  <cp:revision>807</cp:revision>
  <cp:lastPrinted>2017-03-15T01:07:57Z</cp:lastPrinted>
  <dcterms:created xsi:type="dcterms:W3CDTF">2011-11-23T03:08:33Z</dcterms:created>
  <dcterms:modified xsi:type="dcterms:W3CDTF">2021-06-03T21:46:11Z</dcterms:modified>
</cp:coreProperties>
</file>