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42"/>
  </p:notesMasterIdLst>
  <p:sldIdLst>
    <p:sldId id="256" r:id="rId2"/>
    <p:sldId id="257" r:id="rId3"/>
    <p:sldId id="263" r:id="rId4"/>
    <p:sldId id="281" r:id="rId5"/>
    <p:sldId id="264" r:id="rId6"/>
    <p:sldId id="265" r:id="rId7"/>
    <p:sldId id="266" r:id="rId8"/>
    <p:sldId id="279" r:id="rId9"/>
    <p:sldId id="268" r:id="rId10"/>
    <p:sldId id="267" r:id="rId11"/>
    <p:sldId id="280" r:id="rId12"/>
    <p:sldId id="285" r:id="rId13"/>
    <p:sldId id="271" r:id="rId14"/>
    <p:sldId id="269" r:id="rId15"/>
    <p:sldId id="270" r:id="rId16"/>
    <p:sldId id="286" r:id="rId17"/>
    <p:sldId id="287" r:id="rId18"/>
    <p:sldId id="272" r:id="rId19"/>
    <p:sldId id="273" r:id="rId20"/>
    <p:sldId id="288" r:id="rId21"/>
    <p:sldId id="289" r:id="rId22"/>
    <p:sldId id="274" r:id="rId23"/>
    <p:sldId id="290" r:id="rId24"/>
    <p:sldId id="277" r:id="rId25"/>
    <p:sldId id="276" r:id="rId26"/>
    <p:sldId id="275" r:id="rId27"/>
    <p:sldId id="297" r:id="rId28"/>
    <p:sldId id="294" r:id="rId29"/>
    <p:sldId id="291" r:id="rId30"/>
    <p:sldId id="292" r:id="rId31"/>
    <p:sldId id="296" r:id="rId32"/>
    <p:sldId id="293" r:id="rId33"/>
    <p:sldId id="278" r:id="rId34"/>
    <p:sldId id="298" r:id="rId35"/>
    <p:sldId id="299" r:id="rId36"/>
    <p:sldId id="295" r:id="rId37"/>
    <p:sldId id="301" r:id="rId38"/>
    <p:sldId id="302" r:id="rId39"/>
    <p:sldId id="303" r:id="rId40"/>
    <p:sldId id="260" r:id="rId4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  <a:srgbClr val="00CCFF"/>
    <a:srgbClr val="FF5050"/>
    <a:srgbClr val="CCFFFF"/>
    <a:srgbClr val="FF99FF"/>
    <a:srgbClr val="99FF99"/>
    <a:srgbClr val="FFCC99"/>
    <a:srgbClr val="FFFFCC"/>
    <a:srgbClr val="9A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5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-96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36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58239399666458E-2"/>
          <c:y val="8.9758405777103173E-2"/>
          <c:w val="0.78008643847854697"/>
          <c:h val="0.85699254864081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- отчет</c:v>
                </c:pt>
                <c:pt idx="1">
                  <c:v>2020 год - оценка</c:v>
                </c:pt>
                <c:pt idx="2">
                  <c:v>2021 год - план</c:v>
                </c:pt>
                <c:pt idx="3">
                  <c:v>2022 год - план</c:v>
                </c:pt>
                <c:pt idx="4">
                  <c:v>2023 год -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1018.8</c:v>
                </c:pt>
                <c:pt idx="1">
                  <c:v>1069</c:v>
                </c:pt>
                <c:pt idx="2">
                  <c:v>1031.3</c:v>
                </c:pt>
                <c:pt idx="3">
                  <c:v>955.3</c:v>
                </c:pt>
                <c:pt idx="4">
                  <c:v>1014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9339201147951402E-2"/>
                  <c:y val="0.19290391345406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339201147951368E-2"/>
                  <c:y val="0.2425077769136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635823433948662E-2"/>
                  <c:y val="0.2314846961448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339201147951368E-2"/>
                  <c:y val="0.1873923730696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275849794597922E-2"/>
                  <c:y val="0.18254680097511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- отчет</c:v>
                </c:pt>
                <c:pt idx="1">
                  <c:v>2020 год - оценка</c:v>
                </c:pt>
                <c:pt idx="2">
                  <c:v>2021 год - план</c:v>
                </c:pt>
                <c:pt idx="3">
                  <c:v>2022 год - план</c:v>
                </c:pt>
                <c:pt idx="4">
                  <c:v>2023 год -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1023.9</c:v>
                </c:pt>
                <c:pt idx="1">
                  <c:v>1086.7</c:v>
                </c:pt>
                <c:pt idx="2">
                  <c:v>1045.5</c:v>
                </c:pt>
                <c:pt idx="3">
                  <c:v>970.5</c:v>
                </c:pt>
                <c:pt idx="4">
                  <c:v>1030.0999999999999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результат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80000">
                  <a:srgbClr val="FF0000"/>
                </a:gs>
                <a:gs pos="100000">
                  <a:srgbClr val="FF0000"/>
                </a:gs>
              </a:gsLst>
              <a:lin ang="16200000" scaled="0"/>
            </a:gra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076356001981088E-2"/>
                  <c:y val="0.1488115903788467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331447993473849E-2"/>
                  <c:y val="0.13436766938043329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438950940294172E-2"/>
                  <c:y val="0.13637424681477386"/>
                </c:manualLayout>
              </c:layout>
              <c:spPr>
                <a:noFill/>
              </c:spPr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610784833991031E-2"/>
                  <c:y val="0.1387355687410882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-15,2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596013522792322E-2"/>
                  <c:y val="0.1387355687410882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-16,1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- отчет</c:v>
                </c:pt>
                <c:pt idx="1">
                  <c:v>2020 год - оценка</c:v>
                </c:pt>
                <c:pt idx="2">
                  <c:v>2021 год - план</c:v>
                </c:pt>
                <c:pt idx="3">
                  <c:v>2022 год - план</c:v>
                </c:pt>
                <c:pt idx="4">
                  <c:v>2023 год -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-5.0999999999999996</c:v>
                </c:pt>
                <c:pt idx="1">
                  <c:v>-17.7</c:v>
                </c:pt>
                <c:pt idx="2">
                  <c:v>-14.2</c:v>
                </c:pt>
                <c:pt idx="3">
                  <c:v>-15.2</c:v>
                </c:pt>
                <c:pt idx="4">
                  <c:v>-16.100000000000001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75680"/>
        <c:axId val="57707328"/>
      </c:barChart>
      <c:catAx>
        <c:axId val="151175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57707328"/>
        <c:crosses val="autoZero"/>
        <c:auto val="1"/>
        <c:lblAlgn val="ctr"/>
        <c:lblOffset val="100"/>
        <c:noMultiLvlLbl val="0"/>
      </c:catAx>
      <c:valAx>
        <c:axId val="5770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175680"/>
        <c:crosses val="autoZero"/>
        <c:crossBetween val="between"/>
      </c:valAx>
    </c:plotArea>
    <c:legend>
      <c:legendPos val="r"/>
      <c:layout/>
      <c:overlay val="0"/>
      <c:spPr>
        <a:noFill/>
      </c:spPr>
    </c:legend>
    <c:plotVisOnly val="1"/>
    <c:dispBlanksAs val="gap"/>
    <c:showDLblsOverMax val="0"/>
  </c:chart>
  <c:spPr>
    <a:solidFill>
      <a:schemeClr val="bg1"/>
    </a:solidFill>
    <a:ln>
      <a:solidFill>
        <a:schemeClr val="accent2">
          <a:lumMod val="50000"/>
        </a:schemeClr>
      </a:solidFill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5727606045777"/>
          <c:y val="0"/>
          <c:w val="0.66875303163462074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III</c:v>
                </c:pt>
                <c:pt idx="1">
                  <c:v>II</c:v>
                </c:pt>
                <c:pt idx="2">
                  <c:v>I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693.3</c:v>
                </c:pt>
                <c:pt idx="1">
                  <c:v>75.099999999999994</c:v>
                </c:pt>
                <c:pt idx="2">
                  <c:v>262.3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43128267685865E-2"/>
          <c:y val="0.13833476080599125"/>
          <c:w val="0.86330937350881065"/>
          <c:h val="0.758000990055080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P</c:v>
                </c:pt>
                <c:pt idx="1">
                  <c:v>Е</c:v>
                </c:pt>
                <c:pt idx="2">
                  <c:v>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0.8</c:v>
                </c:pt>
                <c:pt idx="1">
                  <c:v>4.4000000000000004</c:v>
                </c:pt>
                <c:pt idx="2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2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4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802814180066836E-2"/>
                  <c:y val="-3.674360256267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02814180066836E-2"/>
                  <c:y val="3.674360256267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02814180066949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942088560208175E-2"/>
                  <c:y val="3.6743602562677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269168160059499"/>
                  <c:y val="-7.3487205125356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0759529134444E-7"/>
                  <c:y val="5.109787188038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336460200074387E-3"/>
                  <c:y val="5.144104358774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36460200074387E-3"/>
                  <c:y val="6.246412435655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511540384401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36460200074387E-3"/>
                  <c:y val="5.511540384401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-16.100000000000001</c:v>
                </c:pt>
                <c:pt idx="1">
                  <c:v>-15.2</c:v>
                </c:pt>
                <c:pt idx="2">
                  <c:v>-14.2</c:v>
                </c:pt>
                <c:pt idx="3">
                  <c:v>-17.7</c:v>
                </c:pt>
                <c:pt idx="4">
                  <c:v>-5.0999999999999996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057920"/>
        <c:axId val="205017024"/>
        <c:axId val="0"/>
      </c:bar3DChart>
      <c:catAx>
        <c:axId val="21505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205017024"/>
        <c:crosses val="autoZero"/>
        <c:auto val="1"/>
        <c:lblAlgn val="ctr"/>
        <c:lblOffset val="100"/>
        <c:noMultiLvlLbl val="0"/>
      </c:catAx>
      <c:valAx>
        <c:axId val="205017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50579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  <a:scene3d>
      <a:camera prst="orthographicFront"/>
      <a:lightRig rig="threePt" dir="t"/>
    </a:scene3d>
    <a:sp3d>
      <a:bevelT w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(с учетом возвратов)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200737680297122E-2"/>
                  <c:y val="2.0057522447447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F-4819-B8E2-4D53935EEE44}"/>
                </c:ext>
              </c:extLst>
            </c:dLbl>
            <c:dLbl>
              <c:idx val="1"/>
              <c:layout>
                <c:manualLayout>
                  <c:x val="2.03345628004952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F-4819-B8E2-4D53935EEE44}"/>
                </c:ext>
              </c:extLst>
            </c:dLbl>
            <c:dLbl>
              <c:idx val="2"/>
              <c:layout>
                <c:manualLayout>
                  <c:x val="2.03345628004952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F-4819-B8E2-4D53935EEE44}"/>
                </c:ext>
              </c:extLst>
            </c:dLbl>
            <c:dLbl>
              <c:idx val="3"/>
              <c:layout>
                <c:manualLayout>
                  <c:x val="2.0334562800495202E-2"/>
                  <c:y val="-6.0172567342341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DF-4819-B8E2-4D53935EEE44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746.7</c:v>
                </c:pt>
                <c:pt idx="1">
                  <c:v>818.5</c:v>
                </c:pt>
                <c:pt idx="2">
                  <c:v>745.7</c:v>
                </c:pt>
                <c:pt idx="3">
                  <c:v>652.4</c:v>
                </c:pt>
                <c:pt idx="4">
                  <c:v>693.2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DF-4819-B8E2-4D53935EEE44}"/>
            </c:ext>
          </c:extLst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65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DF-4819-B8E2-4D53935EEE44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5.1928628393810648E-2"/>
                  <c:y val="2.519226458622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DF-4819-B8E2-4D53935EEE44}"/>
                </c:ext>
              </c:extLst>
            </c:dLbl>
            <c:dLbl>
              <c:idx val="1"/>
              <c:layout>
                <c:manualLayout>
                  <c:x val="-5.1869611774793843E-2"/>
                  <c:y val="3.77883968793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DF-4819-B8E2-4D53935EEE44}"/>
                </c:ext>
              </c:extLst>
            </c:dLbl>
            <c:dLbl>
              <c:idx val="2"/>
              <c:layout>
                <c:manualLayout>
                  <c:x val="-3.1770508038410666E-2"/>
                  <c:y val="3.7274831737492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DF-4819-B8E2-4D53935EEE44}"/>
                </c:ext>
              </c:extLst>
            </c:dLbl>
            <c:dLbl>
              <c:idx val="3"/>
              <c:layout>
                <c:manualLayout>
                  <c:x val="-3.1888225679551123E-2"/>
                  <c:y val="4.585964139704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DF-4819-B8E2-4D53935EEE44}"/>
                </c:ext>
              </c:extLst>
            </c:dLbl>
            <c:dLbl>
              <c:idx val="4"/>
              <c:layout>
                <c:manualLayout>
                  <c:x val="-1.2024241628555712E-2"/>
                  <c:y val="4.030762333795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19.099999999999998</c:v>
                </c:pt>
                <c:pt idx="1">
                  <c:v>13.100000000000001</c:v>
                </c:pt>
                <c:pt idx="2">
                  <c:v>10.1</c:v>
                </c:pt>
                <c:pt idx="3">
                  <c:v>10.1</c:v>
                </c:pt>
                <c:pt idx="4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DF-4819-B8E2-4D53935EEE44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3345628004952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DF-4819-B8E2-4D53935EEE44}"/>
                </c:ext>
              </c:extLst>
            </c:dLbl>
            <c:dLbl>
              <c:idx val="1"/>
              <c:layout>
                <c:manualLayout>
                  <c:x val="2.03345628004952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5DF-4819-B8E2-4D53935EEE44}"/>
                </c:ext>
              </c:extLst>
            </c:dLbl>
            <c:dLbl>
              <c:idx val="2"/>
              <c:layout>
                <c:manualLayout>
                  <c:x val="2.44014753605942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DF-4819-B8E2-4D53935EEE44}"/>
                </c:ext>
              </c:extLst>
            </c:dLbl>
            <c:dLbl>
              <c:idx val="3"/>
              <c:layout>
                <c:manualLayout>
                  <c:x val="1.22007376802971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DF-4819-B8E2-4D53935EEE44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253.00000000000006</c:v>
                </c:pt>
                <c:pt idx="1">
                  <c:v>237.39999999999995</c:v>
                </c:pt>
                <c:pt idx="2">
                  <c:v>275.40000000000003</c:v>
                </c:pt>
                <c:pt idx="3">
                  <c:v>292.8</c:v>
                </c:pt>
                <c:pt idx="4">
                  <c:v>310.69999999999993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5DF-4819-B8E2-4D53935EEE44}"/>
            </c:ext>
          </c:extLst>
        </c:ser>
        <c:ser>
          <c:idx val="4"/>
          <c:order val="4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5DF-4819-B8E2-4D53935EEE44}"/>
            </c:ext>
          </c:extLst>
        </c:ser>
        <c:ser>
          <c:idx val="5"/>
          <c:order val="5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5DF-4819-B8E2-4D53935EEE44}"/>
            </c:ext>
          </c:extLst>
        </c:ser>
        <c:ser>
          <c:idx val="6"/>
          <c:order val="6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DF-4819-B8E2-4D53935EEE44}"/>
            </c:ext>
          </c:extLst>
        </c:ser>
        <c:ser>
          <c:idx val="7"/>
          <c:order val="7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E5DF-4819-B8E2-4D53935EEE44}"/>
            </c:ext>
          </c:extLst>
        </c:ser>
        <c:ser>
          <c:idx val="8"/>
          <c:order val="8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5DF-4819-B8E2-4D53935EEE44}"/>
            </c:ext>
          </c:extLst>
        </c:ser>
        <c:ser>
          <c:idx val="9"/>
          <c:order val="9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5DF-4819-B8E2-4D53935EEE44}"/>
            </c:ext>
          </c:extLst>
        </c:ser>
        <c:ser>
          <c:idx val="10"/>
          <c:order val="1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5DF-4819-B8E2-4D53935EE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740096"/>
        <c:axId val="56757056"/>
        <c:axId val="0"/>
      </c:bar3DChart>
      <c:catAx>
        <c:axId val="18074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757056"/>
        <c:crosses val="autoZero"/>
        <c:auto val="1"/>
        <c:lblAlgn val="ctr"/>
        <c:lblOffset val="100"/>
        <c:noMultiLvlLbl val="0"/>
      </c:catAx>
      <c:valAx>
        <c:axId val="56757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074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5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02554538953953E-3"/>
          <c:y val="0.13755971955874913"/>
          <c:w val="0.9337886708941624"/>
          <c:h val="0.632905391501830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9"/>
          <c:dPt>
            <c:idx val="0"/>
            <c:bubble3D val="0"/>
            <c:explosion val="44"/>
            <c:spPr>
              <a:solidFill>
                <a:srgbClr val="9AE9FC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9A-4127-9A25-568ECFA2C15C}"/>
              </c:ext>
            </c:extLst>
          </c:dPt>
          <c:dPt>
            <c:idx val="1"/>
            <c:bubble3D val="0"/>
            <c:explosion val="33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9A-4127-9A25-568ECFA2C15C}"/>
              </c:ext>
            </c:extLst>
          </c:dPt>
          <c:dPt>
            <c:idx val="2"/>
            <c:bubble3D val="0"/>
            <c:explosion val="41"/>
            <c:spPr>
              <a:solidFill>
                <a:srgbClr val="FF99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9A-4127-9A25-568ECFA2C15C}"/>
              </c:ext>
            </c:extLst>
          </c:dPt>
          <c:dPt>
            <c:idx val="3"/>
            <c:bubble3D val="0"/>
            <c:explosion val="38"/>
            <c:spPr>
              <a:solidFill>
                <a:srgbClr val="99FF99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9A-4127-9A25-568ECFA2C15C}"/>
              </c:ext>
            </c:extLst>
          </c:dPt>
          <c:dPt>
            <c:idx val="4"/>
            <c:bubble3D val="0"/>
            <c:spPr>
              <a:solidFill>
                <a:srgbClr val="FFCC66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9A-4127-9A25-568ECFA2C15C}"/>
              </c:ext>
            </c:extLst>
          </c:dPt>
          <c:dPt>
            <c:idx val="5"/>
            <c:bubble3D val="0"/>
            <c:explosion val="48"/>
            <c:spPr>
              <a:solidFill>
                <a:sysClr val="windowText" lastClr="000000">
                  <a:lumMod val="50000"/>
                  <a:lumOff val="50000"/>
                </a:sys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9A-4127-9A25-568ECFA2C15C}"/>
              </c:ext>
            </c:extLst>
          </c:dPt>
          <c:dPt>
            <c:idx val="6"/>
            <c:bubble3D val="0"/>
            <c:explosion val="55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E9A-4127-9A25-568ECFA2C15C}"/>
              </c:ext>
            </c:extLst>
          </c:dPt>
          <c:dPt>
            <c:idx val="7"/>
            <c:bubble3D val="0"/>
            <c:explosion val="43"/>
            <c:spPr>
              <a:solidFill>
                <a:srgbClr val="730E00">
                  <a:lumMod val="40000"/>
                  <a:lumOff val="60000"/>
                  <a:alpha val="89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E9A-4127-9A25-568ECFA2C15C}"/>
              </c:ext>
            </c:extLst>
          </c:dPt>
          <c:dLbls>
            <c:dLbl>
              <c:idx val="0"/>
              <c:layout>
                <c:manualLayout>
                  <c:x val="9.2200624294825173E-2"/>
                  <c:y val="-0.1108015402327838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9A-4127-9A25-568ECFA2C15C}"/>
                </c:ext>
              </c:extLst>
            </c:dLbl>
            <c:dLbl>
              <c:idx val="1"/>
              <c:layout>
                <c:manualLayout>
                  <c:x val="0.19037149432717729"/>
                  <c:y val="1.3640812498950782E-2"/>
                </c:manualLayout>
              </c:layout>
              <c:tx>
                <c:rich>
                  <a:bodyPr/>
                  <a:lstStyle/>
                  <a:p>
                    <a:pPr algn="ctr">
                      <a:defRPr/>
                    </a:pPr>
                    <a:r>
                      <a:rPr lang="ru-RU" dirty="0"/>
                      <a:t>Акцизы по подакцизным </a:t>
                    </a:r>
                    <a:r>
                      <a:rPr lang="ru-RU" dirty="0" smtClean="0"/>
                      <a:t>товарам</a:t>
                    </a:r>
                  </a:p>
                  <a:p>
                    <a:pPr algn="ctr">
                      <a:defRPr/>
                    </a:pPr>
                    <a:r>
                      <a:rPr lang="ru-RU" dirty="0" smtClean="0"/>
                      <a:t>(</a:t>
                    </a:r>
                    <a:r>
                      <a:rPr lang="ru-RU" dirty="0"/>
                      <a:t>продукции)
5,0%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80561605099554"/>
                      <c:h val="0.2920340059038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9A-4127-9A25-568ECFA2C15C}"/>
                </c:ext>
              </c:extLst>
            </c:dLbl>
            <c:dLbl>
              <c:idx val="2"/>
              <c:layout>
                <c:manualLayout>
                  <c:x val="0.16055246799965284"/>
                  <c:y val="0.12601569200966178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/>
                      <a:t>Земельный </a:t>
                    </a:r>
                  </a:p>
                  <a:p>
                    <a:pPr algn="ctr" rtl="0">
                      <a:defRPr/>
                    </a:pPr>
                    <a:r>
                      <a:rPr lang="ru-RU"/>
                      <a:t>налог
0,5%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9A-4127-9A25-568ECFA2C15C}"/>
                </c:ext>
              </c:extLst>
            </c:dLbl>
            <c:dLbl>
              <c:idx val="3"/>
              <c:layout>
                <c:manualLayout>
                  <c:x val="4.94554030233108E-2"/>
                  <c:y val="0.12992327335774417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/>
                      <a:t>Упрощенная система налогообложения
2,5%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9A-4127-9A25-568ECFA2C15C}"/>
                </c:ext>
              </c:extLst>
            </c:dLbl>
            <c:dLbl>
              <c:idx val="4"/>
              <c:layout>
                <c:manualLayout>
                  <c:x val="-3.8859509722060114E-2"/>
                  <c:y val="0.13046262030872585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/>
                      <a:t>Единый налог на вменённый доход
0,5%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9A-4127-9A25-568ECFA2C15C}"/>
                </c:ext>
              </c:extLst>
            </c:dLbl>
            <c:dLbl>
              <c:idx val="5"/>
              <c:layout>
                <c:manualLayout>
                  <c:x val="-0.2478146389055986"/>
                  <c:y val="5.6043477259391426E-2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/>
                      <a:t>Налог на </a:t>
                    </a:r>
                  </a:p>
                  <a:p>
                    <a:pPr algn="ctr" rtl="0">
                      <a:defRPr/>
                    </a:pPr>
                    <a:r>
                      <a:rPr lang="ru-RU"/>
                      <a:t>имущество
физических </a:t>
                    </a:r>
                  </a:p>
                  <a:p>
                    <a:pPr algn="ctr" rtl="0">
                      <a:defRPr/>
                    </a:pPr>
                    <a:r>
                      <a:rPr lang="ru-RU"/>
                      <a:t>лиц
0,6%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9A-4127-9A25-568ECFA2C15C}"/>
                </c:ext>
              </c:extLst>
            </c:dLbl>
            <c:dLbl>
              <c:idx val="6"/>
              <c:layout>
                <c:manualLayout>
                  <c:x val="-0.22196883314329152"/>
                  <c:y val="-0.12140303603727769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 dirty="0"/>
                      <a:t>Государственная пошлина
0,9%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402205468186636"/>
                      <c:h val="9.5015848810816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E9A-4127-9A25-568ECFA2C15C}"/>
                </c:ext>
              </c:extLst>
            </c:dLbl>
            <c:dLbl>
              <c:idx val="7"/>
              <c:layout>
                <c:manualLayout>
                  <c:x val="-0.14669396086036565"/>
                  <c:y val="-3.1314331715357545E-2"/>
                </c:manualLayout>
              </c:layout>
              <c:tx>
                <c:rich>
                  <a:bodyPr/>
                  <a:lstStyle/>
                  <a:p>
                    <a:pPr algn="ctr" rtl="0">
                      <a:defRPr/>
                    </a:pPr>
                    <a:r>
                      <a:rPr lang="ru-RU" b="1" dirty="0"/>
                      <a:t>Налог на доходы физических лиц
89,8%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9A-4127-9A25-568ECFA2C15C}"/>
                </c:ext>
              </c:extLst>
            </c:dLbl>
            <c:dLbl>
              <c:idx val="8"/>
              <c:layout>
                <c:manualLayout>
                  <c:x val="7.3811230604121134E-2"/>
                  <c:y val="0.32878116428750209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9A-4127-9A25-568ECFA2C15C}"/>
                </c:ext>
              </c:extLst>
            </c:dLbl>
            <c:dLbl>
              <c:idx val="9"/>
              <c:layout>
                <c:manualLayout>
                  <c:x val="-0.10888486153142447"/>
                  <c:y val="0.1693671699101548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9A-4127-9A25-568ECFA2C15C}"/>
                </c:ext>
              </c:extLst>
            </c:dLbl>
            <c:dLbl>
              <c:idx val="10"/>
              <c:layout>
                <c:manualLayout>
                  <c:x val="-7.3229296950146752E-2"/>
                  <c:y val="-1.01153934976148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9A-4127-9A25-568ECFA2C15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Прочие налоговые доходы</c:v>
                </c:pt>
                <c:pt idx="1">
                  <c:v>Акцизы по подакцизным товарам (продукции)</c:v>
                </c:pt>
                <c:pt idx="2">
                  <c:v>Земельный налог</c:v>
                </c:pt>
                <c:pt idx="3">
                  <c:v>Упрощенная система налогообложения</c:v>
                </c:pt>
                <c:pt idx="4">
                  <c:v>Единый налог на вменённый доход</c:v>
                </c:pt>
                <c:pt idx="5">
                  <c:v>Налог на имущество
физических лиц</c:v>
                </c:pt>
                <c:pt idx="6">
                  <c:v>Государственная пошлина</c:v>
                </c:pt>
                <c:pt idx="7">
                  <c:v>Налог на доходы физических лиц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1.8135654697134568E-3</c:v>
                </c:pt>
                <c:pt idx="1">
                  <c:v>4.9691693870148712E-2</c:v>
                </c:pt>
                <c:pt idx="2">
                  <c:v>5.0779833151976782E-3</c:v>
                </c:pt>
                <c:pt idx="3">
                  <c:v>2.5389916575988394E-2</c:v>
                </c:pt>
                <c:pt idx="4">
                  <c:v>5.0779833151976782E-3</c:v>
                </c:pt>
                <c:pt idx="5">
                  <c:v>5.803409503083062E-3</c:v>
                </c:pt>
                <c:pt idx="6">
                  <c:v>9.0678273485672832E-3</c:v>
                </c:pt>
                <c:pt idx="7">
                  <c:v>0.89807762060210372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E9A-4127-9A25-568ECFA2C1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 algn="ctr" rtl="0">
        <a:defRPr lang="ru-RU" sz="1100" b="0" i="0" u="none" strike="noStrike" kern="1200" baseline="0">
          <a:solidFill>
            <a:srgbClr val="2C3C43">
              <a:lumMod val="90000"/>
            </a:srgbClr>
          </a:solidFill>
          <a:effectLst/>
          <a:latin typeface="Verdana" panose="020B0604030504040204" pitchFamily="34" charset="0"/>
          <a:ea typeface="Verdana" panose="020B0604030504040204" pitchFamily="34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02554538953953E-3"/>
          <c:y val="0.13755971955874913"/>
          <c:w val="0.9337886708941624"/>
          <c:h val="0.632905391501830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8"/>
            <c:spPr>
              <a:solidFill>
                <a:srgbClr val="FFFF99">
                  <a:alpha val="91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9A-4127-9A25-568ECFA2C15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9A-4127-9A25-568ECFA2C15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9A-4127-9A25-568ECFA2C15C}"/>
              </c:ext>
            </c:extLst>
          </c:dPt>
          <c:dPt>
            <c:idx val="3"/>
            <c:bubble3D val="0"/>
            <c:spPr>
              <a:solidFill>
                <a:srgbClr val="730E00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9A-4127-9A25-568ECFA2C15C}"/>
              </c:ext>
            </c:extLst>
          </c:dPt>
          <c:dLbls>
            <c:dLbl>
              <c:idx val="0"/>
              <c:layout>
                <c:manualLayout>
                  <c:x val="-0.10768819250101606"/>
                  <c:y val="-8.6984692673036258E-3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rgbClr val="2C3C43">
                            <a:lumMod val="90000"/>
                          </a:srgbClr>
                        </a:solidFill>
                        <a:effectLst/>
                        <a:latin typeface="Times New Roman" panose="02020603050405020304" pitchFamily="18" charset="0"/>
                        <a:ea typeface="Arial Cyr"/>
                        <a:cs typeface="Times New Roman" panose="02020603050405020304" pitchFamily="18" charset="0"/>
                      </a:defRPr>
                    </a:pPr>
                    <a:r>
                      <a:rPr lang="ru-RU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Доходы </a:t>
                    </a:r>
                    <a:r>
                      <a:rPr lang="ru-RU" sz="12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от использования муниципального имущества
85,3%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9A-4127-9A25-568ECFA2C15C}"/>
                </c:ext>
              </c:extLst>
            </c:dLbl>
            <c:dLbl>
              <c:idx val="1"/>
              <c:layout>
                <c:manualLayout>
                  <c:x val="5.8949024886718035E-2"/>
                  <c:y val="0.10909204532829686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80561605099554"/>
                      <c:h val="0.2920340059038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9A-4127-9A25-568ECFA2C15C}"/>
                </c:ext>
              </c:extLst>
            </c:dLbl>
            <c:dLbl>
              <c:idx val="2"/>
              <c:layout>
                <c:manualLayout>
                  <c:x val="-1.7320697270943874E-2"/>
                  <c:y val="5.334780510498833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9A-4127-9A25-568ECFA2C15C}"/>
                </c:ext>
              </c:extLst>
            </c:dLbl>
            <c:dLbl>
              <c:idx val="3"/>
              <c:layout>
                <c:manualLayout>
                  <c:x val="-0.13202123965090018"/>
                  <c:y val="8.507908843461826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9A-4127-9A25-568ECFA2C15C}"/>
                </c:ext>
              </c:extLst>
            </c:dLbl>
            <c:dLbl>
              <c:idx val="4"/>
              <c:layout>
                <c:manualLayout>
                  <c:x val="7.2124897314866904E-2"/>
                  <c:y val="0.14446842945491314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9A-4127-9A25-568ECFA2C15C}"/>
                </c:ext>
              </c:extLst>
            </c:dLbl>
            <c:dLbl>
              <c:idx val="5"/>
              <c:layout>
                <c:manualLayout>
                  <c:x val="-7.2848569707458274E-2"/>
                  <c:y val="0.27751702330616868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9A-4127-9A25-568ECFA2C15C}"/>
                </c:ext>
              </c:extLst>
            </c:dLbl>
            <c:dLbl>
              <c:idx val="6"/>
              <c:layout>
                <c:manualLayout>
                  <c:x val="-0.22091116994038806"/>
                  <c:y val="0.28268792017319067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402205468186636"/>
                      <c:h val="9.5015848810816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E9A-4127-9A25-568ECFA2C15C}"/>
                </c:ext>
              </c:extLst>
            </c:dLbl>
            <c:dLbl>
              <c:idx val="7"/>
              <c:layout>
                <c:manualLayout>
                  <c:x val="1.7502163248374673E-2"/>
                  <c:y val="-0.19039587369801556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9A-4127-9A25-568ECFA2C15C}"/>
                </c:ext>
              </c:extLst>
            </c:dLbl>
            <c:dLbl>
              <c:idx val="8"/>
              <c:layout>
                <c:manualLayout>
                  <c:x val="7.3811230604121134E-2"/>
                  <c:y val="0.32878116428750209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9A-4127-9A25-568ECFA2C15C}"/>
                </c:ext>
              </c:extLst>
            </c:dLbl>
            <c:dLbl>
              <c:idx val="9"/>
              <c:layout>
                <c:manualLayout>
                  <c:x val="-0.10888486153142447"/>
                  <c:y val="0.16936716991015485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9A-4127-9A25-568ECFA2C15C}"/>
                </c:ext>
              </c:extLst>
            </c:dLbl>
            <c:dLbl>
              <c:idx val="10"/>
              <c:layout>
                <c:manualLayout>
                  <c:x val="-7.3229296950146752E-2"/>
                  <c:y val="-1.01153934976148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600" b="0" i="0" u="none" strike="noStrike" kern="1200" baseline="0">
                      <a:solidFill>
                        <a:srgbClr val="2C3C43">
                          <a:lumMod val="90000"/>
                        </a:srgbClr>
                      </a:solidFill>
                      <a:effectLst/>
                      <a:latin typeface="Times New Roman" panose="02020603050405020304" pitchFamily="18" charset="0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9A-4127-9A25-568ECFA2C15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муниципального имущества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Иные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0.8529411764705882</c:v>
                </c:pt>
                <c:pt idx="1">
                  <c:v>0.10784313725490198</c:v>
                </c:pt>
                <c:pt idx="2">
                  <c:v>2.9411764705882353E-2</c:v>
                </c:pt>
                <c:pt idx="3">
                  <c:v>9.8039215686274526E-3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E9A-4127-9A25-568ECFA2C1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4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342.1</c:v>
                </c:pt>
                <c:pt idx="1">
                  <c:v>342.1</c:v>
                </c:pt>
                <c:pt idx="2">
                  <c:v>342.1</c:v>
                </c:pt>
                <c:pt idx="3">
                  <c:v>346.3</c:v>
                </c:pt>
                <c:pt idx="4">
                  <c:v>268.89999999999998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26.4</c:v>
                </c:pt>
                <c:pt idx="1">
                  <c:v>21.9</c:v>
                </c:pt>
                <c:pt idx="2">
                  <c:v>62.5</c:v>
                </c:pt>
                <c:pt idx="3">
                  <c:v>79.2</c:v>
                </c:pt>
                <c:pt idx="4">
                  <c:v>142.6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70C0">
                <a:alpha val="73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314.89999999999998</c:v>
                </c:pt>
                <c:pt idx="1">
                  <c:v>278.60000000000002</c:v>
                </c:pt>
                <c:pt idx="2">
                  <c:v>331.4</c:v>
                </c:pt>
                <c:pt idx="3">
                  <c:v>317.8</c:v>
                </c:pt>
                <c:pt idx="4">
                  <c:v>279.5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2F-4ACA-B072-533CA8BBED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 трансферты (в т.ч. возврат остатков)</c:v>
                </c:pt>
              </c:strCache>
            </c:strRef>
          </c:tx>
          <c:spPr>
            <a:solidFill>
              <a:srgbClr val="FFCC66">
                <a:alpha val="82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9.8000000000000007</c:v>
                </c:pt>
                <c:pt idx="2">
                  <c:v>9.6999999999999993</c:v>
                </c:pt>
                <c:pt idx="3">
                  <c:v>54.8</c:v>
                </c:pt>
                <c:pt idx="4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2F-4ACA-B072-533CA8BBED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 от государственных организаций (средства ОЭЗ)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3">
                  <c:v>19.399999999999999</c:v>
                </c:pt>
                <c:pt idx="4">
                  <c:v>39.799999999999997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92F-4ACA-B072-533CA8BBED2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безвозмездные поступления (спонсорская помощь)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3">
                  <c:v>1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92F-4ACA-B072-533CA8BB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604032"/>
        <c:axId val="57709632"/>
        <c:axId val="0"/>
      </c:bar3DChart>
      <c:catAx>
        <c:axId val="18660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57709632"/>
        <c:crosses val="autoZero"/>
        <c:auto val="1"/>
        <c:lblAlgn val="ctr"/>
        <c:lblOffset val="100"/>
        <c:noMultiLvlLbl val="0"/>
      </c:catAx>
      <c:valAx>
        <c:axId val="57709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6040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ln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0066CC">
                    <a:shade val="30000"/>
                    <a:satMod val="115000"/>
                  </a:srgbClr>
                </a:gs>
                <a:gs pos="0">
                  <a:srgbClr val="0066CC">
                    <a:shade val="67500"/>
                    <a:satMod val="115000"/>
                  </a:srgbClr>
                </a:gs>
                <a:gs pos="100000">
                  <a:srgbClr val="0081F6"/>
                </a:gs>
              </a:gsLst>
              <a:lin ang="18900000" scaled="1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387F"/>
                  </a:gs>
                  <a:gs pos="0">
                    <a:srgbClr val="0066CC">
                      <a:shade val="67500"/>
                      <a:satMod val="115000"/>
                    </a:srgbClr>
                  </a:gs>
                  <a:gs pos="100000">
                    <a:srgbClr val="0081F6"/>
                  </a:gs>
                </a:gsLst>
                <a:lin ang="189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BE-4B8F-A825-F428E3E00DCB}"/>
              </c:ext>
            </c:extLst>
          </c:dPt>
          <c:dLbls>
            <c:spPr>
              <a:solidFill>
                <a:schemeClr val="bg2">
                  <a:lumMod val="9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513.6</c:v>
                </c:pt>
                <c:pt idx="1">
                  <c:v>513.20000000000005</c:v>
                </c:pt>
                <c:pt idx="2">
                  <c:v>486.1</c:v>
                </c:pt>
                <c:pt idx="3">
                  <c:v>446</c:v>
                </c:pt>
                <c:pt idx="4">
                  <c:v>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BE-4B8F-A825-F428E3E00D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flip="none" rotWithShape="1">
              <a:gsLst>
                <a:gs pos="0">
                  <a:srgbClr val="D34545">
                    <a:shade val="30000"/>
                    <a:satMod val="115000"/>
                  </a:srgbClr>
                </a:gs>
                <a:gs pos="0">
                  <a:srgbClr val="D34545">
                    <a:shade val="67500"/>
                    <a:satMod val="115000"/>
                  </a:srgbClr>
                </a:gs>
                <a:gs pos="100000">
                  <a:srgbClr val="FF4747"/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2.5195613185836494E-2"/>
                  <c:y val="3.617831636940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996344321530452E-2"/>
                  <c:y val="2.7133737277054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996344321530414E-2"/>
                  <c:y val="2.035030295779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996344321530414E-2"/>
                  <c:y val="3.1656026823230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3.391717159631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23.2</c:v>
                </c:pt>
                <c:pt idx="1">
                  <c:v>32.299999999999997</c:v>
                </c:pt>
                <c:pt idx="2">
                  <c:v>31.2</c:v>
                </c:pt>
                <c:pt idx="3">
                  <c:v>32.799999999999997</c:v>
                </c:pt>
                <c:pt idx="4">
                  <c:v>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BE-4B8F-A825-F428E3E00D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 flip="none" rotWithShape="1">
              <a:gsLst>
                <a:gs pos="0">
                  <a:srgbClr val="33CC33"/>
                </a:gs>
                <a:gs pos="100000">
                  <a:srgbClr val="86D703"/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2.5195613185836494E-2"/>
                  <c:y val="-2.261144773087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992688643060862E-2"/>
                  <c:y val="-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996344321530414E-2"/>
                  <c:y val="-2.487259250396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996344321530414E-2"/>
                  <c:y val="-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996344321530414E-2"/>
                  <c:y val="-2.261144773087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>
                  <a:lumMod val="50000"/>
                  <a:lumOff val="5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20.3</c:v>
                </c:pt>
                <c:pt idx="1">
                  <c:v>18</c:v>
                </c:pt>
                <c:pt idx="2">
                  <c:v>18.899999999999999</c:v>
                </c:pt>
                <c:pt idx="3">
                  <c:v>16.399999999999999</c:v>
                </c:pt>
                <c:pt idx="4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BE-4B8F-A825-F428E3E00D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0">
                  <a:srgbClr val="7030A0">
                    <a:shade val="67500"/>
                    <a:satMod val="115000"/>
                  </a:srgbClr>
                </a:gs>
                <a:gs pos="100000">
                  <a:srgbClr val="973EDA"/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3.3594150914448659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>
                  <a:lumMod val="9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160.6</c:v>
                </c:pt>
                <c:pt idx="1">
                  <c:v>201.5</c:v>
                </c:pt>
                <c:pt idx="2">
                  <c:v>254.2</c:v>
                </c:pt>
                <c:pt idx="3">
                  <c:v>225.3</c:v>
                </c:pt>
                <c:pt idx="4">
                  <c:v>230.7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BE-4B8F-A825-F428E3E00D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97.1</c:v>
                </c:pt>
                <c:pt idx="1">
                  <c:v>116.4</c:v>
                </c:pt>
                <c:pt idx="2">
                  <c:v>31.8</c:v>
                </c:pt>
                <c:pt idx="3">
                  <c:v>47.1</c:v>
                </c:pt>
                <c:pt idx="4">
                  <c:v>50.9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BE-4B8F-A825-F428E3E00D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gradFill flip="none" rotWithShape="1">
              <a:gsLst>
                <a:gs pos="0">
                  <a:srgbClr val="FF99FF">
                    <a:shade val="30000"/>
                    <a:satMod val="115000"/>
                  </a:srgbClr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rgbClr val="FF99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2.5195613185836494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128.1</c:v>
                </c:pt>
                <c:pt idx="1">
                  <c:v>92</c:v>
                </c:pt>
                <c:pt idx="2">
                  <c:v>105.4</c:v>
                </c:pt>
                <c:pt idx="3">
                  <c:v>83.4</c:v>
                </c:pt>
                <c:pt idx="4">
                  <c:v>85.5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BE-4B8F-A825-F428E3E00DC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flip="none" rotWithShape="1">
              <a:gsLst>
                <a:gs pos="0">
                  <a:srgbClr val="0AB22A">
                    <a:shade val="30000"/>
                    <a:satMod val="115000"/>
                  </a:srgbClr>
                </a:gs>
                <a:gs pos="50000">
                  <a:srgbClr val="0AB22A">
                    <a:shade val="67500"/>
                    <a:satMod val="115000"/>
                  </a:srgbClr>
                </a:gs>
                <a:gs pos="100000">
                  <a:srgbClr val="0AB22A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BE-4B8F-A825-F428E3E00DC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67.2</c:v>
                </c:pt>
                <c:pt idx="1">
                  <c:v>95.7</c:v>
                </c:pt>
                <c:pt idx="2">
                  <c:v>98.5</c:v>
                </c:pt>
                <c:pt idx="3">
                  <c:v>103.1</c:v>
                </c:pt>
                <c:pt idx="4">
                  <c:v>109.8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BE-4B8F-A825-F428E3E00DC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Прочие</c:v>
                </c:pt>
              </c:strCache>
            </c:strRef>
          </c:tx>
          <c:spPr>
            <a:gradFill flip="none" rotWithShape="1">
              <a:gsLst>
                <a:gs pos="0">
                  <a:srgbClr val="E37905">
                    <a:shade val="30000"/>
                    <a:satMod val="115000"/>
                  </a:srgbClr>
                </a:gs>
                <a:gs pos="50000">
                  <a:srgbClr val="E37905">
                    <a:shade val="67500"/>
                    <a:satMod val="115000"/>
                  </a:srgbClr>
                </a:gs>
                <a:gs pos="100000">
                  <a:srgbClr val="E37905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3.391717159631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1656026823230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391717159631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989382132144818E-3"/>
                  <c:y val="-3.391734963921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06510916776443E-7"/>
                  <c:y val="-3.165602682323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 отчет</c:v>
                </c:pt>
                <c:pt idx="1">
                  <c:v>2020 год оценка</c:v>
                </c:pt>
                <c:pt idx="2">
                  <c:v>2021 год план</c:v>
                </c:pt>
                <c:pt idx="3">
                  <c:v>2022 год план</c:v>
                </c:pt>
                <c:pt idx="4">
                  <c:v>2023 год план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13.8</c:v>
                </c:pt>
                <c:pt idx="1">
                  <c:v>17.600000000000001</c:v>
                </c:pt>
                <c:pt idx="2">
                  <c:v>19.400000000000002</c:v>
                </c:pt>
                <c:pt idx="3">
                  <c:v>16.399999999999999</c:v>
                </c:pt>
                <c:pt idx="4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EBE-4B8F-A825-F428E3E00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7681152"/>
        <c:axId val="58263808"/>
        <c:axId val="0"/>
      </c:bar3DChart>
      <c:catAx>
        <c:axId val="19768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8263808"/>
        <c:crosses val="autoZero"/>
        <c:auto val="1"/>
        <c:lblAlgn val="ctr"/>
        <c:lblOffset val="100"/>
        <c:noMultiLvlLbl val="0"/>
      </c:catAx>
      <c:valAx>
        <c:axId val="58263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768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4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 (налоговые и неналоговые доходы, нецелевые дотации)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679</c:v>
                </c:pt>
                <c:pt idx="1">
                  <c:v>660.2</c:v>
                </c:pt>
                <c:pt idx="2">
                  <c:v>641.9</c:v>
                </c:pt>
                <c:pt idx="3">
                  <c:v>626</c:v>
                </c:pt>
                <c:pt idx="4">
                  <c:v>667.5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средства областного бюджета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327</c:v>
                </c:pt>
                <c:pt idx="1">
                  <c:v>290.2</c:v>
                </c:pt>
                <c:pt idx="2">
                  <c:v>357.2</c:v>
                </c:pt>
                <c:pt idx="3">
                  <c:v>403.7</c:v>
                </c:pt>
                <c:pt idx="4">
                  <c:v>305.3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Целевые средства федерального бюджета</c:v>
                </c:pt>
              </c:strCache>
            </c:strRef>
          </c:tx>
          <c:spPr>
            <a:solidFill>
              <a:srgbClr val="0070C0">
                <a:alpha val="73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24.1</c:v>
                </c:pt>
                <c:pt idx="1">
                  <c:v>20.100000000000001</c:v>
                </c:pt>
                <c:pt idx="2">
                  <c:v>46.4</c:v>
                </c:pt>
                <c:pt idx="3">
                  <c:v>36.6</c:v>
                </c:pt>
                <c:pt idx="4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2F-4ACA-B072-533CA8BBED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целевые средства (средства ОЭЗ, спонсорская помощь)</c:v>
                </c:pt>
              </c:strCache>
            </c:strRef>
          </c:tx>
          <c:spPr>
            <a:solidFill>
              <a:srgbClr val="FFCC66">
                <a:alpha val="82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20.399999999999999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2F-4ACA-B072-533CA8BB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309440"/>
        <c:axId val="58266112"/>
        <c:axId val="0"/>
      </c:bar3DChart>
      <c:catAx>
        <c:axId val="18130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58266112"/>
        <c:crosses val="autoZero"/>
        <c:auto val="1"/>
        <c:lblAlgn val="ctr"/>
        <c:lblOffset val="100"/>
        <c:noMultiLvlLbl val="0"/>
      </c:catAx>
      <c:valAx>
        <c:axId val="5826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3094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8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00942797352617E-4"/>
          <c:y val="2.4882454888209985E-3"/>
          <c:w val="0.9920802114266023"/>
          <c:h val="0.672650613155658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257300" h="1257300"/>
              <a:bevelB w="1257300" h="1257300"/>
              <a:contourClr>
                <a:srgbClr val="000000"/>
              </a:contourClr>
            </a:sp3d>
          </c:spPr>
          <c:explosion val="29"/>
          <c:dPt>
            <c:idx val="0"/>
            <c:bubble3D val="0"/>
            <c:explosion val="14"/>
            <c:spPr>
              <a:solidFill>
                <a:srgbClr val="0070C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C1-4961-8BF9-895AF7EC9A06}"/>
              </c:ext>
            </c:extLst>
          </c:dPt>
          <c:dPt>
            <c:idx val="1"/>
            <c:bubble3D val="0"/>
            <c:explosion val="19"/>
            <c:spPr>
              <a:solidFill>
                <a:srgbClr val="FF4747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C1-4961-8BF9-895AF7EC9A06}"/>
              </c:ext>
            </c:extLst>
          </c:dPt>
          <c:dPt>
            <c:idx val="2"/>
            <c:bubble3D val="0"/>
            <c:explosion val="23"/>
            <c:spPr>
              <a:solidFill>
                <a:srgbClr val="E6B91E">
                  <a:lumMod val="60000"/>
                  <a:lumOff val="40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C1-4961-8BF9-895AF7EC9A06}"/>
              </c:ext>
            </c:extLst>
          </c:dPt>
          <c:dPt>
            <c:idx val="3"/>
            <c:bubble3D val="0"/>
            <c:explosion val="26"/>
            <c:spPr>
              <a:solidFill>
                <a:srgbClr val="973EDA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C1-4961-8BF9-895AF7EC9A06}"/>
              </c:ext>
            </c:extLst>
          </c:dPt>
          <c:dPt>
            <c:idx val="4"/>
            <c:bubble3D val="0"/>
            <c:spPr>
              <a:solidFill>
                <a:srgbClr val="9E9E9E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C1-4961-8BF9-895AF7EC9A06}"/>
              </c:ext>
            </c:extLst>
          </c:dPt>
          <c:dPt>
            <c:idx val="5"/>
            <c:bubble3D val="0"/>
            <c:spPr>
              <a:solidFill>
                <a:srgbClr val="AD0101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C1-4961-8BF9-895AF7EC9A06}"/>
              </c:ext>
            </c:extLst>
          </c:dPt>
          <c:dPt>
            <c:idx val="6"/>
            <c:bubble3D val="0"/>
            <c:explosion val="24"/>
            <c:spPr>
              <a:solidFill>
                <a:srgbClr val="17A117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C1-4961-8BF9-895AF7EC9A06}"/>
              </c:ext>
            </c:extLst>
          </c:dPt>
          <c:dPt>
            <c:idx val="7"/>
            <c:bubble3D val="0"/>
            <c:explosion val="25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4C1-4961-8BF9-895AF7EC9A06}"/>
              </c:ext>
            </c:extLst>
          </c:dPt>
          <c:dPt>
            <c:idx val="8"/>
            <c:bubble3D val="0"/>
            <c:explosion val="40"/>
            <c:spPr>
              <a:solidFill>
                <a:sysClr val="windowText" lastClr="000000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4C1-4961-8BF9-895AF7EC9A06}"/>
              </c:ext>
            </c:extLst>
          </c:dPt>
          <c:dPt>
            <c:idx val="9"/>
            <c:bubble3D val="0"/>
            <c:explosion val="47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257300" h="1257300"/>
                <a:bevelB w="1257300" h="12573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4C1-4961-8BF9-895AF7EC9A06}"/>
              </c:ext>
            </c:extLst>
          </c:dPt>
          <c:dLbls>
            <c:dLbl>
              <c:idx val="0"/>
              <c:layout>
                <c:manualLayout>
                  <c:x val="0.22372808388521798"/>
                  <c:y val="7.4715485446843935E-2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800" b="0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Arial Cyr"/>
                        <a:cs typeface="Times New Roman" panose="02020603050405020304" pitchFamily="18" charset="0"/>
                      </a:defRPr>
                    </a:pPr>
                    <a:r>
                      <a:rPr lang="ru-RU" sz="1800" b="1" baseline="0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rPr>
                      <a:t>Образование
46,5%</a:t>
                    </a:r>
                    <a:endParaRPr lang="ru-RU" sz="1200" b="1" baseline="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7.8317569234303535E-3"/>
                  <c:y val="-5.608316603319506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6.063427039180215E-2"/>
                  <c:y val="4.147093984862401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1957240155990201E-2"/>
                  <c:y val="0.15416753381079723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0272740411140747"/>
                  <c:y val="0.20330996086506839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4.4023827860934471E-2"/>
                  <c:y val="0.21914114394175296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0.25181123942914063"/>
                  <c:y val="0.26625054180208457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15736846094313442"/>
                  <c:y val="0.3054171602216341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1.7014352454247081E-2"/>
                  <c:y val="0.27139922637703789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 rtl="0">
                    <a:defRPr lang="ru-RU" sz="1200" b="1" i="0" u="none" strike="noStrike" kern="1200" baseline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4.1944492043256964E-3"/>
                  <c:y val="4.267933453403455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800" b="0" i="0" u="none" strike="noStrike" kern="1200" baseline="0">
                        <a:solidFill>
                          <a:schemeClr val="bg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ru-RU" sz="12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Средства массовой информации
0,8%</a:t>
                    </a:r>
                    <a:endParaRPr lang="ru-RU" sz="1000" b="1" i="0" u="none" strike="noStrike" kern="1200" baseline="0" dirty="0">
                      <a:solidFill>
                        <a:schemeClr val="tx1"/>
                      </a:solidFill>
                      <a:effectLst/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7.3229296950146752E-2"/>
                  <c:y val="-1.011539349761483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 algn="ctr">
                    <a:defRPr lang="ru-RU" sz="1800" b="0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Arial Cyr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Социальная политика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Физическая культура и спорт</c:v>
                </c:pt>
                <c:pt idx="7">
                  <c:v>Охрана окружающей среды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0.4649450023912004</c:v>
                </c:pt>
                <c:pt idx="1">
                  <c:v>2.9842180774748924E-2</c:v>
                </c:pt>
                <c:pt idx="2">
                  <c:v>1.8077474892395983E-2</c:v>
                </c:pt>
                <c:pt idx="3">
                  <c:v>0.24313725490196078</c:v>
                </c:pt>
                <c:pt idx="4">
                  <c:v>3.0416068866571021E-2</c:v>
                </c:pt>
                <c:pt idx="5">
                  <c:v>0.1008130081300813</c:v>
                </c:pt>
                <c:pt idx="6">
                  <c:v>9.4213295074127207E-2</c:v>
                </c:pt>
                <c:pt idx="7">
                  <c:v>3.0607364897178384E-3</c:v>
                </c:pt>
                <c:pt idx="8">
                  <c:v>7.5561932089909141E-3</c:v>
                </c:pt>
                <c:pt idx="9">
                  <c:v>7.9387852702056446E-3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4C1-4961-8BF9-895AF7EC9A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9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3676316408866354"/>
          <c:y val="3.3593274996665236E-2"/>
          <c:w val="0.74942757091016909"/>
          <c:h val="0.6915185104991264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Администрация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193</c:v>
                </c:pt>
                <c:pt idx="1">
                  <c:v>192.9</c:v>
                </c:pt>
                <c:pt idx="2">
                  <c:v>207</c:v>
                </c:pt>
                <c:pt idx="3">
                  <c:v>188.1</c:v>
                </c:pt>
                <c:pt idx="4">
                  <c:v>143.80000000000001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2F-4ACA-B072-533CA8BBED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Собрание представителей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10.5</c:v>
                </c:pt>
                <c:pt idx="1">
                  <c:v>10.5</c:v>
                </c:pt>
                <c:pt idx="2">
                  <c:v>10.6</c:v>
                </c:pt>
                <c:pt idx="3">
                  <c:v>10.4</c:v>
                </c:pt>
                <c:pt idx="4">
                  <c:v>12.4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2F-4ACA-B072-533CA8BBED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Комитет по финансам </c:v>
                </c:pt>
              </c:strCache>
            </c:strRef>
          </c:tx>
          <c:spPr>
            <a:solidFill>
              <a:srgbClr val="0070C0">
                <a:alpha val="73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55.8</c:v>
                </c:pt>
                <c:pt idx="1">
                  <c:v>50.6</c:v>
                </c:pt>
                <c:pt idx="2">
                  <c:v>67.8</c:v>
                </c:pt>
                <c:pt idx="3">
                  <c:v>28.8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2F-4ACA-B072-533CA8BBED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Комитет по управлению муниципальным имуществом</c:v>
                </c:pt>
              </c:strCache>
            </c:strRef>
          </c:tx>
          <c:spPr>
            <a:solidFill>
              <a:srgbClr val="FFCC66">
                <a:alpha val="82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30.5</c:v>
                </c:pt>
                <c:pt idx="1">
                  <c:v>26.4</c:v>
                </c:pt>
                <c:pt idx="2">
                  <c:v>21.8</c:v>
                </c:pt>
                <c:pt idx="3">
                  <c:v>35.299999999999997</c:v>
                </c:pt>
                <c:pt idx="4">
                  <c:v>36.299999999999997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2F-4ACA-B072-533CA8BBED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Комитет образования 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454.7</c:v>
                </c:pt>
                <c:pt idx="1">
                  <c:v>413.7</c:v>
                </c:pt>
                <c:pt idx="2">
                  <c:v>452.8</c:v>
                </c:pt>
                <c:pt idx="3">
                  <c:v>483</c:v>
                </c:pt>
                <c:pt idx="4">
                  <c:v>444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Комитет культуры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117.1</c:v>
                </c:pt>
                <c:pt idx="1">
                  <c:v>115</c:v>
                </c:pt>
                <c:pt idx="2">
                  <c:v>138.1</c:v>
                </c:pt>
                <c:pt idx="3">
                  <c:v>119.4</c:v>
                </c:pt>
                <c:pt idx="4">
                  <c:v>157.1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Комитет по физической культуре, спорту и туризму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111.6</c:v>
                </c:pt>
                <c:pt idx="1">
                  <c:v>104.9</c:v>
                </c:pt>
                <c:pt idx="2">
                  <c:v>100.2</c:v>
                </c:pt>
                <c:pt idx="3">
                  <c:v>99.5</c:v>
                </c:pt>
                <c:pt idx="4">
                  <c:v>108.5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Управление жилищного коммунального хозяйства </c:v>
                </c:pt>
              </c:strCache>
            </c:strRef>
          </c:tx>
          <c:spPr>
            <a:solidFill>
              <a:srgbClr val="00CC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2023 год (план)</c:v>
                </c:pt>
                <c:pt idx="1">
                  <c:v>2022 год (план)</c:v>
                </c:pt>
                <c:pt idx="2">
                  <c:v>2021 год (план)</c:v>
                </c:pt>
                <c:pt idx="3">
                  <c:v>2020 год (оценка)</c:v>
                </c:pt>
                <c:pt idx="4">
                  <c:v>2019 год (отчет)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56.9</c:v>
                </c:pt>
                <c:pt idx="1">
                  <c:v>56.5</c:v>
                </c:pt>
                <c:pt idx="2">
                  <c:v>47.2</c:v>
                </c:pt>
                <c:pt idx="3">
                  <c:v>122.2</c:v>
                </c:pt>
                <c:pt idx="4">
                  <c:v>94.8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169920"/>
        <c:axId val="181121536"/>
        <c:axId val="0"/>
      </c:bar3DChart>
      <c:catAx>
        <c:axId val="18516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ru-RU"/>
          </a:p>
        </c:txPr>
        <c:crossAx val="181121536"/>
        <c:crosses val="autoZero"/>
        <c:auto val="1"/>
        <c:lblAlgn val="ctr"/>
        <c:lblOffset val="100"/>
        <c:noMultiLvlLbl val="0"/>
      </c:catAx>
      <c:valAx>
        <c:axId val="181121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1699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BE101E-7B06-4AB2-9CC8-650D2E14A32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dirty="0" smtClean="0">
              <a:solidFill>
                <a:schemeClr val="accent1"/>
              </a:solidFill>
            </a:rPr>
            <a:t>Глава Администрация округа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   - руководит подготовкой вопросов формирования проекта бюджета округа; 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  -  выносит на рассмотрение Собрания представителей;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  -  инициирует публичные слушания;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контролирует исполнение;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утверждает квартальную отчетность</a:t>
          </a: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AD086328-42E6-4038-8968-4EA045F7CF0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dirty="0" smtClean="0">
              <a:solidFill>
                <a:schemeClr val="accent1"/>
              </a:solidFill>
            </a:rPr>
            <a:t>Собрание представителей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устанавливает, изменяет и отменяет местные налоги;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рассматривает и утверждает внесение изменений в бюджет.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утверждает годовую отчетность</a:t>
          </a:r>
          <a:endParaRPr lang="ru-RU" sz="900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457D5479-3190-4159-BAE4-C5C8ADB228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dirty="0" smtClean="0">
              <a:solidFill>
                <a:schemeClr val="accent1"/>
              </a:solidFill>
            </a:rPr>
            <a:t>Комитет по финансам администрации</a:t>
          </a:r>
        </a:p>
        <a:p>
          <a:pPr algn="ctr">
            <a:spcAft>
              <a:spcPts val="100"/>
            </a:spcAft>
          </a:pPr>
          <a:r>
            <a:rPr lang="ru-RU" sz="1000" dirty="0" smtClean="0">
              <a:solidFill>
                <a:schemeClr val="tx1"/>
              </a:solidFill>
            </a:rPr>
            <a:t>  </a:t>
          </a:r>
          <a:r>
            <a:rPr lang="ru-RU" sz="900" dirty="0" smtClean="0">
              <a:solidFill>
                <a:schemeClr val="tx1"/>
              </a:solidFill>
            </a:rPr>
            <a:t>Составляет и исполняет бюджет: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доводит лимиты бюджетных ассигнований до ГРБС;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проводит финансирование получателям БС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принимает отчетность от ГРБС;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составляет сводную отчетность бюджета округа;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900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2806752B-5BD3-4C1F-9E01-F135D9C826F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spcAft>
              <a:spcPct val="35000"/>
            </a:spcAft>
          </a:pPr>
          <a:r>
            <a:rPr lang="ru-RU" sz="1000" b="1" smtClean="0">
              <a:solidFill>
                <a:schemeClr val="accent1"/>
              </a:solidFill>
            </a:rPr>
            <a:t>Контрольно -счетная </a:t>
          </a:r>
          <a:r>
            <a:rPr lang="ru-RU" sz="1000" b="1" dirty="0" smtClean="0">
              <a:solidFill>
                <a:schemeClr val="accent1"/>
              </a:solidFill>
            </a:rPr>
            <a:t>палата </a:t>
          </a:r>
        </a:p>
        <a:p>
          <a:pPr algn="ctr">
            <a:spcAft>
              <a:spcPct val="35000"/>
            </a:spcAft>
          </a:pPr>
          <a:r>
            <a:rPr lang="ru-RU" sz="9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ctr">
            <a:spcAft>
              <a:spcPts val="100"/>
            </a:spcAft>
          </a:pPr>
          <a:r>
            <a:rPr lang="ru-RU" sz="9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900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7B448054-BD1F-4DB8-B808-A907AB9AE9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Получатели бюджетных средств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ведут бюджетный учет;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и предоставляют ГРБС бюджетную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212AE3C7-0F2E-4C48-9038-4E1DFEECE648}">
      <dgm:prSet phldrT="[Текст]" custT="1"/>
      <dgm:spPr>
        <a:solidFill>
          <a:schemeClr val="accent1">
            <a:lumMod val="20000"/>
            <a:lumOff val="80000"/>
          </a:schemeClr>
        </a:solidFill>
        <a:ln w="6350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 w="0" h="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Главные администраторы (администраторы) доходов бюджета округа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   - </a:t>
          </a:r>
          <a:r>
            <a:rPr lang="ru-RU" sz="900" dirty="0" smtClean="0">
              <a:solidFill>
                <a:schemeClr val="tx1"/>
              </a:solidFill>
            </a:rPr>
            <a:t>предоставляют</a:t>
          </a:r>
          <a:r>
            <a:rPr lang="ru-RU" sz="1000" dirty="0" smtClean="0">
              <a:solidFill>
                <a:schemeClr val="tx1"/>
              </a:solidFill>
            </a:rPr>
            <a:t> сведения, </a:t>
          </a:r>
          <a:r>
            <a:rPr lang="ru-RU" sz="900" dirty="0" smtClean="0">
              <a:solidFill>
                <a:schemeClr val="tx1"/>
              </a:solidFill>
            </a:rPr>
            <a:t>необходимые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для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составления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бюджета</a:t>
          </a:r>
          <a:r>
            <a:rPr lang="ru-RU" sz="1000" dirty="0" smtClean="0">
              <a:solidFill>
                <a:schemeClr val="tx1"/>
              </a:solidFill>
            </a:rPr>
            <a:t>;</a:t>
          </a:r>
        </a:p>
        <a:p>
          <a:pPr algn="l"/>
          <a:r>
            <a:rPr lang="ru-RU" sz="1000" dirty="0" smtClean="0">
              <a:solidFill>
                <a:schemeClr val="tx1"/>
              </a:solidFill>
            </a:rPr>
            <a:t>   - </a:t>
          </a:r>
          <a:r>
            <a:rPr lang="ru-RU" sz="900" dirty="0" smtClean="0">
              <a:solidFill>
                <a:schemeClr val="tx1"/>
              </a:solidFill>
            </a:rPr>
            <a:t>анализируют</a:t>
          </a:r>
          <a:r>
            <a:rPr lang="ru-RU" sz="1000" dirty="0" smtClean="0">
              <a:solidFill>
                <a:schemeClr val="tx1"/>
              </a:solidFill>
            </a:rPr>
            <a:t>, </a:t>
          </a:r>
          <a:r>
            <a:rPr lang="ru-RU" sz="900" dirty="0" smtClean="0">
              <a:solidFill>
                <a:schemeClr val="tx1"/>
              </a:solidFill>
            </a:rPr>
            <a:t>формируют</a:t>
          </a:r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ru-RU" sz="900" dirty="0" smtClean="0">
              <a:solidFill>
                <a:schemeClr val="tx1"/>
              </a:solidFill>
            </a:rPr>
            <a:t>и предоставляют бюджетную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E1AF720E-912C-4165-84A4-5820E50EBAD8}">
      <dgm:prSet phldrT="[Текст]" custT="1"/>
      <dgm:spPr>
        <a:solidFill>
          <a:schemeClr val="accent1">
            <a:lumMod val="40000"/>
            <a:lumOff val="60000"/>
          </a:schemeClr>
        </a:solidFill>
        <a:ln w="9525"/>
        <a:scene3d>
          <a:camera prst="orthographicFront"/>
          <a:lightRig rig="threePt" dir="t"/>
        </a:scene3d>
        <a:sp3d>
          <a:bevelT w="0" h="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Главные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accent1"/>
              </a:solidFill>
            </a:rPr>
            <a:t>распорядители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accent1"/>
              </a:solidFill>
            </a:rPr>
            <a:t>(распорядители) бюджетных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accent1"/>
              </a:solidFill>
            </a:rPr>
            <a:t>средств округа (ГРБС)</a:t>
          </a:r>
        </a:p>
        <a:p>
          <a:pPr algn="ctr"/>
          <a:r>
            <a:rPr lang="ru-RU" sz="1000" dirty="0" smtClean="0">
              <a:solidFill>
                <a:schemeClr val="tx1"/>
              </a:solidFill>
            </a:rPr>
            <a:t>- </a:t>
          </a:r>
          <a:r>
            <a:rPr lang="ru-RU" sz="900" dirty="0" smtClean="0">
              <a:solidFill>
                <a:schemeClr val="tx1"/>
              </a:solidFill>
            </a:rPr>
            <a:t>осуществляют планирование расходов бюджета;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и предоставляют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9BFE8969-13FB-402C-9DD3-6A161DCD5DF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Главный администратор источников финансирования дефицита бюджета округа</a:t>
          </a:r>
        </a:p>
        <a:p>
          <a:pPr algn="ctr"/>
          <a:r>
            <a:rPr lang="ru-RU" sz="900" b="1" dirty="0" smtClean="0">
              <a:solidFill>
                <a:schemeClr val="accent1"/>
              </a:solidFill>
            </a:rPr>
            <a:t>(Комитет по финансам администрации) 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по  источникам финансирования дефицита бюджета;</a:t>
          </a:r>
        </a:p>
        <a:p>
          <a:pPr algn="ctr"/>
          <a:r>
            <a:rPr lang="ru-RU" sz="9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900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7AE1404B-1F1C-48F6-8465-26A7CA38A0B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/>
          <a:r>
            <a:rPr lang="ru-RU" sz="1000" b="1" dirty="0" smtClean="0">
              <a:solidFill>
                <a:schemeClr val="accent1"/>
              </a:solidFill>
            </a:rPr>
            <a:t>Участники бюджетного процесса</a:t>
          </a:r>
        </a:p>
        <a:p>
          <a:pPr algn="ctr"/>
          <a:r>
            <a:rPr lang="ru-RU" sz="1100" dirty="0" smtClean="0">
              <a:solidFill>
                <a:schemeClr val="tx1"/>
              </a:solidFill>
            </a:rPr>
            <a:t>с</a:t>
          </a:r>
          <a:r>
            <a:rPr lang="ru-RU" sz="1100" dirty="0" smtClean="0"/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</a:t>
          </a:r>
          <a:endParaRPr lang="ru-RU" sz="1100" dirty="0">
            <a:solidFill>
              <a:schemeClr val="tx1"/>
            </a:solidFill>
          </a:endParaRPr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1689" custScaleY="166628" custLinFactNeighborX="3129" custLinFactNeighborY="-260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112638" custRadScaleRad="98722" custRadScaleInc="36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 custScaleY="100549" custLinFactNeighborX="53" custLinFactNeighborY="-3671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24203" custScaleY="107024" custRadScaleRad="138512" custRadScaleInc="1450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38121" custScaleY="167043" custRadScaleRad="126335" custRadScaleInc="407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11438" custScaleY="78957" custRadScaleRad="151993" custRadScaleInc="-937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35757" custScaleY="115422" custRadScaleRad="93419" custRadScaleInc="-400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 custLinFactNeighborX="-2513" custLinFactNeighborY="-4786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52197" custScaleY="154966" custRadScaleRad="136351" custRadScaleInc="4855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 custLinFactNeighborX="40446" custLinFactNeighborY="1245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0414" custRadScaleRad="119604" custRadScaleInc="-392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 custLinFactNeighborX="61670" custLinFactNeighborY="-20686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05594" custRadScaleRad="142734" custRadScaleInc="-52852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 custLinFactNeighborX="-1241" custLinFactNeighborY="-198"/>
      <dgm:spPr/>
      <dgm:t>
        <a:bodyPr/>
        <a:lstStyle/>
        <a:p>
          <a:endParaRPr lang="ru-RU"/>
        </a:p>
      </dgm:t>
    </dgm:pt>
  </dgm:ptLst>
  <dgm:cxnLst>
    <dgm:cxn modelId="{9CD6D56D-73E7-4803-8B29-7BF65C1A7274}" type="presOf" srcId="{457D5479-3190-4159-BAE4-C5C8ADB2286C}" destId="{F4E02FC5-5AE7-4245-AB29-1ABD8AEB0F21}" srcOrd="0" destOrd="0" presId="urn:microsoft.com/office/officeart/2005/8/layout/radial6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45CED929-42BA-45CB-9132-997F91EB5AE4}" type="presOf" srcId="{41397CD7-34BF-43EB-8507-012806C04D8F}" destId="{81C46EE8-CFD4-48B7-B824-CCA63C8B9B22}" srcOrd="0" destOrd="0" presId="urn:microsoft.com/office/officeart/2005/8/layout/radial6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8D39ED03-0849-495F-B00C-22DECEC2AC5B}" type="presOf" srcId="{34BE101E-7B06-4AB2-9CC8-650D2E14A328}" destId="{8718CB4E-F65C-4E4A-89C4-26F421EC27CE}" srcOrd="0" destOrd="0" presId="urn:microsoft.com/office/officeart/2005/8/layout/radial6"/>
    <dgm:cxn modelId="{C0106035-37CF-4CEE-80ED-04308B4A5B8C}" type="presOf" srcId="{8EFDF9E4-B71D-4FD0-8C25-1005EF21C02E}" destId="{018C802E-E8EE-41C8-8BAA-B2F01C39DAA2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14EA526F-03EE-4ED6-B029-B6FC0650B5FE}" type="presOf" srcId="{AD086328-42E6-4038-8968-4EA045F7CF0E}" destId="{845E0088-4DF9-433D-BC84-CA6B21FB8774}" srcOrd="0" destOrd="0" presId="urn:microsoft.com/office/officeart/2005/8/layout/radial6"/>
    <dgm:cxn modelId="{821402E3-9E61-4445-9A91-0AD9AED037DB}" type="presOf" srcId="{2806752B-5BD3-4C1F-9E01-F135D9C826FE}" destId="{0D45D63D-91C6-4CBD-9A7E-8B57F668A8E9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63B42F29-99F7-4204-B829-F2D571EAE627}" type="presOf" srcId="{ACC09EE7-33B0-4FC4-8D7D-D9066F8E0872}" destId="{E4C76E3D-688C-4BFE-A395-BDB911363A6E}" srcOrd="0" destOrd="0" presId="urn:microsoft.com/office/officeart/2005/8/layout/radial6"/>
    <dgm:cxn modelId="{132E1FA4-7169-483A-A1DC-DAFCD50DA271}" type="presOf" srcId="{7AE1404B-1F1C-48F6-8465-26A7CA38A0B0}" destId="{C2771272-27CF-4F9F-AA54-787F32BBBE07}" srcOrd="0" destOrd="0" presId="urn:microsoft.com/office/officeart/2005/8/layout/radial6"/>
    <dgm:cxn modelId="{1E5BBB91-86EF-43DE-BB39-6C51EE896DE0}" type="presOf" srcId="{428CA93B-C0E8-4139-B292-C15430994F62}" destId="{1A87F541-6E74-4307-9CE0-B39223E5CA95}" srcOrd="0" destOrd="0" presId="urn:microsoft.com/office/officeart/2005/8/layout/radial6"/>
    <dgm:cxn modelId="{BE083310-D60E-42AC-8194-406814B5400E}" type="presOf" srcId="{E1AF720E-912C-4165-84A4-5820E50EBAD8}" destId="{1B484103-B5CC-49BB-A3BC-AF799990D8CA}" srcOrd="0" destOrd="0" presId="urn:microsoft.com/office/officeart/2005/8/layout/radial6"/>
    <dgm:cxn modelId="{F4631187-83D7-4D87-B120-016183B76F98}" type="presOf" srcId="{212AE3C7-0F2E-4C48-9038-4E1DFEECE648}" destId="{2903352A-C723-4D92-8BD1-F54193A752E8}" srcOrd="0" destOrd="0" presId="urn:microsoft.com/office/officeart/2005/8/layout/radial6"/>
    <dgm:cxn modelId="{5F0BC489-E529-476C-A5EA-E3AA281F7E74}" type="presOf" srcId="{9BFE8969-13FB-402C-9DD3-6A161DCD5DFE}" destId="{5356B0E1-8162-4DE2-9CF6-6915C440583D}" srcOrd="0" destOrd="0" presId="urn:microsoft.com/office/officeart/2005/8/layout/radial6"/>
    <dgm:cxn modelId="{68C3714F-0950-400B-9901-5D39A496B3B8}" type="presOf" srcId="{16E43C0E-5025-4B02-A12B-E8750D6E003A}" destId="{8408641A-5520-4223-B287-2CF3375948FD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72AE7F1D-420B-4521-BDA6-38FDC279D611}" type="presOf" srcId="{80368796-B66A-4FEA-928C-F467B493B30E}" destId="{D336E3F1-8B08-444F-A4A5-486A16240F7C}" srcOrd="0" destOrd="0" presId="urn:microsoft.com/office/officeart/2005/8/layout/radial6"/>
    <dgm:cxn modelId="{CDBC6369-7F6F-4702-937B-7C39DD71BC83}" type="presOf" srcId="{7D3B726C-BF58-455C-9D20-3351D67C21C7}" destId="{BACDCCE6-32EB-41B6-A9DD-91DC8FD48CB9}" srcOrd="0" destOrd="0" presId="urn:microsoft.com/office/officeart/2005/8/layout/radial6"/>
    <dgm:cxn modelId="{DD5A228A-3E20-46FA-9163-972FFDB53C19}" type="presOf" srcId="{986F66CF-7D7E-412B-ACFF-73FA4A5710E3}" destId="{13A03BB4-0DB0-442B-976D-9E2F662E00AF}" srcOrd="0" destOrd="0" presId="urn:microsoft.com/office/officeart/2005/8/layout/radial6"/>
    <dgm:cxn modelId="{B90D82B3-93AA-4EC6-BD13-20AB216487DD}" type="presOf" srcId="{36E4F3B6-8DD8-4DE5-A120-B51436573A5D}" destId="{09577B85-9C24-4AFB-BBCF-5B6EE4ABDBCC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2624EF76-1A98-456F-9A33-80A05C6D3CAE}" type="presOf" srcId="{7B448054-BD1F-4DB8-B808-A907AB9AE9F6}" destId="{2243B9A5-8E15-4393-A3CF-599F3170D614}" srcOrd="0" destOrd="0" presId="urn:microsoft.com/office/officeart/2005/8/layout/radial6"/>
    <dgm:cxn modelId="{2E8B4C5D-3C17-49C4-AB97-C088CE015D3C}" type="presParOf" srcId="{13A03BB4-0DB0-442B-976D-9E2F662E00AF}" destId="{C2771272-27CF-4F9F-AA54-787F32BBBE07}" srcOrd="0" destOrd="0" presId="urn:microsoft.com/office/officeart/2005/8/layout/radial6"/>
    <dgm:cxn modelId="{20F1510D-5665-4BCD-B767-EE8A423A33C8}" type="presParOf" srcId="{13A03BB4-0DB0-442B-976D-9E2F662E00AF}" destId="{8718CB4E-F65C-4E4A-89C4-26F421EC27CE}" srcOrd="1" destOrd="0" presId="urn:microsoft.com/office/officeart/2005/8/layout/radial6"/>
    <dgm:cxn modelId="{FEA3764A-78ED-4C70-8E4D-CF37EA815D31}" type="presParOf" srcId="{13A03BB4-0DB0-442B-976D-9E2F662E00AF}" destId="{F77850E8-ED66-4497-ADDC-2206A6355E98}" srcOrd="2" destOrd="0" presId="urn:microsoft.com/office/officeart/2005/8/layout/radial6"/>
    <dgm:cxn modelId="{B92B744B-46B7-4574-87B8-152C0E6EABB9}" type="presParOf" srcId="{13A03BB4-0DB0-442B-976D-9E2F662E00AF}" destId="{1A87F541-6E74-4307-9CE0-B39223E5CA95}" srcOrd="3" destOrd="0" presId="urn:microsoft.com/office/officeart/2005/8/layout/radial6"/>
    <dgm:cxn modelId="{99964DF7-91C6-42A0-912B-F689C9811205}" type="presParOf" srcId="{13A03BB4-0DB0-442B-976D-9E2F662E00AF}" destId="{845E0088-4DF9-433D-BC84-CA6B21FB8774}" srcOrd="4" destOrd="0" presId="urn:microsoft.com/office/officeart/2005/8/layout/radial6"/>
    <dgm:cxn modelId="{2D8DFCCF-864D-4903-9E3A-176AD2109795}" type="presParOf" srcId="{13A03BB4-0DB0-442B-976D-9E2F662E00AF}" destId="{0A1313B0-7E47-435A-BBF3-FA9820F9A7C1}" srcOrd="5" destOrd="0" presId="urn:microsoft.com/office/officeart/2005/8/layout/radial6"/>
    <dgm:cxn modelId="{A5579805-0A90-40E0-B475-4F86B9B1D771}" type="presParOf" srcId="{13A03BB4-0DB0-442B-976D-9E2F662E00AF}" destId="{09577B85-9C24-4AFB-BBCF-5B6EE4ABDBCC}" srcOrd="6" destOrd="0" presId="urn:microsoft.com/office/officeart/2005/8/layout/radial6"/>
    <dgm:cxn modelId="{812C939F-9C23-41E4-AE86-91C161AFA9C2}" type="presParOf" srcId="{13A03BB4-0DB0-442B-976D-9E2F662E00AF}" destId="{F4E02FC5-5AE7-4245-AB29-1ABD8AEB0F21}" srcOrd="7" destOrd="0" presId="urn:microsoft.com/office/officeart/2005/8/layout/radial6"/>
    <dgm:cxn modelId="{98C27219-4AC8-43A3-9856-11476B33259F}" type="presParOf" srcId="{13A03BB4-0DB0-442B-976D-9E2F662E00AF}" destId="{3EDF1602-9463-4CBD-B73A-623E7C26D306}" srcOrd="8" destOrd="0" presId="urn:microsoft.com/office/officeart/2005/8/layout/radial6"/>
    <dgm:cxn modelId="{A3DEB19E-6A99-4912-AB63-06417AF5925F}" type="presParOf" srcId="{13A03BB4-0DB0-442B-976D-9E2F662E00AF}" destId="{8408641A-5520-4223-B287-2CF3375948FD}" srcOrd="9" destOrd="0" presId="urn:microsoft.com/office/officeart/2005/8/layout/radial6"/>
    <dgm:cxn modelId="{B477ABA8-CF95-4149-B874-534D398FE289}" type="presParOf" srcId="{13A03BB4-0DB0-442B-976D-9E2F662E00AF}" destId="{0D45D63D-91C6-4CBD-9A7E-8B57F668A8E9}" srcOrd="10" destOrd="0" presId="urn:microsoft.com/office/officeart/2005/8/layout/radial6"/>
    <dgm:cxn modelId="{343DC3F9-04E4-4C4A-9D70-061574895DF5}" type="presParOf" srcId="{13A03BB4-0DB0-442B-976D-9E2F662E00AF}" destId="{A483A381-D5C5-40BC-AFFB-E4B0A9EBABBB}" srcOrd="11" destOrd="0" presId="urn:microsoft.com/office/officeart/2005/8/layout/radial6"/>
    <dgm:cxn modelId="{739D2CC2-6D02-4962-975A-47E522562B1A}" type="presParOf" srcId="{13A03BB4-0DB0-442B-976D-9E2F662E00AF}" destId="{D336E3F1-8B08-444F-A4A5-486A16240F7C}" srcOrd="12" destOrd="0" presId="urn:microsoft.com/office/officeart/2005/8/layout/radial6"/>
    <dgm:cxn modelId="{05F0094A-E6ED-45B3-A24F-EC13598081A0}" type="presParOf" srcId="{13A03BB4-0DB0-442B-976D-9E2F662E00AF}" destId="{2903352A-C723-4D92-8BD1-F54193A752E8}" srcOrd="13" destOrd="0" presId="urn:microsoft.com/office/officeart/2005/8/layout/radial6"/>
    <dgm:cxn modelId="{E3AEC534-39FD-47F9-A12F-E1E3B22FC1CB}" type="presParOf" srcId="{13A03BB4-0DB0-442B-976D-9E2F662E00AF}" destId="{5E13081B-6CBB-430E-A0FE-BBBFF7C0ACB2}" srcOrd="14" destOrd="0" presId="urn:microsoft.com/office/officeart/2005/8/layout/radial6"/>
    <dgm:cxn modelId="{EC5C6EC8-5EAE-4330-8E0E-2FCF54BD7220}" type="presParOf" srcId="{13A03BB4-0DB0-442B-976D-9E2F662E00AF}" destId="{018C802E-E8EE-41C8-8BAA-B2F01C39DAA2}" srcOrd="15" destOrd="0" presId="urn:microsoft.com/office/officeart/2005/8/layout/radial6"/>
    <dgm:cxn modelId="{5CA06278-D26C-4E19-860E-DDF61AC7D7A5}" type="presParOf" srcId="{13A03BB4-0DB0-442B-976D-9E2F662E00AF}" destId="{1B484103-B5CC-49BB-A3BC-AF799990D8CA}" srcOrd="16" destOrd="0" presId="urn:microsoft.com/office/officeart/2005/8/layout/radial6"/>
    <dgm:cxn modelId="{F32722DF-7D63-4F1A-B237-B6F328F34A39}" type="presParOf" srcId="{13A03BB4-0DB0-442B-976D-9E2F662E00AF}" destId="{E46A92E0-CDA0-4752-B399-98C875F8E026}" srcOrd="17" destOrd="0" presId="urn:microsoft.com/office/officeart/2005/8/layout/radial6"/>
    <dgm:cxn modelId="{D100B19B-4CCF-41D3-8E92-C3D02B4529C2}" type="presParOf" srcId="{13A03BB4-0DB0-442B-976D-9E2F662E00AF}" destId="{BACDCCE6-32EB-41B6-A9DD-91DC8FD48CB9}" srcOrd="18" destOrd="0" presId="urn:microsoft.com/office/officeart/2005/8/layout/radial6"/>
    <dgm:cxn modelId="{2EC3DBB4-DB52-4407-ACEE-4A44758B6152}" type="presParOf" srcId="{13A03BB4-0DB0-442B-976D-9E2F662E00AF}" destId="{5356B0E1-8162-4DE2-9CF6-6915C440583D}" srcOrd="19" destOrd="0" presId="urn:microsoft.com/office/officeart/2005/8/layout/radial6"/>
    <dgm:cxn modelId="{EB977CFD-9FE5-4DB2-9F39-AEFDB9D2BD8C}" type="presParOf" srcId="{13A03BB4-0DB0-442B-976D-9E2F662E00AF}" destId="{C36DBA81-B1B1-4CC7-8B5B-6FA5F77A66FF}" srcOrd="20" destOrd="0" presId="urn:microsoft.com/office/officeart/2005/8/layout/radial6"/>
    <dgm:cxn modelId="{7942DCBF-6F78-4374-84E6-2864526E27F7}" type="presParOf" srcId="{13A03BB4-0DB0-442B-976D-9E2F662E00AF}" destId="{E4C76E3D-688C-4BFE-A395-BDB911363A6E}" srcOrd="21" destOrd="0" presId="urn:microsoft.com/office/officeart/2005/8/layout/radial6"/>
    <dgm:cxn modelId="{DFF81A8C-474C-418B-8C68-DF5B5F87B4D8}" type="presParOf" srcId="{13A03BB4-0DB0-442B-976D-9E2F662E00AF}" destId="{2243B9A5-8E15-4393-A3CF-599F3170D614}" srcOrd="22" destOrd="0" presId="urn:microsoft.com/office/officeart/2005/8/layout/radial6"/>
    <dgm:cxn modelId="{F061D102-1130-4B04-84BD-FAEFE1A64D6E}" type="presParOf" srcId="{13A03BB4-0DB0-442B-976D-9E2F662E00AF}" destId="{24FFE346-36FD-4264-94A6-BC2A279F3788}" srcOrd="23" destOrd="0" presId="urn:microsoft.com/office/officeart/2005/8/layout/radial6"/>
    <dgm:cxn modelId="{27304FCF-36BE-46EA-8118-8DF1AE3162AC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51812-DD82-489D-88F1-4095A37C534F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4A2625-9122-4FF0-B2F2-54C24ACD3208}">
      <dgm:prSet phldrT="[Текст]" custT="1"/>
      <dgm:spPr/>
      <dgm:t>
        <a:bodyPr/>
        <a:lstStyle/>
        <a:p>
          <a:r>
            <a:rPr lang="ru-RU" sz="1300" b="1" dirty="0" smtClean="0"/>
            <a:t>Культура ,                    физкультура и спорт </a:t>
          </a:r>
          <a:r>
            <a:rPr lang="ru-RU" sz="1400" b="1" dirty="0" smtClean="0"/>
            <a:t>– </a:t>
          </a:r>
          <a:r>
            <a:rPr lang="ru-RU" sz="1200" b="1" dirty="0" smtClean="0"/>
            <a:t>203898,8 </a:t>
          </a:r>
          <a:r>
            <a:rPr lang="ru-RU" sz="1100" b="1" dirty="0" smtClean="0"/>
            <a:t>тыс. </a:t>
          </a:r>
          <a:r>
            <a:rPr lang="ru-RU" sz="1100" b="1" dirty="0" err="1" smtClean="0"/>
            <a:t>руб</a:t>
          </a:r>
          <a:endParaRPr lang="ru-RU" sz="1100" b="1" dirty="0"/>
        </a:p>
      </dgm:t>
    </dgm:pt>
    <dgm:pt modelId="{7DF4C42D-363A-42CB-B6AB-55FFB52BA37D}" type="parTrans" cxnId="{BF124178-E6E2-41E6-8B04-6D2576BCB36C}">
      <dgm:prSet/>
      <dgm:spPr/>
      <dgm:t>
        <a:bodyPr/>
        <a:lstStyle/>
        <a:p>
          <a:endParaRPr lang="ru-RU"/>
        </a:p>
      </dgm:t>
    </dgm:pt>
    <dgm:pt modelId="{E858E7DB-534C-44D7-B41D-437DC577110D}" type="sibTrans" cxnId="{BF124178-E6E2-41E6-8B04-6D2576BCB36C}">
      <dgm:prSet/>
      <dgm:spPr/>
      <dgm:t>
        <a:bodyPr/>
        <a:lstStyle/>
        <a:p>
          <a:endParaRPr lang="ru-RU"/>
        </a:p>
      </dgm:t>
    </dgm:pt>
    <dgm:pt modelId="{D13A14AB-2DA6-408E-8EBA-4940C2FE1FF7}">
      <dgm:prSet phldrT="[Текст]" custT="1"/>
      <dgm:spPr/>
      <dgm:t>
        <a:bodyPr/>
        <a:lstStyle/>
        <a:p>
          <a:r>
            <a:rPr lang="ru-RU" sz="1300" b="1" dirty="0" smtClean="0"/>
            <a:t>Образование</a:t>
          </a:r>
          <a:r>
            <a:rPr lang="ru-RU" sz="1200" b="1" dirty="0" smtClean="0"/>
            <a:t> – 486119 </a:t>
          </a:r>
          <a:r>
            <a:rPr lang="ru-RU" sz="1100" b="1" dirty="0" smtClean="0"/>
            <a:t>тыс. руб.</a:t>
          </a:r>
          <a:endParaRPr lang="ru-RU" sz="1100" b="1" dirty="0"/>
        </a:p>
      </dgm:t>
    </dgm:pt>
    <dgm:pt modelId="{E8A5CB7E-9993-45FD-BB3C-3A0DD045CC40}" type="parTrans" cxnId="{DB9EBE7B-D74A-4FA6-8BC2-0683878F420F}">
      <dgm:prSet/>
      <dgm:spPr/>
      <dgm:t>
        <a:bodyPr/>
        <a:lstStyle/>
        <a:p>
          <a:endParaRPr lang="ru-RU"/>
        </a:p>
      </dgm:t>
    </dgm:pt>
    <dgm:pt modelId="{FA339473-612D-46A0-AC24-6A49DFBD40F2}" type="sibTrans" cxnId="{DB9EBE7B-D74A-4FA6-8BC2-0683878F420F}">
      <dgm:prSet/>
      <dgm:spPr/>
      <dgm:t>
        <a:bodyPr/>
        <a:lstStyle/>
        <a:p>
          <a:endParaRPr lang="ru-RU"/>
        </a:p>
      </dgm:t>
    </dgm:pt>
    <dgm:pt modelId="{7C99CB85-80A3-49F9-936F-E9FA23219C26}">
      <dgm:prSet phldrT="[Текст]" custT="1"/>
      <dgm:spPr/>
      <dgm:t>
        <a:bodyPr/>
        <a:lstStyle/>
        <a:p>
          <a:r>
            <a:rPr lang="ru-RU" sz="1400" b="1" dirty="0" err="1" smtClean="0"/>
            <a:t>Соцполитика</a:t>
          </a:r>
          <a:r>
            <a:rPr lang="ru-RU" sz="1400" b="1" dirty="0" smtClean="0"/>
            <a:t> </a:t>
          </a:r>
          <a:r>
            <a:rPr lang="ru-RU" sz="1200" b="1" dirty="0" smtClean="0"/>
            <a:t>– 18893,2  тыс. руб.</a:t>
          </a:r>
          <a:endParaRPr lang="ru-RU" sz="1200" b="1" dirty="0"/>
        </a:p>
      </dgm:t>
    </dgm:pt>
    <dgm:pt modelId="{49E84173-9533-4636-9539-0FB678BA769C}" type="parTrans" cxnId="{4A8EE4F4-1E1E-4A0E-BC80-870ADF990D93}">
      <dgm:prSet/>
      <dgm:spPr/>
      <dgm:t>
        <a:bodyPr/>
        <a:lstStyle/>
        <a:p>
          <a:endParaRPr lang="ru-RU"/>
        </a:p>
      </dgm:t>
    </dgm:pt>
    <dgm:pt modelId="{707E30A3-A8F0-4FF2-A053-2C7B7694EC9E}" type="sibTrans" cxnId="{4A8EE4F4-1E1E-4A0E-BC80-870ADF990D93}">
      <dgm:prSet/>
      <dgm:spPr/>
      <dgm:t>
        <a:bodyPr/>
        <a:lstStyle/>
        <a:p>
          <a:endParaRPr lang="ru-RU"/>
        </a:p>
      </dgm:t>
    </dgm:pt>
    <dgm:pt modelId="{DFB026A3-FE76-407D-A1EF-B5FF735A73D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68% от общего объема бюджета округа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7402FF-D6E0-4356-AE97-0360F8F00EB2}" type="parTrans" cxnId="{E6A99E62-11D5-4CBD-9828-D88B16431F09}">
      <dgm:prSet/>
      <dgm:spPr/>
      <dgm:t>
        <a:bodyPr/>
        <a:lstStyle/>
        <a:p>
          <a:endParaRPr lang="ru-RU"/>
        </a:p>
      </dgm:t>
    </dgm:pt>
    <dgm:pt modelId="{223B907D-2112-4B66-8044-50B8A6D18DA8}" type="sibTrans" cxnId="{E6A99E62-11D5-4CBD-9828-D88B16431F09}">
      <dgm:prSet/>
      <dgm:spPr/>
      <dgm:t>
        <a:bodyPr/>
        <a:lstStyle/>
        <a:p>
          <a:endParaRPr lang="ru-RU"/>
        </a:p>
      </dgm:t>
    </dgm:pt>
    <dgm:pt modelId="{2BCDC0A8-813A-4717-A32B-CDD3FDBFEAF8}" type="pres">
      <dgm:prSet presAssocID="{96B51812-DD82-489D-88F1-4095A37C534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E5C15C-4F2A-4680-BFD9-3AB57A006A24}" type="pres">
      <dgm:prSet presAssocID="{96B51812-DD82-489D-88F1-4095A37C534F}" presName="ellipse" presStyleLbl="trBgShp" presStyleIdx="0" presStyleCnt="1" custScaleX="133202" custScaleY="170224" custLinFactNeighborX="497"/>
      <dgm:spPr/>
    </dgm:pt>
    <dgm:pt modelId="{734BD8A5-76BF-4FFB-B93C-1F23CE5F00A0}" type="pres">
      <dgm:prSet presAssocID="{96B51812-DD82-489D-88F1-4095A37C534F}" presName="arrow1" presStyleLbl="fgShp" presStyleIdx="0" presStyleCnt="1" custScaleX="144673" custScaleY="102138" custLinFactNeighborX="-3854" custLinFactNeighborY="13344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B18BF72F-5B14-4CFC-A666-C6E6D9EAB817}" type="pres">
      <dgm:prSet presAssocID="{96B51812-DD82-489D-88F1-4095A37C534F}" presName="rectangle" presStyleLbl="revTx" presStyleIdx="0" presStyleCnt="1" custScaleX="119783" custScaleY="50599" custLinFactNeighborX="1399" custLinFactNeighborY="-6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B4A3-031B-4794-91BF-9F2EC04EDF6D}" type="pres">
      <dgm:prSet presAssocID="{D13A14AB-2DA6-408E-8EBA-4940C2FE1FF7}" presName="item1" presStyleLbl="node1" presStyleIdx="0" presStyleCnt="3" custScaleX="175212" custScaleY="121802" custLinFactNeighborX="-10316" custLinFactNeighborY="16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A8D67-0D71-47F4-9CAC-259F5DF28160}" type="pres">
      <dgm:prSet presAssocID="{7C99CB85-80A3-49F9-936F-E9FA23219C26}" presName="item2" presStyleLbl="node1" presStyleIdx="1" presStyleCnt="3" custScaleX="160288" custScaleY="125353" custLinFactNeighborX="-21197" custLinFactNeighborY="-8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90E4-8B83-4024-B15F-02E849997AC1}" type="pres">
      <dgm:prSet presAssocID="{DFB026A3-FE76-407D-A1EF-B5FF735A73DE}" presName="item3" presStyleLbl="node1" presStyleIdx="2" presStyleCnt="3" custScaleX="152698" custScaleY="125039" custLinFactNeighborX="43704" custLinFactNeighborY="15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71C7A-23CB-452C-B1E7-442B3500162F}" type="pres">
      <dgm:prSet presAssocID="{96B51812-DD82-489D-88F1-4095A37C534F}" presName="funnel" presStyleLbl="trAlignAcc1" presStyleIdx="0" presStyleCnt="1" custScaleX="142066" custScaleY="104273" custLinFactNeighborX="-622" custLinFactNeighborY="2439"/>
      <dgm:spPr/>
    </dgm:pt>
  </dgm:ptLst>
  <dgm:cxnLst>
    <dgm:cxn modelId="{766AD36C-28C6-413A-B41D-614420BE4957}" type="presOf" srcId="{7C99CB85-80A3-49F9-936F-E9FA23219C26}" destId="{550AB4A3-031B-4794-91BF-9F2EC04EDF6D}" srcOrd="0" destOrd="0" presId="urn:microsoft.com/office/officeart/2005/8/layout/funnel1"/>
    <dgm:cxn modelId="{1D350FB0-FDB4-472B-A615-921F32ABFFD1}" type="presOf" srcId="{FA4A2625-9122-4FF0-B2F2-54C24ACD3208}" destId="{DE7690E4-8B83-4024-B15F-02E849997AC1}" srcOrd="0" destOrd="0" presId="urn:microsoft.com/office/officeart/2005/8/layout/funnel1"/>
    <dgm:cxn modelId="{BF124178-E6E2-41E6-8B04-6D2576BCB36C}" srcId="{96B51812-DD82-489D-88F1-4095A37C534F}" destId="{FA4A2625-9122-4FF0-B2F2-54C24ACD3208}" srcOrd="0" destOrd="0" parTransId="{7DF4C42D-363A-42CB-B6AB-55FFB52BA37D}" sibTransId="{E858E7DB-534C-44D7-B41D-437DC577110D}"/>
    <dgm:cxn modelId="{36E53D79-1207-47FC-A8CA-74D42D642DB6}" type="presOf" srcId="{96B51812-DD82-489D-88F1-4095A37C534F}" destId="{2BCDC0A8-813A-4717-A32B-CDD3FDBFEAF8}" srcOrd="0" destOrd="0" presId="urn:microsoft.com/office/officeart/2005/8/layout/funnel1"/>
    <dgm:cxn modelId="{E6A99E62-11D5-4CBD-9828-D88B16431F09}" srcId="{96B51812-DD82-489D-88F1-4095A37C534F}" destId="{DFB026A3-FE76-407D-A1EF-B5FF735A73DE}" srcOrd="3" destOrd="0" parTransId="{147402FF-D6E0-4356-AE97-0360F8F00EB2}" sibTransId="{223B907D-2112-4B66-8044-50B8A6D18DA8}"/>
    <dgm:cxn modelId="{B2730997-AEAC-4837-BDE3-E26627004570}" type="presOf" srcId="{D13A14AB-2DA6-408E-8EBA-4940C2FE1FF7}" destId="{2B1A8D67-0D71-47F4-9CAC-259F5DF28160}" srcOrd="0" destOrd="0" presId="urn:microsoft.com/office/officeart/2005/8/layout/funnel1"/>
    <dgm:cxn modelId="{4A8EE4F4-1E1E-4A0E-BC80-870ADF990D93}" srcId="{96B51812-DD82-489D-88F1-4095A37C534F}" destId="{7C99CB85-80A3-49F9-936F-E9FA23219C26}" srcOrd="2" destOrd="0" parTransId="{49E84173-9533-4636-9539-0FB678BA769C}" sibTransId="{707E30A3-A8F0-4FF2-A053-2C7B7694EC9E}"/>
    <dgm:cxn modelId="{DB9EBE7B-D74A-4FA6-8BC2-0683878F420F}" srcId="{96B51812-DD82-489D-88F1-4095A37C534F}" destId="{D13A14AB-2DA6-408E-8EBA-4940C2FE1FF7}" srcOrd="1" destOrd="0" parTransId="{E8A5CB7E-9993-45FD-BB3C-3A0DD045CC40}" sibTransId="{FA339473-612D-46A0-AC24-6A49DFBD40F2}"/>
    <dgm:cxn modelId="{4FC3A223-7EA6-4874-A665-EDCF88BFAE5E}" type="presOf" srcId="{DFB026A3-FE76-407D-A1EF-B5FF735A73DE}" destId="{B18BF72F-5B14-4CFC-A666-C6E6D9EAB817}" srcOrd="0" destOrd="0" presId="urn:microsoft.com/office/officeart/2005/8/layout/funnel1"/>
    <dgm:cxn modelId="{88B45FC3-3429-4C14-9CDD-CE476F8BDCF9}" type="presParOf" srcId="{2BCDC0A8-813A-4717-A32B-CDD3FDBFEAF8}" destId="{5AE5C15C-4F2A-4680-BFD9-3AB57A006A24}" srcOrd="0" destOrd="0" presId="urn:microsoft.com/office/officeart/2005/8/layout/funnel1"/>
    <dgm:cxn modelId="{751E73DB-4180-4A3D-ABB8-E41CAEBEE854}" type="presParOf" srcId="{2BCDC0A8-813A-4717-A32B-CDD3FDBFEAF8}" destId="{734BD8A5-76BF-4FFB-B93C-1F23CE5F00A0}" srcOrd="1" destOrd="0" presId="urn:microsoft.com/office/officeart/2005/8/layout/funnel1"/>
    <dgm:cxn modelId="{EF66CA61-6903-4AEB-9682-18FB240892A1}" type="presParOf" srcId="{2BCDC0A8-813A-4717-A32B-CDD3FDBFEAF8}" destId="{B18BF72F-5B14-4CFC-A666-C6E6D9EAB817}" srcOrd="2" destOrd="0" presId="urn:microsoft.com/office/officeart/2005/8/layout/funnel1"/>
    <dgm:cxn modelId="{ADB354D8-729B-41B0-BDDE-DDD776B3C30E}" type="presParOf" srcId="{2BCDC0A8-813A-4717-A32B-CDD3FDBFEAF8}" destId="{550AB4A3-031B-4794-91BF-9F2EC04EDF6D}" srcOrd="3" destOrd="0" presId="urn:microsoft.com/office/officeart/2005/8/layout/funnel1"/>
    <dgm:cxn modelId="{D452F1F6-B0AA-4A7B-828F-B5B87E353291}" type="presParOf" srcId="{2BCDC0A8-813A-4717-A32B-CDD3FDBFEAF8}" destId="{2B1A8D67-0D71-47F4-9CAC-259F5DF28160}" srcOrd="4" destOrd="0" presId="urn:microsoft.com/office/officeart/2005/8/layout/funnel1"/>
    <dgm:cxn modelId="{078CB441-2082-408C-839C-5CEE6F66981B}" type="presParOf" srcId="{2BCDC0A8-813A-4717-A32B-CDD3FDBFEAF8}" destId="{DE7690E4-8B83-4024-B15F-02E849997AC1}" srcOrd="5" destOrd="0" presId="urn:microsoft.com/office/officeart/2005/8/layout/funnel1"/>
    <dgm:cxn modelId="{55B80CCB-7286-4793-823A-674BF0F91095}" type="presParOf" srcId="{2BCDC0A8-813A-4717-A32B-CDD3FDBFEAF8}" destId="{E3371C7A-23CB-452C-B1E7-442B3500162F}" srcOrd="6" destOrd="0" presId="urn:microsoft.com/office/officeart/2005/8/layout/funnel1"/>
  </dgm:cxnLst>
  <dgm:bg>
    <a:solidFill>
      <a:schemeClr val="accent3">
        <a:lumMod val="20000"/>
        <a:lumOff val="8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D223DA-EAC8-4F82-8BD4-818B098A04C8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3E8B77-CC6F-45CE-98B1-29BB0484D38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</a:t>
          </a:r>
          <a:r>
            <a:rPr lang="ru-RU" sz="1600" b="1" i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сформирована нормативная база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BCC6F-72B3-447E-A772-E7B41BDEC863}" type="parTrans" cxnId="{F50D6118-C022-4551-9EED-A13EF4A3F3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9121118-F6E4-4FE2-9644-AFEFD3B54133}" type="sibTrans" cxnId="{F50D6118-C022-4551-9EED-A13EF4A3F3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E61251F-B239-4BDD-B1F5-3CDD5C262AFF}">
      <dgm:prSet custT="1"/>
      <dgm:spPr>
        <a:solidFill>
          <a:schemeClr val="accent1">
            <a:lumMod val="40000"/>
            <a:lumOff val="60000"/>
            <a:alpha val="83000"/>
          </a:schemeClr>
        </a:solidFill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2016-2019 годы</a:t>
          </a:r>
          <a:r>
            <a:rPr lang="ru-RU" sz="16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внедрение и развитие программного метода планирования</a:t>
          </a:r>
        </a:p>
      </dgm:t>
    </dgm:pt>
    <dgm:pt modelId="{B21977F5-922C-4F7D-930B-993447D83BB7}" type="parTrans" cxnId="{C6A78A07-4313-4AD9-9222-CD4855EEBC8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2B61B1A-17CD-480A-BF9C-F6C024E50D40}" type="sibTrans" cxnId="{C6A78A07-4313-4AD9-9222-CD4855EEBC8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00DD24B-B2AE-443F-924C-A6897DF26AC5}">
      <dgm:prSet custT="1"/>
      <dgm:spPr>
        <a:solidFill>
          <a:schemeClr val="accent6">
            <a:lumMod val="40000"/>
            <a:lumOff val="60000"/>
            <a:alpha val="85000"/>
          </a:schemeClr>
        </a:solidFill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2020-2023 годы</a:t>
          </a:r>
          <a:r>
            <a:rPr lang="ru-RU" sz="1600" b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реализация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муниципальных программ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391AF-BB9B-4DB6-9F8A-CEFBA903F100}" type="parTrans" cxnId="{D204BA46-1186-4C76-BD4E-B83EC708039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2E274D3-C404-41AA-9548-A43B9F58FE2E}" type="sibTrans" cxnId="{D204BA46-1186-4C76-BD4E-B83EC708039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65D3C3-73A8-4B47-A592-B7342E00A66A}" type="pres">
      <dgm:prSet presAssocID="{09D223DA-EAC8-4F82-8BD4-818B098A04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041DCF-D2A6-4D95-887D-DCE92222B2AF}" type="pres">
      <dgm:prSet presAssocID="{100DD24B-B2AE-443F-924C-A6897DF26AC5}" presName="boxAndChildren" presStyleCnt="0"/>
      <dgm:spPr/>
    </dgm:pt>
    <dgm:pt modelId="{C5434493-8B25-495E-B7BC-64148AFDE6AF}" type="pres">
      <dgm:prSet presAssocID="{100DD24B-B2AE-443F-924C-A6897DF26AC5}" presName="parentTextBox" presStyleLbl="node1" presStyleIdx="0" presStyleCnt="3"/>
      <dgm:spPr/>
      <dgm:t>
        <a:bodyPr/>
        <a:lstStyle/>
        <a:p>
          <a:endParaRPr lang="ru-RU"/>
        </a:p>
      </dgm:t>
    </dgm:pt>
    <dgm:pt modelId="{990C8785-9B91-4778-B832-B9EDA65382F7}" type="pres">
      <dgm:prSet presAssocID="{E2B61B1A-17CD-480A-BF9C-F6C024E50D40}" presName="sp" presStyleCnt="0"/>
      <dgm:spPr/>
    </dgm:pt>
    <dgm:pt modelId="{E1C2F403-0A3A-4F6E-BC8F-D10AF5DE5802}" type="pres">
      <dgm:prSet presAssocID="{8E61251F-B239-4BDD-B1F5-3CDD5C262AFF}" presName="arrowAndChildren" presStyleCnt="0"/>
      <dgm:spPr/>
    </dgm:pt>
    <dgm:pt modelId="{0CB1C012-D137-4CC1-98DE-309A2FFA9ABB}" type="pres">
      <dgm:prSet presAssocID="{8E61251F-B239-4BDD-B1F5-3CDD5C262AF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80F0B0B-F996-4E84-8789-BDB69DF072E5}" type="pres">
      <dgm:prSet presAssocID="{39121118-F6E4-4FE2-9644-AFEFD3B54133}" presName="sp" presStyleCnt="0"/>
      <dgm:spPr/>
    </dgm:pt>
    <dgm:pt modelId="{8DA48118-55C2-48A6-9BBC-47E1AD88E78A}" type="pres">
      <dgm:prSet presAssocID="{073E8B77-CC6F-45CE-98B1-29BB0484D38D}" presName="arrowAndChildren" presStyleCnt="0"/>
      <dgm:spPr/>
    </dgm:pt>
    <dgm:pt modelId="{CD7224EC-E507-4AA3-94CB-F07450EB507E}" type="pres">
      <dgm:prSet presAssocID="{073E8B77-CC6F-45CE-98B1-29BB0484D38D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C3DD3B3-E59C-4643-9325-50F66043B04B}" type="presOf" srcId="{8E61251F-B239-4BDD-B1F5-3CDD5C262AFF}" destId="{0CB1C012-D137-4CC1-98DE-309A2FFA9ABB}" srcOrd="0" destOrd="0" presId="urn:microsoft.com/office/officeart/2005/8/layout/process4"/>
    <dgm:cxn modelId="{F50D6118-C022-4551-9EED-A13EF4A3F3CB}" srcId="{09D223DA-EAC8-4F82-8BD4-818B098A04C8}" destId="{073E8B77-CC6F-45CE-98B1-29BB0484D38D}" srcOrd="0" destOrd="0" parTransId="{499BCC6F-72B3-447E-A772-E7B41BDEC863}" sibTransId="{39121118-F6E4-4FE2-9644-AFEFD3B54133}"/>
    <dgm:cxn modelId="{60524E96-DFBC-4BD8-BD5D-64837D3E458E}" type="presOf" srcId="{100DD24B-B2AE-443F-924C-A6897DF26AC5}" destId="{C5434493-8B25-495E-B7BC-64148AFDE6AF}" srcOrd="0" destOrd="0" presId="urn:microsoft.com/office/officeart/2005/8/layout/process4"/>
    <dgm:cxn modelId="{D204BA46-1186-4C76-BD4E-B83EC7080399}" srcId="{09D223DA-EAC8-4F82-8BD4-818B098A04C8}" destId="{100DD24B-B2AE-443F-924C-A6897DF26AC5}" srcOrd="2" destOrd="0" parTransId="{966391AF-BB9B-4DB6-9F8A-CEFBA903F100}" sibTransId="{D2E274D3-C404-41AA-9548-A43B9F58FE2E}"/>
    <dgm:cxn modelId="{C071C077-9239-44D3-AD5D-3A3FE3C212A8}" type="presOf" srcId="{09D223DA-EAC8-4F82-8BD4-818B098A04C8}" destId="{B565D3C3-73A8-4B47-A592-B7342E00A66A}" srcOrd="0" destOrd="0" presId="urn:microsoft.com/office/officeart/2005/8/layout/process4"/>
    <dgm:cxn modelId="{8E1AE6EE-67AE-4117-9B0A-4826A3EE86E3}" type="presOf" srcId="{073E8B77-CC6F-45CE-98B1-29BB0484D38D}" destId="{CD7224EC-E507-4AA3-94CB-F07450EB507E}" srcOrd="0" destOrd="0" presId="urn:microsoft.com/office/officeart/2005/8/layout/process4"/>
    <dgm:cxn modelId="{C6A78A07-4313-4AD9-9222-CD4855EEBC8E}" srcId="{09D223DA-EAC8-4F82-8BD4-818B098A04C8}" destId="{8E61251F-B239-4BDD-B1F5-3CDD5C262AFF}" srcOrd="1" destOrd="0" parTransId="{B21977F5-922C-4F7D-930B-993447D83BB7}" sibTransId="{E2B61B1A-17CD-480A-BF9C-F6C024E50D40}"/>
    <dgm:cxn modelId="{6F580318-DB7E-4362-A01D-B32B04FE4536}" type="presParOf" srcId="{B565D3C3-73A8-4B47-A592-B7342E00A66A}" destId="{8E041DCF-D2A6-4D95-887D-DCE92222B2AF}" srcOrd="0" destOrd="0" presId="urn:microsoft.com/office/officeart/2005/8/layout/process4"/>
    <dgm:cxn modelId="{F701E862-0E58-4C24-AA95-7CEAA8E259F7}" type="presParOf" srcId="{8E041DCF-D2A6-4D95-887D-DCE92222B2AF}" destId="{C5434493-8B25-495E-B7BC-64148AFDE6AF}" srcOrd="0" destOrd="0" presId="urn:microsoft.com/office/officeart/2005/8/layout/process4"/>
    <dgm:cxn modelId="{BF9D1F0E-CB1D-4318-BD57-711D0D838DD7}" type="presParOf" srcId="{B565D3C3-73A8-4B47-A592-B7342E00A66A}" destId="{990C8785-9B91-4778-B832-B9EDA65382F7}" srcOrd="1" destOrd="0" presId="urn:microsoft.com/office/officeart/2005/8/layout/process4"/>
    <dgm:cxn modelId="{0666D755-E3D6-4695-8E0F-D3AFF99273A6}" type="presParOf" srcId="{B565D3C3-73A8-4B47-A592-B7342E00A66A}" destId="{E1C2F403-0A3A-4F6E-BC8F-D10AF5DE5802}" srcOrd="2" destOrd="0" presId="urn:microsoft.com/office/officeart/2005/8/layout/process4"/>
    <dgm:cxn modelId="{1BDAE176-F57C-4610-869B-ED7B578B7718}" type="presParOf" srcId="{E1C2F403-0A3A-4F6E-BC8F-D10AF5DE5802}" destId="{0CB1C012-D137-4CC1-98DE-309A2FFA9ABB}" srcOrd="0" destOrd="0" presId="urn:microsoft.com/office/officeart/2005/8/layout/process4"/>
    <dgm:cxn modelId="{E683F604-1373-4DAC-A6D5-460ECB1C1037}" type="presParOf" srcId="{B565D3C3-73A8-4B47-A592-B7342E00A66A}" destId="{380F0B0B-F996-4E84-8789-BDB69DF072E5}" srcOrd="3" destOrd="0" presId="urn:microsoft.com/office/officeart/2005/8/layout/process4"/>
    <dgm:cxn modelId="{0A42C7A2-322A-4DDB-8468-52F1268AC391}" type="presParOf" srcId="{B565D3C3-73A8-4B47-A592-B7342E00A66A}" destId="{8DA48118-55C2-48A6-9BBC-47E1AD88E78A}" srcOrd="4" destOrd="0" presId="urn:microsoft.com/office/officeart/2005/8/layout/process4"/>
    <dgm:cxn modelId="{8EDEFEF7-9518-4C99-A335-2CDBBC4B285B}" type="presParOf" srcId="{8DA48118-55C2-48A6-9BBC-47E1AD88E78A}" destId="{CD7224EC-E507-4AA3-94CB-F07450EB507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471304" y="72003"/>
          <a:ext cx="5185417" cy="5185417"/>
        </a:xfrm>
        <a:prstGeom prst="blockArc">
          <a:avLst>
            <a:gd name="adj1" fmla="val 7530357"/>
            <a:gd name="adj2" fmla="val 18330357"/>
            <a:gd name="adj3" fmla="val 31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6" y="648056"/>
          <a:ext cx="4732820" cy="4732820"/>
        </a:xfrm>
        <a:prstGeom prst="blockArc">
          <a:avLst>
            <a:gd name="adj1" fmla="val 20353203"/>
            <a:gd name="adj2" fmla="val 1142848"/>
            <a:gd name="adj3" fmla="val 3433"/>
          </a:avLst>
        </a:prstGeom>
        <a:solidFill>
          <a:schemeClr val="accent3">
            <a:hueOff val="9423428"/>
            <a:satOff val="-6808"/>
            <a:lumOff val="252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-999723" y="553965"/>
          <a:ext cx="4732820" cy="4732820"/>
        </a:xfrm>
        <a:prstGeom prst="blockArc">
          <a:avLst>
            <a:gd name="adj1" fmla="val 20188157"/>
            <a:gd name="adj2" fmla="val 1266497"/>
            <a:gd name="adj3" fmla="val 3433"/>
          </a:avLst>
        </a:prstGeom>
        <a:solidFill>
          <a:schemeClr val="accent3">
            <a:hueOff val="7852857"/>
            <a:satOff val="-5674"/>
            <a:lumOff val="210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569887" y="582421"/>
          <a:ext cx="4819626" cy="4819626"/>
        </a:xfrm>
        <a:prstGeom prst="blockArc">
          <a:avLst>
            <a:gd name="adj1" fmla="val 3013084"/>
            <a:gd name="adj2" fmla="val 13813084"/>
            <a:gd name="adj3" fmla="val 3371"/>
          </a:avLst>
        </a:prstGeom>
        <a:solidFill>
          <a:schemeClr val="accent3">
            <a:hueOff val="6282285"/>
            <a:satOff val="-4539"/>
            <a:lumOff val="1681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3428074" y="671604"/>
          <a:ext cx="4732820" cy="4732820"/>
        </a:xfrm>
        <a:prstGeom prst="blockArc">
          <a:avLst>
            <a:gd name="adj1" fmla="val 2736695"/>
            <a:gd name="adj2" fmla="val 7225309"/>
            <a:gd name="adj3" fmla="val 3433"/>
          </a:avLst>
        </a:prstGeom>
        <a:solidFill>
          <a:schemeClr val="accent3">
            <a:hueOff val="4711714"/>
            <a:satOff val="-3404"/>
            <a:lumOff val="126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800577" y="1761942"/>
          <a:ext cx="4732820" cy="4732820"/>
        </a:xfrm>
        <a:prstGeom prst="blockArc">
          <a:avLst>
            <a:gd name="adj1" fmla="val 20181924"/>
            <a:gd name="adj2" fmla="val 853789"/>
            <a:gd name="adj3" fmla="val 3433"/>
          </a:avLst>
        </a:prstGeom>
        <a:solidFill>
          <a:schemeClr val="accent3">
            <a:hueOff val="3141143"/>
            <a:satOff val="-2269"/>
            <a:lumOff val="84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771695" y="-33890"/>
          <a:ext cx="4732820" cy="4732820"/>
        </a:xfrm>
        <a:prstGeom prst="blockArc">
          <a:avLst>
            <a:gd name="adj1" fmla="val 20516949"/>
            <a:gd name="adj2" fmla="val 1307508"/>
            <a:gd name="adj3" fmla="val 3433"/>
          </a:avLst>
        </a:prstGeom>
        <a:solidFill>
          <a:schemeClr val="accent3">
            <a:hueOff val="1570571"/>
            <a:satOff val="-1135"/>
            <a:lumOff val="42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2987390" y="248985"/>
          <a:ext cx="4732820" cy="4758803"/>
        </a:xfrm>
        <a:prstGeom prst="blockArc">
          <a:avLst>
            <a:gd name="adj1" fmla="val 15085760"/>
            <a:gd name="adj2" fmla="val 19753075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312367" y="1418830"/>
          <a:ext cx="2444834" cy="2685612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Участники бюджетного процесса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</a:t>
          </a:r>
          <a:r>
            <a:rPr lang="ru-RU" sz="1100" kern="1200" dirty="0" smtClean="0"/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431714" y="1538177"/>
        <a:ext cx="2206140" cy="2446918"/>
      </dsp:txXfrm>
    </dsp:sp>
    <dsp:sp modelId="{8718CB4E-F65C-4E4A-89C4-26F421EC27CE}">
      <dsp:nvSpPr>
        <dsp:cNvPr id="0" name=""/>
        <dsp:cNvSpPr/>
      </dsp:nvSpPr>
      <dsp:spPr>
        <a:xfrm>
          <a:off x="3129811" y="-37966"/>
          <a:ext cx="2961552" cy="1270803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Глава Администрация округа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   - руководит подготовкой вопросов формирования проекта бюджета округа;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  -  выносит на рассмотрение Собрания представителей;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  -  инициирует публичные слушания;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контролирует исполнение;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утверждает квартальную отчетность</a:t>
          </a:r>
        </a:p>
      </dsp:txBody>
      <dsp:txXfrm>
        <a:off x="3191846" y="24069"/>
        <a:ext cx="2837482" cy="1146733"/>
      </dsp:txXfrm>
    </dsp:sp>
    <dsp:sp modelId="{845E0088-4DF9-433D-BC84-CA6B21FB8774}">
      <dsp:nvSpPr>
        <dsp:cNvPr id="0" name=""/>
        <dsp:cNvSpPr/>
      </dsp:nvSpPr>
      <dsp:spPr>
        <a:xfrm>
          <a:off x="6084678" y="1008114"/>
          <a:ext cx="2529501" cy="1207465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Собрание представителей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устанавливает, изменяет и отменяет местные налоги;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рассматривает и утверждает внесение изменений в бюджет.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утверждает годовую отчетность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143622" y="1067058"/>
        <a:ext cx="2411613" cy="1089577"/>
      </dsp:txXfrm>
    </dsp:sp>
    <dsp:sp modelId="{F4E02FC5-5AE7-4245-AB29-1ABD8AEB0F21}">
      <dsp:nvSpPr>
        <dsp:cNvPr id="0" name=""/>
        <dsp:cNvSpPr/>
      </dsp:nvSpPr>
      <dsp:spPr>
        <a:xfrm>
          <a:off x="5954433" y="2253630"/>
          <a:ext cx="2686526" cy="1884611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Комитет по финансам администрации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</a:t>
          </a:r>
          <a:r>
            <a:rPr lang="ru-RU" sz="900" kern="1200" dirty="0" smtClean="0">
              <a:solidFill>
                <a:schemeClr val="tx1"/>
              </a:solidFill>
            </a:rPr>
            <a:t>Составляет и исполняет бюджет: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доводит лимиты бюджетных ассигнований до ГРБС;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проводит финансирование получателям БС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принимает отчетность от ГРБС;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составляет сводную отчетность бюджета округа;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046432" y="2345629"/>
        <a:ext cx="2502528" cy="1700613"/>
      </dsp:txXfrm>
    </dsp:sp>
    <dsp:sp modelId="{0D45D63D-91C6-4CBD-9A7E-8B57F668A8E9}">
      <dsp:nvSpPr>
        <dsp:cNvPr id="0" name=""/>
        <dsp:cNvSpPr/>
      </dsp:nvSpPr>
      <dsp:spPr>
        <a:xfrm>
          <a:off x="6228679" y="4254656"/>
          <a:ext cx="2385483" cy="890807"/>
        </a:xfrm>
        <a:prstGeom prst="roundRect">
          <a:avLst/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solidFill>
                <a:schemeClr val="accent1"/>
              </a:solidFill>
            </a:rPr>
            <a:t>Контрольно -счетная </a:t>
          </a:r>
          <a:r>
            <a:rPr lang="ru-RU" sz="1000" b="1" kern="1200" dirty="0" smtClean="0">
              <a:solidFill>
                <a:schemeClr val="accent1"/>
              </a:solidFill>
            </a:rPr>
            <a:t>палата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272165" y="4298142"/>
        <a:ext cx="2298511" cy="803835"/>
      </dsp:txXfrm>
    </dsp:sp>
    <dsp:sp modelId="{2903352A-C723-4D92-8BD1-F54193A752E8}">
      <dsp:nvSpPr>
        <dsp:cNvPr id="0" name=""/>
        <dsp:cNvSpPr/>
      </dsp:nvSpPr>
      <dsp:spPr>
        <a:xfrm>
          <a:off x="3286862" y="4392489"/>
          <a:ext cx="2659855" cy="130221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 w="0" h="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Главные администраторы (администраторы) доходов бюджета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- </a:t>
          </a:r>
          <a:r>
            <a:rPr lang="ru-RU" sz="900" kern="1200" dirty="0" smtClean="0">
              <a:solidFill>
                <a:schemeClr val="tx1"/>
              </a:solidFill>
            </a:rPr>
            <a:t>предоставляют</a:t>
          </a:r>
          <a:r>
            <a:rPr lang="ru-RU" sz="1000" kern="1200" dirty="0" smtClean="0">
              <a:solidFill>
                <a:schemeClr val="tx1"/>
              </a:solidFill>
            </a:rPr>
            <a:t> сведения, </a:t>
          </a:r>
          <a:r>
            <a:rPr lang="ru-RU" sz="900" kern="1200" dirty="0" smtClean="0">
              <a:solidFill>
                <a:schemeClr val="tx1"/>
              </a:solidFill>
            </a:rPr>
            <a:t>необходимые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для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составления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бюджета</a:t>
          </a:r>
          <a:r>
            <a:rPr lang="ru-RU" sz="1000" kern="1200" dirty="0" smtClean="0">
              <a:solidFill>
                <a:schemeClr val="tx1"/>
              </a:solidFill>
            </a:rPr>
            <a:t>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   - </a:t>
          </a:r>
          <a:r>
            <a:rPr lang="ru-RU" sz="900" kern="1200" dirty="0" smtClean="0">
              <a:solidFill>
                <a:schemeClr val="tx1"/>
              </a:solidFill>
            </a:rPr>
            <a:t>анализируют</a:t>
          </a:r>
          <a:r>
            <a:rPr lang="ru-RU" sz="1000" kern="1200" dirty="0" smtClean="0">
              <a:solidFill>
                <a:schemeClr val="tx1"/>
              </a:solidFill>
            </a:rPr>
            <a:t>, </a:t>
          </a:r>
          <a:r>
            <a:rPr lang="ru-RU" sz="900" kern="1200" dirty="0" smtClean="0">
              <a:solidFill>
                <a:schemeClr val="tx1"/>
              </a:solidFill>
            </a:rPr>
            <a:t>формируют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900" kern="1200" dirty="0" smtClean="0">
              <a:solidFill>
                <a:schemeClr val="tx1"/>
              </a:solidFill>
            </a:rPr>
            <a:t>и предоставляют бюджетную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350431" y="4456058"/>
        <a:ext cx="2532717" cy="1175075"/>
      </dsp:txXfrm>
    </dsp:sp>
    <dsp:sp modelId="{1B484103-B5CC-49BB-A3BC-AF799990D8CA}">
      <dsp:nvSpPr>
        <dsp:cNvPr id="0" name=""/>
        <dsp:cNvSpPr/>
      </dsp:nvSpPr>
      <dsp:spPr>
        <a:xfrm>
          <a:off x="162178" y="528031"/>
          <a:ext cx="2845334" cy="174835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/>
        </a:scene3d>
        <a:sp3d>
          <a:bevelT w="0" h="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Главные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accent1"/>
              </a:solidFill>
            </a:rPr>
            <a:t>распорядители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accent1"/>
              </a:solidFill>
            </a:rPr>
            <a:t>(распорядители) бюджетных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accent1"/>
              </a:solidFill>
            </a:rPr>
            <a:t>средств округа (ГРБС)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</a:t>
          </a:r>
          <a:r>
            <a:rPr lang="ru-RU" sz="900" kern="1200" dirty="0" smtClean="0">
              <a:solidFill>
                <a:schemeClr val="tx1"/>
              </a:solidFill>
            </a:rPr>
            <a:t>осуществляют планирование расходов бюджета;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и предоставляют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47526" y="613379"/>
        <a:ext cx="2674638" cy="1577660"/>
      </dsp:txXfrm>
    </dsp:sp>
    <dsp:sp modelId="{5356B0E1-8162-4DE2-9CF6-6915C440583D}">
      <dsp:nvSpPr>
        <dsp:cNvPr id="0" name=""/>
        <dsp:cNvSpPr/>
      </dsp:nvSpPr>
      <dsp:spPr>
        <a:xfrm>
          <a:off x="141411" y="2376263"/>
          <a:ext cx="2961552" cy="1584177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Главный администратор источников финансирования дефицита бюджета округа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accent1"/>
              </a:solidFill>
            </a:rPr>
            <a:t>(Комитет по финансам администрации)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по  источникам финансирования дефицита бюджета;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18744" y="2453596"/>
        <a:ext cx="2806886" cy="1429511"/>
      </dsp:txXfrm>
    </dsp:sp>
    <dsp:sp modelId="{2243B9A5-8E15-4393-A3CF-599F3170D614}">
      <dsp:nvSpPr>
        <dsp:cNvPr id="0" name=""/>
        <dsp:cNvSpPr/>
      </dsp:nvSpPr>
      <dsp:spPr>
        <a:xfrm>
          <a:off x="165363" y="4156857"/>
          <a:ext cx="2961552" cy="1191331"/>
        </a:xfrm>
        <a:prstGeom prst="roundRect">
          <a:avLst/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1"/>
              </a:solidFill>
            </a:rPr>
            <a:t>Получатели бюджетных средств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- формируют и предоставляют ГРБС бюджетную отчетность.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23519" y="4215013"/>
        <a:ext cx="2845240" cy="1075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5C15C-4F2A-4680-BFD9-3AB57A006A24}">
      <dsp:nvSpPr>
        <dsp:cNvPr id="0" name=""/>
        <dsp:cNvSpPr/>
      </dsp:nvSpPr>
      <dsp:spPr>
        <a:xfrm>
          <a:off x="420854" y="-11625"/>
          <a:ext cx="4871938" cy="216222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BD8A5-76BF-4FFB-B93C-1F23CE5F00A0}">
      <dsp:nvSpPr>
        <dsp:cNvPr id="0" name=""/>
        <dsp:cNvSpPr/>
      </dsp:nvSpPr>
      <dsp:spPr>
        <a:xfrm>
          <a:off x="2304255" y="3600401"/>
          <a:ext cx="1025483" cy="463349"/>
        </a:xfrm>
        <a:prstGeom prst="downArrow">
          <a:avLst/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B18BF72F-5B14-4CFC-A666-C6E6D9EAB817}">
      <dsp:nvSpPr>
        <dsp:cNvPr id="0" name=""/>
        <dsp:cNvSpPr/>
      </dsp:nvSpPr>
      <dsp:spPr>
        <a:xfrm>
          <a:off x="854180" y="4058977"/>
          <a:ext cx="4075470" cy="430392"/>
        </a:xfrm>
        <a:prstGeom prst="rect">
          <a:avLst/>
        </a:prstGeom>
        <a:gradFill rotWithShape="1">
          <a:gsLst>
            <a:gs pos="0">
              <a:schemeClr val="accent6">
                <a:shade val="45000"/>
                <a:satMod val="155000"/>
              </a:schemeClr>
            </a:gs>
            <a:gs pos="60000">
              <a:schemeClr val="accent6">
                <a:shade val="95000"/>
                <a:satMod val="150000"/>
              </a:schemeClr>
            </a:gs>
            <a:gs pos="100000">
              <a:schemeClr val="accent6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68% от общего объема бюджета округа</a:t>
          </a:r>
          <a:endParaRPr lang="ru-RU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4180" y="4058977"/>
        <a:ext cx="4075470" cy="430392"/>
      </dsp:txXfrm>
    </dsp:sp>
    <dsp:sp modelId="{550AB4A3-031B-4794-91BF-9F2EC04EDF6D}">
      <dsp:nvSpPr>
        <dsp:cNvPr id="0" name=""/>
        <dsp:cNvSpPr/>
      </dsp:nvSpPr>
      <dsp:spPr>
        <a:xfrm>
          <a:off x="1728197" y="1872208"/>
          <a:ext cx="2235515" cy="15540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Соцполитика</a:t>
          </a:r>
          <a:r>
            <a:rPr lang="ru-RU" sz="1400" b="1" kern="1200" dirty="0" smtClean="0"/>
            <a:t> </a:t>
          </a:r>
          <a:r>
            <a:rPr lang="ru-RU" sz="1200" b="1" kern="1200" dirty="0" smtClean="0"/>
            <a:t>– 18893,2  тыс. руб.</a:t>
          </a:r>
          <a:endParaRPr lang="ru-RU" sz="1200" b="1" kern="1200" dirty="0"/>
        </a:p>
      </dsp:txBody>
      <dsp:txXfrm>
        <a:off x="2055581" y="2099795"/>
        <a:ext cx="1580747" cy="1098887"/>
      </dsp:txXfrm>
    </dsp:sp>
    <dsp:sp modelId="{2B1A8D67-0D71-47F4-9CAC-259F5DF28160}">
      <dsp:nvSpPr>
        <dsp:cNvPr id="0" name=""/>
        <dsp:cNvSpPr/>
      </dsp:nvSpPr>
      <dsp:spPr>
        <a:xfrm>
          <a:off x="771602" y="580052"/>
          <a:ext cx="2045101" cy="1599368"/>
        </a:xfrm>
        <a:prstGeom prst="ellipse">
          <a:avLst/>
        </a:prstGeom>
        <a:gradFill rotWithShape="0">
          <a:gsLst>
            <a:gs pos="0">
              <a:schemeClr val="accent2">
                <a:hueOff val="489413"/>
                <a:satOff val="6596"/>
                <a:lumOff val="8039"/>
                <a:alphaOff val="0"/>
                <a:shade val="45000"/>
                <a:satMod val="155000"/>
              </a:schemeClr>
            </a:gs>
            <a:gs pos="60000">
              <a:schemeClr val="accent2">
                <a:hueOff val="489413"/>
                <a:satOff val="6596"/>
                <a:lumOff val="8039"/>
                <a:alphaOff val="0"/>
                <a:shade val="95000"/>
                <a:satMod val="150000"/>
              </a:schemeClr>
            </a:gs>
            <a:gs pos="100000">
              <a:schemeClr val="accent2">
                <a:hueOff val="489413"/>
                <a:satOff val="6596"/>
                <a:lumOff val="803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Образование</a:t>
          </a:r>
          <a:r>
            <a:rPr lang="ru-RU" sz="1200" b="1" kern="1200" dirty="0" smtClean="0"/>
            <a:t> – 486119 </a:t>
          </a:r>
          <a:r>
            <a:rPr lang="ru-RU" sz="1100" b="1" kern="1200" dirty="0" smtClean="0"/>
            <a:t>тыс. руб.</a:t>
          </a:r>
          <a:endParaRPr lang="ru-RU" sz="1100" b="1" kern="1200" dirty="0"/>
        </a:p>
      </dsp:txBody>
      <dsp:txXfrm>
        <a:off x="1071100" y="814274"/>
        <a:ext cx="1446105" cy="1130924"/>
      </dsp:txXfrm>
    </dsp:sp>
    <dsp:sp modelId="{DE7690E4-8B83-4024-B15F-02E849997AC1}">
      <dsp:nvSpPr>
        <dsp:cNvPr id="0" name=""/>
        <dsp:cNvSpPr/>
      </dsp:nvSpPr>
      <dsp:spPr>
        <a:xfrm>
          <a:off x="2952334" y="576061"/>
          <a:ext cx="1948261" cy="1595362"/>
        </a:xfrm>
        <a:prstGeom prst="ellipse">
          <a:avLst/>
        </a:prstGeom>
        <a:gradFill rotWithShape="0">
          <a:gsLst>
            <a:gs pos="0">
              <a:schemeClr val="accent2">
                <a:hueOff val="978826"/>
                <a:satOff val="13192"/>
                <a:lumOff val="16078"/>
                <a:alphaOff val="0"/>
                <a:shade val="45000"/>
                <a:satMod val="155000"/>
              </a:schemeClr>
            </a:gs>
            <a:gs pos="60000">
              <a:schemeClr val="accent2">
                <a:hueOff val="978826"/>
                <a:satOff val="13192"/>
                <a:lumOff val="16078"/>
                <a:alphaOff val="0"/>
                <a:shade val="95000"/>
                <a:satMod val="150000"/>
              </a:schemeClr>
            </a:gs>
            <a:gs pos="100000">
              <a:schemeClr val="accent2">
                <a:hueOff val="978826"/>
                <a:satOff val="13192"/>
                <a:lumOff val="1607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Культура ,                    физкультура и спорт </a:t>
          </a:r>
          <a:r>
            <a:rPr lang="ru-RU" sz="1400" b="1" kern="1200" dirty="0" smtClean="0"/>
            <a:t>– </a:t>
          </a:r>
          <a:r>
            <a:rPr lang="ru-RU" sz="1200" b="1" kern="1200" dirty="0" smtClean="0"/>
            <a:t>203898,8 </a:t>
          </a:r>
          <a:r>
            <a:rPr lang="ru-RU" sz="1100" b="1" kern="1200" dirty="0" smtClean="0"/>
            <a:t>тыс. </a:t>
          </a:r>
          <a:r>
            <a:rPr lang="ru-RU" sz="1100" b="1" kern="1200" dirty="0" err="1" smtClean="0"/>
            <a:t>руб</a:t>
          </a:r>
          <a:endParaRPr lang="ru-RU" sz="1100" b="1" kern="1200" dirty="0"/>
        </a:p>
      </dsp:txBody>
      <dsp:txXfrm>
        <a:off x="3237650" y="809696"/>
        <a:ext cx="1377629" cy="1128092"/>
      </dsp:txXfrm>
    </dsp:sp>
    <dsp:sp modelId="{E3371C7A-23CB-452C-B1E7-442B3500162F}">
      <dsp:nvSpPr>
        <dsp:cNvPr id="0" name=""/>
        <dsp:cNvSpPr/>
      </dsp:nvSpPr>
      <dsp:spPr>
        <a:xfrm>
          <a:off x="13" y="288038"/>
          <a:ext cx="5639226" cy="33112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34493-8B25-495E-B7BC-64148AFDE6AF}">
      <dsp:nvSpPr>
        <dsp:cNvPr id="0" name=""/>
        <dsp:cNvSpPr/>
      </dsp:nvSpPr>
      <dsp:spPr>
        <a:xfrm>
          <a:off x="0" y="650450"/>
          <a:ext cx="7992888" cy="213492"/>
        </a:xfrm>
        <a:prstGeom prst="rect">
          <a:avLst/>
        </a:prstGeom>
        <a:solidFill>
          <a:schemeClr val="accent6">
            <a:lumMod val="40000"/>
            <a:lumOff val="60000"/>
            <a:alpha val="85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2020-2023 годы</a:t>
          </a:r>
          <a:r>
            <a:rPr lang="ru-RU" sz="16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реализация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муниципальных программ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50450"/>
        <a:ext cx="7992888" cy="213492"/>
      </dsp:txXfrm>
    </dsp:sp>
    <dsp:sp modelId="{0CB1C012-D137-4CC1-98DE-309A2FFA9ABB}">
      <dsp:nvSpPr>
        <dsp:cNvPr id="0" name=""/>
        <dsp:cNvSpPr/>
      </dsp:nvSpPr>
      <dsp:spPr>
        <a:xfrm rot="10800000">
          <a:off x="0" y="325301"/>
          <a:ext cx="7992888" cy="328351"/>
        </a:xfrm>
        <a:prstGeom prst="upArrowCallout">
          <a:avLst/>
        </a:prstGeom>
        <a:solidFill>
          <a:schemeClr val="accent1">
            <a:lumMod val="40000"/>
            <a:lumOff val="60000"/>
            <a:alpha val="83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2016-2019 годы</a:t>
          </a:r>
          <a:r>
            <a:rPr lang="ru-RU" sz="1600" b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внедрение и развитие программного метода планирования</a:t>
          </a:r>
        </a:p>
      </dsp:txBody>
      <dsp:txXfrm rot="10800000">
        <a:off x="0" y="325301"/>
        <a:ext cx="7992888" cy="213353"/>
      </dsp:txXfrm>
    </dsp:sp>
    <dsp:sp modelId="{CD7224EC-E507-4AA3-94CB-F07450EB507E}">
      <dsp:nvSpPr>
        <dsp:cNvPr id="0" name=""/>
        <dsp:cNvSpPr/>
      </dsp:nvSpPr>
      <dsp:spPr>
        <a:xfrm rot="10800000">
          <a:off x="0" y="152"/>
          <a:ext cx="7992888" cy="328351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</a:t>
          </a:r>
          <a:r>
            <a:rPr lang="ru-RU" sz="1600" b="1" i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сформирована нормативная база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52"/>
        <a:ext cx="7992888" cy="213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0.25581</cdr:x>
      <cdr:y>0.16875</cdr:y>
    </cdr:from>
    <cdr:to>
      <cdr:x>0.34579</cdr:x>
      <cdr:y>0.25803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720080"/>
          <a:ext cx="557218" cy="3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R="223520" algn="ctr">
            <a:lnSpc>
              <a:spcPct val="100000"/>
            </a:lnSpc>
            <a:spcBef>
              <a:spcPts val="5"/>
            </a:spcBef>
          </a:pPr>
          <a:r>
            <a:rPr lang="en-US" sz="1800" b="1" dirty="0">
              <a:solidFill>
                <a:srgbClr val="FFFFFF"/>
              </a:solidFill>
              <a:cs typeface="Calibri"/>
            </a:rPr>
            <a:t>I</a:t>
          </a:r>
          <a:endParaRPr lang="en-US" sz="1800" dirty="0">
            <a:cs typeface="Calibri"/>
          </a:endParaRPr>
        </a:p>
      </cdr:txBody>
    </cdr:sp>
  </cdr:relSizeAnchor>
  <cdr:relSizeAnchor xmlns:cdr="http://schemas.openxmlformats.org/drawingml/2006/chartDrawing">
    <cdr:from>
      <cdr:x>0.68605</cdr:x>
      <cdr:y>0.47249</cdr:y>
    </cdr:from>
    <cdr:to>
      <cdr:x>0.78482</cdr:x>
      <cdr:y>0.57344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2016224"/>
          <a:ext cx="611652" cy="430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800" b="1" dirty="0">
              <a:solidFill>
                <a:srgbClr val="FFFFFF"/>
              </a:solidFill>
              <a:cs typeface="Calibri"/>
            </a:rPr>
            <a:t>III</a:t>
          </a:r>
          <a:endParaRPr lang="en-US" sz="1800" dirty="0">
            <a:cs typeface="Calibri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0.15116</cdr:x>
      <cdr:y>0.53999</cdr:y>
    </cdr:from>
    <cdr:to>
      <cdr:x>0.24993</cdr:x>
      <cdr:y>0.64094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6104" y="2304256"/>
          <a:ext cx="611652" cy="430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rgbClr val="FFFFFF"/>
              </a:solidFill>
              <a:cs typeface="Calibri"/>
            </a:rPr>
            <a:t>II</a:t>
          </a:r>
          <a:endParaRPr lang="en-US" sz="1800" dirty="0">
            <a:cs typeface="Calibri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0.36934</cdr:x>
      <cdr:y>0.47669</cdr:y>
    </cdr:from>
    <cdr:to>
      <cdr:x>0.54207</cdr:x>
      <cdr:y>0.60794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1488" y="1937251"/>
          <a:ext cx="1052962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0.18388</cdr:x>
      <cdr:y>0.36139</cdr:y>
    </cdr:from>
    <cdr:to>
      <cdr:x>0.88524</cdr:x>
      <cdr:y>0.73218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7224" y="1569668"/>
          <a:ext cx="3078975" cy="1610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12065" marR="5080" algn="ctr">
            <a:lnSpc>
              <a:spcPct val="86300"/>
            </a:lnSpc>
            <a:spcBef>
              <a:spcPts val="330"/>
            </a:spcBef>
          </a:pPr>
          <a:endParaRPr lang="ru-RU" sz="2400" b="1" spc="140" dirty="0" smtClean="0">
            <a:solidFill>
              <a:srgbClr val="231F20"/>
            </a:solidFill>
            <a:cs typeface="Calibri"/>
          </a:endParaRPr>
        </a:p>
        <a:p xmlns:a="http://schemas.openxmlformats.org/drawingml/2006/main">
          <a:pPr marL="12065" marR="5080" algn="ctr">
            <a:lnSpc>
              <a:spcPct val="86300"/>
            </a:lnSpc>
            <a:spcBef>
              <a:spcPts val="330"/>
            </a:spcBef>
          </a:pPr>
          <a:r>
            <a:rPr lang="ru-RU" sz="2400" b="1" dirty="0" smtClean="0">
              <a:cs typeface="Calibri"/>
            </a:rPr>
            <a:t>548,9</a:t>
          </a:r>
          <a:endParaRPr lang="ru-RU" sz="2400" b="1" dirty="0">
            <a:cs typeface="Calibri"/>
          </a:endParaRPr>
        </a:p>
        <a:p xmlns:a="http://schemas.openxmlformats.org/drawingml/2006/main">
          <a:pPr algn="ctr">
            <a:lnSpc>
              <a:spcPts val="2014"/>
            </a:lnSpc>
          </a:pPr>
          <a:r>
            <a:rPr lang="ru-RU" sz="1400" b="1" spc="110" dirty="0">
              <a:solidFill>
                <a:schemeClr val="tx1"/>
              </a:solidFill>
              <a:cs typeface="Calibri"/>
            </a:rPr>
            <a:t>(МЛН</a:t>
          </a:r>
          <a:r>
            <a:rPr lang="ru-RU" sz="1400" b="1" spc="-60" dirty="0">
              <a:solidFill>
                <a:schemeClr val="tx1"/>
              </a:solidFill>
              <a:cs typeface="Calibri"/>
            </a:rPr>
            <a:t> </a:t>
          </a:r>
          <a:r>
            <a:rPr lang="ru-RU" sz="1400" b="1" spc="105" dirty="0">
              <a:solidFill>
                <a:schemeClr val="tx1"/>
              </a:solidFill>
              <a:cs typeface="Calibri"/>
            </a:rPr>
            <a:t>РУБ</a:t>
          </a:r>
          <a:r>
            <a:rPr lang="ru-RU" sz="1400" b="1" spc="105" dirty="0" smtClean="0">
              <a:solidFill>
                <a:schemeClr val="tx1"/>
              </a:solidFill>
              <a:cs typeface="Calibri"/>
            </a:rPr>
            <a:t>.)</a:t>
          </a:r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EBE1-B75F-453F-9F31-FB433C4CBADA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6C32D-35DD-4B8B-8EB3-A92667A08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7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C32D-35DD-4B8B-8EB3-A92667A08F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2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Решение о бюджете 2021-2023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Решение о бюджете 2021-2023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3.png"/><Relationship Id="rId12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5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9.png"/><Relationship Id="rId12" Type="http://schemas.microsoft.com/office/2007/relationships/hdphoto" Target="../media/hdphoto14.wd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1.jpeg"/><Relationship Id="rId14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Relationship Id="rId9" Type="http://schemas.openxmlformats.org/officeDocument/2006/relationships/image" Target="../media/image6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microsoft.com/office/2007/relationships/hdphoto" Target="../media/hdphoto16.wdp"/><Relationship Id="rId7" Type="http://schemas.microsoft.com/office/2007/relationships/hdphoto" Target="../media/hdphoto1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4.png"/><Relationship Id="rId4" Type="http://schemas.openxmlformats.org/officeDocument/2006/relationships/image" Target="../media/image6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5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165" y="4437112"/>
            <a:ext cx="8208912" cy="936104"/>
          </a:xfrm>
        </p:spPr>
        <p:txBody>
          <a:bodyPr>
            <a:noAutofit/>
          </a:bodyPr>
          <a:lstStyle/>
          <a:p>
            <a:pPr marL="0"/>
            <a:r>
              <a:rPr lang="ru-RU" sz="1400" b="1" dirty="0"/>
              <a:t>К решению Собрания представителей Ягоднинского </a:t>
            </a:r>
            <a:r>
              <a:rPr lang="ru-RU" sz="1400" b="1" dirty="0" smtClean="0"/>
              <a:t>городского округа</a:t>
            </a:r>
          </a:p>
          <a:p>
            <a:pPr marL="0"/>
            <a:r>
              <a:rPr lang="ru-RU" sz="1400" b="1" dirty="0" smtClean="0"/>
              <a:t>от </a:t>
            </a:r>
            <a:r>
              <a:rPr lang="ru-RU" sz="1400" b="1" dirty="0"/>
              <a:t>29.12.2020 года №23</a:t>
            </a:r>
          </a:p>
          <a:p>
            <a:pPr marL="0"/>
            <a:endParaRPr lang="ru-RU" sz="1400" b="1" dirty="0" smtClean="0"/>
          </a:p>
          <a:p>
            <a:pPr marL="0"/>
            <a:r>
              <a:rPr lang="ru-RU" sz="1400" b="1" dirty="0" smtClean="0"/>
              <a:t> «</a:t>
            </a:r>
            <a:r>
              <a:rPr lang="ru-RU" sz="1400" b="1" dirty="0"/>
              <a:t>О бюджете </a:t>
            </a:r>
            <a:r>
              <a:rPr lang="ru-RU" sz="1200" b="1" dirty="0"/>
              <a:t>муниципального </a:t>
            </a:r>
            <a:r>
              <a:rPr lang="ru-RU" sz="1200" b="1" dirty="0" smtClean="0"/>
              <a:t>образования </a:t>
            </a:r>
            <a:r>
              <a:rPr lang="ru-RU" sz="1400" b="1" dirty="0" smtClean="0"/>
              <a:t>«Ягоднинский </a:t>
            </a:r>
            <a:r>
              <a:rPr lang="ru-RU" sz="1400" b="1" dirty="0"/>
              <a:t>городской округ</a:t>
            </a:r>
            <a:r>
              <a:rPr lang="ru-RU" sz="1400" b="1" dirty="0" smtClean="0"/>
              <a:t>» </a:t>
            </a:r>
          </a:p>
          <a:p>
            <a:pPr marL="0"/>
            <a:r>
              <a:rPr lang="ru-RU" sz="1400" b="1" dirty="0" smtClean="0"/>
              <a:t>на </a:t>
            </a:r>
            <a:r>
              <a:rPr lang="ru-RU" sz="1400" b="1" dirty="0"/>
              <a:t>2021 </a:t>
            </a:r>
            <a:r>
              <a:rPr lang="ru-RU" sz="1400" b="1" dirty="0" smtClean="0"/>
              <a:t>год и </a:t>
            </a:r>
            <a:r>
              <a:rPr lang="ru-RU" sz="1400" b="1" dirty="0"/>
              <a:t>плановый период 2022 и 2023 </a:t>
            </a:r>
            <a:r>
              <a:rPr lang="ru-RU" sz="1400" b="1" dirty="0" smtClean="0"/>
              <a:t>годов»</a:t>
            </a:r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7332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bg2">
                    <a:shade val="25000"/>
                  </a:schemeClr>
                </a:solidFill>
              </a:rPr>
              <a:t>Подготовлено Комитетом </a:t>
            </a:r>
            <a:r>
              <a:rPr lang="ru-RU" sz="1200" dirty="0">
                <a:solidFill>
                  <a:schemeClr val="bg2">
                    <a:shade val="25000"/>
                  </a:schemeClr>
                </a:solidFill>
              </a:rPr>
              <a:t>по финансам администрации </a:t>
            </a:r>
            <a:endParaRPr lang="ru-RU" sz="1200" dirty="0" smtClean="0">
              <a:solidFill>
                <a:schemeClr val="bg2">
                  <a:shade val="25000"/>
                </a:schemeClr>
              </a:solidFill>
            </a:endParaRPr>
          </a:p>
          <a:p>
            <a:pPr algn="r"/>
            <a:r>
              <a:rPr lang="ru-RU" sz="1200" dirty="0" smtClean="0">
                <a:solidFill>
                  <a:schemeClr val="bg2">
                    <a:shade val="25000"/>
                  </a:schemeClr>
                </a:solidFill>
              </a:rPr>
              <a:t>Ягоднинского </a:t>
            </a:r>
            <a:r>
              <a:rPr lang="ru-RU" sz="1200" dirty="0">
                <a:solidFill>
                  <a:schemeClr val="bg2">
                    <a:shade val="25000"/>
                  </a:schemeClr>
                </a:solidFill>
              </a:rPr>
              <a:t>городского </a:t>
            </a:r>
            <a:r>
              <a:rPr lang="ru-RU" sz="1200" dirty="0" smtClean="0">
                <a:solidFill>
                  <a:schemeClr val="bg2">
                    <a:shade val="25000"/>
                  </a:schemeClr>
                </a:solidFill>
              </a:rPr>
              <a:t>округа, 2020 год</a:t>
            </a:r>
            <a:endParaRPr lang="ru-RU" sz="1200" dirty="0">
              <a:solidFill>
                <a:schemeClr val="bg2">
                  <a:shade val="25000"/>
                </a:schemeClr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r>
              <a:rPr lang="ru-RU" dirty="0" smtClean="0"/>
              <a:t>29 декабря 2020 г.</a:t>
            </a:r>
            <a:endParaRPr lang="en-US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56176" y="6471121"/>
            <a:ext cx="2664296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12" name="Рисунок 11" descr="https://cdn.pixabay.com/photo/2017/02/07/10/33/crowd-2045499_960_7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4"/>
          <a:stretch/>
        </p:blipFill>
        <p:spPr bwMode="auto">
          <a:xfrm>
            <a:off x="1259633" y="476672"/>
            <a:ext cx="6696744" cy="197866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  <a:reflection stA="29000" endPos="65000" dist="50800" dir="5400000" sy="-100000" algn="bl" rotWithShape="0"/>
            <a:softEdge rad="1524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53424"/>
            <a:ext cx="8136904" cy="201167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ru-RU" sz="8000" dirty="0" smtClean="0"/>
              <a:t>Бюджет 2021</a:t>
            </a:r>
            <a:br>
              <a:rPr lang="ru-RU" sz="8000" dirty="0" smtClean="0"/>
            </a:br>
            <a:r>
              <a:rPr lang="ru-RU" dirty="0" smtClean="0"/>
              <a:t>для граждан	</a:t>
            </a:r>
            <a:r>
              <a:rPr lang="ru-RU" sz="3100" dirty="0" smtClean="0"/>
              <a:t>       2022-2023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6438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Доходы городского округа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1382479" y="1745645"/>
            <a:ext cx="2037393" cy="1008112"/>
          </a:xfrm>
          <a:prstGeom prst="round2SameRect">
            <a:avLst/>
          </a:prstGeom>
          <a:gradFill>
            <a:gsLst>
              <a:gs pos="7000">
                <a:srgbClr val="0070C0">
                  <a:lumMod val="98000"/>
                </a:srgbClr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Налоговые</a:t>
            </a:r>
          </a:p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доходы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3635895" y="1745645"/>
            <a:ext cx="2016225" cy="1008112"/>
          </a:xfrm>
          <a:prstGeom prst="round2SameRect">
            <a:avLst/>
          </a:prstGeom>
          <a:gradFill>
            <a:gsLst>
              <a:gs pos="34000">
                <a:srgbClr val="0070C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Неналоговые</a:t>
            </a:r>
          </a:p>
          <a:p>
            <a:pPr marL="0" indent="0" algn="ctr">
              <a:buFont typeface="Wingdings 2"/>
              <a:buNone/>
            </a:pP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доходы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5796136" y="1745645"/>
            <a:ext cx="2016224" cy="1008112"/>
          </a:xfrm>
          <a:prstGeom prst="round2SameRect">
            <a:avLst/>
          </a:prstGeom>
          <a:gradFill>
            <a:gsLst>
              <a:gs pos="23000">
                <a:srgbClr val="0070C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ru-RU" sz="145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Безвозмездные поступления</a:t>
            </a:r>
            <a:endParaRPr lang="ru-RU" sz="14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1888672" y="2836683"/>
            <a:ext cx="1025006" cy="752585"/>
          </a:xfrm>
          <a:prstGeom prst="downArrow">
            <a:avLst/>
          </a:prstGeom>
          <a:gradFill>
            <a:gsLst>
              <a:gs pos="43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6" name="Объект 6"/>
          <p:cNvSpPr txBox="1">
            <a:spLocks/>
          </p:cNvSpPr>
          <p:nvPr/>
        </p:nvSpPr>
        <p:spPr>
          <a:xfrm>
            <a:off x="4131504" y="2836682"/>
            <a:ext cx="1025006" cy="752585"/>
          </a:xfrm>
          <a:prstGeom prst="downArrow">
            <a:avLst/>
          </a:prstGeom>
          <a:gradFill>
            <a:gsLst>
              <a:gs pos="43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7" name="Объект 6"/>
          <p:cNvSpPr txBox="1">
            <a:spLocks/>
          </p:cNvSpPr>
          <p:nvPr/>
        </p:nvSpPr>
        <p:spPr>
          <a:xfrm>
            <a:off x="6228184" y="2839171"/>
            <a:ext cx="1025006" cy="750098"/>
          </a:xfrm>
          <a:prstGeom prst="downArrow">
            <a:avLst/>
          </a:prstGeom>
          <a:gradFill>
            <a:gsLst>
              <a:gs pos="43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052736"/>
            <a:ext cx="8208912" cy="576064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satMod val="270000"/>
                  <a:alpha val="48000"/>
                </a:schemeClr>
              </a:gs>
              <a:gs pos="59000">
                <a:schemeClr val="accent1">
                  <a:tint val="60000"/>
                  <a:satMod val="300000"/>
                  <a:alpha val="56000"/>
                </a:schemeClr>
              </a:gs>
              <a:gs pos="100000">
                <a:schemeClr val="accent1">
                  <a:tint val="29000"/>
                  <a:satMod val="400000"/>
                  <a:alpha val="53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–  это денежные средства, </a:t>
            </a:r>
            <a:r>
              <a:rPr lang="ru-RU" sz="1200" b="1" dirty="0">
                <a:solidFill>
                  <a:schemeClr val="tx1"/>
                </a:solidFill>
              </a:rPr>
              <a:t>получаемые </a:t>
            </a:r>
            <a:r>
              <a:rPr lang="ru-RU" sz="1200" b="1" dirty="0" smtClean="0">
                <a:solidFill>
                  <a:schemeClr val="tx1"/>
                </a:solidFill>
              </a:rPr>
              <a:t>округом за </a:t>
            </a:r>
            <a:r>
              <a:rPr lang="ru-RU" sz="1200" b="1" dirty="0">
                <a:solidFill>
                  <a:schemeClr val="tx1"/>
                </a:solidFill>
              </a:rPr>
              <a:t>счёт взимания налогов, пошлин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200" b="1" dirty="0">
                <a:solidFill>
                  <a:schemeClr val="tx1"/>
                </a:solidFill>
              </a:rPr>
              <a:t>платежей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в результате какой-либо деятельности за определённый период времени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110190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15" name="Объект 6"/>
          <p:cNvSpPr txBox="1">
            <a:spLocks/>
          </p:cNvSpPr>
          <p:nvPr/>
        </p:nvSpPr>
        <p:spPr>
          <a:xfrm>
            <a:off x="1373019" y="3717032"/>
            <a:ext cx="2046853" cy="2520280"/>
          </a:xfrm>
          <a:prstGeom prst="roundRect">
            <a:avLst/>
          </a:prstGeom>
          <a:gradFill>
            <a:gsLst>
              <a:gs pos="16000">
                <a:srgbClr val="FFC00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rmAutofit fontScale="6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доходы от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предусмотренных законодательством РФ о налогах 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сборах федеральных 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налогов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сборов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в том числе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от налогов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предусмотренных специальными налоговыми режимами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региональных налогов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а также пеней </a:t>
            </a:r>
            <a:r>
              <a:rPr lang="ru-RU" sz="16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штрафов </a:t>
            </a:r>
            <a:r>
              <a:rPr lang="ru-RU" sz="16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 ним</a:t>
            </a:r>
          </a:p>
        </p:txBody>
      </p:sp>
      <p:sp>
        <p:nvSpPr>
          <p:cNvPr id="19" name="Объект 6"/>
          <p:cNvSpPr txBox="1">
            <a:spLocks/>
          </p:cNvSpPr>
          <p:nvPr/>
        </p:nvSpPr>
        <p:spPr>
          <a:xfrm>
            <a:off x="3599891" y="3717032"/>
            <a:ext cx="2052229" cy="2520280"/>
          </a:xfrm>
          <a:prstGeom prst="roundRect">
            <a:avLst/>
          </a:prstGeom>
          <a:gradFill>
            <a:gsLst>
              <a:gs pos="16000">
                <a:srgbClr val="FFC00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поступающие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в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бюджет платежи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оказание государственных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услуг,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 пользование природными ресурсами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за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пользование муниципальной собственностью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, от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продажи муниципального имущества, а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также платежи в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виде штрафов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и иных санкций </a:t>
            </a:r>
            <a:r>
              <a:rPr lang="ru-RU" sz="9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 нарушение </a:t>
            </a:r>
            <a:r>
              <a:rPr lang="ru-RU" sz="900" b="1" spc="-15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законодательства</a:t>
            </a: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796137" y="3718148"/>
            <a:ext cx="2016224" cy="2520280"/>
          </a:xfrm>
          <a:prstGeom prst="roundRect">
            <a:avLst/>
          </a:prstGeom>
          <a:gradFill>
            <a:gsLst>
              <a:gs pos="16000">
                <a:srgbClr val="FFC000"/>
              </a:gs>
              <a:gs pos="100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42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tlCol="0" anchor="ctr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средства, получаемые их других бюджетов (межбюджетные трансферты) и фондов, а также от физических лиц, в том числе добровольные пожертвования</a:t>
            </a:r>
            <a:endParaRPr lang="ru-RU" sz="1000" b="1" spc="-15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5288" y1="90640" x2="95288" y2="90640"/>
                        <a14:backgroundMark x1="93543" y1="12808" x2="93543" y2="12808"/>
                        <a14:backgroundMark x1="38045" y1="5911" x2="38045" y2="5911"/>
                        <a14:backgroundMark x1="4887" y1="72906" x2="4887" y2="72906"/>
                        <a14:backgroundMark x1="9250" y1="94089" x2="9250" y2="94089"/>
                        <a14:backgroundMark x1="54101" y1="25369" x2="54101" y2="25369"/>
                        <a14:backgroundMark x1="59860" y1="32266" x2="59860" y2="32266"/>
                        <a14:backgroundMark x1="62653" y1="34729" x2="62653" y2="34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53758"/>
            <a:ext cx="1449662" cy="102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85393" y1="16138" x2="85393" y2="16138"/>
                        <a14:backgroundMark x1="12360" y1="11527" x2="12360" y2="11527"/>
                        <a14:backgroundMark x1="7865" y1="72046" x2="7865" y2="72046"/>
                        <a14:backgroundMark x1="85955" y1="87608" x2="85955" y2="87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6687"/>
            <a:ext cx="683568" cy="133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Расходы городского округа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97848" y="1844824"/>
            <a:ext cx="8153575" cy="3888432"/>
          </a:xfrm>
        </p:spPr>
        <p:txBody>
          <a:bodyPr/>
          <a:lstStyle/>
          <a:p>
            <a:pPr marL="0" indent="0">
              <a:buClr>
                <a:srgbClr val="AD0101"/>
              </a:buClr>
              <a:buNone/>
            </a:pPr>
            <a:r>
              <a:rPr lang="ru-RU" sz="1100" b="1" dirty="0">
                <a:solidFill>
                  <a:srgbClr val="AD0101"/>
                </a:solidFill>
              </a:rPr>
              <a:t>Принципы формирования расходов </a:t>
            </a:r>
            <a:r>
              <a:rPr lang="ru-RU" sz="1100" b="1" dirty="0" smtClean="0">
                <a:solidFill>
                  <a:srgbClr val="AD0101"/>
                </a:solidFill>
              </a:rPr>
              <a:t>бюджета: - </a:t>
            </a:r>
            <a:r>
              <a:rPr lang="ru-RU" sz="1100" b="1" dirty="0">
                <a:solidFill>
                  <a:prstClr val="black"/>
                </a:solidFill>
              </a:rPr>
              <a:t>по </a:t>
            </a:r>
            <a:r>
              <a:rPr lang="ru-RU" sz="1100" b="1" dirty="0" smtClean="0">
                <a:solidFill>
                  <a:prstClr val="black"/>
                </a:solidFill>
              </a:rPr>
              <a:t>разделам (отраслям);</a:t>
            </a:r>
            <a:endParaRPr lang="ru-RU" sz="11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AD0101"/>
              </a:buClr>
              <a:buNone/>
            </a:pPr>
            <a:r>
              <a:rPr lang="ru-RU" sz="1100" b="1" dirty="0" smtClean="0">
                <a:solidFill>
                  <a:prstClr val="black"/>
                </a:solidFill>
              </a:rPr>
              <a:t>				   - по ведомствам (ГРБС);</a:t>
            </a:r>
          </a:p>
          <a:p>
            <a:pPr marL="0" indent="0">
              <a:buClr>
                <a:srgbClr val="AD0101"/>
              </a:buClr>
              <a:buNone/>
            </a:pPr>
            <a:r>
              <a:rPr lang="ru-RU" sz="1100" b="1" dirty="0">
                <a:solidFill>
                  <a:prstClr val="black"/>
                </a:solidFill>
              </a:rPr>
              <a:t>				   - по </a:t>
            </a:r>
            <a:r>
              <a:rPr lang="ru-RU" sz="1100" b="1" dirty="0" smtClean="0">
                <a:solidFill>
                  <a:prstClr val="black"/>
                </a:solidFill>
              </a:rPr>
              <a:t>муниципальным программам </a:t>
            </a:r>
          </a:p>
          <a:p>
            <a:pPr marL="0" indent="0">
              <a:buClr>
                <a:srgbClr val="AD0101"/>
              </a:buClr>
              <a:buNone/>
            </a:pPr>
            <a:r>
              <a:rPr lang="ru-RU" sz="1100" b="1" dirty="0">
                <a:solidFill>
                  <a:prstClr val="black"/>
                </a:solidFill>
              </a:rPr>
              <a:t>	</a:t>
            </a:r>
            <a:r>
              <a:rPr lang="ru-RU" sz="1100" b="1" dirty="0" smtClean="0">
                <a:solidFill>
                  <a:prstClr val="black"/>
                </a:solidFill>
              </a:rPr>
              <a:t>			     Ягоднинского городского округа</a:t>
            </a:r>
          </a:p>
          <a:p>
            <a:pPr marL="0" indent="0">
              <a:buClr>
                <a:srgbClr val="AD0101"/>
              </a:buClr>
              <a:buNone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0" indent="0" algn="ctr">
              <a:buClr>
                <a:srgbClr val="AD0101"/>
              </a:buClr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Разделы</a:t>
            </a:r>
            <a:r>
              <a:rPr lang="ru-RU" sz="1600" b="1" spc="-29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sz="1600" b="1" spc="6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сси</a:t>
            </a:r>
            <a:r>
              <a:rPr lang="ru-RU" sz="1600" b="1" spc="-29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икации</a:t>
            </a:r>
            <a:r>
              <a:rPr lang="ru-RU" sz="1600" b="1" spc="-17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600" b="1" spc="6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сх</a:t>
            </a:r>
            <a:r>
              <a:rPr lang="ru-RU" sz="1600" b="1" spc="6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b="1" spc="-1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600" b="1" spc="-5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spc="6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sz="1600" b="1" spc="-1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же</a:t>
            </a:r>
            <a:r>
              <a:rPr lang="ru-RU" sz="1600" b="1" spc="-17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ов по отраслям</a:t>
            </a:r>
            <a:endParaRPr lang="ru-RU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8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849" y="1006345"/>
            <a:ext cx="8106599" cy="766471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satMod val="270000"/>
                  <a:alpha val="48000"/>
                </a:schemeClr>
              </a:gs>
              <a:gs pos="59000">
                <a:schemeClr val="accent1">
                  <a:tint val="60000"/>
                  <a:satMod val="300000"/>
                  <a:alpha val="56000"/>
                </a:schemeClr>
              </a:gs>
              <a:gs pos="100000">
                <a:schemeClr val="accent1">
                  <a:tint val="29000"/>
                  <a:satMod val="400000"/>
                  <a:alpha val="53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–  это средства, выплачиваемые из бюджета округа на реализацию расходных обязательств Ягоднинского городского округа, обусловленными установленным законодательством разграничением полномочий</a:t>
            </a:r>
            <a:r>
              <a:rPr lang="ru-RU" sz="1100" b="1" dirty="0" smtClean="0">
                <a:solidFill>
                  <a:schemeClr val="tx1"/>
                </a:solidFill>
              </a:rPr>
              <a:t>, исполнение </a:t>
            </a:r>
            <a:r>
              <a:rPr lang="ru-RU" sz="1100" b="1" dirty="0">
                <a:solidFill>
                  <a:schemeClr val="tx1"/>
                </a:solidFill>
              </a:rPr>
              <a:t>которых должно происходить в очередном финансовом году за счет средств </a:t>
            </a:r>
            <a:r>
              <a:rPr lang="ru-RU" sz="1100" b="1" dirty="0" smtClean="0">
                <a:solidFill>
                  <a:schemeClr val="tx1"/>
                </a:solidFill>
              </a:rPr>
              <a:t>соответствующих </a:t>
            </a:r>
            <a:r>
              <a:rPr lang="ru-RU" sz="1100" b="1" dirty="0">
                <a:solidFill>
                  <a:schemeClr val="tx1"/>
                </a:solidFill>
              </a:rPr>
              <a:t>бюджетов.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568" t="46255" r="10647" b="13249"/>
          <a:stretch/>
        </p:blipFill>
        <p:spPr bwMode="auto">
          <a:xfrm>
            <a:off x="497849" y="3284984"/>
            <a:ext cx="8106599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199567" y="6093296"/>
            <a:ext cx="539552" cy="361950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/>
              <a:t>Бюджетная классификация</a:t>
            </a:r>
          </a:p>
        </p:txBody>
      </p:sp>
      <p:sp>
        <p:nvSpPr>
          <p:cNvPr id="40" name="Google Shape;527;p31"/>
          <p:cNvSpPr txBox="1">
            <a:spLocks noGrp="1"/>
          </p:cNvSpPr>
          <p:nvPr>
            <p:ph idx="1"/>
          </p:nvPr>
        </p:nvSpPr>
        <p:spPr>
          <a:xfrm>
            <a:off x="468313" y="981075"/>
            <a:ext cx="8183562" cy="476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r>
              <a:rPr lang="ru-RU" sz="1100" b="1" dirty="0">
                <a:solidFill>
                  <a:schemeClr val="accent1"/>
                </a:solidFill>
                <a:sym typeface="Century Schoolbook"/>
              </a:rPr>
              <a:t>Бюджетная классификация Российской Федерации </a:t>
            </a:r>
            <a:r>
              <a:rPr lang="ru-RU" sz="1100" b="1" dirty="0">
                <a:sym typeface="Century Schoolbook"/>
              </a:rPr>
              <a:t>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</a:t>
            </a:r>
            <a:endParaRPr sz="1100" b="1" dirty="0"/>
          </a:p>
        </p:txBody>
      </p:sp>
      <p:pic>
        <p:nvPicPr>
          <p:cNvPr id="43" name="Google Shape;528;p31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colorTemperature colorTemp="10625"/>
                    </a14:imgEffect>
                    <a14:imgEffect>
                      <a14:brightnessContrast bright="-19000" contrast="5000"/>
                    </a14:imgEffect>
                  </a14:imgLayer>
                </a14:imgProps>
              </a:ext>
            </a:extLst>
          </a:blip>
          <a:srcRect t="9913" b="10425"/>
          <a:stretch/>
        </p:blipFill>
        <p:spPr>
          <a:xfrm>
            <a:off x="496958" y="1844824"/>
            <a:ext cx="8323514" cy="310341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529;p31"/>
          <p:cNvSpPr txBox="1"/>
          <p:nvPr/>
        </p:nvSpPr>
        <p:spPr>
          <a:xfrm>
            <a:off x="487294" y="5229200"/>
            <a:ext cx="82518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Schoolbook"/>
              <a:buNone/>
            </a:pPr>
            <a:r>
              <a:rPr lang="ru-RU" sz="1100" b="1" dirty="0">
                <a:sym typeface="Century Schoolbook"/>
              </a:rPr>
              <a:t>* </a:t>
            </a:r>
            <a:r>
              <a:rPr lang="ru-RU" sz="1100" b="1" dirty="0">
                <a:solidFill>
                  <a:schemeClr val="accent1"/>
                </a:solidFill>
                <a:sym typeface="Century Schoolbook"/>
              </a:rPr>
              <a:t>Классификация расходов бюджетов – </a:t>
            </a:r>
            <a:r>
              <a:rPr lang="ru-RU" sz="1100" b="1" dirty="0">
                <a:sym typeface="Century Schoolbook"/>
              </a:rPr>
              <a:t>основа для построения ведомственной структуры расходов соответствующего бюджета.</a:t>
            </a:r>
            <a:endParaRPr sz="1100" b="1" dirty="0"/>
          </a:p>
        </p:txBody>
      </p:sp>
      <p:pic>
        <p:nvPicPr>
          <p:cNvPr id="45" name="Picture 36" descr="http://www.college-edu.ru/upload/iblock/d94/d9418f4aeb965495f7cac553a12095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0192" y1="18343" x2="70192" y2="18343"/>
                        <a14:backgroundMark x1="18910" y1="2663" x2="18910" y2="2663"/>
                        <a14:backgroundMark x1="7372" y1="33432" x2="7372" y2="33432"/>
                        <a14:backgroundMark x1="10256" y1="84024" x2="10256" y2="84024"/>
                        <a14:backgroundMark x1="45833" y1="93195" x2="45833" y2="93195"/>
                        <a14:backgroundMark x1="92949" y1="87278" x2="92949" y2="87278"/>
                      </a14:backgroundRemoval>
                    </a14:imgEffect>
                    <a14:imgEffect>
                      <a14:colorTemperature colorTemp="55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8" y="3824391"/>
            <a:ext cx="1296144" cy="1404809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648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300" dirty="0"/>
              <a:t>Административно-территориальное устройство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Ягоднинского </a:t>
            </a:r>
            <a:r>
              <a:rPr lang="ru-RU" sz="2300" dirty="0"/>
              <a:t>городского округа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4320480" cy="505204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r>
              <a:rPr lang="ru-RU" sz="900" dirty="0" smtClean="0"/>
              <a:t> </a:t>
            </a:r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lang="ru-RU" sz="900" dirty="0" smtClean="0"/>
          </a:p>
          <a:p>
            <a:pPr>
              <a:buFont typeface="Wingdings" pitchFamily="2" charset="2"/>
              <a:buChar char="§"/>
            </a:pPr>
            <a:endParaRPr lang="ru-RU" sz="9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196752"/>
            <a:ext cx="3784171" cy="35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35063" y="1268759"/>
            <a:ext cx="2203370" cy="648072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Общая площадь территории Ягоднинского городского округа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35063" y="2161930"/>
            <a:ext cx="2179426" cy="442176"/>
          </a:xfrm>
          <a:prstGeom prst="rect">
            <a:avLst/>
          </a:prstGeom>
        </p:spPr>
        <p:txBody>
          <a:bodyPr vert="horz" lIns="182880" tIns="91440" numCol="1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 smtClean="0"/>
              <a:t>от территории </a:t>
            </a:r>
          </a:p>
          <a:p>
            <a:pPr marL="0" indent="0" algn="ctr">
              <a:buNone/>
            </a:pPr>
            <a:r>
              <a:rPr lang="ru-RU" sz="1000" b="1" dirty="0" smtClean="0"/>
              <a:t>Магаданской области</a:t>
            </a:r>
            <a:endParaRPr lang="ru-RU" sz="10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28767" y="3431132"/>
            <a:ext cx="2138358" cy="648072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 smtClean="0"/>
              <a:t>Населенных пунктов, расположенных на территории округа</a:t>
            </a:r>
            <a:endParaRPr lang="ru-RU" sz="10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506885" y="2753153"/>
            <a:ext cx="2160240" cy="648072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Административный центр Ягоднинского городского округа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3787" y="1084963"/>
            <a:ext cx="14670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29,6</a:t>
            </a:r>
          </a:p>
          <a:p>
            <a:pPr marL="0" indent="0" algn="ctr">
              <a:buNone/>
            </a:pPr>
            <a:r>
              <a:rPr lang="ru-RU" sz="2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тыс.км</a:t>
            </a:r>
            <a:r>
              <a:rPr lang="ru-RU" sz="2000" b="1" cap="none" spc="0" baseline="30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2000" b="1" cap="none" spc="0" baseline="3000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9666" y="2106822"/>
            <a:ext cx="1595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6,4%</a:t>
            </a:r>
            <a:endParaRPr lang="ru-RU" sz="36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4180" y="3401225"/>
            <a:ext cx="986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40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6113" y="2780733"/>
            <a:ext cx="22878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п.Ягодное</a:t>
            </a:r>
          </a:p>
        </p:txBody>
      </p:sp>
      <p:pic>
        <p:nvPicPr>
          <p:cNvPr id="16" name="Рисунок 15" descr="http://funforkids.ru/pictures/house/house05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5884" y="4112311"/>
            <a:ext cx="13134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7" descr="http://funforkids.ru/pictures/house/house071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880" y="4112311"/>
            <a:ext cx="989301" cy="8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2699791" y="5120423"/>
            <a:ext cx="2014697" cy="755320"/>
          </a:xfrm>
          <a:prstGeom prst="rect">
            <a:avLst/>
          </a:prstGeom>
        </p:spPr>
        <p:txBody>
          <a:bodyPr vert="horz" lIns="182880" tIns="91440" numCol="1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4 поселка – </a:t>
            </a:r>
            <a:r>
              <a:rPr lang="ru-RU" sz="1000" b="1" dirty="0">
                <a:solidFill>
                  <a:srgbClr val="C00000"/>
                </a:solidFill>
              </a:rPr>
              <a:t>Полевой, им.Горького, Штурмовой, Стан-Утиный</a:t>
            </a:r>
            <a:r>
              <a:rPr lang="ru-RU" sz="1000" b="1" dirty="0" smtClean="0">
                <a:solidFill>
                  <a:srgbClr val="C00000"/>
                </a:solidFill>
              </a:rPr>
              <a:t>;</a:t>
            </a:r>
          </a:p>
          <a:p>
            <a:pPr marL="0" indent="0" algn="ctr">
              <a:buNone/>
            </a:pPr>
            <a:endParaRPr lang="ru-RU" sz="3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000" b="1" dirty="0"/>
              <a:t>2 села – </a:t>
            </a:r>
            <a:r>
              <a:rPr lang="ru-RU" sz="1000" b="1" dirty="0">
                <a:solidFill>
                  <a:srgbClr val="C00000"/>
                </a:solidFill>
              </a:rPr>
              <a:t>Эльген, Таскан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75075" y="5120423"/>
            <a:ext cx="2138358" cy="755319"/>
          </a:xfrm>
          <a:prstGeom prst="rect">
            <a:avLst/>
          </a:prstGeom>
        </p:spPr>
        <p:txBody>
          <a:bodyPr vert="horz" lIns="182880" tIns="91440" numCol="1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8 поселков городского типа – </a:t>
            </a:r>
            <a:r>
              <a:rPr lang="ru-RU" sz="1000" b="1" dirty="0">
                <a:solidFill>
                  <a:srgbClr val="C00000"/>
                </a:solidFill>
              </a:rPr>
              <a:t>Ягодное, Синегорье, Оротукан, Дебин, Бурхала, Сенокосный, Спорное, Верхний Ат-Урях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7" y="4869160"/>
            <a:ext cx="3640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Ягоднинский городской </a:t>
            </a:r>
            <a:r>
              <a:rPr lang="ru-RU" sz="1200" b="1" dirty="0" smtClean="0">
                <a:solidFill>
                  <a:schemeClr val="accent1"/>
                </a:solidFill>
              </a:rPr>
              <a:t>округ, </a:t>
            </a:r>
            <a:r>
              <a:rPr lang="ru-RU" sz="1200" b="1" dirty="0" smtClean="0"/>
              <a:t>как </a:t>
            </a:r>
            <a:r>
              <a:rPr lang="ru-RU" sz="1200" b="1" dirty="0"/>
              <a:t>самостоятельная административно-территориальная </a:t>
            </a:r>
            <a:r>
              <a:rPr lang="ru-RU" sz="1200" b="1" dirty="0" smtClean="0"/>
              <a:t>единица, </a:t>
            </a:r>
            <a:r>
              <a:rPr lang="ru-RU" sz="1200" b="1" dirty="0">
                <a:solidFill>
                  <a:schemeClr val="accent1"/>
                </a:solidFill>
              </a:rPr>
              <a:t>образован</a:t>
            </a:r>
            <a:r>
              <a:rPr lang="ru-RU" sz="1200" b="1" dirty="0"/>
              <a:t> </a:t>
            </a:r>
            <a:r>
              <a:rPr lang="ru-RU" sz="1200" b="1" dirty="0">
                <a:solidFill>
                  <a:schemeClr val="accent1"/>
                </a:solidFill>
              </a:rPr>
              <a:t>02 декабря 1953 года.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79912" y="648064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Основные параметры социально-экономического развития </a:t>
            </a:r>
            <a:r>
              <a:rPr lang="ru-RU" sz="1800" dirty="0"/>
              <a:t>Ягоднинского городского округа</a:t>
            </a:r>
            <a:r>
              <a:rPr lang="ru-RU" sz="2800" dirty="0"/>
              <a:t> </a:t>
            </a:r>
            <a:r>
              <a:rPr lang="ru-RU" sz="1100" dirty="0">
                <a:effectLst/>
              </a:rPr>
              <a:t>(показатель за январь - сентябрь 2020 г.)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9280"/>
              </p:ext>
            </p:extLst>
          </p:nvPr>
        </p:nvGraphicFramePr>
        <p:xfrm>
          <a:off x="467544" y="1340768"/>
          <a:ext cx="8208913" cy="4741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792088"/>
                <a:gridCol w="1008112"/>
                <a:gridCol w="864096"/>
                <a:gridCol w="935835"/>
                <a:gridCol w="829462"/>
                <a:gridCol w="899000"/>
              </a:tblGrid>
              <a:tr h="190077">
                <a:tc row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583204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2019 год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(отчет)</a:t>
                      </a: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2020 год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(оценка)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2021 год</a:t>
                      </a:r>
                      <a:r>
                        <a:rPr lang="en-US" sz="1100" b="1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+mn-lt"/>
                        </a:rPr>
                        <a:t>(план)</a:t>
                      </a:r>
                      <a:endParaRPr lang="ru-RU" sz="11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Плановый период</a:t>
                      </a:r>
                      <a:endParaRPr lang="ru-RU" sz="11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2022 год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2023 год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572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Объемы добычи полезных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ископаемых, </a:t>
                      </a:r>
                    </a:p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u="none" strike="noStrike" dirty="0" err="1" smtClean="0">
                          <a:effectLst/>
                          <a:latin typeface="+mn-lt"/>
                        </a:rPr>
                        <a:t>т.ч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. золото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тыс.тонн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6,98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6,83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>
                          <a:effectLst/>
                          <a:latin typeface="+mn-lt"/>
                        </a:rPr>
                        <a:t>6,83</a:t>
                      </a:r>
                      <a:endParaRPr lang="ru-RU" sz="1300" b="1" i="0" u="none" strike="noStrike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>
                          <a:effectLst/>
                          <a:latin typeface="+mn-lt"/>
                        </a:rPr>
                        <a:t>6,83</a:t>
                      </a:r>
                      <a:endParaRPr lang="ru-RU" sz="1300" b="1" i="0" u="none" strike="noStrike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Тариф на электроэнергию для бюджетных учреждений (без НДС)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руб</a:t>
                      </a:r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кВтч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5,00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5,30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5,50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5,70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Тариф на теплоснабжение для бюджетных учреждений (без НДС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 smtClean="0">
                          <a:effectLst/>
                          <a:latin typeface="+mn-lt"/>
                        </a:rPr>
                        <a:t>руб</a:t>
                      </a:r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/Гкал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5412,76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4964,10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5155,70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5372,20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>
                          <a:effectLst/>
                          <a:latin typeface="+mn-lt"/>
                        </a:rPr>
                        <a:t>5597,80</a:t>
                      </a:r>
                      <a:endParaRPr lang="ru-RU" sz="1300" b="1" i="0" u="none" strike="noStrike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Среднегодовая  стоимость  имущества  бюджетных учреждений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Ягоднинского городского округа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млн. рублей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3291,7</a:t>
                      </a: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3306,47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3471,79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3645,38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3827,65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4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Численность постоянного населения на 01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января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тыс. человек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6,916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6,408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6,087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5,986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5,934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513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Число замещенных рабочих мест в организациях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(без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субъектов малого предпринимательства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тыс. человек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4,067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4,746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4,509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4,283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4,069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85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Среднемесячная номинальная заработная плата работников крупных и средних организаций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рублей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107730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92527,0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95765,5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  <a:latin typeface="+mn-lt"/>
                        </a:rPr>
                        <a:t>100553,7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108598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3557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Число организаций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, учтенных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Статрегистре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Росстата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на 01 января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ед.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234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234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234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234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Число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организаций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и индивидуальных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предпринимателей, учтенных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u="none" strike="noStrike" dirty="0" err="1">
                          <a:effectLst/>
                          <a:latin typeface="+mn-lt"/>
                        </a:rPr>
                        <a:t>Статрегистре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Росстата  </a:t>
                      </a: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на 01 января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ед.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276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276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276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276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139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Оборот крупных и средних организаций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err="1"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13632,5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16786,8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18465,5</a:t>
                      </a:r>
                      <a:endParaRPr lang="ru-RU" sz="13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20312,0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  <a:latin typeface="+mn-lt"/>
                        </a:rPr>
                        <a:t>22343,2</a:t>
                      </a:r>
                      <a:endParaRPr lang="ru-RU" sz="13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55888" cy="5760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Сведения о количестве </a:t>
            </a:r>
            <a:r>
              <a:rPr lang="ru-RU" sz="2000" dirty="0" smtClean="0"/>
              <a:t>участников </a:t>
            </a:r>
            <a:r>
              <a:rPr lang="ru-RU" sz="2000" dirty="0"/>
              <a:t>бюджетного процесса, подведомственных </a:t>
            </a:r>
            <a:r>
              <a:rPr lang="ru-RU" sz="2000" dirty="0" smtClean="0"/>
              <a:t>учреждениях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84576"/>
          </a:xfrm>
        </p:spPr>
        <p:txBody>
          <a:bodyPr numCol="1">
            <a:normAutofit/>
          </a:bodyPr>
          <a:lstStyle/>
          <a:p>
            <a:pPr marL="542925" indent="0">
              <a:buNone/>
            </a:pPr>
            <a:r>
              <a:rPr lang="ru-RU" sz="1050" b="1" dirty="0" smtClean="0"/>
              <a:t>Общее </a:t>
            </a:r>
            <a:r>
              <a:rPr lang="ru-RU" sz="1050" b="1" dirty="0"/>
              <a:t>количество учреждений, финансируемых из бюджета </a:t>
            </a:r>
            <a:r>
              <a:rPr lang="ru-RU" sz="1050" b="1" dirty="0" smtClean="0"/>
              <a:t>Ягоднинского городского округа по состоянию </a:t>
            </a:r>
            <a:r>
              <a:rPr lang="ru-RU" sz="1050" b="1" smtClean="0"/>
              <a:t>на 01.01.2021 </a:t>
            </a:r>
            <a:r>
              <a:rPr lang="ru-RU" sz="1050" b="1" dirty="0" smtClean="0"/>
              <a:t>года составляет 29 единиц, </a:t>
            </a:r>
            <a:r>
              <a:rPr lang="ru-RU" sz="1050" b="1" dirty="0"/>
              <a:t>из них в разрезе отраслей</a:t>
            </a:r>
            <a:r>
              <a:rPr lang="ru-RU" sz="1050" b="1" dirty="0" smtClean="0"/>
              <a:t>:</a:t>
            </a:r>
          </a:p>
          <a:p>
            <a:endParaRPr lang="ru-RU" sz="1050" dirty="0"/>
          </a:p>
          <a:p>
            <a:pPr marL="542925" indent="0">
              <a:buNone/>
            </a:pPr>
            <a:r>
              <a:rPr lang="ru-RU" sz="1050" b="1" dirty="0"/>
              <a:t>«Общегосударственные вопросы» - </a:t>
            </a:r>
            <a:r>
              <a:rPr lang="ru-RU" sz="1050" dirty="0"/>
              <a:t>6</a:t>
            </a:r>
            <a:r>
              <a:rPr lang="ru-RU" sz="1050" dirty="0" smtClean="0"/>
              <a:t> </a:t>
            </a:r>
            <a:r>
              <a:rPr lang="ru-RU" sz="1050" dirty="0"/>
              <a:t>учреждений: Собрание представителей Ягоднинского </a:t>
            </a:r>
            <a:r>
              <a:rPr lang="ru-RU" sz="1050" dirty="0" smtClean="0"/>
              <a:t>ГО</a:t>
            </a:r>
            <a:r>
              <a:rPr lang="ru-RU" sz="1050" dirty="0"/>
              <a:t>, Администрация Ягоднинского </a:t>
            </a:r>
            <a:r>
              <a:rPr lang="ru-RU" sz="1050" dirty="0" smtClean="0"/>
              <a:t>ГО</a:t>
            </a:r>
            <a:r>
              <a:rPr lang="ru-RU" sz="1050" dirty="0"/>
              <a:t>, Комитет по финансам администрации ЯГО, </a:t>
            </a:r>
            <a:r>
              <a:rPr lang="ru-RU" sz="1050" dirty="0" smtClean="0"/>
              <a:t>Комитет по управлению муниципальным имуществом администрации Ягоднинского ГО, МКУ «Ягоднинский </a:t>
            </a:r>
            <a:r>
              <a:rPr lang="ru-RU" sz="1050" dirty="0"/>
              <a:t>ресурсный </a:t>
            </a:r>
            <a:r>
              <a:rPr lang="ru-RU" sz="1050" dirty="0" smtClean="0"/>
              <a:t>центр», </a:t>
            </a:r>
            <a:r>
              <a:rPr lang="ru-RU" sz="1050" dirty="0"/>
              <a:t>МКУ </a:t>
            </a:r>
            <a:r>
              <a:rPr lang="ru-RU" sz="1050" dirty="0" smtClean="0"/>
              <a:t>«Межведомственный центр учета и отчетности Ягоднинского ГО»</a:t>
            </a:r>
          </a:p>
          <a:p>
            <a:pPr marL="542925" indent="0">
              <a:buNone/>
            </a:pPr>
            <a:endParaRPr lang="ru-RU" sz="800" b="1" dirty="0"/>
          </a:p>
          <a:p>
            <a:pPr marL="542925" indent="0">
              <a:buNone/>
            </a:pPr>
            <a:r>
              <a:rPr lang="ru-RU" sz="1050" b="1" dirty="0" smtClean="0"/>
              <a:t>«</a:t>
            </a:r>
            <a:r>
              <a:rPr lang="ru-RU" sz="1050" b="1" dirty="0"/>
              <a:t>Жилищно-коммунальное хозяйство» - </a:t>
            </a:r>
            <a:r>
              <a:rPr lang="ru-RU" sz="1050" dirty="0"/>
              <a:t>Управление ЖКХ администрации ЯГО </a:t>
            </a:r>
            <a:endParaRPr lang="ru-RU" sz="1050" dirty="0" smtClean="0"/>
          </a:p>
          <a:p>
            <a:pPr marL="542925" indent="0">
              <a:buNone/>
            </a:pPr>
            <a:endParaRPr lang="ru-RU" sz="1400" b="1" dirty="0" smtClean="0"/>
          </a:p>
          <a:p>
            <a:pPr marL="542925" indent="0">
              <a:buNone/>
            </a:pPr>
            <a:r>
              <a:rPr lang="ru-RU" sz="1050" b="1" dirty="0" smtClean="0"/>
              <a:t>«</a:t>
            </a:r>
            <a:r>
              <a:rPr lang="ru-RU" sz="1050" b="1" dirty="0"/>
              <a:t>Образование» - </a:t>
            </a:r>
            <a:r>
              <a:rPr lang="ru-RU" sz="1050" dirty="0" smtClean="0"/>
              <a:t>10 учреждений, </a:t>
            </a:r>
            <a:r>
              <a:rPr lang="ru-RU" sz="1050" dirty="0"/>
              <a:t>в том числе: Комитет образования администрации Ягоднинского ГО; </a:t>
            </a:r>
            <a:endParaRPr lang="ru-RU" sz="1050" dirty="0" smtClean="0"/>
          </a:p>
          <a:p>
            <a:pPr marL="542925" indent="0">
              <a:buNone/>
            </a:pPr>
            <a:r>
              <a:rPr lang="ru-RU" sz="1050" dirty="0" smtClean="0"/>
              <a:t>9 </a:t>
            </a:r>
            <a:r>
              <a:rPr lang="ru-RU" sz="1050" dirty="0"/>
              <a:t>бюджетных </a:t>
            </a:r>
            <a:r>
              <a:rPr lang="ru-RU" sz="1050" dirty="0" smtClean="0"/>
              <a:t>учреждений </a:t>
            </a:r>
            <a:r>
              <a:rPr lang="ru-RU" sz="1050" dirty="0"/>
              <a:t>- </a:t>
            </a:r>
            <a:r>
              <a:rPr lang="ru-RU" sz="1050" dirty="0" smtClean="0"/>
              <a:t>3 </a:t>
            </a:r>
            <a:r>
              <a:rPr lang="ru-RU" sz="1050" dirty="0"/>
              <a:t>детских </a:t>
            </a:r>
            <a:r>
              <a:rPr lang="ru-RU" sz="1050" dirty="0" smtClean="0"/>
              <a:t>сада: «Ромашка» и «Солнышко» п.Ягодное, «Радуга» </a:t>
            </a:r>
            <a:r>
              <a:rPr lang="ru-RU" sz="1050" dirty="0" err="1" smtClean="0"/>
              <a:t>п.Синегорье</a:t>
            </a:r>
            <a:r>
              <a:rPr lang="ru-RU" sz="1050" dirty="0" smtClean="0"/>
              <a:t>,  4 школы: в п.Ягодное, </a:t>
            </a:r>
            <a:r>
              <a:rPr lang="ru-RU" sz="1050" dirty="0" err="1" smtClean="0"/>
              <a:t>п.Синегорье</a:t>
            </a:r>
            <a:r>
              <a:rPr lang="ru-RU" sz="1050" dirty="0" smtClean="0"/>
              <a:t>, п.Оротукан, </a:t>
            </a:r>
            <a:r>
              <a:rPr lang="ru-RU" sz="1050" dirty="0" err="1" smtClean="0"/>
              <a:t>п.Дебин</a:t>
            </a:r>
            <a:r>
              <a:rPr lang="ru-RU" sz="1050" dirty="0" smtClean="0"/>
              <a:t>, 2 учреждения дополнительного образования: «Центр </a:t>
            </a:r>
            <a:r>
              <a:rPr lang="ru-RU" sz="1050" dirty="0"/>
              <a:t>детского творчества п. </a:t>
            </a:r>
            <a:r>
              <a:rPr lang="ru-RU" sz="1050" dirty="0" smtClean="0"/>
              <a:t>Ягодное</a:t>
            </a:r>
            <a:r>
              <a:rPr lang="ru-RU" sz="1050" dirty="0"/>
              <a:t>», </a:t>
            </a:r>
            <a:r>
              <a:rPr lang="ru-RU" sz="1050" dirty="0" smtClean="0"/>
              <a:t>«Детская </a:t>
            </a:r>
            <a:r>
              <a:rPr lang="ru-RU" sz="1050" dirty="0"/>
              <a:t>школа искусств п. </a:t>
            </a:r>
            <a:r>
              <a:rPr lang="ru-RU" sz="1050" dirty="0" smtClean="0"/>
              <a:t>Ягодное»</a:t>
            </a:r>
          </a:p>
          <a:p>
            <a:pPr marL="542925" indent="0">
              <a:buNone/>
            </a:pPr>
            <a:endParaRPr lang="ru-RU" sz="400" b="1" dirty="0" smtClean="0"/>
          </a:p>
          <a:p>
            <a:pPr marL="542925" indent="0">
              <a:buNone/>
            </a:pPr>
            <a:r>
              <a:rPr lang="ru-RU" sz="1050" b="1" dirty="0" smtClean="0"/>
              <a:t>«</a:t>
            </a:r>
            <a:r>
              <a:rPr lang="ru-RU" sz="1050" b="1" dirty="0"/>
              <a:t>Культура» - </a:t>
            </a:r>
            <a:r>
              <a:rPr lang="ru-RU" sz="1050" dirty="0"/>
              <a:t>6 учреждений, в том числе: Комитет культуры администрации </a:t>
            </a:r>
            <a:r>
              <a:rPr lang="ru-RU" sz="1050" dirty="0" smtClean="0"/>
              <a:t>ЯГО; 5 </a:t>
            </a:r>
            <a:r>
              <a:rPr lang="ru-RU" sz="1050" dirty="0"/>
              <a:t>бюджетных </a:t>
            </a:r>
            <a:r>
              <a:rPr lang="ru-RU" sz="1050" dirty="0" smtClean="0"/>
              <a:t>учреждений – «Дом </a:t>
            </a:r>
            <a:r>
              <a:rPr lang="ru-RU" sz="1050" dirty="0"/>
              <a:t>культуры п. </a:t>
            </a:r>
            <a:r>
              <a:rPr lang="ru-RU" sz="1050" dirty="0" smtClean="0"/>
              <a:t>Дебин», «Центр </a:t>
            </a:r>
            <a:r>
              <a:rPr lang="ru-RU" sz="1050" dirty="0"/>
              <a:t>культуры п. </a:t>
            </a:r>
            <a:r>
              <a:rPr lang="ru-RU" sz="1050" dirty="0" smtClean="0"/>
              <a:t>Оротукан», «Центр </a:t>
            </a:r>
            <a:r>
              <a:rPr lang="ru-RU" sz="1050" dirty="0"/>
              <a:t>культуры п. </a:t>
            </a:r>
            <a:r>
              <a:rPr lang="ru-RU" sz="1050" dirty="0" smtClean="0"/>
              <a:t>Синегорье», «Центр </a:t>
            </a:r>
            <a:r>
              <a:rPr lang="ru-RU" sz="1050" dirty="0"/>
              <a:t>культуры, досуга и кино Ягоднинского </a:t>
            </a:r>
            <a:r>
              <a:rPr lang="ru-RU" sz="1050" dirty="0" smtClean="0"/>
              <a:t>ГО», «Центральная </a:t>
            </a:r>
            <a:r>
              <a:rPr lang="ru-RU" sz="1050" dirty="0"/>
              <a:t>библиотека Ягоднинского </a:t>
            </a:r>
            <a:r>
              <a:rPr lang="ru-RU" sz="1050" dirty="0" smtClean="0"/>
              <a:t>ГО»</a:t>
            </a:r>
            <a:endParaRPr lang="ru-RU" sz="1050" dirty="0"/>
          </a:p>
          <a:p>
            <a:pPr marL="542925" indent="0">
              <a:buNone/>
            </a:pPr>
            <a:endParaRPr lang="ru-RU" sz="400" dirty="0"/>
          </a:p>
          <a:p>
            <a:pPr marL="542925" indent="0">
              <a:buNone/>
            </a:pPr>
            <a:r>
              <a:rPr lang="ru-RU" sz="1050" b="1" dirty="0"/>
              <a:t>«Физическая культура и </a:t>
            </a:r>
            <a:r>
              <a:rPr lang="ru-RU" sz="1050" b="1" dirty="0" smtClean="0"/>
              <a:t>спорт</a:t>
            </a:r>
            <a:r>
              <a:rPr lang="ru-RU" sz="1050" b="1" dirty="0"/>
              <a:t>» - </a:t>
            </a:r>
            <a:r>
              <a:rPr lang="ru-RU" sz="1050" dirty="0" smtClean="0"/>
              <a:t>5 </a:t>
            </a:r>
            <a:r>
              <a:rPr lang="ru-RU" sz="1050" dirty="0"/>
              <a:t>учреждений, в том числе: </a:t>
            </a:r>
            <a:r>
              <a:rPr lang="ru-RU" sz="1050" dirty="0" smtClean="0"/>
              <a:t>Комитет </a:t>
            </a:r>
            <a:r>
              <a:rPr lang="ru-RU" sz="1050" dirty="0"/>
              <a:t>по физической культуре, спорту и туризму администрации Ягоднинского </a:t>
            </a:r>
            <a:r>
              <a:rPr lang="ru-RU" sz="1050" dirty="0" smtClean="0"/>
              <a:t>ГО, 4 </a:t>
            </a:r>
            <a:r>
              <a:rPr lang="ru-RU" sz="1050" dirty="0"/>
              <a:t>бюджетных </a:t>
            </a:r>
            <a:r>
              <a:rPr lang="ru-RU" sz="1050" dirty="0" smtClean="0"/>
              <a:t>учреждения </a:t>
            </a:r>
            <a:r>
              <a:rPr lang="ru-RU" sz="1050" dirty="0"/>
              <a:t>– </a:t>
            </a:r>
            <a:r>
              <a:rPr lang="ru-RU" sz="1050" dirty="0" smtClean="0"/>
              <a:t>«Спортивная </a:t>
            </a:r>
            <a:r>
              <a:rPr lang="ru-RU" sz="1050" dirty="0"/>
              <a:t>школа </a:t>
            </a:r>
            <a:r>
              <a:rPr lang="ru-RU" sz="1050" dirty="0" smtClean="0"/>
              <a:t>«Оротукан», «Спортивная </a:t>
            </a:r>
            <a:r>
              <a:rPr lang="ru-RU" sz="1050" dirty="0"/>
              <a:t>школа </a:t>
            </a:r>
            <a:r>
              <a:rPr lang="ru-RU" sz="1050" dirty="0" smtClean="0"/>
              <a:t>«Ягодное», «Дворец </a:t>
            </a:r>
            <a:r>
              <a:rPr lang="ru-RU" sz="1050" dirty="0"/>
              <a:t>спорта </a:t>
            </a:r>
            <a:r>
              <a:rPr lang="ru-RU" sz="1050" dirty="0" smtClean="0"/>
              <a:t>«Синегорье», «Спортивно-туристический </a:t>
            </a:r>
            <a:r>
              <a:rPr lang="ru-RU" sz="1050" dirty="0"/>
              <a:t>комплекс  </a:t>
            </a:r>
            <a:r>
              <a:rPr lang="ru-RU" sz="1050" dirty="0" smtClean="0"/>
              <a:t>«ДАРУМА»</a:t>
            </a:r>
            <a:endParaRPr lang="ru-RU" sz="1050" dirty="0"/>
          </a:p>
          <a:p>
            <a:pPr marL="542925" indent="0">
              <a:buNone/>
            </a:pPr>
            <a:endParaRPr lang="ru-RU" sz="300" dirty="0"/>
          </a:p>
          <a:p>
            <a:pPr marL="542925" indent="0">
              <a:buNone/>
            </a:pPr>
            <a:endParaRPr lang="ru-RU" sz="100" b="1" dirty="0" smtClean="0"/>
          </a:p>
          <a:p>
            <a:pPr marL="542925" indent="0">
              <a:buNone/>
            </a:pPr>
            <a:r>
              <a:rPr lang="ru-RU" sz="1050" b="1" dirty="0" smtClean="0"/>
              <a:t>«Средства </a:t>
            </a:r>
            <a:r>
              <a:rPr lang="ru-RU" sz="1050" b="1" dirty="0"/>
              <a:t>массовой информации» - </a:t>
            </a:r>
            <a:r>
              <a:rPr lang="ru-RU" sz="1050" dirty="0"/>
              <a:t>МБУ </a:t>
            </a:r>
            <a:r>
              <a:rPr lang="ru-RU" sz="1050" dirty="0" smtClean="0"/>
              <a:t>«Редакция </a:t>
            </a:r>
            <a:r>
              <a:rPr lang="ru-RU" sz="1050" dirty="0"/>
              <a:t>газеты </a:t>
            </a:r>
            <a:r>
              <a:rPr lang="ru-RU" sz="1050" dirty="0" smtClean="0"/>
              <a:t>«Северная правда» </a:t>
            </a:r>
            <a:r>
              <a:rPr lang="ru-RU" sz="1050" dirty="0"/>
              <a:t>Ягоднинского </a:t>
            </a:r>
            <a:r>
              <a:rPr lang="ru-RU" sz="1050" dirty="0" smtClean="0"/>
              <a:t>ГО</a:t>
            </a:r>
          </a:p>
          <a:p>
            <a:pPr marL="542925" indent="0">
              <a:buNone/>
            </a:pPr>
            <a:endParaRPr lang="ru-RU" sz="1600" dirty="0" smtClean="0"/>
          </a:p>
          <a:p>
            <a:pPr marL="542925" indent="0">
              <a:buNone/>
            </a:pPr>
            <a:r>
              <a:rPr lang="ru-RU" sz="1000" b="1" dirty="0" smtClean="0"/>
              <a:t>Кроме </a:t>
            </a:r>
            <a:r>
              <a:rPr lang="ru-RU" sz="1000" b="1" dirty="0"/>
              <a:t>того </a:t>
            </a:r>
            <a:r>
              <a:rPr lang="ru-RU" sz="1000" dirty="0" smtClean="0"/>
              <a:t>действующих </a:t>
            </a:r>
            <a:r>
              <a:rPr lang="ru-RU" sz="1000" dirty="0"/>
              <a:t>муниципальных унитарных предприятий - 4, в том числе</a:t>
            </a:r>
            <a:r>
              <a:rPr lang="ru-RU" sz="1000" dirty="0" smtClean="0"/>
              <a:t>: МУП </a:t>
            </a:r>
            <a:r>
              <a:rPr lang="ru-RU" sz="1000" dirty="0"/>
              <a:t>«Ягоднинское ремонтно-транспортное предприятие</a:t>
            </a:r>
            <a:r>
              <a:rPr lang="ru-RU" sz="1000" dirty="0" smtClean="0"/>
              <a:t>», МУП </a:t>
            </a:r>
            <a:r>
              <a:rPr lang="ru-RU" sz="1000" dirty="0"/>
              <a:t>«Фея</a:t>
            </a:r>
            <a:r>
              <a:rPr lang="ru-RU" sz="1000" dirty="0" smtClean="0"/>
              <a:t>», МУП </a:t>
            </a:r>
            <a:r>
              <a:rPr lang="ru-RU" sz="1000" dirty="0"/>
              <a:t>СМПП ЖКХ и Э</a:t>
            </a:r>
            <a:r>
              <a:rPr lang="ru-RU" sz="1000" dirty="0" smtClean="0"/>
              <a:t>, МУП </a:t>
            </a:r>
            <a:r>
              <a:rPr lang="ru-RU" sz="1000" dirty="0"/>
              <a:t>Управляющая компания «Уют</a:t>
            </a:r>
            <a:r>
              <a:rPr lang="ru-RU" sz="1000" dirty="0" smtClean="0"/>
              <a:t>».</a:t>
            </a:r>
            <a:endParaRPr lang="ru-RU" sz="105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9" name="Google Shape;483;p30" descr="http://xn--80adlxk4gn.xn--p1ai/5yh/images/%D0%9D%D0%BE%D0%B2%D1%8B%D0%B5_%D0%BC%D0%BE%D0%B4%D1%83%D0%BB%D0%B8/%D0%96%D0%9A%D0%A5.jpg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67544" y="2564904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89;p30" descr="http://news.donnu.edu.ua/uk-ua/PublishingImages/obrazovanie.jpg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8846" y1="15823" x2="78846" y2="15823"/>
                        <a14:backgroundMark x1="6250" y1="23418" x2="6250" y2="23418"/>
                        <a14:backgroundMark x1="10096" y1="82911" x2="10096" y2="82911"/>
                        <a14:backgroundMark x1="94231" y1="87342" x2="94231" y2="87342"/>
                      </a14:backgroundRemoval>
                    </a14:imgEffect>
                  </a14:imgLayer>
                </a14:imgProps>
              </a:ext>
            </a:extLst>
          </a:blip>
          <a:srcRect l="11394" r="9228"/>
          <a:stretch/>
        </p:blipFill>
        <p:spPr>
          <a:xfrm>
            <a:off x="461121" y="3240000"/>
            <a:ext cx="57606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87;p67" descr="http://konsalt-stimulus.umi.ru/images/cms/data/openco.jpg"/>
          <p:cNvPicPr preferRelativeResize="0"/>
          <p:nvPr/>
        </p:nvPicPr>
        <p:blipFill rotWithShape="1">
          <a:blip r:embed="rId6">
            <a:alphaModFix/>
          </a:blip>
          <a:srcRect l="1771" t="4301" b="11538"/>
          <a:stretch/>
        </p:blipFill>
        <p:spPr>
          <a:xfrm>
            <a:off x="467545" y="1988840"/>
            <a:ext cx="56964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876" b="59145" l="17972" r="45552">
                        <a14:foregroundMark x1="31139" y1="21378" x2="31139" y2="21378"/>
                      </a14:backgroundRemoval>
                    </a14:imgEffect>
                    <a14:imgEffect>
                      <a14:brightnessContrast bright="17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19444" r="55208" b="42500"/>
          <a:stretch/>
        </p:blipFill>
        <p:spPr bwMode="auto">
          <a:xfrm>
            <a:off x="461121" y="5228835"/>
            <a:ext cx="576063" cy="66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18284" y1="6777" x2="18284" y2="6777"/>
                        <a14:backgroundMark x1="66978" y1="6227" x2="66978" y2="6227"/>
                        <a14:backgroundMark x1="90672" y1="20696" x2="90672" y2="20696"/>
                        <a14:backgroundMark x1="93097" y1="60073" x2="93097" y2="60073"/>
                        <a14:backgroundMark x1="93470" y1="89011" x2="93470" y2="89011"/>
                        <a14:backgroundMark x1="47948" y1="95421" x2="47948" y2="95421"/>
                        <a14:backgroundMark x1="5784" y1="93407" x2="5784" y2="93407"/>
                        <a14:backgroundMark x1="14552" y1="39560" x2="14552" y2="39560"/>
                        <a14:backgroundMark x1="15672" y1="32418" x2="15672" y2="32418"/>
                        <a14:backgroundMark x1="11754" y1="17949" x2="11754" y2="17949"/>
                        <a14:backgroundMark x1="60448" y1="53114" x2="60448" y2="53114"/>
                        <a14:backgroundMark x1="73694" y1="72527" x2="73694" y2="72527"/>
                        <a14:backgroundMark x1="52239" y1="72527" x2="52239" y2="72527"/>
                        <a14:backgroundMark x1="29291" y1="73626" x2="29291" y2="73626"/>
                        <a14:backgroundMark x1="23507" y1="91392" x2="23507" y2="91392"/>
                        <a14:backgroundMark x1="89179" y1="78022" x2="89179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0" y="4005064"/>
            <a:ext cx="63620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https://2.bp.blogspot.com/-ATAlLMJ7Rdw/Wt-lMvW0ADI/AAAAAAAABaY/LUiuWfWBZo8-U0X9zLTRlj5RvwUF3NtKwCPcBGAYYCw/s1600/FREE%2BIPTV%2BSPORT.png">
            <a:extLst>
              <a:ext uri="{FF2B5EF4-FFF2-40B4-BE49-F238E27FC236}">
                <a16:creationId xmlns="" xmlns:a16="http://schemas.microsoft.com/office/drawing/2014/main" id="{06E20B17-6527-4625-9CD0-29897596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4" y="4634907"/>
            <a:ext cx="557449" cy="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DEDEE0">
                    <a:shade val="50000"/>
                  </a:srgbClr>
                </a:solidFill>
              </a:rPr>
              <a:pPr/>
              <a:t>16</a:t>
            </a:fld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r>
              <a:rPr lang="ru-RU" smtClean="0">
                <a:solidFill>
                  <a:srgbClr val="DEDEE0">
                    <a:shade val="50000"/>
                  </a:srgbClr>
                </a:solidFill>
              </a:rPr>
              <a:t>29 декабря 2020 г.</a:t>
            </a:r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>
                <a:solidFill>
                  <a:srgbClr val="DEDEE0">
                    <a:shade val="50000"/>
                  </a:srgbClr>
                </a:solidFill>
              </a:rPr>
              <a:t>Решение о бюджете 2021-2023</a:t>
            </a:r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38774"/>
              </p:ext>
            </p:extLst>
          </p:nvPr>
        </p:nvGraphicFramePr>
        <p:xfrm>
          <a:off x="467544" y="1268760"/>
          <a:ext cx="8208912" cy="3018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354"/>
                <a:gridCol w="972974"/>
                <a:gridCol w="936104"/>
                <a:gridCol w="936104"/>
                <a:gridCol w="1152128"/>
                <a:gridCol w="1080120"/>
                <a:gridCol w="1152128"/>
              </a:tblGrid>
              <a:tr h="33542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2019 год (отчет)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2020 год</a:t>
                      </a: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(оценка)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2021 год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(план)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Динамика 2021/2020 (%)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Плановый период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2022 год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2023 год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ДОХОДЫ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1018,8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1069,0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1031,3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96,5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955,3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1014,0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82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Налоговые и неналоговые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272,1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250,5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285,6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302,9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320,9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 Безвозмездные поступления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746,7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818,5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745,7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91,1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652,4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693,1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РАСХОДЫ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1023,9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1086,7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1045,5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97,2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970,5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1030,1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020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ДЕФИЦИТ (-)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ПРОФИЦИТ (+)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-5,1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-17,7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-14,2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202,9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-15,2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-16,1</a:t>
                      </a:r>
                      <a:endParaRPr kumimoji="0" lang="ru-RU" sz="13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</a:tr>
              <a:tr h="3502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Источники финансирования дефицита</a:t>
                      </a: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+5,1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+17,7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+14,2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202,9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+15,2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+16,1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62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Муниципальный долг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3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>
                    <a:noFill/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649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Основные характеристики </a:t>
            </a:r>
            <a:r>
              <a:rPr lang="ru-RU" sz="2000" dirty="0"/>
              <a:t>бюджета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Ягоднинского </a:t>
            </a:r>
            <a:r>
              <a:rPr lang="ru-RU" sz="2000" dirty="0"/>
              <a:t>городского округа </a:t>
            </a:r>
            <a:r>
              <a:rPr lang="ru-RU" sz="1200" dirty="0" smtClean="0"/>
              <a:t>(в </a:t>
            </a:r>
            <a:r>
              <a:rPr lang="ru-RU" sz="1200" dirty="0" err="1" smtClean="0"/>
              <a:t>млн.рубл</a:t>
            </a:r>
            <a:r>
              <a:rPr lang="ru-RU" sz="1200" dirty="0" smtClean="0"/>
              <a:t>)</a:t>
            </a:r>
            <a:endParaRPr lang="ru-RU" sz="2000" dirty="0"/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602468"/>
              </p:ext>
            </p:extLst>
          </p:nvPr>
        </p:nvGraphicFramePr>
        <p:xfrm>
          <a:off x="323528" y="4365104"/>
          <a:ext cx="8496943" cy="188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22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DEDEE0">
                    <a:shade val="50000"/>
                  </a:srgbClr>
                </a:solidFill>
              </a:rPr>
              <a:pPr/>
              <a:t>17</a:t>
            </a:fld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r>
              <a:rPr lang="ru-RU" smtClean="0">
                <a:solidFill>
                  <a:srgbClr val="DEDEE0">
                    <a:shade val="50000"/>
                  </a:srgbClr>
                </a:solidFill>
              </a:rPr>
              <a:t>29 декабря 2020 г.</a:t>
            </a:r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>
                <a:solidFill>
                  <a:srgbClr val="DEDEE0">
                    <a:shade val="50000"/>
                  </a:srgbClr>
                </a:solidFill>
              </a:rPr>
              <a:t>Решение о бюджете 2021-2023</a:t>
            </a:r>
            <a:endParaRPr lang="en-US" dirty="0">
              <a:solidFill>
                <a:srgbClr val="DEDEE0">
                  <a:shade val="50000"/>
                </a:srgb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81646"/>
              </p:ext>
            </p:extLst>
          </p:nvPr>
        </p:nvGraphicFramePr>
        <p:xfrm>
          <a:off x="467544" y="1340768"/>
          <a:ext cx="8209053" cy="4551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770"/>
                <a:gridCol w="695671"/>
                <a:gridCol w="695671"/>
                <a:gridCol w="695671"/>
                <a:gridCol w="695671"/>
                <a:gridCol w="695671"/>
                <a:gridCol w="695671"/>
                <a:gridCol w="695671"/>
                <a:gridCol w="695671"/>
                <a:gridCol w="695812"/>
                <a:gridCol w="626103"/>
              </a:tblGrid>
              <a:tr h="9753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(отчет)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 (оценка)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 (план)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Плановый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доля, %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ДОХОДЫ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1018,8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1069,0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1031,3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955,3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1014,0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налоговые и неналоговые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272,1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250,5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285,6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48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безвозмездные поступления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746,7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818,5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745,7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652,4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693,1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68,4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РАСХОДЫ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1023,9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1086,7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1045,5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970,5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1030,1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82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за счет целевых средств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356,4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403,6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351,1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4563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за счет собственных средств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626,0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641,9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660,2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679,0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65,9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02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дефицит </a:t>
                      </a:r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(-)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профицит (+)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-5,1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-17,7</a:t>
                      </a:r>
                      <a:endParaRPr kumimoji="0" lang="ru-RU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-14,2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-15,2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-16,1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05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Численность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+mn-lt"/>
                        </a:rPr>
                        <a:t> постоянного населения </a:t>
                      </a:r>
                      <a:r>
                        <a:rPr lang="ru-RU" sz="800" b="1" i="0" u="none" strike="noStrike" baseline="0" dirty="0" smtClean="0">
                          <a:effectLst/>
                          <a:latin typeface="+mn-lt"/>
                        </a:rPr>
                        <a:t>(человек)</a:t>
                      </a:r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6658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6658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6408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6408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6408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CC66"/>
                        </a:gs>
                        <a:gs pos="70000">
                          <a:srgbClr val="FFC000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на душу населения (рублей)</a:t>
                      </a:r>
                      <a:endParaRPr kumimoji="0"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153018,92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160558,73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160939,45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149079,28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158239,70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50292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душу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населения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kumimoji="0"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153784,92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163217,18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163155,43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151451,31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160752,18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6492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Структура доходов и расходов бюджета </a:t>
            </a:r>
            <a:r>
              <a:rPr lang="ru-RU" sz="2000" dirty="0"/>
              <a:t>Ягоднинского городского округа </a:t>
            </a:r>
            <a:r>
              <a:rPr lang="ru-RU" sz="1200" dirty="0" smtClean="0"/>
              <a:t>(в </a:t>
            </a:r>
            <a:r>
              <a:rPr lang="ru-RU" sz="1200" dirty="0" err="1" smtClean="0"/>
              <a:t>млн.рубл</a:t>
            </a:r>
            <a:r>
              <a:rPr lang="ru-RU" sz="12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81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3600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доходов бюджета округа</a:t>
            </a:r>
            <a:r>
              <a:rPr lang="ru-RU" sz="1800" dirty="0" smtClean="0"/>
              <a:t> </a:t>
            </a:r>
            <a:r>
              <a:rPr lang="ru-RU" sz="1200" dirty="0" smtClean="0"/>
              <a:t>(в </a:t>
            </a:r>
            <a:r>
              <a:rPr lang="ru-RU" sz="1200" dirty="0" err="1" smtClean="0"/>
              <a:t>млн.р</a:t>
            </a:r>
            <a:r>
              <a:rPr lang="ru-RU" sz="1200" dirty="0" smtClean="0"/>
              <a:t>.)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8064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321227"/>
              </p:ext>
            </p:extLst>
          </p:nvPr>
        </p:nvGraphicFramePr>
        <p:xfrm>
          <a:off x="323528" y="908720"/>
          <a:ext cx="3168599" cy="504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750818"/>
              </p:ext>
            </p:extLst>
          </p:nvPr>
        </p:nvGraphicFramePr>
        <p:xfrm>
          <a:off x="3419872" y="980727"/>
          <a:ext cx="5256585" cy="48757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200"/>
                <a:gridCol w="640357"/>
                <a:gridCol w="688362"/>
                <a:gridCol w="750941"/>
                <a:gridCol w="688362"/>
                <a:gridCol w="688363"/>
              </a:tblGrid>
              <a:tr h="2160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(отчет)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год (оценка)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год (план)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Плановый период</a:t>
                      </a: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5287">
                <a:tc vMerge="1"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2023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>
                      <a:gsLst>
                        <a:gs pos="17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2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87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доходы</a:t>
                      </a:r>
                    </a:p>
                  </a:txBody>
                  <a:tcPr marL="5510" marR="5510" marT="55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285,5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302,9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320,8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доходы:</a:t>
                      </a:r>
                      <a:endParaRPr kumimoji="0" lang="ru-RU" sz="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237,4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275,4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292,8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310,7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247,6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264,1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325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Акцизы по подакцизным товарам (продукции)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Упрощенная система налогообложения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Единый налог на вменённый доход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 на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имущество</a:t>
                      </a:r>
                    </a:p>
                    <a:p>
                      <a:pPr algn="l" rtl="0" fontAlgn="ctr"/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физических </a:t>
                      </a: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лиц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9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Земельный налог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01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Прочие налоговые доходы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4893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 доходы:</a:t>
                      </a:r>
                    </a:p>
                  </a:txBody>
                  <a:tcPr marL="857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</a:t>
                      </a:r>
                      <a:endParaRPr kumimoji="0"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3382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Доходы от использования государственного и муниципального имущества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</a:t>
                      </a:r>
                    </a:p>
                  </a:txBody>
                  <a:tcPr marL="95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3270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23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1826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Иные неналоговые доходы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9593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5546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1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 учётом возвратов)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746,7</a:t>
                      </a:r>
                    </a:p>
                  </a:txBody>
                  <a:tcPr marL="9525" marR="9525" marT="9525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818,5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745,7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652,4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693,2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solidFill>
                      <a:srgbClr val="0070C0">
                        <a:alpha val="63000"/>
                      </a:srgbClr>
                    </a:solidFill>
                  </a:tcPr>
                </a:tc>
              </a:tr>
              <a:tr h="421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доходов: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1018,8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1069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1031,2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955,3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1014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10" marR="5510" marT="5510" marB="0" anchor="ctr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8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  <a:alpha val="79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 flipV="1">
            <a:off x="3059832" y="4509120"/>
            <a:ext cx="376490" cy="576064"/>
          </a:xfrm>
          <a:prstGeom prst="straightConnector1">
            <a:avLst/>
          </a:prstGeom>
          <a:ln w="4445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059832" y="2852936"/>
            <a:ext cx="376490" cy="864096"/>
          </a:xfrm>
          <a:prstGeom prst="straightConnector1">
            <a:avLst/>
          </a:prstGeom>
          <a:ln w="444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059832" y="1772816"/>
            <a:ext cx="376490" cy="288032"/>
          </a:xfrm>
          <a:prstGeom prst="straightConnector1">
            <a:avLst/>
          </a:prstGeom>
          <a:ln w="44450" cmpd="sng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Структура налоговых доходов </a:t>
            </a:r>
            <a:r>
              <a:rPr lang="ru-RU" sz="1800" dirty="0"/>
              <a:t>бюджета </a:t>
            </a:r>
            <a:r>
              <a:rPr lang="ru-RU" sz="1800" dirty="0" smtClean="0"/>
              <a:t>округа на 2021 год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7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834549"/>
              </p:ext>
            </p:extLst>
          </p:nvPr>
        </p:nvGraphicFramePr>
        <p:xfrm>
          <a:off x="395288" y="1125538"/>
          <a:ext cx="8353425" cy="482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1052736"/>
            <a:ext cx="2214819" cy="1160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Всего</a:t>
            </a:r>
          </a:p>
          <a:p>
            <a:pPr algn="ctr"/>
            <a:r>
              <a:rPr lang="ru-RU" dirty="0" smtClean="0"/>
              <a:t>275,7 </a:t>
            </a:r>
          </a:p>
          <a:p>
            <a:pPr algn="ctr"/>
            <a:r>
              <a:rPr lang="ru-RU" sz="1600" dirty="0" err="1" smtClean="0"/>
              <a:t>млн.р</a:t>
            </a:r>
            <a:r>
              <a:rPr lang="ru-RU" sz="16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Содержание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6120680" cy="5052048"/>
          </a:xfrm>
        </p:spPr>
        <p:txBody>
          <a:bodyPr>
            <a:normAutofit fontScale="55000" lnSpcReduction="20000"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Вводная часть 				стр. </a:t>
            </a:r>
            <a:r>
              <a:rPr lang="ru-RU" dirty="0" smtClean="0"/>
              <a:t> 3</a:t>
            </a:r>
          </a:p>
          <a:p>
            <a:pPr marL="180975" indent="-180975">
              <a:buFont typeface="Wingdings" pitchFamily="2" charset="2"/>
              <a:buChar char="§"/>
            </a:pPr>
            <a:endParaRPr lang="ru-RU" dirty="0" smtClean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 smtClean="0"/>
              <a:t>Общая информация о Ягоднинском 	стр. 13</a:t>
            </a:r>
          </a:p>
          <a:p>
            <a:pPr marL="180975" indent="-180975">
              <a:buNone/>
            </a:pPr>
            <a:r>
              <a:rPr lang="ru-RU" dirty="0"/>
              <a:t>	</a:t>
            </a:r>
            <a:r>
              <a:rPr lang="ru-RU" dirty="0" smtClean="0"/>
              <a:t>городском округе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 smtClean="0"/>
              <a:t>Основные характеристики бюджета округа	</a:t>
            </a:r>
            <a:r>
              <a:rPr lang="ru-RU" dirty="0"/>
              <a:t>стр. </a:t>
            </a:r>
            <a:r>
              <a:rPr lang="ru-RU" dirty="0" smtClean="0"/>
              <a:t>16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Доходы 				стр. </a:t>
            </a:r>
            <a:r>
              <a:rPr lang="ru-RU" dirty="0" smtClean="0"/>
              <a:t>18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Расходы 				стр. </a:t>
            </a:r>
            <a:r>
              <a:rPr lang="ru-RU" dirty="0" smtClean="0"/>
              <a:t>23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Реализация муниципальных программ 	</a:t>
            </a:r>
            <a:r>
              <a:rPr lang="ru-RU" dirty="0" smtClean="0"/>
              <a:t>стр</a:t>
            </a:r>
            <a:r>
              <a:rPr lang="ru-RU" dirty="0"/>
              <a:t>. </a:t>
            </a:r>
            <a:r>
              <a:rPr lang="ru-RU" dirty="0" smtClean="0"/>
              <a:t>27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Участие в национальных проектах 	</a:t>
            </a:r>
            <a:r>
              <a:rPr lang="ru-RU" dirty="0" smtClean="0"/>
              <a:t>стр</a:t>
            </a:r>
            <a:r>
              <a:rPr lang="ru-RU" dirty="0"/>
              <a:t>. </a:t>
            </a:r>
            <a:r>
              <a:rPr lang="ru-RU" dirty="0" smtClean="0"/>
              <a:t>36</a:t>
            </a: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/>
              <a:t>Муниципальный долг </a:t>
            </a:r>
            <a:r>
              <a:rPr lang="ru-RU" dirty="0" smtClean="0"/>
              <a:t>и дефицит </a:t>
            </a:r>
          </a:p>
          <a:p>
            <a:pPr marL="180975" indent="-180975">
              <a:buNone/>
            </a:pPr>
            <a:r>
              <a:rPr lang="ru-RU" dirty="0"/>
              <a:t>	</a:t>
            </a:r>
            <a:r>
              <a:rPr lang="ru-RU" dirty="0" smtClean="0"/>
              <a:t>бюджета округа</a:t>
            </a:r>
            <a:r>
              <a:rPr lang="ru-RU" dirty="0"/>
              <a:t>			</a:t>
            </a:r>
            <a:r>
              <a:rPr lang="ru-RU" dirty="0" smtClean="0"/>
              <a:t>	стр</a:t>
            </a:r>
            <a:r>
              <a:rPr lang="ru-RU" dirty="0"/>
              <a:t>. </a:t>
            </a:r>
            <a:r>
              <a:rPr lang="ru-RU" dirty="0" smtClean="0"/>
              <a:t>37</a:t>
            </a:r>
          </a:p>
          <a:p>
            <a:pPr marL="180975" indent="-180975">
              <a:buNone/>
            </a:pPr>
            <a:endParaRPr lang="ru-RU" dirty="0"/>
          </a:p>
          <a:p>
            <a:pPr marL="180975" indent="-180975">
              <a:buFont typeface="Wingdings" pitchFamily="2" charset="2"/>
              <a:buChar char="§"/>
            </a:pPr>
            <a:r>
              <a:rPr lang="ru-RU" dirty="0" smtClean="0"/>
              <a:t>Справочная </a:t>
            </a:r>
            <a:r>
              <a:rPr lang="ru-RU" dirty="0"/>
              <a:t>информация		</a:t>
            </a:r>
            <a:r>
              <a:rPr lang="ru-RU" dirty="0" smtClean="0"/>
              <a:t>	стр</a:t>
            </a:r>
            <a:r>
              <a:rPr lang="ru-RU" dirty="0"/>
              <a:t>. </a:t>
            </a:r>
            <a:r>
              <a:rPr lang="ru-RU" dirty="0" smtClean="0"/>
              <a:t>38 </a:t>
            </a:r>
            <a:endParaRPr lang="ru-RU" dirty="0"/>
          </a:p>
        </p:txBody>
      </p:sp>
      <p:pic>
        <p:nvPicPr>
          <p:cNvPr id="15" name="Google Shape;601;p35" descr="http://boomerhealthinstitute.com/wp-content/uploads/2014/04/bigstock-Question-Mark-43329664.jpg"/>
          <p:cNvPicPr preferRelativeResize="0"/>
          <p:nvPr/>
        </p:nvPicPr>
        <p:blipFill rotWithShape="1">
          <a:blip r:embed="rId2">
            <a:alphaModFix/>
          </a:blip>
          <a:srcRect r="6119"/>
          <a:stretch/>
        </p:blipFill>
        <p:spPr>
          <a:xfrm>
            <a:off x="6342871" y="3140968"/>
            <a:ext cx="2095663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2453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41613" y="6482928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9" name="Рисунок 8" descr="https://st2.depositphotos.com/1007449/8136/i/950/depositphotos_81366982-stock-photo-businessman-is-looking-at-tw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588" r="15448" b="-588"/>
          <a:stretch/>
        </p:blipFill>
        <p:spPr bwMode="auto">
          <a:xfrm>
            <a:off x="6342871" y="620688"/>
            <a:ext cx="2095663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8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750" dirty="0" smtClean="0"/>
              <a:t>Структура неналоговых доходов </a:t>
            </a:r>
            <a:r>
              <a:rPr lang="ru-RU" sz="1750" dirty="0"/>
              <a:t>бюджета </a:t>
            </a:r>
            <a:r>
              <a:rPr lang="ru-RU" sz="1750" dirty="0" smtClean="0"/>
              <a:t>округа на 2021 год</a:t>
            </a:r>
            <a:endParaRPr lang="ru-RU" sz="175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1052736"/>
            <a:ext cx="2214819" cy="1160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Всего</a:t>
            </a:r>
          </a:p>
          <a:p>
            <a:pPr algn="ctr"/>
            <a:r>
              <a:rPr lang="ru-RU" dirty="0" smtClean="0"/>
              <a:t>10,1 </a:t>
            </a:r>
          </a:p>
          <a:p>
            <a:pPr algn="ctr"/>
            <a:r>
              <a:rPr lang="ru-RU" sz="1600" dirty="0" err="1" smtClean="0"/>
              <a:t>млн.р</a:t>
            </a:r>
            <a:r>
              <a:rPr lang="ru-RU" sz="1600" dirty="0" smtClean="0"/>
              <a:t>.</a:t>
            </a:r>
            <a:endParaRPr lang="ru-RU" sz="2800" dirty="0"/>
          </a:p>
        </p:txBody>
      </p:sp>
      <p:graphicFrame>
        <p:nvGraphicFramePr>
          <p:cNvPr id="9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729950"/>
              </p:ext>
            </p:extLst>
          </p:nvPr>
        </p:nvGraphicFramePr>
        <p:xfrm>
          <a:off x="467544" y="1124744"/>
          <a:ext cx="818356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83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Структура и динамика финансовой помощи из</a:t>
            </a:r>
            <a:br>
              <a:rPr lang="ru-RU" sz="2000" dirty="0" smtClean="0"/>
            </a:br>
            <a:r>
              <a:rPr lang="ru-RU" sz="2000" dirty="0" smtClean="0"/>
              <a:t>вышестоящих бюджетов в бюджет округа </a:t>
            </a:r>
            <a:r>
              <a:rPr lang="ru-RU" sz="1600" dirty="0" smtClean="0"/>
              <a:t>(</a:t>
            </a:r>
            <a:r>
              <a:rPr lang="ru-RU" sz="1600" dirty="0"/>
              <a:t>в </a:t>
            </a:r>
            <a:r>
              <a:rPr lang="ru-RU" sz="1600" dirty="0" err="1"/>
              <a:t>млн.р</a:t>
            </a:r>
            <a:r>
              <a:rPr lang="ru-RU" sz="1600" dirty="0"/>
              <a:t>.)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04817"/>
              </p:ext>
            </p:extLst>
          </p:nvPr>
        </p:nvGraphicFramePr>
        <p:xfrm>
          <a:off x="395536" y="1268760"/>
          <a:ext cx="82809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objec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36643"/>
              </p:ext>
            </p:extLst>
          </p:nvPr>
        </p:nvGraphicFramePr>
        <p:xfrm>
          <a:off x="899592" y="3789040"/>
          <a:ext cx="6884669" cy="16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42646"/>
              </p:ext>
            </p:extLst>
          </p:nvPr>
        </p:nvGraphicFramePr>
        <p:xfrm>
          <a:off x="395535" y="4077072"/>
          <a:ext cx="8352928" cy="2114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2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51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5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87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7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42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Дотации</a:t>
                      </a:r>
                    </a:p>
                  </a:txBody>
                  <a:tcPr marL="171450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Иные межбюджетные  трансферты (в т.ч. возврат остатков)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Прочие безвозмездные поступления от государственных организаций (средства ОЭЗ)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Прочие безвозмездные поступления (спонсорская помощь)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268,9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142,6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279,5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746,7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346,3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317,8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818,5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342,1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331,4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745,7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342,1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278,6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652,4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342,1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314,9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693,2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892127" y="1541959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746,7</a:t>
            </a:r>
            <a:endParaRPr lang="ru-RU" sz="28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396182" y="1984648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818,5</a:t>
            </a:r>
            <a:endParaRPr lang="ru-RU" sz="28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92126" y="2420888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745,7</a:t>
            </a:r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443233" y="2823989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652,4</a:t>
            </a:r>
            <a:endParaRPr lang="ru-RU" sz="28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660232" y="3284984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693,2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06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76" y="277029"/>
            <a:ext cx="7533683" cy="44449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dirty="0" smtClean="0"/>
              <a:t>Доходы, поступающие от граждан в бюджет Ягоднинского городского округа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0171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404293"/>
              </p:ext>
            </p:extLst>
          </p:nvPr>
        </p:nvGraphicFramePr>
        <p:xfrm>
          <a:off x="501002" y="3832889"/>
          <a:ext cx="2663824" cy="2597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0"/>
                <a:gridCol w="731519"/>
                <a:gridCol w="852805"/>
              </a:tblGrid>
              <a:tr h="25988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6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Наименование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87313" indent="-87313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800" b="1" spc="6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 </a:t>
                      </a:r>
                      <a:r>
                        <a:rPr sz="800" b="1" spc="85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r>
                        <a:rPr lang="ru-RU" sz="800" b="1" spc="85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r>
                        <a:rPr sz="800" b="1" spc="-35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год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14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0" indent="0" algn="ctr">
                        <a:lnSpc>
                          <a:spcPts val="1050"/>
                        </a:lnSpc>
                        <a:spcBef>
                          <a:spcPts val="960"/>
                        </a:spcBef>
                      </a:pP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Сумма  </a:t>
                      </a:r>
                      <a:r>
                        <a:rPr sz="800" b="1" spc="6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(тыс.</a:t>
                      </a:r>
                      <a:r>
                        <a:rPr sz="800" b="1" spc="-4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4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руб.)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63500" indent="0" algn="ctr">
                        <a:lnSpc>
                          <a:spcPts val="950"/>
                        </a:lnSpc>
                        <a:spcBef>
                          <a:spcPts val="620"/>
                        </a:spcBef>
                      </a:pPr>
                      <a:r>
                        <a:rPr sz="800" b="1" spc="7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</a:t>
                      </a:r>
                      <a:r>
                        <a:rPr sz="800" b="1" spc="8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расчете  </a:t>
                      </a:r>
                      <a:r>
                        <a:rPr sz="800" b="1" spc="6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 </a:t>
                      </a:r>
                      <a:r>
                        <a:rPr sz="800" b="1" spc="4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sz="800" b="1" spc="-11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жителя  </a:t>
                      </a:r>
                      <a:r>
                        <a:rPr sz="800" b="1" spc="4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(руб.)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14001">
                <a:tc>
                  <a:txBody>
                    <a:bodyPr/>
                    <a:lstStyle/>
                    <a:p>
                      <a:pPr marL="87313" marR="213360" indent="0" algn="ctr">
                        <a:lnSpc>
                          <a:spcPts val="950"/>
                        </a:lnSpc>
                        <a:spcBef>
                          <a:spcPts val="590"/>
                        </a:spcBef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Налог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на доходы физических лиц</a:t>
                      </a:r>
                      <a:endParaRPr sz="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74930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238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247 643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38 646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</a:tr>
              <a:tr h="423871">
                <a:tc>
                  <a:txBody>
                    <a:bodyPr/>
                    <a:lstStyle/>
                    <a:p>
                      <a:pPr marL="368300" marR="193675" indent="-1676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b="1" spc="-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</a:t>
                      </a:r>
                      <a:r>
                        <a:rPr sz="800" b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ем</a:t>
                      </a:r>
                      <a:r>
                        <a:rPr sz="800" b="1" spc="-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</a:t>
                      </a:r>
                      <a:r>
                        <a:rPr sz="800" b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льный  </a:t>
                      </a: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налог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222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34,6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43318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spcBef>
                          <a:spcPts val="515"/>
                        </a:spcBef>
                      </a:pPr>
                      <a:r>
                        <a:rPr sz="800" b="1" spc="8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Налог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14935" marR="107314" algn="ctr">
                        <a:lnSpc>
                          <a:spcPts val="950"/>
                        </a:lnSpc>
                        <a:spcBef>
                          <a:spcPts val="95"/>
                        </a:spcBef>
                      </a:pPr>
                      <a:r>
                        <a:rPr sz="800" b="1" spc="6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</a:t>
                      </a:r>
                      <a:r>
                        <a:rPr sz="800" b="1" spc="-5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7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имущество </a:t>
                      </a:r>
                      <a:r>
                        <a:rPr sz="800" b="1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sz="800" b="1" spc="70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физических  </a:t>
                      </a:r>
                      <a:r>
                        <a:rPr sz="800" b="1" spc="65" dirty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лиц</a:t>
                      </a:r>
                      <a:endParaRPr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84C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1 571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245,2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171000" y="4721994"/>
            <a:ext cx="897255" cy="255270"/>
          </a:xfrm>
          <a:custGeom>
            <a:avLst/>
            <a:gdLst/>
            <a:ahLst/>
            <a:cxnLst/>
            <a:rect l="l" t="t" r="r" b="b"/>
            <a:pathLst>
              <a:path w="897254" h="255270">
                <a:moveTo>
                  <a:pt x="0" y="255003"/>
                </a:moveTo>
                <a:lnTo>
                  <a:pt x="140119" y="255003"/>
                </a:lnTo>
                <a:lnTo>
                  <a:pt x="621004" y="0"/>
                </a:lnTo>
                <a:lnTo>
                  <a:pt x="897001" y="0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171000" y="5111993"/>
            <a:ext cx="1125220" cy="369570"/>
          </a:xfrm>
          <a:custGeom>
            <a:avLst/>
            <a:gdLst/>
            <a:ahLst/>
            <a:cxnLst/>
            <a:rect l="l" t="t" r="r" b="b"/>
            <a:pathLst>
              <a:path w="1125220" h="369570">
                <a:moveTo>
                  <a:pt x="0" y="369011"/>
                </a:moveTo>
                <a:lnTo>
                  <a:pt x="140119" y="369011"/>
                </a:lnTo>
                <a:lnTo>
                  <a:pt x="621004" y="0"/>
                </a:lnTo>
                <a:lnTo>
                  <a:pt x="1125004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171000" y="5453999"/>
            <a:ext cx="1575435" cy="531495"/>
          </a:xfrm>
          <a:custGeom>
            <a:avLst/>
            <a:gdLst/>
            <a:ahLst/>
            <a:cxnLst/>
            <a:rect l="l" t="t" r="r" b="b"/>
            <a:pathLst>
              <a:path w="1575435" h="531495">
                <a:moveTo>
                  <a:pt x="0" y="530999"/>
                </a:moveTo>
                <a:lnTo>
                  <a:pt x="140119" y="530999"/>
                </a:lnTo>
                <a:lnTo>
                  <a:pt x="621004" y="0"/>
                </a:lnTo>
                <a:lnTo>
                  <a:pt x="1575003" y="0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881864" y="1410362"/>
            <a:ext cx="4843145" cy="4838700"/>
          </a:xfrm>
          <a:custGeom>
            <a:avLst/>
            <a:gdLst/>
            <a:ahLst/>
            <a:cxnLst/>
            <a:rect l="l" t="t" r="r" b="b"/>
            <a:pathLst>
              <a:path w="4843145" h="4838700">
                <a:moveTo>
                  <a:pt x="2692467" y="4826000"/>
                </a:moveTo>
                <a:lnTo>
                  <a:pt x="2165297" y="4826000"/>
                </a:lnTo>
                <a:lnTo>
                  <a:pt x="2213116" y="4838700"/>
                </a:lnTo>
                <a:lnTo>
                  <a:pt x="2644656" y="4838700"/>
                </a:lnTo>
                <a:lnTo>
                  <a:pt x="2692467" y="4826000"/>
                </a:lnTo>
                <a:close/>
              </a:path>
              <a:path w="4843145" h="4838700">
                <a:moveTo>
                  <a:pt x="2787829" y="4813300"/>
                </a:moveTo>
                <a:lnTo>
                  <a:pt x="2069912" y="4813300"/>
                </a:lnTo>
                <a:lnTo>
                  <a:pt x="2117558" y="4826000"/>
                </a:lnTo>
                <a:lnTo>
                  <a:pt x="2740196" y="4826000"/>
                </a:lnTo>
                <a:lnTo>
                  <a:pt x="2787829" y="4813300"/>
                </a:lnTo>
                <a:close/>
              </a:path>
              <a:path w="4843145" h="4838700">
                <a:moveTo>
                  <a:pt x="1628869" y="3784600"/>
                </a:moveTo>
                <a:lnTo>
                  <a:pt x="1201997" y="4521200"/>
                </a:lnTo>
                <a:lnTo>
                  <a:pt x="1245074" y="4533900"/>
                </a:lnTo>
                <a:lnTo>
                  <a:pt x="1376478" y="4610100"/>
                </a:lnTo>
                <a:lnTo>
                  <a:pt x="1420956" y="4622800"/>
                </a:lnTo>
                <a:lnTo>
                  <a:pt x="1465747" y="4648200"/>
                </a:lnTo>
                <a:lnTo>
                  <a:pt x="1510837" y="4660900"/>
                </a:lnTo>
                <a:lnTo>
                  <a:pt x="1556211" y="4686300"/>
                </a:lnTo>
                <a:lnTo>
                  <a:pt x="1601855" y="4699000"/>
                </a:lnTo>
                <a:lnTo>
                  <a:pt x="1647755" y="4724400"/>
                </a:lnTo>
                <a:lnTo>
                  <a:pt x="1880565" y="4787900"/>
                </a:lnTo>
                <a:lnTo>
                  <a:pt x="1927687" y="4787900"/>
                </a:lnTo>
                <a:lnTo>
                  <a:pt x="2022375" y="4813300"/>
                </a:lnTo>
                <a:lnTo>
                  <a:pt x="2835351" y="4813300"/>
                </a:lnTo>
                <a:lnTo>
                  <a:pt x="2977109" y="4775200"/>
                </a:lnTo>
                <a:lnTo>
                  <a:pt x="3024042" y="4775200"/>
                </a:lnTo>
                <a:lnTo>
                  <a:pt x="3070793" y="4762500"/>
                </a:lnTo>
                <a:lnTo>
                  <a:pt x="3117344" y="4737100"/>
                </a:lnTo>
                <a:lnTo>
                  <a:pt x="3255663" y="4699000"/>
                </a:lnTo>
                <a:lnTo>
                  <a:pt x="3301275" y="4673600"/>
                </a:lnTo>
                <a:lnTo>
                  <a:pt x="3391670" y="4648200"/>
                </a:lnTo>
                <a:lnTo>
                  <a:pt x="3480863" y="4597400"/>
                </a:lnTo>
                <a:lnTo>
                  <a:pt x="3524971" y="4584700"/>
                </a:lnTo>
                <a:lnTo>
                  <a:pt x="3612139" y="4533900"/>
                </a:lnTo>
                <a:lnTo>
                  <a:pt x="3694976" y="4483100"/>
                </a:lnTo>
                <a:lnTo>
                  <a:pt x="3735401" y="4457700"/>
                </a:lnTo>
                <a:lnTo>
                  <a:pt x="3775160" y="4432300"/>
                </a:lnTo>
                <a:lnTo>
                  <a:pt x="3814250" y="4406900"/>
                </a:lnTo>
                <a:lnTo>
                  <a:pt x="3852666" y="4381500"/>
                </a:lnTo>
                <a:lnTo>
                  <a:pt x="3890407" y="4343400"/>
                </a:lnTo>
                <a:lnTo>
                  <a:pt x="3927468" y="4318000"/>
                </a:lnTo>
                <a:lnTo>
                  <a:pt x="3963847" y="4292600"/>
                </a:lnTo>
                <a:lnTo>
                  <a:pt x="3999539" y="4267200"/>
                </a:lnTo>
                <a:lnTo>
                  <a:pt x="4034542" y="4229100"/>
                </a:lnTo>
                <a:lnTo>
                  <a:pt x="4068853" y="4203700"/>
                </a:lnTo>
                <a:lnTo>
                  <a:pt x="4102467" y="4165600"/>
                </a:lnTo>
                <a:lnTo>
                  <a:pt x="4135382" y="4140200"/>
                </a:lnTo>
                <a:lnTo>
                  <a:pt x="4167595" y="4102100"/>
                </a:lnTo>
                <a:lnTo>
                  <a:pt x="4199102" y="4064000"/>
                </a:lnTo>
                <a:lnTo>
                  <a:pt x="4229899" y="4038600"/>
                </a:lnTo>
                <a:lnTo>
                  <a:pt x="4259985" y="4000500"/>
                </a:lnTo>
                <a:lnTo>
                  <a:pt x="2333016" y="4000500"/>
                </a:lnTo>
                <a:lnTo>
                  <a:pt x="2287906" y="3987800"/>
                </a:lnTo>
                <a:lnTo>
                  <a:pt x="2197759" y="3987800"/>
                </a:lnTo>
                <a:lnTo>
                  <a:pt x="2107900" y="3962400"/>
                </a:lnTo>
                <a:lnTo>
                  <a:pt x="2063149" y="3962400"/>
                </a:lnTo>
                <a:lnTo>
                  <a:pt x="1929944" y="3924300"/>
                </a:lnTo>
                <a:lnTo>
                  <a:pt x="1885987" y="3898900"/>
                </a:lnTo>
                <a:lnTo>
                  <a:pt x="1798906" y="3873500"/>
                </a:lnTo>
                <a:lnTo>
                  <a:pt x="1755839" y="3848100"/>
                </a:lnTo>
                <a:lnTo>
                  <a:pt x="1713125" y="3835400"/>
                </a:lnTo>
                <a:lnTo>
                  <a:pt x="1628869" y="3784600"/>
                </a:lnTo>
                <a:close/>
              </a:path>
              <a:path w="4843145" h="4838700">
                <a:moveTo>
                  <a:pt x="4257703" y="850900"/>
                </a:moveTo>
                <a:lnTo>
                  <a:pt x="2554757" y="850900"/>
                </a:lnTo>
                <a:lnTo>
                  <a:pt x="2599852" y="863600"/>
                </a:lnTo>
                <a:lnTo>
                  <a:pt x="2644903" y="863600"/>
                </a:lnTo>
                <a:lnTo>
                  <a:pt x="2689882" y="876300"/>
                </a:lnTo>
                <a:lnTo>
                  <a:pt x="2734761" y="876300"/>
                </a:lnTo>
                <a:lnTo>
                  <a:pt x="2956674" y="939800"/>
                </a:lnTo>
                <a:lnTo>
                  <a:pt x="3000363" y="965200"/>
                </a:lnTo>
                <a:lnTo>
                  <a:pt x="3043755" y="977900"/>
                </a:lnTo>
                <a:lnTo>
                  <a:pt x="3086822" y="1003300"/>
                </a:lnTo>
                <a:lnTo>
                  <a:pt x="3129536" y="1016000"/>
                </a:lnTo>
                <a:lnTo>
                  <a:pt x="3213791" y="1066800"/>
                </a:lnTo>
                <a:lnTo>
                  <a:pt x="3254988" y="1092200"/>
                </a:lnTo>
                <a:lnTo>
                  <a:pt x="3295154" y="1117600"/>
                </a:lnTo>
                <a:lnTo>
                  <a:pt x="3334284" y="1143000"/>
                </a:lnTo>
                <a:lnTo>
                  <a:pt x="3372368" y="1168400"/>
                </a:lnTo>
                <a:lnTo>
                  <a:pt x="3409401" y="1206500"/>
                </a:lnTo>
                <a:lnTo>
                  <a:pt x="3445374" y="1231900"/>
                </a:lnTo>
                <a:lnTo>
                  <a:pt x="3480280" y="1257300"/>
                </a:lnTo>
                <a:lnTo>
                  <a:pt x="3514112" y="1295400"/>
                </a:lnTo>
                <a:lnTo>
                  <a:pt x="3546862" y="1320800"/>
                </a:lnTo>
                <a:lnTo>
                  <a:pt x="3578523" y="1358900"/>
                </a:lnTo>
                <a:lnTo>
                  <a:pt x="3609087" y="1397000"/>
                </a:lnTo>
                <a:lnTo>
                  <a:pt x="3638547" y="1422400"/>
                </a:lnTo>
                <a:lnTo>
                  <a:pt x="3666896" y="1460500"/>
                </a:lnTo>
                <a:lnTo>
                  <a:pt x="3694126" y="1498600"/>
                </a:lnTo>
                <a:lnTo>
                  <a:pt x="3720230" y="1536700"/>
                </a:lnTo>
                <a:lnTo>
                  <a:pt x="3745200" y="1574800"/>
                </a:lnTo>
                <a:lnTo>
                  <a:pt x="3769029" y="1612900"/>
                </a:lnTo>
                <a:lnTo>
                  <a:pt x="3791709" y="1651000"/>
                </a:lnTo>
                <a:lnTo>
                  <a:pt x="3813234" y="1689100"/>
                </a:lnTo>
                <a:lnTo>
                  <a:pt x="3833595" y="1727200"/>
                </a:lnTo>
                <a:lnTo>
                  <a:pt x="3852786" y="1765300"/>
                </a:lnTo>
                <a:lnTo>
                  <a:pt x="3870798" y="1816100"/>
                </a:lnTo>
                <a:lnTo>
                  <a:pt x="3887624" y="1854200"/>
                </a:lnTo>
                <a:lnTo>
                  <a:pt x="3903258" y="1892300"/>
                </a:lnTo>
                <a:lnTo>
                  <a:pt x="3917691" y="1943100"/>
                </a:lnTo>
                <a:lnTo>
                  <a:pt x="3930917" y="1981200"/>
                </a:lnTo>
                <a:lnTo>
                  <a:pt x="3942927" y="2019300"/>
                </a:lnTo>
                <a:lnTo>
                  <a:pt x="3953714" y="2070100"/>
                </a:lnTo>
                <a:lnTo>
                  <a:pt x="3963272" y="2108200"/>
                </a:lnTo>
                <a:lnTo>
                  <a:pt x="3971591" y="2159000"/>
                </a:lnTo>
                <a:lnTo>
                  <a:pt x="3978666" y="2197100"/>
                </a:lnTo>
                <a:lnTo>
                  <a:pt x="3984489" y="2247900"/>
                </a:lnTo>
                <a:lnTo>
                  <a:pt x="3989052" y="2286000"/>
                </a:lnTo>
                <a:lnTo>
                  <a:pt x="3992347" y="2336800"/>
                </a:lnTo>
                <a:lnTo>
                  <a:pt x="3994368" y="2374900"/>
                </a:lnTo>
                <a:lnTo>
                  <a:pt x="3995107" y="2425700"/>
                </a:lnTo>
                <a:lnTo>
                  <a:pt x="3994557" y="2463800"/>
                </a:lnTo>
                <a:lnTo>
                  <a:pt x="3992710" y="2514600"/>
                </a:lnTo>
                <a:lnTo>
                  <a:pt x="3989558" y="2552700"/>
                </a:lnTo>
                <a:lnTo>
                  <a:pt x="3985095" y="2603500"/>
                </a:lnTo>
                <a:lnTo>
                  <a:pt x="3979313" y="2654300"/>
                </a:lnTo>
                <a:lnTo>
                  <a:pt x="3972204" y="2692400"/>
                </a:lnTo>
                <a:lnTo>
                  <a:pt x="3963761" y="2743200"/>
                </a:lnTo>
                <a:lnTo>
                  <a:pt x="3953977" y="2781300"/>
                </a:lnTo>
                <a:lnTo>
                  <a:pt x="3942845" y="2832100"/>
                </a:lnTo>
                <a:lnTo>
                  <a:pt x="3930356" y="2870200"/>
                </a:lnTo>
                <a:lnTo>
                  <a:pt x="3916503" y="2921000"/>
                </a:lnTo>
                <a:lnTo>
                  <a:pt x="3901280" y="2959100"/>
                </a:lnTo>
                <a:lnTo>
                  <a:pt x="3884678" y="3009900"/>
                </a:lnTo>
                <a:lnTo>
                  <a:pt x="3866690" y="3048000"/>
                </a:lnTo>
                <a:lnTo>
                  <a:pt x="3847309" y="3086100"/>
                </a:lnTo>
                <a:lnTo>
                  <a:pt x="3826527" y="3136900"/>
                </a:lnTo>
                <a:lnTo>
                  <a:pt x="3804337" y="3175000"/>
                </a:lnTo>
                <a:lnTo>
                  <a:pt x="3780732" y="3213100"/>
                </a:lnTo>
                <a:lnTo>
                  <a:pt x="3755881" y="3263900"/>
                </a:lnTo>
                <a:lnTo>
                  <a:pt x="3729976" y="3302000"/>
                </a:lnTo>
                <a:lnTo>
                  <a:pt x="3703046" y="3340100"/>
                </a:lnTo>
                <a:lnTo>
                  <a:pt x="3675118" y="3378200"/>
                </a:lnTo>
                <a:lnTo>
                  <a:pt x="3646221" y="3416300"/>
                </a:lnTo>
                <a:lnTo>
                  <a:pt x="3616383" y="3454400"/>
                </a:lnTo>
                <a:lnTo>
                  <a:pt x="3585632" y="3479800"/>
                </a:lnTo>
                <a:lnTo>
                  <a:pt x="3553996" y="3517900"/>
                </a:lnTo>
                <a:lnTo>
                  <a:pt x="3521503" y="3556000"/>
                </a:lnTo>
                <a:lnTo>
                  <a:pt x="3488182" y="3581400"/>
                </a:lnTo>
                <a:lnTo>
                  <a:pt x="3454060" y="3606800"/>
                </a:lnTo>
                <a:lnTo>
                  <a:pt x="3419166" y="3644900"/>
                </a:lnTo>
                <a:lnTo>
                  <a:pt x="3383528" y="3670300"/>
                </a:lnTo>
                <a:lnTo>
                  <a:pt x="3347173" y="3695700"/>
                </a:lnTo>
                <a:lnTo>
                  <a:pt x="3310131" y="3721100"/>
                </a:lnTo>
                <a:lnTo>
                  <a:pt x="3272429" y="3746500"/>
                </a:lnTo>
                <a:lnTo>
                  <a:pt x="3234095" y="3771900"/>
                </a:lnTo>
                <a:lnTo>
                  <a:pt x="3155646" y="3822700"/>
                </a:lnTo>
                <a:lnTo>
                  <a:pt x="3115586" y="3835400"/>
                </a:lnTo>
                <a:lnTo>
                  <a:pt x="3075008" y="3860800"/>
                </a:lnTo>
                <a:lnTo>
                  <a:pt x="2992406" y="3886200"/>
                </a:lnTo>
                <a:lnTo>
                  <a:pt x="2950438" y="3911600"/>
                </a:lnTo>
                <a:lnTo>
                  <a:pt x="2778786" y="3962400"/>
                </a:lnTo>
                <a:lnTo>
                  <a:pt x="2735068" y="3962400"/>
                </a:lnTo>
                <a:lnTo>
                  <a:pt x="2646862" y="3987800"/>
                </a:lnTo>
                <a:lnTo>
                  <a:pt x="2557817" y="3987800"/>
                </a:lnTo>
                <a:lnTo>
                  <a:pt x="2513051" y="4000500"/>
                </a:lnTo>
                <a:lnTo>
                  <a:pt x="4259985" y="4000500"/>
                </a:lnTo>
                <a:lnTo>
                  <a:pt x="4289354" y="3962400"/>
                </a:lnTo>
                <a:lnTo>
                  <a:pt x="4318004" y="3924300"/>
                </a:lnTo>
                <a:lnTo>
                  <a:pt x="4345932" y="3898900"/>
                </a:lnTo>
                <a:lnTo>
                  <a:pt x="4373135" y="3860800"/>
                </a:lnTo>
                <a:lnTo>
                  <a:pt x="4399608" y="3822700"/>
                </a:lnTo>
                <a:lnTo>
                  <a:pt x="4425349" y="3784600"/>
                </a:lnTo>
                <a:lnTo>
                  <a:pt x="4450355" y="3746500"/>
                </a:lnTo>
                <a:lnTo>
                  <a:pt x="4474621" y="3708400"/>
                </a:lnTo>
                <a:lnTo>
                  <a:pt x="4498146" y="3670300"/>
                </a:lnTo>
                <a:lnTo>
                  <a:pt x="4520925" y="3632200"/>
                </a:lnTo>
                <a:lnTo>
                  <a:pt x="4542955" y="3594100"/>
                </a:lnTo>
                <a:lnTo>
                  <a:pt x="4564233" y="3556000"/>
                </a:lnTo>
                <a:lnTo>
                  <a:pt x="4584755" y="3517900"/>
                </a:lnTo>
                <a:lnTo>
                  <a:pt x="4604519" y="3467100"/>
                </a:lnTo>
                <a:lnTo>
                  <a:pt x="4623521" y="3429000"/>
                </a:lnTo>
                <a:lnTo>
                  <a:pt x="4641758" y="3390900"/>
                </a:lnTo>
                <a:lnTo>
                  <a:pt x="4659226" y="3352800"/>
                </a:lnTo>
                <a:lnTo>
                  <a:pt x="4675922" y="3302000"/>
                </a:lnTo>
                <a:lnTo>
                  <a:pt x="4691843" y="3263900"/>
                </a:lnTo>
                <a:lnTo>
                  <a:pt x="4706986" y="3225800"/>
                </a:lnTo>
                <a:lnTo>
                  <a:pt x="4721346" y="3175000"/>
                </a:lnTo>
                <a:lnTo>
                  <a:pt x="4734922" y="3136900"/>
                </a:lnTo>
                <a:lnTo>
                  <a:pt x="4747709" y="3098800"/>
                </a:lnTo>
                <a:lnTo>
                  <a:pt x="4759704" y="3048000"/>
                </a:lnTo>
                <a:lnTo>
                  <a:pt x="4770905" y="3009900"/>
                </a:lnTo>
                <a:lnTo>
                  <a:pt x="4781307" y="2959100"/>
                </a:lnTo>
                <a:lnTo>
                  <a:pt x="4790907" y="2921000"/>
                </a:lnTo>
                <a:lnTo>
                  <a:pt x="4799703" y="2882900"/>
                </a:lnTo>
                <a:lnTo>
                  <a:pt x="4807690" y="2832100"/>
                </a:lnTo>
                <a:lnTo>
                  <a:pt x="4814866" y="2794000"/>
                </a:lnTo>
                <a:lnTo>
                  <a:pt x="4821227" y="2743200"/>
                </a:lnTo>
                <a:lnTo>
                  <a:pt x="4826769" y="2705100"/>
                </a:lnTo>
                <a:lnTo>
                  <a:pt x="4831491" y="2654300"/>
                </a:lnTo>
                <a:lnTo>
                  <a:pt x="4835387" y="2616200"/>
                </a:lnTo>
                <a:lnTo>
                  <a:pt x="4838456" y="2565400"/>
                </a:lnTo>
                <a:lnTo>
                  <a:pt x="4840693" y="2514600"/>
                </a:lnTo>
                <a:lnTo>
                  <a:pt x="4842096" y="2476500"/>
                </a:lnTo>
                <a:lnTo>
                  <a:pt x="4842660" y="2425700"/>
                </a:lnTo>
                <a:lnTo>
                  <a:pt x="4842384" y="2387600"/>
                </a:lnTo>
                <a:lnTo>
                  <a:pt x="4841262" y="2336800"/>
                </a:lnTo>
                <a:lnTo>
                  <a:pt x="4839293" y="2298700"/>
                </a:lnTo>
                <a:lnTo>
                  <a:pt x="4836473" y="2247900"/>
                </a:lnTo>
                <a:lnTo>
                  <a:pt x="4832798" y="2209800"/>
                </a:lnTo>
                <a:lnTo>
                  <a:pt x="4828266" y="2159000"/>
                </a:lnTo>
                <a:lnTo>
                  <a:pt x="4822872" y="2108200"/>
                </a:lnTo>
                <a:lnTo>
                  <a:pt x="4816614" y="2070100"/>
                </a:lnTo>
                <a:lnTo>
                  <a:pt x="4809489" y="2019300"/>
                </a:lnTo>
                <a:lnTo>
                  <a:pt x="4801492" y="1981200"/>
                </a:lnTo>
                <a:lnTo>
                  <a:pt x="4792622" y="1930400"/>
                </a:lnTo>
                <a:lnTo>
                  <a:pt x="4782873" y="1892300"/>
                </a:lnTo>
                <a:lnTo>
                  <a:pt x="4772244" y="1841500"/>
                </a:lnTo>
                <a:lnTo>
                  <a:pt x="4760730" y="1803400"/>
                </a:lnTo>
                <a:lnTo>
                  <a:pt x="4748329" y="1752600"/>
                </a:lnTo>
                <a:lnTo>
                  <a:pt x="4735038" y="1714500"/>
                </a:lnTo>
                <a:lnTo>
                  <a:pt x="4720852" y="1663700"/>
                </a:lnTo>
                <a:lnTo>
                  <a:pt x="4705769" y="1625600"/>
                </a:lnTo>
                <a:lnTo>
                  <a:pt x="4689785" y="1574800"/>
                </a:lnTo>
                <a:lnTo>
                  <a:pt x="4672897" y="1536700"/>
                </a:lnTo>
                <a:lnTo>
                  <a:pt x="4655102" y="1485900"/>
                </a:lnTo>
                <a:lnTo>
                  <a:pt x="4636396" y="1447800"/>
                </a:lnTo>
                <a:lnTo>
                  <a:pt x="4616776" y="1409700"/>
                </a:lnTo>
                <a:lnTo>
                  <a:pt x="4596239" y="1358900"/>
                </a:lnTo>
                <a:lnTo>
                  <a:pt x="4574782" y="1320800"/>
                </a:lnTo>
                <a:lnTo>
                  <a:pt x="4552400" y="1282700"/>
                </a:lnTo>
                <a:lnTo>
                  <a:pt x="4529092" y="1231900"/>
                </a:lnTo>
                <a:lnTo>
                  <a:pt x="4504968" y="1193800"/>
                </a:lnTo>
                <a:lnTo>
                  <a:pt x="4480142" y="1155700"/>
                </a:lnTo>
                <a:lnTo>
                  <a:pt x="4454627" y="1104900"/>
                </a:lnTo>
                <a:lnTo>
                  <a:pt x="4428433" y="1066800"/>
                </a:lnTo>
                <a:lnTo>
                  <a:pt x="4401574" y="1028700"/>
                </a:lnTo>
                <a:lnTo>
                  <a:pt x="4374060" y="990600"/>
                </a:lnTo>
                <a:lnTo>
                  <a:pt x="4345905" y="952500"/>
                </a:lnTo>
                <a:lnTo>
                  <a:pt x="4317119" y="914400"/>
                </a:lnTo>
                <a:lnTo>
                  <a:pt x="4287714" y="889000"/>
                </a:lnTo>
                <a:lnTo>
                  <a:pt x="4257703" y="850900"/>
                </a:lnTo>
                <a:close/>
              </a:path>
              <a:path w="4843145" h="4838700">
                <a:moveTo>
                  <a:pt x="2917446" y="50800"/>
                </a:moveTo>
                <a:lnTo>
                  <a:pt x="1930502" y="50800"/>
                </a:lnTo>
                <a:lnTo>
                  <a:pt x="1574842" y="152400"/>
                </a:lnTo>
                <a:lnTo>
                  <a:pt x="1531058" y="177800"/>
                </a:lnTo>
                <a:lnTo>
                  <a:pt x="1444070" y="203200"/>
                </a:lnTo>
                <a:lnTo>
                  <a:pt x="1357933" y="254000"/>
                </a:lnTo>
                <a:lnTo>
                  <a:pt x="1315214" y="266700"/>
                </a:lnTo>
                <a:lnTo>
                  <a:pt x="1230534" y="317500"/>
                </a:lnTo>
                <a:lnTo>
                  <a:pt x="1147698" y="368300"/>
                </a:lnTo>
                <a:lnTo>
                  <a:pt x="1107272" y="393700"/>
                </a:lnTo>
                <a:lnTo>
                  <a:pt x="1067513" y="419100"/>
                </a:lnTo>
                <a:lnTo>
                  <a:pt x="1028423" y="444500"/>
                </a:lnTo>
                <a:lnTo>
                  <a:pt x="990006" y="469900"/>
                </a:lnTo>
                <a:lnTo>
                  <a:pt x="952266" y="495300"/>
                </a:lnTo>
                <a:lnTo>
                  <a:pt x="915205" y="533400"/>
                </a:lnTo>
                <a:lnTo>
                  <a:pt x="878826" y="558800"/>
                </a:lnTo>
                <a:lnTo>
                  <a:pt x="843133" y="584200"/>
                </a:lnTo>
                <a:lnTo>
                  <a:pt x="808130" y="622300"/>
                </a:lnTo>
                <a:lnTo>
                  <a:pt x="773820" y="647700"/>
                </a:lnTo>
                <a:lnTo>
                  <a:pt x="740205" y="685800"/>
                </a:lnTo>
                <a:lnTo>
                  <a:pt x="707290" y="711200"/>
                </a:lnTo>
                <a:lnTo>
                  <a:pt x="675077" y="749300"/>
                </a:lnTo>
                <a:lnTo>
                  <a:pt x="643570" y="774700"/>
                </a:lnTo>
                <a:lnTo>
                  <a:pt x="612772" y="812800"/>
                </a:lnTo>
                <a:lnTo>
                  <a:pt x="582687" y="850900"/>
                </a:lnTo>
                <a:lnTo>
                  <a:pt x="553317" y="889000"/>
                </a:lnTo>
                <a:lnTo>
                  <a:pt x="524667" y="914400"/>
                </a:lnTo>
                <a:lnTo>
                  <a:pt x="496739" y="952500"/>
                </a:lnTo>
                <a:lnTo>
                  <a:pt x="469536" y="990600"/>
                </a:lnTo>
                <a:lnTo>
                  <a:pt x="443062" y="1028700"/>
                </a:lnTo>
                <a:lnTo>
                  <a:pt x="417321" y="1066800"/>
                </a:lnTo>
                <a:lnTo>
                  <a:pt x="392315" y="1104900"/>
                </a:lnTo>
                <a:lnTo>
                  <a:pt x="368049" y="1143000"/>
                </a:lnTo>
                <a:lnTo>
                  <a:pt x="344524" y="1181100"/>
                </a:lnTo>
                <a:lnTo>
                  <a:pt x="321745" y="1219200"/>
                </a:lnTo>
                <a:lnTo>
                  <a:pt x="299714" y="1257300"/>
                </a:lnTo>
                <a:lnTo>
                  <a:pt x="278436" y="1295400"/>
                </a:lnTo>
                <a:lnTo>
                  <a:pt x="257913" y="1333500"/>
                </a:lnTo>
                <a:lnTo>
                  <a:pt x="238149" y="1371600"/>
                </a:lnTo>
                <a:lnTo>
                  <a:pt x="219147" y="1422400"/>
                </a:lnTo>
                <a:lnTo>
                  <a:pt x="200910" y="1460500"/>
                </a:lnTo>
                <a:lnTo>
                  <a:pt x="183441" y="1498600"/>
                </a:lnTo>
                <a:lnTo>
                  <a:pt x="166745" y="1536700"/>
                </a:lnTo>
                <a:lnTo>
                  <a:pt x="150823" y="1587500"/>
                </a:lnTo>
                <a:lnTo>
                  <a:pt x="135681" y="1625600"/>
                </a:lnTo>
                <a:lnTo>
                  <a:pt x="121320" y="1663700"/>
                </a:lnTo>
                <a:lnTo>
                  <a:pt x="107744" y="1714500"/>
                </a:lnTo>
                <a:lnTo>
                  <a:pt x="94956" y="1752600"/>
                </a:lnTo>
                <a:lnTo>
                  <a:pt x="82961" y="1803400"/>
                </a:lnTo>
                <a:lnTo>
                  <a:pt x="71760" y="1841500"/>
                </a:lnTo>
                <a:lnTo>
                  <a:pt x="61358" y="1879600"/>
                </a:lnTo>
                <a:lnTo>
                  <a:pt x="51757" y="1930400"/>
                </a:lnTo>
                <a:lnTo>
                  <a:pt x="42961" y="1968500"/>
                </a:lnTo>
                <a:lnTo>
                  <a:pt x="34973" y="2019300"/>
                </a:lnTo>
                <a:lnTo>
                  <a:pt x="27797" y="2057400"/>
                </a:lnTo>
                <a:lnTo>
                  <a:pt x="21436" y="2108200"/>
                </a:lnTo>
                <a:lnTo>
                  <a:pt x="15893" y="2146300"/>
                </a:lnTo>
                <a:lnTo>
                  <a:pt x="11171" y="2197100"/>
                </a:lnTo>
                <a:lnTo>
                  <a:pt x="7274" y="2235200"/>
                </a:lnTo>
                <a:lnTo>
                  <a:pt x="4205" y="2286000"/>
                </a:lnTo>
                <a:lnTo>
                  <a:pt x="1967" y="2324100"/>
                </a:lnTo>
                <a:lnTo>
                  <a:pt x="565" y="2374900"/>
                </a:lnTo>
                <a:lnTo>
                  <a:pt x="0" y="2413000"/>
                </a:lnTo>
                <a:lnTo>
                  <a:pt x="276" y="2463800"/>
                </a:lnTo>
                <a:lnTo>
                  <a:pt x="1397" y="2514600"/>
                </a:lnTo>
                <a:lnTo>
                  <a:pt x="3365" y="2552700"/>
                </a:lnTo>
                <a:lnTo>
                  <a:pt x="6185" y="2603500"/>
                </a:lnTo>
                <a:lnTo>
                  <a:pt x="9859" y="2641600"/>
                </a:lnTo>
                <a:lnTo>
                  <a:pt x="14391" y="2692400"/>
                </a:lnTo>
                <a:lnTo>
                  <a:pt x="19784" y="2730500"/>
                </a:lnTo>
                <a:lnTo>
                  <a:pt x="26042" y="2781300"/>
                </a:lnTo>
                <a:lnTo>
                  <a:pt x="33167" y="2819400"/>
                </a:lnTo>
                <a:lnTo>
                  <a:pt x="41163" y="2870200"/>
                </a:lnTo>
                <a:lnTo>
                  <a:pt x="50033" y="2921000"/>
                </a:lnTo>
                <a:lnTo>
                  <a:pt x="59781" y="2959100"/>
                </a:lnTo>
                <a:lnTo>
                  <a:pt x="70410" y="3009900"/>
                </a:lnTo>
                <a:lnTo>
                  <a:pt x="81923" y="3048000"/>
                </a:lnTo>
                <a:lnTo>
                  <a:pt x="94324" y="3098800"/>
                </a:lnTo>
                <a:lnTo>
                  <a:pt x="107615" y="3136900"/>
                </a:lnTo>
                <a:lnTo>
                  <a:pt x="121800" y="3187700"/>
                </a:lnTo>
                <a:lnTo>
                  <a:pt x="136883" y="3225800"/>
                </a:lnTo>
                <a:lnTo>
                  <a:pt x="152867" y="3276600"/>
                </a:lnTo>
                <a:lnTo>
                  <a:pt x="169754" y="3314700"/>
                </a:lnTo>
                <a:lnTo>
                  <a:pt x="187549" y="3352800"/>
                </a:lnTo>
                <a:lnTo>
                  <a:pt x="206254" y="3403600"/>
                </a:lnTo>
                <a:lnTo>
                  <a:pt x="225874" y="3441700"/>
                </a:lnTo>
                <a:lnTo>
                  <a:pt x="246410" y="3492500"/>
                </a:lnTo>
                <a:lnTo>
                  <a:pt x="267867" y="3530600"/>
                </a:lnTo>
                <a:lnTo>
                  <a:pt x="290248" y="3568700"/>
                </a:lnTo>
                <a:lnTo>
                  <a:pt x="313556" y="3619500"/>
                </a:lnTo>
                <a:lnTo>
                  <a:pt x="1051375" y="3200400"/>
                </a:lnTo>
                <a:lnTo>
                  <a:pt x="1027825" y="3149600"/>
                </a:lnTo>
                <a:lnTo>
                  <a:pt x="1005723" y="3111500"/>
                </a:lnTo>
                <a:lnTo>
                  <a:pt x="985070" y="3060700"/>
                </a:lnTo>
                <a:lnTo>
                  <a:pt x="965864" y="3022600"/>
                </a:lnTo>
                <a:lnTo>
                  <a:pt x="948106" y="2971800"/>
                </a:lnTo>
                <a:lnTo>
                  <a:pt x="931796" y="2933700"/>
                </a:lnTo>
                <a:lnTo>
                  <a:pt x="916933" y="2882900"/>
                </a:lnTo>
                <a:lnTo>
                  <a:pt x="903517" y="2844800"/>
                </a:lnTo>
                <a:lnTo>
                  <a:pt x="891547" y="2794000"/>
                </a:lnTo>
                <a:lnTo>
                  <a:pt x="881025" y="2743200"/>
                </a:lnTo>
                <a:lnTo>
                  <a:pt x="871949" y="2692400"/>
                </a:lnTo>
                <a:lnTo>
                  <a:pt x="864319" y="2654300"/>
                </a:lnTo>
                <a:lnTo>
                  <a:pt x="858135" y="2603500"/>
                </a:lnTo>
                <a:lnTo>
                  <a:pt x="853397" y="2552700"/>
                </a:lnTo>
                <a:lnTo>
                  <a:pt x="850105" y="2514600"/>
                </a:lnTo>
                <a:lnTo>
                  <a:pt x="848258" y="2463800"/>
                </a:lnTo>
                <a:lnTo>
                  <a:pt x="847856" y="2413000"/>
                </a:lnTo>
                <a:lnTo>
                  <a:pt x="848899" y="2362200"/>
                </a:lnTo>
                <a:lnTo>
                  <a:pt x="851387" y="2324100"/>
                </a:lnTo>
                <a:lnTo>
                  <a:pt x="855320" y="2273300"/>
                </a:lnTo>
                <a:lnTo>
                  <a:pt x="860697" y="2222500"/>
                </a:lnTo>
                <a:lnTo>
                  <a:pt x="867518" y="2171700"/>
                </a:lnTo>
                <a:lnTo>
                  <a:pt x="875783" y="2133600"/>
                </a:lnTo>
                <a:lnTo>
                  <a:pt x="885492" y="2082800"/>
                </a:lnTo>
                <a:lnTo>
                  <a:pt x="896644" y="2032000"/>
                </a:lnTo>
                <a:lnTo>
                  <a:pt x="909240" y="1993900"/>
                </a:lnTo>
                <a:lnTo>
                  <a:pt x="923279" y="1943100"/>
                </a:lnTo>
                <a:lnTo>
                  <a:pt x="938761" y="1892300"/>
                </a:lnTo>
                <a:lnTo>
                  <a:pt x="955685" y="1854200"/>
                </a:lnTo>
                <a:lnTo>
                  <a:pt x="974052" y="1803400"/>
                </a:lnTo>
                <a:lnTo>
                  <a:pt x="993862" y="1765300"/>
                </a:lnTo>
                <a:lnTo>
                  <a:pt x="1015113" y="1714500"/>
                </a:lnTo>
                <a:lnTo>
                  <a:pt x="1037806" y="1676400"/>
                </a:lnTo>
                <a:lnTo>
                  <a:pt x="1061941" y="1625600"/>
                </a:lnTo>
                <a:lnTo>
                  <a:pt x="1086792" y="1587500"/>
                </a:lnTo>
                <a:lnTo>
                  <a:pt x="1112697" y="1549400"/>
                </a:lnTo>
                <a:lnTo>
                  <a:pt x="1139627" y="1511300"/>
                </a:lnTo>
                <a:lnTo>
                  <a:pt x="1167555" y="1473200"/>
                </a:lnTo>
                <a:lnTo>
                  <a:pt x="1196452" y="1435100"/>
                </a:lnTo>
                <a:lnTo>
                  <a:pt x="1226290" y="1397000"/>
                </a:lnTo>
                <a:lnTo>
                  <a:pt x="1257041" y="1371600"/>
                </a:lnTo>
                <a:lnTo>
                  <a:pt x="1288677" y="1333500"/>
                </a:lnTo>
                <a:lnTo>
                  <a:pt x="1321169" y="1295400"/>
                </a:lnTo>
                <a:lnTo>
                  <a:pt x="1354490" y="1270000"/>
                </a:lnTo>
                <a:lnTo>
                  <a:pt x="1388612" y="1231900"/>
                </a:lnTo>
                <a:lnTo>
                  <a:pt x="1423506" y="1206500"/>
                </a:lnTo>
                <a:lnTo>
                  <a:pt x="1459144" y="1181100"/>
                </a:lnTo>
                <a:lnTo>
                  <a:pt x="1495498" y="1155700"/>
                </a:lnTo>
                <a:lnTo>
                  <a:pt x="1532540" y="1130300"/>
                </a:lnTo>
                <a:lnTo>
                  <a:pt x="1570241" y="1104900"/>
                </a:lnTo>
                <a:lnTo>
                  <a:pt x="1608575" y="1079500"/>
                </a:lnTo>
                <a:lnTo>
                  <a:pt x="1687024" y="1028700"/>
                </a:lnTo>
                <a:lnTo>
                  <a:pt x="1727083" y="1016000"/>
                </a:lnTo>
                <a:lnTo>
                  <a:pt x="1767661" y="990600"/>
                </a:lnTo>
                <a:lnTo>
                  <a:pt x="1808731" y="977900"/>
                </a:lnTo>
                <a:lnTo>
                  <a:pt x="1850263" y="952500"/>
                </a:lnTo>
                <a:lnTo>
                  <a:pt x="2063880" y="889000"/>
                </a:lnTo>
                <a:lnTo>
                  <a:pt x="2107598" y="889000"/>
                </a:lnTo>
                <a:lnTo>
                  <a:pt x="2195804" y="863600"/>
                </a:lnTo>
                <a:lnTo>
                  <a:pt x="2240235" y="863600"/>
                </a:lnTo>
                <a:lnTo>
                  <a:pt x="2284847" y="850900"/>
                </a:lnTo>
                <a:lnTo>
                  <a:pt x="4257703" y="850900"/>
                </a:lnTo>
                <a:lnTo>
                  <a:pt x="4227097" y="812800"/>
                </a:lnTo>
                <a:lnTo>
                  <a:pt x="4195908" y="774700"/>
                </a:lnTo>
                <a:lnTo>
                  <a:pt x="4164149" y="749300"/>
                </a:lnTo>
                <a:lnTo>
                  <a:pt x="4131830" y="711200"/>
                </a:lnTo>
                <a:lnTo>
                  <a:pt x="4098964" y="673100"/>
                </a:lnTo>
                <a:lnTo>
                  <a:pt x="4065562" y="647700"/>
                </a:lnTo>
                <a:lnTo>
                  <a:pt x="4031638" y="622300"/>
                </a:lnTo>
                <a:lnTo>
                  <a:pt x="3997201" y="584200"/>
                </a:lnTo>
                <a:lnTo>
                  <a:pt x="3962265" y="558800"/>
                </a:lnTo>
                <a:lnTo>
                  <a:pt x="3926841" y="533400"/>
                </a:lnTo>
                <a:lnTo>
                  <a:pt x="3890941" y="495300"/>
                </a:lnTo>
                <a:lnTo>
                  <a:pt x="3817761" y="444500"/>
                </a:lnTo>
                <a:lnTo>
                  <a:pt x="3742820" y="393700"/>
                </a:lnTo>
                <a:lnTo>
                  <a:pt x="3666213" y="342900"/>
                </a:lnTo>
                <a:lnTo>
                  <a:pt x="3627314" y="330200"/>
                </a:lnTo>
                <a:lnTo>
                  <a:pt x="3548385" y="279400"/>
                </a:lnTo>
                <a:lnTo>
                  <a:pt x="3508379" y="266700"/>
                </a:lnTo>
                <a:lnTo>
                  <a:pt x="3468028" y="241300"/>
                </a:lnTo>
                <a:lnTo>
                  <a:pt x="3427343" y="228600"/>
                </a:lnTo>
                <a:lnTo>
                  <a:pt x="3386337" y="203200"/>
                </a:lnTo>
                <a:lnTo>
                  <a:pt x="3345021" y="190500"/>
                </a:lnTo>
                <a:lnTo>
                  <a:pt x="3303408" y="165100"/>
                </a:lnTo>
                <a:lnTo>
                  <a:pt x="2917446" y="50800"/>
                </a:lnTo>
                <a:close/>
              </a:path>
              <a:path w="4843145" h="4838700">
                <a:moveTo>
                  <a:pt x="2785143" y="25400"/>
                </a:moveTo>
                <a:lnTo>
                  <a:pt x="2065560" y="25400"/>
                </a:lnTo>
                <a:lnTo>
                  <a:pt x="1975455" y="50800"/>
                </a:lnTo>
                <a:lnTo>
                  <a:pt x="2873508" y="50800"/>
                </a:lnTo>
                <a:lnTo>
                  <a:pt x="2785143" y="25400"/>
                </a:lnTo>
                <a:close/>
              </a:path>
              <a:path w="4843145" h="4838700">
                <a:moveTo>
                  <a:pt x="2651549" y="12700"/>
                </a:moveTo>
                <a:lnTo>
                  <a:pt x="2155852" y="12700"/>
                </a:lnTo>
                <a:lnTo>
                  <a:pt x="2110688" y="25400"/>
                </a:lnTo>
                <a:lnTo>
                  <a:pt x="2696204" y="25400"/>
                </a:lnTo>
                <a:lnTo>
                  <a:pt x="2651549" y="12700"/>
                </a:lnTo>
                <a:close/>
              </a:path>
              <a:path w="4843145" h="4838700">
                <a:moveTo>
                  <a:pt x="2516987" y="0"/>
                </a:moveTo>
                <a:lnTo>
                  <a:pt x="2336616" y="0"/>
                </a:lnTo>
                <a:lnTo>
                  <a:pt x="2291432" y="12700"/>
                </a:lnTo>
                <a:lnTo>
                  <a:pt x="2561929" y="12700"/>
                </a:lnTo>
                <a:lnTo>
                  <a:pt x="2516987" y="0"/>
                </a:lnTo>
                <a:close/>
              </a:path>
            </a:pathLst>
          </a:custGeom>
          <a:solidFill>
            <a:srgbClr val="2883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195418" y="4602060"/>
            <a:ext cx="802005" cy="575945"/>
          </a:xfrm>
          <a:custGeom>
            <a:avLst/>
            <a:gdLst/>
            <a:ahLst/>
            <a:cxnLst/>
            <a:rect l="l" t="t" r="r" b="b"/>
            <a:pathLst>
              <a:path w="802004" h="575945">
                <a:moveTo>
                  <a:pt x="737831" y="0"/>
                </a:moveTo>
                <a:lnTo>
                  <a:pt x="0" y="416687"/>
                </a:lnTo>
                <a:lnTo>
                  <a:pt x="23405" y="457131"/>
                </a:lnTo>
                <a:lnTo>
                  <a:pt x="47559" y="497125"/>
                </a:lnTo>
                <a:lnTo>
                  <a:pt x="72464" y="536648"/>
                </a:lnTo>
                <a:lnTo>
                  <a:pt x="98120" y="575678"/>
                </a:lnTo>
                <a:lnTo>
                  <a:pt x="801674" y="103428"/>
                </a:lnTo>
                <a:lnTo>
                  <a:pt x="784966" y="78038"/>
                </a:lnTo>
                <a:lnTo>
                  <a:pt x="768762" y="52324"/>
                </a:lnTo>
                <a:lnTo>
                  <a:pt x="753054" y="26304"/>
                </a:lnTo>
                <a:lnTo>
                  <a:pt x="737831" y="0"/>
                </a:lnTo>
                <a:close/>
              </a:path>
            </a:pathLst>
          </a:custGeom>
          <a:solidFill>
            <a:srgbClr val="E9232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4293534" y="4705499"/>
            <a:ext cx="1217295" cy="1214120"/>
          </a:xfrm>
          <a:custGeom>
            <a:avLst/>
            <a:gdLst/>
            <a:ahLst/>
            <a:cxnLst/>
            <a:rect l="l" t="t" r="r" b="b"/>
            <a:pathLst>
              <a:path w="1217295" h="1214120">
                <a:moveTo>
                  <a:pt x="703554" y="0"/>
                </a:moveTo>
                <a:lnTo>
                  <a:pt x="0" y="472236"/>
                </a:lnTo>
                <a:lnTo>
                  <a:pt x="28231" y="513348"/>
                </a:lnTo>
                <a:lnTo>
                  <a:pt x="57272" y="553827"/>
                </a:lnTo>
                <a:lnTo>
                  <a:pt x="87111" y="593661"/>
                </a:lnTo>
                <a:lnTo>
                  <a:pt x="117735" y="632841"/>
                </a:lnTo>
                <a:lnTo>
                  <a:pt x="149134" y="671355"/>
                </a:lnTo>
                <a:lnTo>
                  <a:pt x="181297" y="709193"/>
                </a:lnTo>
                <a:lnTo>
                  <a:pt x="214211" y="746344"/>
                </a:lnTo>
                <a:lnTo>
                  <a:pt x="247865" y="782798"/>
                </a:lnTo>
                <a:lnTo>
                  <a:pt x="282248" y="818542"/>
                </a:lnTo>
                <a:lnTo>
                  <a:pt x="317349" y="853568"/>
                </a:lnTo>
                <a:lnTo>
                  <a:pt x="353155" y="887864"/>
                </a:lnTo>
                <a:lnTo>
                  <a:pt x="389655" y="921420"/>
                </a:lnTo>
                <a:lnTo>
                  <a:pt x="426838" y="954224"/>
                </a:lnTo>
                <a:lnTo>
                  <a:pt x="464693" y="986267"/>
                </a:lnTo>
                <a:lnTo>
                  <a:pt x="503207" y="1017537"/>
                </a:lnTo>
                <a:lnTo>
                  <a:pt x="542370" y="1048023"/>
                </a:lnTo>
                <a:lnTo>
                  <a:pt x="582170" y="1077715"/>
                </a:lnTo>
                <a:lnTo>
                  <a:pt x="622595" y="1106603"/>
                </a:lnTo>
                <a:lnTo>
                  <a:pt x="663634" y="1134675"/>
                </a:lnTo>
                <a:lnTo>
                  <a:pt x="705276" y="1161921"/>
                </a:lnTo>
                <a:lnTo>
                  <a:pt x="747508" y="1188330"/>
                </a:lnTo>
                <a:lnTo>
                  <a:pt x="790321" y="1213891"/>
                </a:lnTo>
                <a:lnTo>
                  <a:pt x="1217206" y="481914"/>
                </a:lnTo>
                <a:lnTo>
                  <a:pt x="1173645" y="455557"/>
                </a:lnTo>
                <a:lnTo>
                  <a:pt x="1131026" y="427851"/>
                </a:lnTo>
                <a:lnTo>
                  <a:pt x="1089378" y="398825"/>
                </a:lnTo>
                <a:lnTo>
                  <a:pt x="1048729" y="368504"/>
                </a:lnTo>
                <a:lnTo>
                  <a:pt x="1009108" y="336915"/>
                </a:lnTo>
                <a:lnTo>
                  <a:pt x="970545" y="304085"/>
                </a:lnTo>
                <a:lnTo>
                  <a:pt x="933067" y="270041"/>
                </a:lnTo>
                <a:lnTo>
                  <a:pt x="896704" y="234810"/>
                </a:lnTo>
                <a:lnTo>
                  <a:pt x="861485" y="198419"/>
                </a:lnTo>
                <a:lnTo>
                  <a:pt x="827438" y="160895"/>
                </a:lnTo>
                <a:lnTo>
                  <a:pt x="794593" y="122264"/>
                </a:lnTo>
                <a:lnTo>
                  <a:pt x="762978" y="82553"/>
                </a:lnTo>
                <a:lnTo>
                  <a:pt x="732622" y="41789"/>
                </a:lnTo>
                <a:lnTo>
                  <a:pt x="703554" y="0"/>
                </a:lnTo>
                <a:close/>
              </a:path>
            </a:pathLst>
          </a:custGeom>
          <a:solidFill>
            <a:srgbClr val="82C2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902181" y="2549680"/>
            <a:ext cx="2550139" cy="23403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/>
              <a:t>Доходы</a:t>
            </a:r>
          </a:p>
          <a:p>
            <a:pPr algn="ctr"/>
            <a:r>
              <a:rPr lang="ru-RU" sz="2400" dirty="0" smtClean="0"/>
              <a:t>от граждан </a:t>
            </a:r>
          </a:p>
          <a:p>
            <a:pPr algn="ctr"/>
            <a:r>
              <a:rPr lang="ru-RU" sz="2400" dirty="0" smtClean="0"/>
              <a:t>на 2021 год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249 436</a:t>
            </a:r>
          </a:p>
          <a:p>
            <a:pPr algn="ctr"/>
            <a:r>
              <a:rPr lang="ru-RU" sz="2000" dirty="0" smtClean="0"/>
              <a:t>(тыс.руб.)</a:t>
            </a:r>
            <a:endParaRPr lang="ru-RU" sz="2000" dirty="0"/>
          </a:p>
        </p:txBody>
      </p:sp>
      <p:pic>
        <p:nvPicPr>
          <p:cNvPr id="1037" name="Picture 13" descr="https://im0-tub-ru.yandex.net/i?id=ef788231aa4436d9bcea5ad8414917eb&amp;ref=rim&amp;n=33&amp;w=200&amp;h=15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3000" y1="13333" x2="53000" y2="13333"/>
                        <a14:foregroundMark x1="55500" y1="11333" x2="55500" y2="11333"/>
                        <a14:foregroundMark x1="50000" y1="14667" x2="50000" y2="14667"/>
                      </a14:backgroundRemoval>
                    </a14:imgEffect>
                    <a14:imgEffect>
                      <a14:brightnessContrast bright="1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060848"/>
            <a:ext cx="1944216" cy="145816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media.istockphoto.com/photos/money-bags-picture-id181128264?k=6&amp;m=181128264&amp;s=170667a&amp;w=0&amp;h=il8O3fLJ6m49V-_O9f7ghRHay-Rt3MAMWG7IpPCuQ6o=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30" l="924" r="100000"/>
                    </a14:imgEffect>
                    <a14:imgEffect>
                      <a14:brightnessContrast bright="5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6817" y="2060848"/>
            <a:ext cx="1800200" cy="145816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3600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900" dirty="0" smtClean="0"/>
              <a:t>Динамика и структура расходов бюджета округа </a:t>
            </a:r>
            <a:r>
              <a:rPr lang="ru-RU" sz="1200" dirty="0" smtClean="0"/>
              <a:t>(в </a:t>
            </a:r>
            <a:r>
              <a:rPr lang="ru-RU" sz="1200" dirty="0" err="1" smtClean="0"/>
              <a:t>млн.р</a:t>
            </a:r>
            <a:r>
              <a:rPr lang="ru-RU" sz="1200" dirty="0" smtClean="0"/>
              <a:t>.)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8064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354979"/>
              </p:ext>
            </p:extLst>
          </p:nvPr>
        </p:nvGraphicFramePr>
        <p:xfrm>
          <a:off x="251520" y="476672"/>
          <a:ext cx="30243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67350"/>
              </p:ext>
            </p:extLst>
          </p:nvPr>
        </p:nvGraphicFramePr>
        <p:xfrm>
          <a:off x="3059832" y="980731"/>
          <a:ext cx="5616624" cy="48846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8228"/>
                <a:gridCol w="847595"/>
                <a:gridCol w="808354"/>
                <a:gridCol w="808354"/>
                <a:gridCol w="808354"/>
                <a:gridCol w="805739"/>
              </a:tblGrid>
              <a:tr h="1950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2019 год (отчет)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год (оценка)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год (план)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8000"/>
                            <a:lumOff val="52000"/>
                            <a:alpha val="66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alpha val="70000"/>
                            <a:lumMod val="98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5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513,6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513,2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486,1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0070C0">
                        <a:alpha val="75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128,1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105,4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83,4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85,5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99FF">
                        <a:alpha val="58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95,7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98,5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103,1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109,8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FF00">
                        <a:alpha val="44000"/>
                      </a:srgbClr>
                    </a:solidFill>
                  </a:tcPr>
                </a:tc>
              </a:tr>
              <a:tr h="304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160,6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201,5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254,2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225,3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230,7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7030A0">
                        <a:alpha val="66000"/>
                      </a:srgbClr>
                    </a:solidFill>
                  </a:tcPr>
                </a:tc>
              </a:tr>
              <a:tr h="45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116,4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31,8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50,9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32,3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33,4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</a:tr>
              <a:tr h="2693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Социальная политика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solidFill>
                            <a:schemeClr val="tx1"/>
                          </a:solidFill>
                          <a:effectLst/>
                        </a:rPr>
                        <a:t>20,3</a:t>
                      </a:r>
                      <a:endParaRPr lang="ru-RU" sz="105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92D050">
                        <a:alpha val="61000"/>
                      </a:srgbClr>
                    </a:solidFill>
                  </a:tcPr>
                </a:tc>
              </a:tr>
              <a:tr h="6094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4010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Охрана окружающей среды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4010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solidFill>
                            <a:schemeClr val="tx1"/>
                          </a:solidFill>
                          <a:effectLst/>
                        </a:rPr>
                        <a:t>8,4</a:t>
                      </a:r>
                      <a:endParaRPr lang="ru-RU" sz="105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439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ru-RU" sz="105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solidFill>
                      <a:srgbClr val="FFC000">
                        <a:alpha val="82000"/>
                      </a:srgbClr>
                    </a:solidFill>
                  </a:tcPr>
                </a:tc>
              </a:tr>
              <a:tr h="329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расходов: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1023,9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1086,7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1045,5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970,5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1030,1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644" marR="5644" marT="5644" marB="0" anchor="ctr">
                    <a:gradFill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lumMod val="61000"/>
                            <a:lumOff val="39000"/>
                            <a:alpha val="76000"/>
                          </a:schemeClr>
                        </a:gs>
                        <a:gs pos="100000">
                          <a:schemeClr val="accent1">
                            <a:alpha val="78000"/>
                            <a:lumMod val="93000"/>
                            <a:lumOff val="7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Структура и динамика </a:t>
            </a:r>
            <a:r>
              <a:rPr lang="ru-RU" sz="2400" dirty="0" smtClean="0"/>
              <a:t>расходов бюджета по источникам финансирования </a:t>
            </a:r>
            <a:r>
              <a:rPr lang="ru-RU" sz="1800" dirty="0"/>
              <a:t>(в </a:t>
            </a:r>
            <a:r>
              <a:rPr lang="ru-RU" sz="1800" dirty="0" err="1"/>
              <a:t>млн.р</a:t>
            </a:r>
            <a:r>
              <a:rPr lang="ru-RU" sz="1800" dirty="0"/>
              <a:t>.)</a:t>
            </a:r>
            <a:endParaRPr lang="ru-RU" sz="2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373813"/>
              </p:ext>
            </p:extLst>
          </p:nvPr>
        </p:nvGraphicFramePr>
        <p:xfrm>
          <a:off x="395536" y="1268760"/>
          <a:ext cx="82809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371748" y="1946354"/>
            <a:ext cx="1160692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1 086,7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64287" y="2348880"/>
            <a:ext cx="1296144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1 045,5</a:t>
            </a:r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04248" y="2852936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970,5</a:t>
            </a:r>
            <a:endParaRPr lang="ru-RU" sz="28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44526" y="3284984"/>
            <a:ext cx="119988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1 030,1</a:t>
            </a:r>
            <a:endParaRPr lang="ru-RU" sz="2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27908" y="1484784"/>
            <a:ext cx="1216499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1 023,9</a:t>
            </a:r>
            <a:endParaRPr lang="ru-RU" sz="2800" dirty="0"/>
          </a:p>
        </p:txBody>
      </p:sp>
      <p:graphicFrame>
        <p:nvGraphicFramePr>
          <p:cNvPr id="13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702645"/>
              </p:ext>
            </p:extLst>
          </p:nvPr>
        </p:nvGraphicFramePr>
        <p:xfrm>
          <a:off x="395536" y="4077072"/>
          <a:ext cx="8352928" cy="2088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0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3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0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02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7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Собственные средства (налоговые и неналоговые доходы, нецелевые дотации)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Целевые средства областного бюджета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Целевые средства федерального бюджета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Прочие целевые средства (средства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Особой экономической зоны (ОЭЗ), </a:t>
                      </a:r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спонсорская помощь)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667,5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305,3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1023,9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231F2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626,0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403,7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1086,7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641,9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357,2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1045,5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660,2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290,2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970,5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327,0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1030,1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objec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31726"/>
              </p:ext>
            </p:extLst>
          </p:nvPr>
        </p:nvGraphicFramePr>
        <p:xfrm>
          <a:off x="1187625" y="3789040"/>
          <a:ext cx="6448532" cy="16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4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9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800" dirty="0"/>
              <a:t>Структура </a:t>
            </a:r>
            <a:r>
              <a:rPr lang="ru-RU" sz="1800" dirty="0" smtClean="0"/>
              <a:t>расходов бюджета </a:t>
            </a:r>
            <a:r>
              <a:rPr lang="ru-RU" sz="1800" dirty="0"/>
              <a:t>округа </a:t>
            </a:r>
            <a:r>
              <a:rPr lang="ru-RU" sz="1800" dirty="0" smtClean="0"/>
              <a:t>по отраслям </a:t>
            </a:r>
            <a:r>
              <a:rPr lang="ru-RU" sz="1400" dirty="0" smtClean="0"/>
              <a:t>на</a:t>
            </a:r>
            <a:r>
              <a:rPr lang="ru-RU" sz="1750" dirty="0" smtClean="0"/>
              <a:t> </a:t>
            </a:r>
            <a:r>
              <a:rPr lang="ru-RU" sz="1750" dirty="0"/>
              <a:t>2021 </a:t>
            </a:r>
            <a:r>
              <a:rPr lang="ru-RU" sz="1400" dirty="0"/>
              <a:t>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2875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7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038189"/>
              </p:ext>
            </p:extLst>
          </p:nvPr>
        </p:nvGraphicFramePr>
        <p:xfrm>
          <a:off x="323528" y="908720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51519" y="836712"/>
            <a:ext cx="2214819" cy="11605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Всего</a:t>
            </a:r>
          </a:p>
          <a:p>
            <a:pPr algn="ctr"/>
            <a:r>
              <a:rPr lang="ru-RU" dirty="0" smtClean="0"/>
              <a:t>1 045,5 </a:t>
            </a:r>
          </a:p>
          <a:p>
            <a:pPr algn="ctr"/>
            <a:r>
              <a:rPr lang="ru-RU" sz="1600" dirty="0" err="1" smtClean="0"/>
              <a:t>млн.р</a:t>
            </a:r>
            <a:r>
              <a:rPr lang="ru-RU" sz="16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Расходы </a:t>
            </a:r>
            <a:r>
              <a:rPr lang="ru-RU" sz="2400" dirty="0" smtClean="0"/>
              <a:t>бюджета округа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социально-культурную сферу в </a:t>
            </a:r>
            <a:r>
              <a:rPr lang="ru-RU" sz="2400" dirty="0" smtClean="0"/>
              <a:t>2021 </a:t>
            </a:r>
            <a:r>
              <a:rPr lang="ru-RU" sz="2400" dirty="0"/>
              <a:t>году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9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946383"/>
              </p:ext>
            </p:extLst>
          </p:nvPr>
        </p:nvGraphicFramePr>
        <p:xfrm>
          <a:off x="1691680" y="1268760"/>
          <a:ext cx="56886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7544" y="5877272"/>
            <a:ext cx="8208912" cy="4154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1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r>
              <a:rPr lang="ru-RU" sz="21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округа является </a:t>
            </a:r>
            <a:r>
              <a:rPr lang="ru-RU" sz="21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 направленным</a:t>
            </a:r>
          </a:p>
        </p:txBody>
      </p:sp>
      <p:pic>
        <p:nvPicPr>
          <p:cNvPr id="13" name="Рисунок 12" descr="https://ds05.infourok.ru/uploads/ex/0f06/0009fa15-7fecd3ec/hello_html_5938747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9" y="1308037"/>
            <a:ext cx="1584176" cy="158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www.lkpt.ru/images/vospit/_(1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4" y="2894927"/>
            <a:ext cx="1294806" cy="122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nruza.ru/upload/page/396/42396_picture_1020c8b5e4db3bb039458ea2eb844a2641b79826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8689" r="8000" b="7914"/>
          <a:stretch/>
        </p:blipFill>
        <p:spPr bwMode="auto">
          <a:xfrm>
            <a:off x="7269161" y="2866693"/>
            <a:ext cx="1526626" cy="121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pro.culture.ru/uploads/43bbc9e221d0deeda0a19cbada03ded6_w720_h540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97" y="1315266"/>
            <a:ext cx="1386037" cy="119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im0-tub-ru.yandex.net/i?id=2f6bfdd1e3ce2ec35408380fcd49ea38&amp;ref=rim&amp;n=33&amp;w=200&amp;h=15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5500" y1="29333" x2="15500" y2="29333"/>
                        <a14:foregroundMark x1="9500" y1="32667" x2="9500" y2="32667"/>
                        <a14:foregroundMark x1="12000" y1="30667" x2="12000" y2="30667"/>
                        <a14:foregroundMark x1="27000" y1="40000" x2="27000" y2="40000"/>
                        <a14:foregroundMark x1="48500" y1="22000" x2="48500" y2="22000"/>
                        <a14:foregroundMark x1="49000" y1="10667" x2="49000" y2="10667"/>
                        <a14:foregroundMark x1="45000" y1="16667" x2="45000" y2="16667"/>
                        <a14:foregroundMark x1="10000" y1="31333" x2="10000" y2="31333"/>
                        <a14:foregroundMark x1="13000" y1="29333" x2="13000" y2="29333"/>
                        <a14:foregroundMark x1="10500" y1="30000" x2="10500" y2="30000"/>
                        <a14:foregroundMark x1="12000" y1="29333" x2="12000" y2="29333"/>
                        <a14:foregroundMark x1="29000" y1="33333" x2="29000" y2="33333"/>
                        <a14:foregroundMark x1="25500" y1="34667" x2="25500" y2="34667"/>
                      </a14:backgroundRemoval>
                    </a14:imgEffect>
                    <a14:imgEffect>
                      <a14:saturation sat="101000"/>
                    </a14:imgEffect>
                    <a14:imgEffect>
                      <a14:brightnessContrast bright="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1913834" cy="14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https://thumbs.dreamstime.com/b/3d-person-helping-old-man-2768615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009" y1="93694" x2="9009" y2="93694"/>
                        <a14:foregroundMark x1="33634" y1="94294" x2="33634" y2="94294"/>
                        <a14:foregroundMark x1="77778" y1="96396" x2="77778" y2="96396"/>
                        <a14:foregroundMark x1="71772" y1="82282" x2="71772" y2="82282"/>
                        <a14:foregroundMark x1="93694" y1="93093" x2="93694" y2="93093"/>
                      </a14:backgroundRemoval>
                    </a14:imgEffect>
                    <a14:imgEffect>
                      <a14:brightnessContrast bright="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445811" cy="14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Структура и динамика </a:t>
            </a:r>
            <a:r>
              <a:rPr lang="ru-RU" sz="2400" dirty="0" smtClean="0"/>
              <a:t>расходов бюджета по ведомствам (ГРБС) </a:t>
            </a:r>
            <a:r>
              <a:rPr lang="ru-RU" sz="1800" dirty="0" smtClean="0"/>
              <a:t>(в </a:t>
            </a:r>
            <a:r>
              <a:rPr lang="ru-RU" sz="1800" dirty="0" err="1"/>
              <a:t>млн.р</a:t>
            </a:r>
            <a:r>
              <a:rPr lang="ru-RU" sz="1800" dirty="0"/>
              <a:t>.)</a:t>
            </a:r>
            <a:endParaRPr lang="ru-RU" sz="2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78757"/>
              </p:ext>
            </p:extLst>
          </p:nvPr>
        </p:nvGraphicFramePr>
        <p:xfrm>
          <a:off x="107504" y="1196752"/>
          <a:ext cx="82809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212268" y="1844824"/>
            <a:ext cx="1160692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1 086,7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76256" y="2348880"/>
            <a:ext cx="1296144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1 045,5</a:t>
            </a:r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13918" y="2715844"/>
            <a:ext cx="100811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970,5</a:t>
            </a:r>
            <a:endParaRPr lang="ru-RU" sz="28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77015" y="3212976"/>
            <a:ext cx="1199881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1 030,1</a:t>
            </a:r>
            <a:endParaRPr lang="ru-RU" sz="28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76256" y="1412776"/>
            <a:ext cx="1216499" cy="364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/>
              <a:t>1 023,9</a:t>
            </a:r>
            <a:endParaRPr lang="ru-RU" sz="2800" dirty="0"/>
          </a:p>
        </p:txBody>
      </p:sp>
      <p:graphicFrame>
        <p:nvGraphicFramePr>
          <p:cNvPr id="13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86503"/>
              </p:ext>
            </p:extLst>
          </p:nvPr>
        </p:nvGraphicFramePr>
        <p:xfrm>
          <a:off x="395536" y="4128838"/>
          <a:ext cx="8352930" cy="2036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/>
                <a:gridCol w="1080120"/>
                <a:gridCol w="792088"/>
                <a:gridCol w="730907"/>
                <a:gridCol w="781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1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89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Администрация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Собрание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представителей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по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финансам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по управлению муниципальным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имуществом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образования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культуры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Комитет по физической культуре, спорту и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туризму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Управление жилищного коммунального </a:t>
                      </a:r>
                      <a:r>
                        <a:rPr lang="ru-RU" sz="105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хозяйства</a:t>
                      </a:r>
                      <a:endParaRPr lang="ru-RU" sz="1050" b="1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49000"/>
                            <a:lumOff val="51000"/>
                          </a:schemeClr>
                        </a:gs>
                        <a:gs pos="82000">
                          <a:schemeClr val="accent1">
                            <a:shade val="67500"/>
                            <a:satMod val="115000"/>
                            <a:alpha val="72000"/>
                            <a:lumMod val="56000"/>
                            <a:lumOff val="44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143,8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36,3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444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157,1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108,5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94,8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1023,9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188,1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28,8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35,3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119,4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99,5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122,2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1086,7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1045,5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413,7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970,5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111,6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1030,1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object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90028"/>
              </p:ext>
            </p:extLst>
          </p:nvPr>
        </p:nvGraphicFramePr>
        <p:xfrm>
          <a:off x="827584" y="3789040"/>
          <a:ext cx="7272808" cy="16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/>
                <a:gridCol w="792088"/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/>
                <a:gridCol w="1008112"/>
              </a:tblGrid>
              <a:tr h="168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25000"/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100" dirty="0" smtClean="0"/>
              <a:t>Программно-целевой </a:t>
            </a:r>
            <a:r>
              <a:rPr lang="ru-RU" sz="2000" dirty="0" smtClean="0"/>
              <a:t>метод </a:t>
            </a:r>
            <a:r>
              <a:rPr lang="ru-RU" sz="2100" dirty="0" smtClean="0"/>
              <a:t>планирования </a:t>
            </a:r>
            <a:r>
              <a:rPr lang="ru-RU" sz="2000" dirty="0" smtClean="0"/>
              <a:t>бюджета</a:t>
            </a:r>
            <a:endParaRPr lang="ru-RU" sz="21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645024"/>
            <a:ext cx="8352928" cy="1800200"/>
          </a:xfrm>
        </p:spPr>
        <p:txBody>
          <a:bodyPr numCol="1">
            <a:normAutofit/>
          </a:bodyPr>
          <a:lstStyle/>
          <a:p>
            <a:pPr marL="0" indent="360363" algn="just">
              <a:buNone/>
            </a:pPr>
            <a:r>
              <a:rPr lang="ru-RU" sz="1050" dirty="0" smtClean="0"/>
              <a:t>Планирование – это то, с чего начинается любой проект. Наиболее </a:t>
            </a:r>
            <a:r>
              <a:rPr lang="ru-RU" sz="1050" b="1" dirty="0" smtClean="0"/>
              <a:t>прогрессивным</a:t>
            </a:r>
            <a:r>
              <a:rPr lang="ru-RU" sz="1050" dirty="0" smtClean="0"/>
              <a:t> методом планирования бюджета признан </a:t>
            </a:r>
            <a:r>
              <a:rPr lang="ru-RU" sz="1050" b="1" dirty="0" smtClean="0">
                <a:solidFill>
                  <a:srgbClr val="C00000"/>
                </a:solidFill>
              </a:rPr>
              <a:t>программно-целевой метод</a:t>
            </a:r>
            <a:r>
              <a:rPr lang="ru-RU" sz="1050" dirty="0" smtClean="0"/>
              <a:t>, при котором решение социально-экономических проблем возможно максимально целенаправленно и эффективно. </a:t>
            </a:r>
            <a:r>
              <a:rPr lang="ru-RU" sz="1050" dirty="0" smtClean="0">
                <a:cs typeface="Times New Roman" pitchFamily="18" charset="0"/>
              </a:rPr>
              <a:t>Основным </a:t>
            </a:r>
            <a:r>
              <a:rPr lang="ru-RU" sz="1050" b="1" dirty="0" smtClean="0">
                <a:cs typeface="Times New Roman" pitchFamily="18" charset="0"/>
              </a:rPr>
              <a:t>инструментом</a:t>
            </a:r>
            <a:r>
              <a:rPr lang="ru-RU" sz="1050" dirty="0" smtClean="0">
                <a:cs typeface="Times New Roman" pitchFamily="18" charset="0"/>
              </a:rPr>
              <a:t> </a:t>
            </a:r>
            <a:r>
              <a:rPr lang="ru-RU" sz="1050" b="1" dirty="0" smtClean="0">
                <a:cs typeface="Times New Roman" pitchFamily="18" charset="0"/>
              </a:rPr>
              <a:t>муниципального управления </a:t>
            </a:r>
            <a:r>
              <a:rPr lang="ru-RU" sz="1050" dirty="0" smtClean="0">
                <a:cs typeface="Times New Roman" pitchFamily="18" charset="0"/>
              </a:rPr>
              <a:t>при таком методе планирования являются </a:t>
            </a:r>
            <a:r>
              <a:rPr lang="ru-RU" sz="1050" b="1" dirty="0" smtClean="0">
                <a:solidFill>
                  <a:srgbClr val="C00000"/>
                </a:solidFill>
                <a:cs typeface="Times New Roman" pitchFamily="18" charset="0"/>
              </a:rPr>
              <a:t>муниципальные программы</a:t>
            </a:r>
            <a:r>
              <a:rPr lang="ru-RU" sz="1050" dirty="0" smtClean="0">
                <a:cs typeface="Times New Roman" pitchFamily="18" charset="0"/>
              </a:rPr>
              <a:t>, обеспечивающие  постановку </a:t>
            </a:r>
            <a:r>
              <a:rPr lang="ru-RU" sz="1050" b="1" dirty="0" smtClean="0">
                <a:cs typeface="Times New Roman" pitchFamily="18" charset="0"/>
              </a:rPr>
              <a:t>целей</a:t>
            </a:r>
            <a:r>
              <a:rPr lang="ru-RU" sz="1050" dirty="0" smtClean="0">
                <a:cs typeface="Times New Roman" pitchFamily="18" charset="0"/>
              </a:rPr>
              <a:t>, выработку </a:t>
            </a:r>
            <a:r>
              <a:rPr lang="ru-RU" sz="1050" b="1" dirty="0" smtClean="0">
                <a:cs typeface="Times New Roman" pitchFamily="18" charset="0"/>
              </a:rPr>
              <a:t>задач</a:t>
            </a:r>
            <a:r>
              <a:rPr lang="ru-RU" sz="1050" dirty="0" smtClean="0">
                <a:cs typeface="Times New Roman" pitchFamily="18" charset="0"/>
              </a:rPr>
              <a:t> по их решению, подбор методов и </a:t>
            </a:r>
            <a:r>
              <a:rPr lang="ru-RU" sz="1050" b="1" dirty="0" smtClean="0">
                <a:cs typeface="Times New Roman" pitchFamily="18" charset="0"/>
              </a:rPr>
              <a:t>мероприятий</a:t>
            </a:r>
            <a:r>
              <a:rPr lang="ru-RU" sz="1050" dirty="0" smtClean="0">
                <a:cs typeface="Times New Roman" pitchFamily="18" charset="0"/>
              </a:rPr>
              <a:t>, позволяющих достичь заданного результата в определенный промежуток времени с заданными и рассчитанными ресурсами.</a:t>
            </a:r>
            <a:r>
              <a:rPr lang="ru-RU" sz="1050" dirty="0" smtClean="0"/>
              <a:t> Основная </a:t>
            </a:r>
            <a:r>
              <a:rPr lang="ru-RU" sz="1050" b="1" dirty="0" smtClean="0"/>
              <a:t>цель</a:t>
            </a:r>
            <a:r>
              <a:rPr lang="ru-RU" sz="1050" dirty="0" smtClean="0"/>
              <a:t> программного бюджета – </a:t>
            </a:r>
            <a:r>
              <a:rPr lang="ru-RU" sz="1050" b="1" dirty="0" smtClean="0">
                <a:solidFill>
                  <a:srgbClr val="C00000"/>
                </a:solidFill>
              </a:rPr>
              <a:t>повышение результативности бюджетных расходов</a:t>
            </a:r>
            <a:r>
              <a:rPr lang="ru-RU" sz="1050" dirty="0" smtClean="0"/>
              <a:t>. Значение показателей программы сигнализирует о плохом или хорошем результате,  необходимости принятия новых решений. Программный бюджет позволяет обеспечить повышение прозрачности и понятности бюджетных расходов не только для специалистов, но и для широкого круга лиц. </a:t>
            </a:r>
            <a:endParaRPr lang="ru-RU" sz="1050" b="1" dirty="0" smtClean="0"/>
          </a:p>
          <a:p>
            <a:pPr marL="0" indent="360363">
              <a:buNone/>
            </a:pPr>
            <a:endParaRPr lang="ru-RU" sz="105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52297033"/>
              </p:ext>
            </p:extLst>
          </p:nvPr>
        </p:nvGraphicFramePr>
        <p:xfrm>
          <a:off x="626182" y="5373216"/>
          <a:ext cx="79928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446162" y="836712"/>
            <a:ext cx="8352928" cy="504056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sz="1050" dirty="0"/>
              <a:t>В целях повышения эффективности и результативности бюджетных расходов </a:t>
            </a:r>
            <a:r>
              <a:rPr lang="ru-RU" sz="1050" dirty="0" smtClean="0"/>
              <a:t>бюджет округа </a:t>
            </a:r>
            <a:r>
              <a:rPr lang="ru-RU" sz="1050" b="1" dirty="0" smtClean="0"/>
              <a:t>с 2020 года </a:t>
            </a:r>
            <a:r>
              <a:rPr lang="ru-RU" sz="1050" dirty="0" smtClean="0"/>
              <a:t>формируется </a:t>
            </a:r>
            <a:r>
              <a:rPr lang="ru-RU" sz="1050" dirty="0"/>
              <a:t>через </a:t>
            </a:r>
            <a:r>
              <a:rPr lang="ru-RU" sz="1050" dirty="0" smtClean="0"/>
              <a:t>реализацию</a:t>
            </a:r>
            <a:r>
              <a:rPr lang="ru-RU" sz="1050" b="1" dirty="0" smtClean="0"/>
              <a:t>18-ти </a:t>
            </a:r>
            <a:r>
              <a:rPr lang="ru-RU" sz="1050" b="1" dirty="0"/>
              <a:t>муниципальных программ </a:t>
            </a:r>
            <a:r>
              <a:rPr lang="ru-RU" sz="1050" dirty="0" smtClean="0"/>
              <a:t>Ягоднинского городского округа.</a:t>
            </a:r>
          </a:p>
          <a:p>
            <a:pPr marL="0" indent="360363">
              <a:buFont typeface="Wingdings 2"/>
              <a:buNone/>
            </a:pPr>
            <a:endParaRPr lang="ru-RU" sz="105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162" y="1363560"/>
            <a:ext cx="75724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6525" eaLnBrk="0" fontAlgn="base" hangingPunct="0">
              <a:spcBef>
                <a:spcPct val="20000"/>
              </a:spcBef>
              <a:spcAft>
                <a:spcPct val="0"/>
              </a:spcAft>
              <a:buSzPct val="65000"/>
            </a:pPr>
            <a:r>
              <a:rPr lang="ru-RU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Зачем формировать и исполнять бюджет по программам?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446162" y="1927374"/>
            <a:ext cx="1469944" cy="1438275"/>
          </a:xfrm>
          <a:prstGeom prst="octagon">
            <a:avLst>
              <a:gd name="adj" fmla="val 2928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4403748" y="1787668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40373" y="17781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6189698" y="1787668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2332046" y="1859106"/>
            <a:ext cx="1728787" cy="5048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332046" y="2430610"/>
            <a:ext cx="1728787" cy="5048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 2</a:t>
            </a:r>
            <a:endParaRPr lang="ru-RU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2332046" y="3002114"/>
            <a:ext cx="1728787" cy="504825"/>
          </a:xfrm>
          <a:prstGeom prst="flowChartAlternate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403748" y="2430610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4403748" y="30735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5332442" y="2430610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Oval 15"/>
          <p:cNvSpPr>
            <a:spLocks noChangeArrowheads="1"/>
          </p:cNvSpPr>
          <p:nvPr/>
        </p:nvSpPr>
        <p:spPr bwMode="auto">
          <a:xfrm>
            <a:off x="5332442" y="30735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6189698" y="2430610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6189698" y="3073552"/>
            <a:ext cx="647700" cy="574675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 flipV="1">
            <a:off x="1916106" y="2073419"/>
            <a:ext cx="420699" cy="279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1916107" y="2646511"/>
            <a:ext cx="415940" cy="1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>
            <a:off x="1916106" y="2935436"/>
            <a:ext cx="415939" cy="338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4046558" y="207342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4975252" y="207342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5832508" y="207342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4046558" y="2716362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4046558" y="3287866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4975252" y="2716362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4975252" y="3359304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>
            <a:off x="5832508" y="3359304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>
            <a:off x="5832508" y="2716362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6761202" y="1787668"/>
            <a:ext cx="357190" cy="1843094"/>
          </a:xfrm>
          <a:prstGeom prst="rightBrace">
            <a:avLst/>
          </a:prstGeom>
          <a:noFill/>
          <a:ln w="317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с двумя скругленными противолежащими углами 57"/>
          <p:cNvSpPr/>
          <p:nvPr/>
        </p:nvSpPr>
        <p:spPr>
          <a:xfrm>
            <a:off x="7118392" y="2287734"/>
            <a:ext cx="1558064" cy="914400"/>
          </a:xfrm>
          <a:prstGeom prst="round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эффектив-ности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https://avatars.mds.yandex.net/get-zen_doc/1668923/pub_5d4aaed9f8a62300adb36622_5d4ab2bfcfcc8600ad9534fa/scale_120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t="3153" r="31614"/>
          <a:stretch/>
        </p:blipFill>
        <p:spPr bwMode="auto">
          <a:xfrm>
            <a:off x="7668344" y="1196752"/>
            <a:ext cx="1023420" cy="1076624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000" dirty="0" smtClean="0"/>
              <a:t>Муниципальные программы округа сгруппированы </a:t>
            </a:r>
            <a:br>
              <a:rPr lang="ru-RU" sz="2000" dirty="0" smtClean="0"/>
            </a:br>
            <a:r>
              <a:rPr lang="ru-RU" sz="2000" dirty="0" smtClean="0"/>
              <a:t>по трем основным направлениям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10" name="object 12"/>
          <p:cNvSpPr/>
          <p:nvPr/>
        </p:nvSpPr>
        <p:spPr>
          <a:xfrm>
            <a:off x="3347864" y="5157192"/>
            <a:ext cx="1728192" cy="255270"/>
          </a:xfrm>
          <a:custGeom>
            <a:avLst/>
            <a:gdLst/>
            <a:ahLst/>
            <a:cxnLst/>
            <a:rect l="l" t="t" r="r" b="b"/>
            <a:pathLst>
              <a:path w="897254" h="255270">
                <a:moveTo>
                  <a:pt x="0" y="255003"/>
                </a:moveTo>
                <a:lnTo>
                  <a:pt x="140119" y="255003"/>
                </a:lnTo>
                <a:lnTo>
                  <a:pt x="621004" y="0"/>
                </a:lnTo>
                <a:lnTo>
                  <a:pt x="897001" y="0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3"/>
          <p:cNvSpPr/>
          <p:nvPr/>
        </p:nvSpPr>
        <p:spPr>
          <a:xfrm>
            <a:off x="3355343" y="3429000"/>
            <a:ext cx="1125220" cy="369570"/>
          </a:xfrm>
          <a:custGeom>
            <a:avLst/>
            <a:gdLst/>
            <a:ahLst/>
            <a:cxnLst/>
            <a:rect l="l" t="t" r="r" b="b"/>
            <a:pathLst>
              <a:path w="1125220" h="369570">
                <a:moveTo>
                  <a:pt x="0" y="369011"/>
                </a:moveTo>
                <a:lnTo>
                  <a:pt x="140119" y="369011"/>
                </a:lnTo>
                <a:lnTo>
                  <a:pt x="621004" y="0"/>
                </a:lnTo>
                <a:lnTo>
                  <a:pt x="1125004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4"/>
          <p:cNvSpPr/>
          <p:nvPr/>
        </p:nvSpPr>
        <p:spPr>
          <a:xfrm>
            <a:off x="3347515" y="4342819"/>
            <a:ext cx="1224486" cy="265748"/>
          </a:xfrm>
          <a:custGeom>
            <a:avLst/>
            <a:gdLst/>
            <a:ahLst/>
            <a:cxnLst/>
            <a:rect l="l" t="t" r="r" b="b"/>
            <a:pathLst>
              <a:path w="1575435" h="531495">
                <a:moveTo>
                  <a:pt x="0" y="530999"/>
                </a:moveTo>
                <a:lnTo>
                  <a:pt x="140119" y="530999"/>
                </a:lnTo>
                <a:lnTo>
                  <a:pt x="621004" y="0"/>
                </a:lnTo>
                <a:lnTo>
                  <a:pt x="1575003" y="0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28443"/>
              </p:ext>
            </p:extLst>
          </p:nvPr>
        </p:nvGraphicFramePr>
        <p:xfrm>
          <a:off x="443977" y="3315707"/>
          <a:ext cx="2929889" cy="258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510"/>
                <a:gridCol w="1499869"/>
                <a:gridCol w="905510"/>
              </a:tblGrid>
              <a:tr h="282916">
                <a:tc>
                  <a:txBody>
                    <a:bodyPr/>
                    <a:lstStyle/>
                    <a:p>
                      <a:pPr marR="168910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Направления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млн</a:t>
                      </a:r>
                      <a:r>
                        <a:rPr sz="120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руб.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34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R="2235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74625">
                        <a:lnSpc>
                          <a:spcPts val="1300"/>
                        </a:lnSpc>
                        <a:spcBef>
                          <a:spcPts val="750"/>
                        </a:spcBef>
                      </a:pP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Эффективное  </a:t>
                      </a:r>
                      <a:r>
                        <a:rPr sz="12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униципальное 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управление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8750">
                        <a:lnSpc>
                          <a:spcPts val="1280"/>
                        </a:lnSpc>
                      </a:pPr>
                      <a:r>
                        <a:rPr sz="12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программы)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200" spc="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262,3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</a:tr>
              <a:tr h="569464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113664">
                        <a:lnSpc>
                          <a:spcPts val="1300"/>
                        </a:lnSpc>
                        <a:spcBef>
                          <a:spcPts val="660"/>
                        </a:spcBef>
                      </a:pP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Комфортная  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городская</a:t>
                      </a:r>
                      <a:r>
                        <a:rPr sz="1200" spc="-11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среда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spc="-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spc="-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4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75,1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</a:tr>
              <a:tr h="89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 dirty="0">
                        <a:latin typeface="Times New Roman"/>
                        <a:cs typeface="Times New Roman"/>
                      </a:endParaRPr>
                    </a:p>
                    <a:p>
                      <a:pPr marR="161290" algn="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58750" marR="435609">
                        <a:lnSpc>
                          <a:spcPts val="1300"/>
                        </a:lnSpc>
                        <a:spcBef>
                          <a:spcPts val="800"/>
                        </a:spcBef>
                      </a:pPr>
                      <a:r>
                        <a:rPr sz="12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оциальное  </a:t>
                      </a:r>
                      <a:r>
                        <a:rPr sz="1200" spc="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58750" marR="355600">
                        <a:lnSpc>
                          <a:spcPts val="1300"/>
                        </a:lnSpc>
                      </a:pPr>
                      <a:r>
                        <a:rPr sz="1200" spc="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социальная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200" spc="-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8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pc="6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693,3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5220072" y="2549680"/>
            <a:ext cx="2694155" cy="23403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950" dirty="0" smtClean="0"/>
              <a:t>Итого по муниципальным программам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1 030,7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dirty="0" err="1" smtClean="0"/>
              <a:t>млн.руб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sp>
        <p:nvSpPr>
          <p:cNvPr id="17" name="Google Shape;529;p31"/>
          <p:cNvSpPr txBox="1"/>
          <p:nvPr/>
        </p:nvSpPr>
        <p:spPr>
          <a:xfrm>
            <a:off x="446089" y="2038811"/>
            <a:ext cx="2973784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600"/>
            </a:pP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В </a:t>
            </a:r>
            <a:r>
              <a:rPr lang="ru-RU" sz="1100" b="1" dirty="0" smtClean="0">
                <a:solidFill>
                  <a:srgbClr val="C00000"/>
                </a:solidFill>
                <a:sym typeface="Century Schoolbook"/>
              </a:rPr>
              <a:t>2021 </a:t>
            </a: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году </a:t>
            </a:r>
            <a:r>
              <a:rPr lang="ru-RU" sz="1100" b="1" dirty="0" smtClean="0">
                <a:sym typeface="Century Schoolbook"/>
              </a:rPr>
              <a:t>98,6% </a:t>
            </a:r>
            <a:r>
              <a:rPr lang="ru-RU" sz="1100" b="1" dirty="0">
                <a:sym typeface="Century Schoolbook"/>
              </a:rPr>
              <a:t>расходов бюджета распределено по муниципальным программам </a:t>
            </a:r>
            <a:r>
              <a:rPr lang="ru-RU" sz="1100" b="1" dirty="0" smtClean="0">
                <a:solidFill>
                  <a:srgbClr val="C00000"/>
                </a:solidFill>
                <a:sym typeface="Century Schoolbook"/>
              </a:rPr>
              <a:t>Ягоднинского городского </a:t>
            </a: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округа</a:t>
            </a:r>
          </a:p>
          <a:p>
            <a:pPr lvl="0" algn="ctr">
              <a:buClr>
                <a:schemeClr val="dk1"/>
              </a:buClr>
              <a:buSzPts val="1600"/>
            </a:pPr>
            <a:endParaRPr lang="ru-RU" sz="1100" b="1" dirty="0">
              <a:sym typeface="Century Schoolbook"/>
            </a:endParaRPr>
          </a:p>
          <a:p>
            <a:pPr lvl="0" algn="ctr">
              <a:buClr>
                <a:schemeClr val="dk1"/>
              </a:buClr>
              <a:buSzPts val="1600"/>
            </a:pP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Непрограммные направления деятельности </a:t>
            </a:r>
            <a:r>
              <a:rPr lang="ru-RU" sz="1100" b="1" dirty="0">
                <a:sym typeface="Century Schoolbook"/>
              </a:rPr>
              <a:t>— </a:t>
            </a:r>
            <a:r>
              <a:rPr lang="ru-RU" sz="1100" b="1" dirty="0" smtClean="0">
                <a:sym typeface="Century Schoolbook"/>
              </a:rPr>
              <a:t>14,8 </a:t>
            </a:r>
            <a:r>
              <a:rPr lang="ru-RU" sz="1100" b="1" dirty="0" err="1" smtClean="0">
                <a:sym typeface="Century Schoolbook"/>
              </a:rPr>
              <a:t>млн.руб</a:t>
            </a:r>
            <a:r>
              <a:rPr lang="ru-RU" sz="1100" b="1" dirty="0">
                <a:sym typeface="Century Schoolbook"/>
              </a:rPr>
              <a:t>.</a:t>
            </a:r>
          </a:p>
        </p:txBody>
      </p:sp>
      <p:pic>
        <p:nvPicPr>
          <p:cNvPr id="18" name="Рисунок 17" descr="https://st2.depositphotos.com/3643473/6205/i/950/depositphotos_62059997-stock-photo-3d-men-carry-an-arrow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" b="13029"/>
          <a:stretch/>
        </p:blipFill>
        <p:spPr bwMode="auto">
          <a:xfrm>
            <a:off x="875426" y="1081102"/>
            <a:ext cx="2035894" cy="1051753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19" name="Рисунок 18" descr="https://dommedtorg.ru/userfiles/icons/bezopasn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/>
          <a:stretch/>
        </p:blipFill>
        <p:spPr bwMode="auto">
          <a:xfrm>
            <a:off x="3239311" y="1081102"/>
            <a:ext cx="1664431" cy="2005022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85772192"/>
              </p:ext>
            </p:extLst>
          </p:nvPr>
        </p:nvGraphicFramePr>
        <p:xfrm>
          <a:off x="3635896" y="1628800"/>
          <a:ext cx="6192688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Что такое «Бюджет для граждан»?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Рисунок 12" descr="C:\Documents and Settings\Aminat\Мои документы\Мои рисунки\бюдж.bm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"/>
          <a:stretch/>
        </p:blipFill>
        <p:spPr bwMode="auto">
          <a:xfrm>
            <a:off x="6444208" y="4149080"/>
            <a:ext cx="2213776" cy="16561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5976664" cy="526807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900" dirty="0" smtClean="0"/>
              <a:t>«Бюджет для граждан» - информационный сборник, который познакомит население округа с основными положениями главного финансового документа – решением о бюджете Ягоднинского городского округа на 2021 год и плановый период 2022 и 2023 годов, созданный специально для того, чтобы каждый житель Ягоднинского городского округа был осведомлен, как формируется и расходуется бюджет, сколько в бюджет поступает средств и на какие цели они направляются.</a:t>
            </a:r>
          </a:p>
          <a:p>
            <a:pPr marL="0" indent="0" algn="ctr">
              <a:buNone/>
            </a:pPr>
            <a:endParaRPr lang="ru-RU" sz="2900" dirty="0" smtClean="0"/>
          </a:p>
          <a:p>
            <a:pPr marL="0" indent="0" algn="ctr">
              <a:buNone/>
            </a:pPr>
            <a:r>
              <a:rPr lang="ru-RU" sz="2900" b="1" dirty="0">
                <a:solidFill>
                  <a:schemeClr val="accent1"/>
                </a:solidFill>
              </a:rPr>
              <a:t>Открытость бюджета – важнейший фактор успешного стратегического развития </a:t>
            </a:r>
            <a:r>
              <a:rPr lang="ru-RU" sz="2900" b="1" dirty="0" smtClean="0">
                <a:solidFill>
                  <a:schemeClr val="accent1"/>
                </a:solidFill>
              </a:rPr>
              <a:t>округа. </a:t>
            </a:r>
          </a:p>
          <a:p>
            <a:pPr marL="0" indent="0" algn="ctr">
              <a:buNone/>
            </a:pPr>
            <a:endParaRPr lang="ru-RU" sz="29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900" b="1" dirty="0">
                <a:solidFill>
                  <a:schemeClr val="accent1"/>
                </a:solidFill>
              </a:rPr>
              <a:t>«Бюджет для граждан» - это площадка для конструктивного профессионального диалога между органами </a:t>
            </a:r>
            <a:r>
              <a:rPr lang="ru-RU" sz="2900" b="1" dirty="0" smtClean="0">
                <a:solidFill>
                  <a:schemeClr val="accent1"/>
                </a:solidFill>
              </a:rPr>
              <a:t>местного самоуправления и </a:t>
            </a:r>
            <a:r>
              <a:rPr lang="ru-RU" sz="2900" b="1" dirty="0">
                <a:solidFill>
                  <a:schemeClr val="accent1"/>
                </a:solidFill>
              </a:rPr>
              <a:t>населением </a:t>
            </a:r>
            <a:r>
              <a:rPr lang="ru-RU" sz="2900" b="1" dirty="0" smtClean="0">
                <a:solidFill>
                  <a:schemeClr val="accent1"/>
                </a:solidFill>
              </a:rPr>
              <a:t>округа по </a:t>
            </a:r>
            <a:r>
              <a:rPr lang="ru-RU" sz="2900" b="1" dirty="0">
                <a:solidFill>
                  <a:schemeClr val="accent1"/>
                </a:solidFill>
              </a:rPr>
              <a:t>вопросам управления общественными финансами.</a:t>
            </a:r>
          </a:p>
          <a:p>
            <a:pPr marL="0" indent="0" algn="ctr">
              <a:buNone/>
            </a:pPr>
            <a:endParaRPr lang="ru-RU" sz="2300" dirty="0"/>
          </a:p>
          <a:p>
            <a:pPr marL="0" indent="0" algn="ctr">
              <a:buNone/>
            </a:pPr>
            <a:r>
              <a:rPr lang="ru-RU" sz="2300" dirty="0" smtClean="0"/>
              <a:t>Бюджетный документ представлен в упрощенной версии, которая </a:t>
            </a:r>
            <a:r>
              <a:rPr lang="ru-RU" sz="2300" dirty="0"/>
              <a:t>использует доступные для обычных граждан </a:t>
            </a:r>
            <a:r>
              <a:rPr lang="ru-RU" sz="2300" dirty="0" smtClean="0"/>
              <a:t>форматы. </a:t>
            </a:r>
          </a:p>
          <a:p>
            <a:pPr marL="0" indent="0" algn="ctr">
              <a:buNone/>
            </a:pPr>
            <a:r>
              <a:rPr lang="ru-RU" sz="2300" dirty="0" smtClean="0"/>
              <a:t>Содержит </a:t>
            </a:r>
            <a:r>
              <a:rPr lang="ru-RU" sz="2300" dirty="0"/>
              <a:t>информационно-аналитический материал, доступный для широкого круга неподготовленных пользователей</a:t>
            </a:r>
            <a:r>
              <a:rPr lang="ru-RU" sz="2300" dirty="0" smtClean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4293096"/>
            <a:ext cx="1185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ru-RU" sz="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92875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10" name="Рисунок 9" descr="https://salesupnow.ru/storage/app/media/f8ed016f9ed1a41088db1791928a316b-mi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2213776" cy="144016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11" name="Рисунок 10" descr="https://thumbs.dreamstime.com/b/%D0%B2%D0%BE%D0%BF%D1%80%D0%BE%D1%81%D0%B8%D1%82%D0%B5%D0%BB%D1%8C%D0%BD%D1%8B%D0%B9-%D0%B7%D0%BD%D0%B0%D0%BA-287798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1106887" cy="1728192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14" name="Рисунок 13" descr="https://st2.depositphotos.com/3643473/6206/i/950/depositphotos_62066957-stock-photo-man-with-an-eyeglasses-an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95" y="2420888"/>
            <a:ext cx="1094179" cy="17281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675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Реализуемые муниципальные программы </a:t>
            </a:r>
            <a:r>
              <a:rPr lang="ru-RU" sz="1600" dirty="0" smtClean="0"/>
              <a:t>(в </a:t>
            </a:r>
            <a:r>
              <a:rPr lang="ru-RU" sz="1600" dirty="0" err="1" smtClean="0"/>
              <a:t>млн.р</a:t>
            </a:r>
            <a:r>
              <a:rPr lang="ru-RU" sz="1600" dirty="0" smtClean="0"/>
              <a:t>.) - </a:t>
            </a:r>
            <a:r>
              <a:rPr lang="en-US" sz="1600" dirty="0" smtClean="0"/>
              <a:t>I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42027"/>
              </p:ext>
            </p:extLst>
          </p:nvPr>
        </p:nvGraphicFramePr>
        <p:xfrm>
          <a:off x="467545" y="1087667"/>
          <a:ext cx="8208910" cy="4461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303"/>
                <a:gridCol w="3903016"/>
                <a:gridCol w="845099"/>
                <a:gridCol w="845099"/>
                <a:gridCol w="774675"/>
                <a:gridCol w="915524"/>
                <a:gridCol w="790194"/>
              </a:tblGrid>
              <a:tr h="28014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Наименование муниципальной программы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(1 часть)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baseline="0" dirty="0" smtClean="0">
                          <a:latin typeface="Calibri"/>
                          <a:cs typeface="Calibri"/>
                        </a:rPr>
                        <a:t>(отчет)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 (оценка)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(план)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Плановый период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</a:tr>
              <a:tr h="280146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2022 год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2023 год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98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ЭФФЕКТИВНОЕ </a:t>
                      </a:r>
                      <a:r>
                        <a:rPr sz="11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МУНИЦИПАЛЬНОЕ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УПРАВЛЕНИЕ: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200" b="1" spc="9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217,4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200" b="1" spc="9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262,3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238,5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247,7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</a:tr>
              <a:tr h="157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«Управление муниципальными финансами Ягоднинского городского округа»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27,4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67,8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50,6</a:t>
                      </a:r>
                      <a:endParaRPr kumimoji="0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55,8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4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1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«Развитие муниципального управления в муниципальном   образовании «Ягоднинский городской округ»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172,9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189,4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177,9</a:t>
                      </a:r>
                      <a:endParaRPr kumimoji="0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178,2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1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«Совершенствование управления муниципальным имуществом муниципального образования «Ягоднинский городской округ»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2,5</a:t>
                      </a: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17,1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5,1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</a:t>
                      </a:r>
                      <a:endParaRPr kumimoji="0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13,7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8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1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«Предупреждение (профилактика) и противодействие коррупции        в органах муниципальной власти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dirty="0" smtClean="0">
                          <a:latin typeface="Arial"/>
                          <a:cs typeface="Arial"/>
                        </a:rPr>
                        <a:t>0,0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0,0</a:t>
                      </a:r>
                      <a:endParaRPr kumimoji="0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7730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КОМФОРТНАЯ </a:t>
                      </a:r>
                      <a:r>
                        <a:rPr sz="11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ГОРОДСКАЯ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СРЕДА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spc="10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15,1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445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129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4445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spc="10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75,1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4445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82,4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4445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83,6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4445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6E"/>
                    </a:solidFill>
                  </a:tcPr>
                </a:tc>
              </a:tr>
              <a:tr h="176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«Формирование современной городской среды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3,8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0,1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8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«Обеспечение транспортной доступности на территории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16,2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16,5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16,8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83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городского хозяйства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5,5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81,1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30,7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40,7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40,8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0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302260" indent="0" algn="just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«Защита населения и территории от чрезвычайных ситуаций и обеспечение пожарной безопасности на территории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11,2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11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3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«Содержание и ремонт автомобильных дорог общего пользования местного значения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6,8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14,7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13,7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15,1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15,4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en-US" sz="90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6</a:t>
                      </a:r>
                      <a:endParaRPr sz="90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302260" lvl="1" indent="0" algn="just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системы обращения с отходами производства и потребления на территории Ягоднинского городского округа»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0,0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5,1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b="1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3,2</a:t>
                      </a:r>
                      <a:endParaRPr sz="900" b="1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0,6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0,6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Реализуемые муниципальные программы </a:t>
            </a:r>
            <a:r>
              <a:rPr lang="ru-RU" sz="1600" dirty="0" smtClean="0"/>
              <a:t>(в </a:t>
            </a:r>
            <a:r>
              <a:rPr lang="ru-RU" sz="1600" dirty="0" err="1" smtClean="0"/>
              <a:t>млн.р</a:t>
            </a:r>
            <a:r>
              <a:rPr lang="ru-RU" sz="1600" dirty="0" smtClean="0"/>
              <a:t>.) - </a:t>
            </a:r>
            <a:r>
              <a:rPr lang="en-US" sz="1600" dirty="0" smtClean="0"/>
              <a:t>II</a:t>
            </a: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53226"/>
              </p:ext>
            </p:extLst>
          </p:nvPr>
        </p:nvGraphicFramePr>
        <p:xfrm>
          <a:off x="467545" y="1087667"/>
          <a:ext cx="8208910" cy="4101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1"/>
                <a:gridCol w="3750288"/>
                <a:gridCol w="845099"/>
                <a:gridCol w="845099"/>
                <a:gridCol w="774675"/>
                <a:gridCol w="915524"/>
                <a:gridCol w="790194"/>
              </a:tblGrid>
              <a:tr h="28014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Наименование муниципальной программы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="1" spc="100" dirty="0" smtClean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(2 часть)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baseline="0" dirty="0" smtClean="0">
                          <a:latin typeface="Calibri"/>
                          <a:cs typeface="Calibri"/>
                        </a:rPr>
                        <a:t>(отчет)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 (оценка)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(план)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Плановый период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</a:tr>
              <a:tr h="280146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4E3F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2022 год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1000" b="1" dirty="0" smtClean="0">
                          <a:latin typeface="Calibri"/>
                          <a:cs typeface="Calibri"/>
                        </a:rPr>
                        <a:t>2023 год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98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b="1" spc="1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СОЦИАЛЬНОЕ</a:t>
                      </a:r>
                      <a:r>
                        <a:rPr lang="ru-RU" sz="1100" b="1" spc="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9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РАЗВИТИЕ</a:t>
                      </a:r>
                      <a:r>
                        <a:rPr lang="ru-RU" sz="1100" b="1" spc="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1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lang="ru-RU" sz="1100" b="1" spc="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1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СОЦИАЛЬНАЯ</a:t>
                      </a:r>
                      <a:r>
                        <a:rPr lang="ru-RU" sz="1100" b="1" spc="2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100" b="1" spc="1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endParaRPr lang="ru-RU" sz="11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200" b="1" spc="9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704,3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200" b="1" spc="9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693,3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635,1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kumimoji="0" lang="ru-RU" sz="1200" b="1" kern="1200" spc="9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684,3</a:t>
                      </a:r>
                      <a:endParaRPr kumimoji="0" sz="1200" b="1" kern="1200" spc="9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5080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4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образования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471,1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439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401,6</a:t>
                      </a:r>
                      <a:endParaRPr kumimoji="0" sz="9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442,2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4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культуры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3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115,9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115,7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76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«Развитие физической культуры и спорта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-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97,9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85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«Социально-экономическое развитие Ягоднинского городского округа»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83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«Молодежь Ягоднинского городского округа»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1,9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2,1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06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555625" indent="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900" spc="2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«Организация и обеспечение отдыха, оздоровления и занятости детей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111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7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555625" indent="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«Обеспечение безопасности, профилактика правонарушений и противодействие незаконному обороту   наркотических средств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spc="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0,3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0,4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508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8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555625" indent="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900" dirty="0" smtClean="0">
                          <a:latin typeface="Arial"/>
                          <a:cs typeface="Arial"/>
                        </a:rPr>
                        <a:t>«Дом для молодой семьи»  в Ягоднинском городском округе»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3,1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900" spc="-10" dirty="0" smtClean="0">
                          <a:solidFill>
                            <a:srgbClr val="231F20"/>
                          </a:solidFill>
                          <a:latin typeface="Arial"/>
                          <a:ea typeface="+mn-ea"/>
                          <a:cs typeface="Arial"/>
                        </a:rPr>
                        <a:t>4,5</a:t>
                      </a:r>
                      <a:endParaRPr sz="900" spc="-10" dirty="0">
                        <a:solidFill>
                          <a:srgbClr val="231F2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C"/>
                    </a:soli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9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87313" marR="555625" indent="0" algn="ctr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r>
                        <a:rPr lang="ru-RU" sz="105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в рамках муниципальных программ</a:t>
                      </a:r>
                      <a:endParaRPr sz="105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47,9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1050,8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1030,7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956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1015,6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95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9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87313" marR="555625" indent="0" algn="ctr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Кроме того непрограммные расходы:</a:t>
                      </a:r>
                      <a:endParaRPr sz="105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0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976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35,9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14,8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14,5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u-RU" sz="1050" b="1" spc="-1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14,5</a:t>
                      </a:r>
                      <a:endParaRPr sz="1050" b="1" spc="-1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5085" marB="0" anchor="ctr">
                    <a:lnL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Google Shape;529;p31"/>
          <p:cNvSpPr txBox="1"/>
          <p:nvPr/>
        </p:nvSpPr>
        <p:spPr>
          <a:xfrm>
            <a:off x="467544" y="5301208"/>
            <a:ext cx="8208911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600"/>
            </a:pPr>
            <a:r>
              <a:rPr lang="ru-RU" sz="1100" b="1" dirty="0" smtClean="0">
                <a:sym typeface="Century Schoolbook"/>
              </a:rPr>
              <a:t>К </a:t>
            </a:r>
            <a:r>
              <a:rPr lang="ru-RU" sz="1100" b="1" dirty="0" smtClean="0">
                <a:solidFill>
                  <a:srgbClr val="C00000"/>
                </a:solidFill>
                <a:sym typeface="Century Schoolbook"/>
              </a:rPr>
              <a:t>непрограммным направлениям </a:t>
            </a:r>
            <a:r>
              <a:rPr lang="ru-RU" sz="1100" b="1" dirty="0">
                <a:solidFill>
                  <a:srgbClr val="C00000"/>
                </a:solidFill>
                <a:sym typeface="Century Schoolbook"/>
              </a:rPr>
              <a:t>деятельности </a:t>
            </a:r>
            <a:r>
              <a:rPr lang="ru-RU" sz="1100" b="1" dirty="0" smtClean="0">
                <a:sym typeface="Century Schoolbook"/>
              </a:rPr>
              <a:t>с 2020 года относятся: </a:t>
            </a:r>
          </a:p>
          <a:p>
            <a:pPr lvl="0" algn="ctr">
              <a:buClr>
                <a:schemeClr val="dk1"/>
              </a:buClr>
              <a:buSzPts val="1600"/>
            </a:pPr>
            <a:r>
              <a:rPr lang="ru-RU" sz="1100" b="1" dirty="0" smtClean="0">
                <a:sym typeface="Century Schoolbook"/>
              </a:rPr>
              <a:t>расходы на функционирование главы округа, Собрания представителей, проведение выборов на территории округа, мероприятия, производимые за счет средств Особой экономической зоны. </a:t>
            </a:r>
            <a:endParaRPr lang="ru-RU" sz="1100" b="1" dirty="0"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6316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 </a:t>
            </a:r>
            <a:r>
              <a:rPr lang="ru-RU" sz="1800" dirty="0" smtClean="0"/>
              <a:t>- </a:t>
            </a:r>
            <a:r>
              <a:rPr lang="en-US" sz="1800" dirty="0" smtClean="0"/>
              <a:t>I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330968"/>
              </p:ext>
            </p:extLst>
          </p:nvPr>
        </p:nvGraphicFramePr>
        <p:xfrm>
          <a:off x="395288" y="1412875"/>
          <a:ext cx="8353425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Ягоднинского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долгосрочной сбалансированности и устойчивости бюджетной системы, эффективного управления муниципальными финансами;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управление резервным фондом администрации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управление муниципальным долгом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муниципального управления в муниципальном   образовании «Ягоднинский городской округ»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развития и совершенствования муниципальной службы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осуществление переданных государственных и региональных полномочий;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финансовая поддержка печатных изданий, учрежденных муниципальным органом 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Совершенствование управления муниципальным имуществом муниципального образования «Ягоднинский городской округ»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эффективного управления и использования муниципального имущества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поступления налоговых и неналоговых доходов в бюджет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эффективного управления и использования земель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Предупреждение (профилактика) и противодействие коррупции        в органах муниципальной власти Ягоднинского городского округа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противодействие причинам и условиям, порождающим коррупционные проявления и способствующим их распространению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вовлечение гражданского общества в реализацию антикоррупционной политики, антикоррупционное образование, пресечение коррупционных правонарушений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Ягоднинского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повышение качества и комфорта городской среды на территории Ягоднинского городского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9" name="Rectangle 15" descr="самоуправ"/>
          <p:cNvSpPr>
            <a:spLocks noChangeArrowheads="1"/>
          </p:cNvSpPr>
          <p:nvPr/>
        </p:nvSpPr>
        <p:spPr bwMode="auto">
          <a:xfrm>
            <a:off x="467544" y="2636912"/>
            <a:ext cx="720080" cy="50405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2053" name="Picture 5" descr="http://gubkinadm.ru/images/photos/medium/article5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720080" cy="5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im0-tub-ru.yandex.net/i?id=80342f2c4868c20eea58beaeaedbc357&amp;ref=rim&amp;n=33&amp;w=200&amp;h=15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/>
          <a:stretch/>
        </p:blipFill>
        <p:spPr bwMode="auto">
          <a:xfrm>
            <a:off x="467545" y="1844824"/>
            <a:ext cx="72008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9432" r="19622" b="7206"/>
          <a:stretch/>
        </p:blipFill>
        <p:spPr bwMode="auto">
          <a:xfrm>
            <a:off x="467545" y="5373216"/>
            <a:ext cx="720079" cy="47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https://im0-tub-ru.yandex.net/i?id=7b1952389c11bbf91a1a19b83790d8ff&amp;ref=rim&amp;n=33&amp;w=200&amp;h=15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8905"/>
          <a:stretch/>
        </p:blipFill>
        <p:spPr bwMode="auto">
          <a:xfrm>
            <a:off x="479030" y="3526532"/>
            <a:ext cx="720081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school13leonova.ru/gallery_gen/a8e5293b207b37c63fcb4b900fb85533_865x801.44897959184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" b="2411"/>
          <a:stretch/>
        </p:blipFill>
        <p:spPr bwMode="auto">
          <a:xfrm>
            <a:off x="467545" y="3140968"/>
            <a:ext cx="720079" cy="29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1970856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8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2817949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9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3708980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30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4639382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31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5381056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2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/>
              <a:t>Основные мероприятия в рамках муниципальных программ округа - </a:t>
            </a:r>
            <a:r>
              <a:rPr lang="en-US" sz="2400" dirty="0"/>
              <a:t>II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511503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8064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715787"/>
              </p:ext>
            </p:extLst>
          </p:nvPr>
        </p:nvGraphicFramePr>
        <p:xfrm>
          <a:off x="395288" y="1412875"/>
          <a:ext cx="8353425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транспортной доступности на территории Ягоднинского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предоставления транспортных услуг населению, организация транспортного обслуживания населения между поселениями в границах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городского хозяйства Ягоднинского городского округа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содержание и развитие жилищно-коммунального хозяйства на территории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благоустройство на территории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оптимизация системы расселения на территории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переселение граждан из аварийного жилищного фонда и (или) непригодных для проживания жилых помещений на территории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Защита населения и территории от чрезвычайных ситуаций и обеспечение пожарной безопасности на территории Ягоднинского городского округа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защита населения и территории муниципального округа от чрезвычайных ситуаций природного и техногенного характера;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первичных мер пожарной безопасности, безопасности людей на водных объектах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Содержание и ремонт автомобильных дорог общего пользования местного значения Ягоднинского городского округа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содержание автомобильной дороги Ягодное-Эльген-Таскан;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содержание автомобильных дорог и мостов в границах населенных пунктов, установка дорожных знаков;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ремонт асфальтобетонных покрытий дорог и улиц;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проведение изыскательских работ и составление проектно-сметной документации автомобильных дорог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обращения с отходами производства и потребления на территории Ягоднинского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разработка  проектно-сметной документации по объекту «Реконструкция свалки ТКО в поселке Ягодное в межпоселенческий полигон ТКО»,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организации сбора, вывоза, утилизации и переработке бытовых и промышленных отходов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PZMibwpM3w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78" y="3603265"/>
            <a:ext cx="756000" cy="567000"/>
          </a:xfrm>
          <a:prstGeom prst="rect">
            <a:avLst/>
          </a:prstGeom>
        </p:spPr>
      </p:pic>
      <p:pic>
        <p:nvPicPr>
          <p:cNvPr id="11" name="Picture 2" descr="https://im0-tub-ru.yandex.net/i?id=3804cb2209d02247c76dbc8e40d0ada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78" y="4437112"/>
            <a:ext cx="720080" cy="432048"/>
          </a:xfrm>
          <a:prstGeom prst="rect">
            <a:avLst/>
          </a:prstGeom>
          <a:noFill/>
        </p:spPr>
      </p:pic>
      <p:pic>
        <p:nvPicPr>
          <p:cNvPr id="12" name="Picture 2" descr="C:\Users\alesenko\Desktop\слайды по ЖКХ\слайды 2014\c-dnem-rabotnika-j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763" y="2988602"/>
            <a:ext cx="577229" cy="431763"/>
          </a:xfrm>
          <a:prstGeom prst="rect">
            <a:avLst/>
          </a:prstGeom>
          <a:noFill/>
          <a:effectLst>
            <a:softEdge rad="25400"/>
          </a:effectLst>
        </p:spPr>
      </p:pic>
      <p:pic>
        <p:nvPicPr>
          <p:cNvPr id="13" name="Picture 1" descr="C:\Users\zabaluevamv.FINKOMS\Pictures\sign-41667__3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367" y="4797152"/>
            <a:ext cx="466597" cy="415296"/>
          </a:xfrm>
          <a:prstGeom prst="rect">
            <a:avLst/>
          </a:prstGeom>
          <a:noFill/>
        </p:spPr>
      </p:pic>
      <p:pic>
        <p:nvPicPr>
          <p:cNvPr id="14" name="Picture 2" descr="D:\temp\20160525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763" y="5373216"/>
            <a:ext cx="539806" cy="634272"/>
          </a:xfrm>
          <a:prstGeom prst="rect">
            <a:avLst/>
          </a:prstGeom>
          <a:noFill/>
          <a:effectLst>
            <a:innerShdw>
              <a:schemeClr val="bg1">
                <a:lumMod val="95000"/>
              </a:schemeClr>
            </a:innerShdw>
          </a:effectLst>
        </p:spPr>
      </p:pic>
      <p:pic>
        <p:nvPicPr>
          <p:cNvPr id="16" name="Picture 2" descr="https://pbs.twimg.com/media/Dr4ueHrXcAA6DJT.jpg:lar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10800" r="4167" b="9200"/>
          <a:stretch/>
        </p:blipFill>
        <p:spPr bwMode="auto">
          <a:xfrm>
            <a:off x="453455" y="1844824"/>
            <a:ext cx="768923" cy="4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1844824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8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2678901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9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3655213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0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4565600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1" name="Google Shape;1480;p67" descr="http://peptid.ru/uploadedFiles/sectionsimages/big/statya-320x240_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5403923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2" name="Google Shape;483;p30" descr="http://xn--80adlxk4gn.xn--p1ai/5yh/images/%D0%9D%D0%BE%D0%B2%D1%8B%D0%B5_%D0%BC%D0%BE%D0%B4%D1%83%D0%BB%D0%B8/%D0%96%D0%9A%D0%A5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6378" y="2412538"/>
            <a:ext cx="720079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 - </a:t>
            </a:r>
            <a:r>
              <a:rPr lang="en-US" sz="2400" dirty="0" smtClean="0"/>
              <a:t>III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10669"/>
              </p:ext>
            </p:extLst>
          </p:nvPr>
        </p:nvGraphicFramePr>
        <p:xfrm>
          <a:off x="395288" y="1412875"/>
          <a:ext cx="8353425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Ягоднинском городском округе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качества, доступности и эффективности дошкольного, общеобразовательного и дополнительного образования на территории  округа 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обеспечение, организация и проведение мероприятий в сфере образования;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выполнение отдельных мероприятий в рамках реализации национальных проектов</a:t>
                      </a:r>
                      <a:r>
                        <a:rPr lang="ru-RU" sz="900" baseline="0" dirty="0" smtClean="0">
                          <a:latin typeface="+mn-lt"/>
                        </a:rPr>
                        <a:t> РФ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культуры в Ягоднинском городском округе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 качества, доступности дополнительного образования в сфере культуры и искусства, библиотечного обслуживания населения, организация культурного досуга населения, развитие творческого потенциала населения;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обеспечение, организация и проведение мероприятий в сфере культуры;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выполнение отдельных мероприятий в рамках реализации национальных проектов</a:t>
                      </a:r>
                      <a:r>
                        <a:rPr lang="ru-RU" sz="900" baseline="0" dirty="0" smtClean="0">
                          <a:latin typeface="+mn-lt"/>
                        </a:rPr>
                        <a:t> РФ</a:t>
                      </a:r>
                      <a:endParaRPr lang="ru-RU" sz="900" dirty="0" smtClean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Развитие физической культуры и спорта в Ягоднинском городском округе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условий для приобщения различных групп населения к систематическим занятиям физической культурой и спортом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обеспечение, организация и проведение физкультурных и массовых спортивных мероприятий;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выполнение отдельных мероприятий в рамках реализации национальных проектов</a:t>
                      </a:r>
                      <a:r>
                        <a:rPr lang="ru-RU" sz="900" baseline="0" dirty="0" smtClean="0">
                          <a:latin typeface="+mn-lt"/>
                        </a:rPr>
                        <a:t> РФ</a:t>
                      </a:r>
                      <a:endParaRPr lang="ru-RU" sz="90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Молодежь Ягоднинского городского округа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создание социально-экономических, организационных, правовых условий для успешной самореализации инициативной и талантливой молодежи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патриотическое воспитание детей и молодежи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7" name="Picture 6" descr="https://2.bp.blogspot.com/-ATAlLMJ7Rdw/Wt-lMvW0ADI/AAAAAAAABaY/LUiuWfWBZo8-U0X9zLTRlj5RvwUF3NtKwCPcBGAYYCw/s1600/FREE%2BIPTV%2BSPORT.png">
            <a:extLst>
              <a:ext uri="{FF2B5EF4-FFF2-40B4-BE49-F238E27FC236}">
                <a16:creationId xmlns="" xmlns:a16="http://schemas.microsoft.com/office/drawing/2014/main" id="{06E20B17-6527-4625-9CD0-29897596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6082"/>
            <a:ext cx="827971" cy="9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1507;p68" descr="http://sverdlovsk.tis.ru/images/news/original/f/f/7/ff7e3b66952c3340983fd09483aeefe1.jpg"/>
          <p:cNvPicPr preferRelativeResize="0"/>
          <p:nvPr/>
        </p:nvPicPr>
        <p:blipFill rotWithShape="1">
          <a:blip r:embed="rId4">
            <a:alphaModFix/>
          </a:blip>
          <a:srcRect l="14398" t="13041" r="11867" b="9304"/>
          <a:stretch/>
        </p:blipFill>
        <p:spPr>
          <a:xfrm>
            <a:off x="467544" y="5157192"/>
            <a:ext cx="76674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80;p67" descr="http://peptid.ru/uploadedFiles/sectionsimages/big/statya-320x240_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7944" y="2081324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4" name="Google Shape;1480;p67" descr="http://peptid.ru/uploadedFiles/sectionsimages/big/statya-320x240_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1945" y="3197448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5" name="Google Shape;1480;p67" descr="http://peptid.ru/uploadedFiles/sectionsimages/big/statya-320x240_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7944" y="4310470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6" name="Google Shape;1480;p67" descr="http://peptid.ru/uploadedFiles/sectionsimages/big/statya-320x240_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1945" y="5157192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18284" y1="6777" x2="18284" y2="6777"/>
                        <a14:backgroundMark x1="66978" y1="6227" x2="66978" y2="6227"/>
                        <a14:backgroundMark x1="90672" y1="20696" x2="90672" y2="20696"/>
                        <a14:backgroundMark x1="93097" y1="60073" x2="93097" y2="60073"/>
                        <a14:backgroundMark x1="93470" y1="89011" x2="93470" y2="89011"/>
                        <a14:backgroundMark x1="47948" y1="95421" x2="47948" y2="95421"/>
                        <a14:backgroundMark x1="5784" y1="93407" x2="5784" y2="93407"/>
                        <a14:backgroundMark x1="14552" y1="39560" x2="14552" y2="39560"/>
                        <a14:backgroundMark x1="15672" y1="32418" x2="15672" y2="32418"/>
                        <a14:backgroundMark x1="11754" y1="17949" x2="11754" y2="17949"/>
                        <a14:backgroundMark x1="60448" y1="53114" x2="60448" y2="53114"/>
                        <a14:backgroundMark x1="73694" y1="72527" x2="73694" y2="72527"/>
                        <a14:backgroundMark x1="52239" y1="72527" x2="52239" y2="72527"/>
                        <a14:backgroundMark x1="29291" y1="73626" x2="29291" y2="73626"/>
                        <a14:backgroundMark x1="23507" y1="91392" x2="23507" y2="91392"/>
                        <a14:backgroundMark x1="89179" y1="78022" x2="89179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6" y="2984549"/>
            <a:ext cx="856159" cy="87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Google Shape;489;p30" descr="http://news.donnu.edu.ua/uk-ua/PublishingImages/obrazovanie.jpg"/>
          <p:cNvPicPr preferRelativeResize="0"/>
          <p:nvPr/>
        </p:nvPicPr>
        <p:blipFill rotWithShape="1">
          <a:blip r:embed="rId8">
            <a:alphaModFix/>
          </a:blip>
          <a:srcRect l="11394" r="9228"/>
          <a:stretch/>
        </p:blipFill>
        <p:spPr>
          <a:xfrm>
            <a:off x="461120" y="1968362"/>
            <a:ext cx="773163" cy="740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1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920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мероприятия в рамках муниципальных программ округа </a:t>
            </a:r>
            <a:r>
              <a:rPr lang="ru-RU" sz="1800" dirty="0" smtClean="0"/>
              <a:t>- </a:t>
            </a:r>
            <a:r>
              <a:rPr lang="en-US" sz="1800" dirty="0" smtClean="0"/>
              <a:t>IV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84214"/>
              </p:ext>
            </p:extLst>
          </p:nvPr>
        </p:nvGraphicFramePr>
        <p:xfrm>
          <a:off x="395288" y="1412875"/>
          <a:ext cx="8353425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44"/>
                <a:gridCol w="2736304"/>
                <a:gridCol w="720080"/>
                <a:gridCol w="4032697"/>
              </a:tblGrid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наименование программ</a:t>
                      </a:r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мероприятия в рамках </a:t>
                      </a:r>
                      <a:r>
                        <a:rPr lang="ru-RU" sz="1050" dirty="0" smtClean="0">
                          <a:latin typeface="+mn-lt"/>
                        </a:rPr>
                        <a:t>программ/подпрограмм</a:t>
                      </a:r>
                      <a:endParaRPr lang="ru-RU" sz="105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  <a:alpha val="71000"/>
                          </a:schemeClr>
                        </a:gs>
                        <a:gs pos="86000">
                          <a:schemeClr val="tx2">
                            <a:lumMod val="50000"/>
                            <a:lumOff val="50000"/>
                          </a:schemeClr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Социально-экономическое развитие Ягоднинского городского округа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развитие торговли на территории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формирование доступной среды для инвалидов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реализация государственной национальной политики и укрепление гражданского общества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поддержка малого и среднего предпринимательства на территории округа;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поддержка социально ориентированных некоммерческих организаций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повышение безопасности дорожного движения на территории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Организация и обеспечение отдыха, оздоровления и занятости детей в Ягоднинском городском округе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организация и обеспечение отдыха и оздоровления детей и подростков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организация занятости детей в период летних каникул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Обеспечение безопасности, профилактика правонарушений и противодействие незаконному обороту   наркотических средств в Ягоднинском городском округе</a:t>
                      </a:r>
                    </a:p>
                  </a:txBody>
                  <a:tcPr anchor="ctr"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профилактика правонарушений и обеспечение общественной безопасности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профилактика социального сиротства и детской безнадзорности в округе;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комплексные меры противодействия злоупотреблению наркотическими средствами и их незаконному обороту на территории округа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«Дом для молодой семьи»  в Ягоднинском городском округе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latin typeface="+mn-lt"/>
                        </a:rPr>
                        <a:t>поддержка решения жилищной проблемы молодых семей, признанных, в установленном порядке, нуждающимися в улучшении жилищных условий для закрепления молодых кадров на территории и последующего улучшения демографической ситуации в округе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9607" r="14971" b="8150"/>
          <a:stretch/>
        </p:blipFill>
        <p:spPr bwMode="auto">
          <a:xfrm>
            <a:off x="467544" y="3284984"/>
            <a:ext cx="792087" cy="69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bibl.systema.ru/uploads/180601/u34/pravila-povedjenija-v-situacijah-svjazannyh-s-terrorizmom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3939" r="4198" b="64107"/>
          <a:stretch/>
        </p:blipFill>
        <p:spPr bwMode="auto">
          <a:xfrm>
            <a:off x="391586" y="4077072"/>
            <a:ext cx="868045" cy="939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m0-tub-ru.yandex.net/i?id=2f6bfdd1e3ce2ec35408380fcd49ea38&amp;ref=rim&amp;n=33&amp;w=200&amp;h=1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8" y="5107265"/>
            <a:ext cx="792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r="21975"/>
          <a:stretch/>
        </p:blipFill>
        <p:spPr bwMode="auto">
          <a:xfrm>
            <a:off x="475129" y="1984276"/>
            <a:ext cx="736366" cy="120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" y="1844824"/>
            <a:ext cx="736366" cy="5760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1480;p67" descr="http://peptid.ru/uploadedFiles/sectionsimages/big/statya-320x240_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7944" y="2394445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8" name="Google Shape;1480;p67" descr="http://peptid.ru/uploadedFiles/sectionsimages/big/statya-320x240_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7944" y="3401293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9" name="Google Shape;1480;p67" descr="http://peptid.ru/uploadedFiles/sectionsimages/big/statya-320x240_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7944" y="4315462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20" name="Google Shape;1480;p67" descr="http://peptid.ru/uploadedFiles/sectionsimages/big/statya-320x240_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7944" y="5217713"/>
            <a:ext cx="576064" cy="463103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91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6763" y="476672"/>
            <a:ext cx="825588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/>
              <a:t>Участие округа в национальных проектах </a:t>
            </a:r>
            <a:r>
              <a:rPr lang="ru-RU" sz="1600" dirty="0" smtClean="0"/>
              <a:t>(в </a:t>
            </a:r>
            <a:r>
              <a:rPr lang="ru-RU" sz="1600" dirty="0" err="1" smtClean="0"/>
              <a:t>млн.р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39747036"/>
              </p:ext>
            </p:extLst>
          </p:nvPr>
        </p:nvGraphicFramePr>
        <p:xfrm>
          <a:off x="1691680" y="706886"/>
          <a:ext cx="2014285" cy="198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055260" y="1499275"/>
            <a:ext cx="1224136" cy="452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/>
              <a:t>29,8</a:t>
            </a:r>
            <a:endParaRPr lang="ru-RU" sz="2000" dirty="0"/>
          </a:p>
        </p:txBody>
      </p:sp>
      <p:sp>
        <p:nvSpPr>
          <p:cNvPr id="12" name="object 10"/>
          <p:cNvSpPr/>
          <p:nvPr/>
        </p:nvSpPr>
        <p:spPr>
          <a:xfrm>
            <a:off x="554861" y="2662581"/>
            <a:ext cx="2865012" cy="2998667"/>
          </a:xfrm>
          <a:custGeom>
            <a:avLst/>
            <a:gdLst/>
            <a:ahLst/>
            <a:cxnLst/>
            <a:rect l="l" t="t" r="r" b="b"/>
            <a:pathLst>
              <a:path w="3087370" h="4693284">
                <a:moveTo>
                  <a:pt x="0" y="4693285"/>
                </a:moveTo>
                <a:lnTo>
                  <a:pt x="3087001" y="4693285"/>
                </a:lnTo>
                <a:lnTo>
                  <a:pt x="3087001" y="0"/>
                </a:lnTo>
                <a:lnTo>
                  <a:pt x="0" y="0"/>
                </a:lnTo>
                <a:lnTo>
                  <a:pt x="0" y="469328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20"/>
          <p:cNvSpPr/>
          <p:nvPr/>
        </p:nvSpPr>
        <p:spPr>
          <a:xfrm>
            <a:off x="581754" y="2760290"/>
            <a:ext cx="206376" cy="257503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0" y="205841"/>
                </a:moveTo>
                <a:lnTo>
                  <a:pt x="205816" y="205841"/>
                </a:lnTo>
                <a:lnTo>
                  <a:pt x="205816" y="0"/>
                </a:lnTo>
                <a:lnTo>
                  <a:pt x="0" y="0"/>
                </a:lnTo>
                <a:lnTo>
                  <a:pt x="0" y="2058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4"/>
          <p:cNvSpPr txBox="1"/>
          <p:nvPr/>
        </p:nvSpPr>
        <p:spPr>
          <a:xfrm>
            <a:off x="581754" y="2760290"/>
            <a:ext cx="2793003" cy="889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95"/>
              </a:spcBef>
              <a:tabLst>
                <a:tab pos="242570" algn="l"/>
              </a:tabLst>
            </a:pP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b="1" spc="157" baseline="252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b="1" spc="95" dirty="0" smtClean="0">
                <a:solidFill>
                  <a:srgbClr val="007DC5"/>
                </a:solidFill>
                <a:cs typeface="Calibri"/>
              </a:rPr>
              <a:t>ДЕМОГРАФИЯ</a:t>
            </a:r>
            <a:r>
              <a:rPr sz="1400" b="1" spc="95" dirty="0">
                <a:solidFill>
                  <a:srgbClr val="007DC5"/>
                </a:solidFill>
                <a:cs typeface="Calibri"/>
              </a:rPr>
              <a:t>:</a:t>
            </a:r>
            <a:endParaRPr sz="1400" dirty="0">
              <a:cs typeface="Calibri"/>
            </a:endParaRPr>
          </a:p>
          <a:p>
            <a:pPr marL="242570" marR="5080">
              <a:lnSpc>
                <a:spcPts val="1060"/>
              </a:lnSpc>
              <a:spcBef>
                <a:spcPts val="155"/>
              </a:spcBef>
              <a:buClr>
                <a:srgbClr val="FAA61A"/>
              </a:buClr>
              <a:tabLst>
                <a:tab pos="337185" algn="l"/>
              </a:tabLst>
            </a:pP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продолжение мероприятий по приобретению </a:t>
            </a:r>
            <a:r>
              <a:rPr lang="ru-RU" sz="1000" spc="25" dirty="0">
                <a:solidFill>
                  <a:srgbClr val="231F20"/>
                </a:solidFill>
                <a:cs typeface="Arial" panose="020B0604020202020204" pitchFamily="34" charset="0"/>
              </a:rPr>
              <a:t>спортивного инвентаря и экипировки, </a:t>
            </a: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закупке </a:t>
            </a:r>
            <a:r>
              <a:rPr lang="ru-RU" sz="1000" spc="25" dirty="0">
                <a:solidFill>
                  <a:srgbClr val="231F20"/>
                </a:solidFill>
                <a:cs typeface="Arial" panose="020B0604020202020204" pitchFamily="34" charset="0"/>
              </a:rPr>
              <a:t>спортивного оборудования</a:t>
            </a: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.</a:t>
            </a:r>
            <a:endParaRPr lang="ru-RU" sz="1000" spc="25" dirty="0">
              <a:solidFill>
                <a:srgbClr val="231F20"/>
              </a:solidFill>
              <a:cs typeface="Arial" panose="020B0604020202020204" pitchFamily="34" charset="0"/>
            </a:endParaRPr>
          </a:p>
        </p:txBody>
      </p:sp>
      <p:sp>
        <p:nvSpPr>
          <p:cNvPr id="17" name="object 22"/>
          <p:cNvSpPr/>
          <p:nvPr/>
        </p:nvSpPr>
        <p:spPr>
          <a:xfrm>
            <a:off x="624749" y="3789040"/>
            <a:ext cx="206375" cy="239060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0" y="205854"/>
                </a:moveTo>
                <a:lnTo>
                  <a:pt x="205816" y="205854"/>
                </a:lnTo>
                <a:lnTo>
                  <a:pt x="205816" y="0"/>
                </a:lnTo>
                <a:lnTo>
                  <a:pt x="0" y="0"/>
                </a:lnTo>
                <a:lnTo>
                  <a:pt x="0" y="205854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870" algn="l"/>
              </a:tabLst>
            </a:pPr>
            <a:r>
              <a:rPr lang="ru-RU" b="1" spc="127" baseline="252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127" baseline="2525" dirty="0" smtClean="0">
                <a:solidFill>
                  <a:srgbClr val="FFFFFF"/>
                </a:solidFill>
                <a:cs typeface="Calibri"/>
              </a:rPr>
              <a:t>E</a:t>
            </a:r>
            <a:endParaRPr lang="en-US" baseline="2525" dirty="0">
              <a:cs typeface="Calibri"/>
            </a:endParaRPr>
          </a:p>
        </p:txBody>
      </p:sp>
      <p:sp>
        <p:nvSpPr>
          <p:cNvPr id="19" name="object 34"/>
          <p:cNvSpPr txBox="1"/>
          <p:nvPr/>
        </p:nvSpPr>
        <p:spPr>
          <a:xfrm>
            <a:off x="597645" y="3789040"/>
            <a:ext cx="2793003" cy="109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95"/>
              </a:spcBef>
              <a:tabLst>
                <a:tab pos="242570" algn="l"/>
              </a:tabLst>
            </a:pP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157" baseline="252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ru-RU" sz="1400" b="1" spc="95" dirty="0" smtClean="0">
                <a:solidFill>
                  <a:srgbClr val="007DC5"/>
                </a:solidFill>
                <a:cs typeface="Calibri"/>
              </a:rPr>
              <a:t>ОБРАЗОВАНИЕ</a:t>
            </a:r>
            <a:r>
              <a:rPr sz="1400" b="1" spc="95" dirty="0" smtClean="0">
                <a:solidFill>
                  <a:srgbClr val="007DC5"/>
                </a:solidFill>
                <a:cs typeface="Calibri"/>
              </a:rPr>
              <a:t>:</a:t>
            </a:r>
            <a:endParaRPr sz="1400" dirty="0">
              <a:cs typeface="Calibri"/>
            </a:endParaRPr>
          </a:p>
          <a:p>
            <a:pPr marL="242570" marR="5080">
              <a:lnSpc>
                <a:spcPts val="1060"/>
              </a:lnSpc>
              <a:spcBef>
                <a:spcPts val="155"/>
              </a:spcBef>
              <a:buClr>
                <a:srgbClr val="FAA61A"/>
              </a:buClr>
              <a:tabLst>
                <a:tab pos="337185" algn="l"/>
              </a:tabLst>
            </a:pP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продолжение мероприятий по созданию </a:t>
            </a:r>
            <a:r>
              <a:rPr lang="ru-RU" sz="1000" spc="25" dirty="0">
                <a:solidFill>
                  <a:srgbClr val="231F20"/>
                </a:solidFill>
                <a:cs typeface="Arial" panose="020B0604020202020204" pitchFamily="34" charset="0"/>
              </a:rPr>
              <a:t>в общеобразовательных организациях, расположенных в сельской местности, условий для занятий физической культурой и спортом</a:t>
            </a:r>
          </a:p>
        </p:txBody>
      </p:sp>
      <p:sp>
        <p:nvSpPr>
          <p:cNvPr id="21" name="object 34"/>
          <p:cNvSpPr txBox="1"/>
          <p:nvPr/>
        </p:nvSpPr>
        <p:spPr>
          <a:xfrm>
            <a:off x="581755" y="5042746"/>
            <a:ext cx="2827586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95"/>
              </a:spcBef>
              <a:tabLst>
                <a:tab pos="242570" algn="l"/>
              </a:tabLst>
            </a:pP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157" baseline="252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ru-RU" b="1" spc="157" baseline="2525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ru-RU" sz="1400" b="1" spc="95" dirty="0" smtClean="0">
                <a:solidFill>
                  <a:srgbClr val="007DC5"/>
                </a:solidFill>
                <a:cs typeface="Calibri"/>
              </a:rPr>
              <a:t>КУЛЬТУРА</a:t>
            </a:r>
            <a:r>
              <a:rPr sz="1400" b="1" spc="95" dirty="0" smtClean="0">
                <a:solidFill>
                  <a:srgbClr val="007DC5"/>
                </a:solidFill>
                <a:cs typeface="Calibri"/>
              </a:rPr>
              <a:t>:</a:t>
            </a:r>
            <a:endParaRPr sz="1400" dirty="0">
              <a:cs typeface="Calibri"/>
            </a:endParaRPr>
          </a:p>
          <a:p>
            <a:pPr marL="242570" marR="5080">
              <a:lnSpc>
                <a:spcPts val="1060"/>
              </a:lnSpc>
              <a:spcBef>
                <a:spcPts val="155"/>
              </a:spcBef>
              <a:buClr>
                <a:srgbClr val="FAA61A"/>
              </a:buClr>
              <a:tabLst>
                <a:tab pos="337185" algn="l"/>
              </a:tabLst>
            </a:pP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мероприятия </a:t>
            </a:r>
            <a:r>
              <a:rPr lang="ru-RU" sz="1000" spc="25" dirty="0">
                <a:solidFill>
                  <a:srgbClr val="231F20"/>
                </a:solidFill>
                <a:cs typeface="Arial" panose="020B0604020202020204" pitchFamily="34" charset="0"/>
              </a:rPr>
              <a:t>по </a:t>
            </a:r>
            <a:r>
              <a:rPr lang="ru-RU" sz="1000" spc="25" dirty="0" smtClean="0">
                <a:solidFill>
                  <a:srgbClr val="231F20"/>
                </a:solidFill>
                <a:cs typeface="Arial" panose="020B0604020202020204" pitchFamily="34" charset="0"/>
              </a:rPr>
              <a:t>государственной поддержке </a:t>
            </a:r>
            <a:r>
              <a:rPr lang="ru-RU" sz="1000" spc="25" dirty="0">
                <a:solidFill>
                  <a:srgbClr val="231F20"/>
                </a:solidFill>
                <a:cs typeface="Arial" panose="020B0604020202020204" pitchFamily="34" charset="0"/>
              </a:rPr>
              <a:t>отрасли культуры</a:t>
            </a:r>
          </a:p>
        </p:txBody>
      </p:sp>
      <p:sp>
        <p:nvSpPr>
          <p:cNvPr id="22" name="object 21"/>
          <p:cNvSpPr/>
          <p:nvPr/>
        </p:nvSpPr>
        <p:spPr>
          <a:xfrm>
            <a:off x="597645" y="5042746"/>
            <a:ext cx="206374" cy="273786"/>
          </a:xfrm>
          <a:custGeom>
            <a:avLst/>
            <a:gdLst/>
            <a:ahLst/>
            <a:cxnLst/>
            <a:rect l="l" t="t" r="r" b="b"/>
            <a:pathLst>
              <a:path w="206375" h="206375">
                <a:moveTo>
                  <a:pt x="0" y="205841"/>
                </a:moveTo>
                <a:lnTo>
                  <a:pt x="205816" y="205841"/>
                </a:lnTo>
                <a:lnTo>
                  <a:pt x="205816" y="0"/>
                </a:lnTo>
                <a:lnTo>
                  <a:pt x="0" y="0"/>
                </a:lnTo>
                <a:lnTo>
                  <a:pt x="0" y="205841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А</a:t>
            </a:r>
            <a:endParaRPr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195737" y="2662581"/>
            <a:ext cx="1224136" cy="452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2400" dirty="0" smtClean="0"/>
              <a:t>0,8</a:t>
            </a:r>
            <a:endParaRPr lang="ru-RU" sz="20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204120" y="3651346"/>
            <a:ext cx="1224136" cy="452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2400" dirty="0" smtClean="0"/>
              <a:t>4,4</a:t>
            </a:r>
            <a:endParaRPr lang="ru-RU" sz="20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180606" y="4888700"/>
            <a:ext cx="1224136" cy="4529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2400" dirty="0" smtClean="0"/>
              <a:t>24,6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51812"/>
              </p:ext>
            </p:extLst>
          </p:nvPr>
        </p:nvGraphicFramePr>
        <p:xfrm>
          <a:off x="3504938" y="987375"/>
          <a:ext cx="5223993" cy="477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7215"/>
                <a:gridCol w="1368559"/>
                <a:gridCol w="597028"/>
                <a:gridCol w="597028"/>
                <a:gridCol w="597028"/>
                <a:gridCol w="373142"/>
                <a:gridCol w="413993"/>
              </a:tblGrid>
              <a:tr h="72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Национальный проект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Федеральный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 год (отчет)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 год (оценка)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2021 год (план)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(Региональный проект)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16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"</a:t>
                      </a:r>
                      <a:r>
                        <a:rPr lang="ru-RU" sz="1000" b="1" u="none" strike="noStrike" dirty="0">
                          <a:effectLst/>
                        </a:rPr>
                        <a:t>Культура"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7030A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качественно нового уровня развития инфраструктуры культуры" ("Культурная среда")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7030A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7030A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7030A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7030A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7030A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7030A0">
                        <a:alpha val="65000"/>
                      </a:srgbClr>
                    </a:solidFill>
                  </a:tcPr>
                </a:tc>
              </a:tr>
              <a:tr h="265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"</a:t>
                      </a:r>
                      <a:r>
                        <a:rPr lang="ru-RU" sz="1000" b="1" u="none" strike="noStrike" dirty="0">
                          <a:effectLst/>
                        </a:rPr>
                        <a:t>Образование"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"Современная </a:t>
                      </a:r>
                      <a:r>
                        <a:rPr lang="ru-RU" sz="1000" u="none" strike="noStrike" dirty="0">
                          <a:effectLst/>
                        </a:rPr>
                        <a:t>школа"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</a:tr>
              <a:tr h="350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"Успех </a:t>
                      </a:r>
                      <a:r>
                        <a:rPr lang="ru-RU" sz="1000" u="none" strike="noStrike" dirty="0">
                          <a:effectLst/>
                        </a:rPr>
                        <a:t>каждого ребенка"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"Цифровая </a:t>
                      </a:r>
                      <a:r>
                        <a:rPr lang="ru-RU" sz="1000" u="none" strike="noStrike" dirty="0">
                          <a:effectLst/>
                        </a:rPr>
                        <a:t>образовательная среда"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70C0">
                        <a:alpha val="53000"/>
                      </a:srgbClr>
                    </a:solidFill>
                  </a:tcPr>
                </a:tc>
              </a:tr>
              <a:tr h="5760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"</a:t>
                      </a:r>
                      <a:r>
                        <a:rPr lang="ru-RU" sz="1000" b="1" u="none" strike="noStrike" dirty="0">
                          <a:effectLst/>
                        </a:rPr>
                        <a:t>Жилье и городская среда"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</a:t>
                      </a:r>
                      <a:r>
                        <a:rPr lang="ru-RU" sz="1000" u="none" strike="noStrike" dirty="0">
                          <a:effectLst/>
                        </a:rPr>
                        <a:t>Формирование комфортной городской среды"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-</a:t>
                      </a:r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</a:tr>
              <a:tr h="554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"Обеспечение </a:t>
                      </a:r>
                      <a:r>
                        <a:rPr lang="ru-RU" sz="1000" u="none" strike="noStrike" dirty="0">
                          <a:effectLst/>
                        </a:rPr>
                        <a:t>устойчивого сокращения непригодного для проживания жилищного фонда"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00B050">
                        <a:alpha val="49000"/>
                      </a:srgbClr>
                    </a:solidFill>
                  </a:tcPr>
                </a:tc>
              </a:tr>
              <a:tr h="295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"</a:t>
                      </a:r>
                      <a:r>
                        <a:rPr lang="ru-RU" sz="1000" b="1" u="none" strike="noStrike" dirty="0">
                          <a:effectLst/>
                        </a:rPr>
                        <a:t>Демография"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"</a:t>
                      </a:r>
                      <a:r>
                        <a:rPr lang="ru-RU" sz="1000" u="none" strike="noStrike" dirty="0">
                          <a:effectLst/>
                        </a:rPr>
                        <a:t>Спорт - норма жизни"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solidFill>
                      <a:srgbClr val="FF5050">
                        <a:alpha val="42000"/>
                      </a:srgbClr>
                    </a:solidFill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Всего: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10,2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29,8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kumimoji="0"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7,9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104" marR="3104" marT="3104" marB="0" anchor="ctr">
                    <a:gradFill>
                      <a:gsLst>
                        <a:gs pos="0">
                          <a:schemeClr val="tx1">
                            <a:lumMod val="43000"/>
                            <a:lumOff val="57000"/>
                            <a:alpha val="59000"/>
                          </a:schemeClr>
                        </a:gs>
                        <a:gs pos="46000">
                          <a:schemeClr val="accent1">
                            <a:shade val="67500"/>
                            <a:satMod val="115000"/>
                            <a:alpha val="73000"/>
                            <a:lumMod val="83000"/>
                            <a:lumOff val="17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alpha val="51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29472" t="44456" r="58025" b="31729"/>
          <a:stretch>
            <a:fillRect/>
          </a:stretch>
        </p:blipFill>
        <p:spPr bwMode="auto">
          <a:xfrm>
            <a:off x="282285" y="3104145"/>
            <a:ext cx="504207" cy="54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print"/>
          <a:srcRect l="29408" t="47924" r="59156" b="30292"/>
          <a:stretch>
            <a:fillRect/>
          </a:stretch>
        </p:blipFill>
        <p:spPr bwMode="auto">
          <a:xfrm>
            <a:off x="337439" y="4221088"/>
            <a:ext cx="467060" cy="5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 cstate="print"/>
          <a:srcRect l="29079" t="49629" r="58126" b="27625"/>
          <a:stretch>
            <a:fillRect/>
          </a:stretch>
        </p:blipFill>
        <p:spPr bwMode="auto">
          <a:xfrm>
            <a:off x="314499" y="5418360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cf2.ppt-online.org/files2/slide/n/NpfIUOwLxiY9mvR1ZnqucXPt5CoFDT4VaK6srhzjl/slide-3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27446" r="3205" b="39391"/>
          <a:stretch/>
        </p:blipFill>
        <p:spPr bwMode="auto">
          <a:xfrm>
            <a:off x="428575" y="908720"/>
            <a:ext cx="1441468" cy="744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https://i.ytimg.com/vi/34lRXC9KzX8/maxresdefault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3" b="97531" l="27664" r="78318"/>
                    </a14:imgEffect>
                    <a14:imgEffect>
                      <a14:brightnessContrast bright="14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40" r="21507"/>
          <a:stretch/>
        </p:blipFill>
        <p:spPr bwMode="auto">
          <a:xfrm>
            <a:off x="428575" y="1653579"/>
            <a:ext cx="1119089" cy="100900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610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648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100" dirty="0" smtClean="0"/>
              <a:t>Динамика источников </a:t>
            </a:r>
            <a:r>
              <a:rPr lang="ru-RU" sz="2100" dirty="0"/>
              <a:t>финансирования </a:t>
            </a:r>
            <a:r>
              <a:rPr lang="ru-RU" sz="2100" dirty="0" smtClean="0"/>
              <a:t>дефицита бюджета и муниципального долга округа </a:t>
            </a:r>
            <a:r>
              <a:rPr lang="ru-RU" sz="1400" dirty="0" smtClean="0"/>
              <a:t>(</a:t>
            </a:r>
            <a:r>
              <a:rPr lang="ru-RU" sz="1400" dirty="0"/>
              <a:t>в </a:t>
            </a:r>
            <a:r>
              <a:rPr lang="ru-RU" sz="1400" dirty="0" err="1"/>
              <a:t>млн.р</a:t>
            </a:r>
            <a:r>
              <a:rPr lang="ru-RU" sz="1400" dirty="0"/>
              <a:t>.)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83231"/>
              </p:ext>
            </p:extLst>
          </p:nvPr>
        </p:nvGraphicFramePr>
        <p:xfrm>
          <a:off x="323528" y="1664643"/>
          <a:ext cx="8280920" cy="362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4067944" y="1300411"/>
            <a:ext cx="1728192" cy="364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дефицит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99534" y="1300411"/>
            <a:ext cx="2952328" cy="3642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700" dirty="0" smtClean="0"/>
              <a:t>муниципальный долг</a:t>
            </a:r>
            <a:endParaRPr lang="ru-RU" sz="17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6635"/>
              </p:ext>
            </p:extLst>
          </p:nvPr>
        </p:nvGraphicFramePr>
        <p:xfrm>
          <a:off x="467544" y="4509120"/>
          <a:ext cx="8208912" cy="1437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354"/>
                <a:gridCol w="972974"/>
                <a:gridCol w="936104"/>
                <a:gridCol w="936104"/>
                <a:gridCol w="1152128"/>
                <a:gridCol w="1080120"/>
                <a:gridCol w="1152128"/>
              </a:tblGrid>
              <a:tr h="18726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2019 год (отчет)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2020 год</a:t>
                      </a:r>
                    </a:p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+mn-lt"/>
                        </a:rPr>
                        <a:t>(оценка)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2021 год</a:t>
                      </a:r>
                    </a:p>
                    <a:p>
                      <a:pPr algn="ctr" fontAlgn="t"/>
                      <a:r>
                        <a:rPr lang="ru-RU" sz="1050" b="1" i="0" u="none" strike="noStrike" dirty="0" smtClean="0">
                          <a:effectLst/>
                          <a:latin typeface="+mn-lt"/>
                        </a:rPr>
                        <a:t>(план)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Динамика 2021/2020 (%)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Плановый период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2022 год</a:t>
                      </a:r>
                      <a:endParaRPr lang="ru-RU" sz="105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+mn-lt"/>
                        </a:rPr>
                        <a:t>2023 год</a:t>
                      </a:r>
                      <a:endParaRPr lang="ru-RU" sz="1050" b="1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96000">
                          <a:schemeClr val="tx1">
                            <a:lumMod val="50000"/>
                            <a:lumOff val="50000"/>
                            <a:alpha val="87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ДЕФИЦИТ (-)</a:t>
                      </a:r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/</a:t>
                      </a: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 ПРОФИЦИТ (+)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-5,1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-17,7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-14,2</a:t>
                      </a:r>
                      <a:endParaRPr kumimoji="0" lang="ru-RU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202,9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-15,2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-16,1</a:t>
                      </a:r>
                      <a:endParaRPr kumimoji="0" lang="ru-RU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  <a:tr h="480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Источники финансирования дефицита</a:t>
                      </a:r>
                    </a:p>
                  </a:txBody>
                  <a:tcPr marL="5400" marR="5400" marT="5400" marB="0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+5,1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+17,7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+14,2</a:t>
                      </a:r>
                      <a:endParaRPr kumimoji="0"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202,9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+15,2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+16,1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275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Муниципальный долг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5400" marR="5400" marT="540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" marR="5400" marT="5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444208" y="2996952"/>
            <a:ext cx="2163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</a:rPr>
              <a:t>Муниципальный долг</a:t>
            </a:r>
          </a:p>
          <a:p>
            <a:pPr algn="ctr"/>
            <a:r>
              <a:rPr lang="ru-RU" sz="1200" b="1" dirty="0" smtClean="0"/>
              <a:t>Ягоднинского городского округа</a:t>
            </a:r>
            <a:r>
              <a:rPr lang="ru-RU" sz="1200" b="1" dirty="0" smtClean="0">
                <a:solidFill>
                  <a:schemeClr val="accent1"/>
                </a:solidFill>
              </a:rPr>
              <a:t> </a:t>
            </a:r>
            <a:r>
              <a:rPr lang="ru-RU" sz="1200" b="1" dirty="0" smtClean="0"/>
              <a:t>в объеме</a:t>
            </a:r>
            <a:r>
              <a:rPr lang="ru-RU" sz="1200" b="1" dirty="0" smtClean="0">
                <a:solidFill>
                  <a:schemeClr val="accent1"/>
                </a:solidFill>
              </a:rPr>
              <a:t> 2 млн.рублей </a:t>
            </a:r>
            <a:r>
              <a:rPr lang="ru-RU" sz="1200" b="1" dirty="0" smtClean="0"/>
              <a:t>планируется погасить </a:t>
            </a:r>
            <a:r>
              <a:rPr lang="ru-RU" sz="1200" b="1" dirty="0" smtClean="0">
                <a:solidFill>
                  <a:schemeClr val="accent1"/>
                </a:solidFill>
              </a:rPr>
              <a:t>до декабря 2021 года</a:t>
            </a:r>
            <a:endParaRPr lang="ru-RU" sz="1200" b="1" dirty="0">
              <a:solidFill>
                <a:schemeClr val="accent1"/>
              </a:solidFill>
            </a:endParaRPr>
          </a:p>
        </p:txBody>
      </p:sp>
      <p:pic>
        <p:nvPicPr>
          <p:cNvPr id="1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44"/>
                    </a14:imgEffect>
                    <a14:imgEffect>
                      <a14:brightnessContrast bright="1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06533"/>
            <a:ext cx="855787" cy="1181186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4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9361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100" dirty="0"/>
              <a:t>Сведения о средней заработной плате отдельных категорий работников бюджетной сферы</a:t>
            </a:r>
            <a:r>
              <a:rPr lang="ru-RU" sz="2100" dirty="0" smtClean="0"/>
              <a:t>, </a:t>
            </a:r>
            <a:r>
              <a:rPr lang="ru-RU" sz="1800" dirty="0"/>
              <a:t>определенных Указами Президента Российской </a:t>
            </a:r>
            <a:r>
              <a:rPr lang="ru-RU" sz="1800" dirty="0" smtClean="0"/>
              <a:t>Федерации: 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674014"/>
            <a:ext cx="2627784" cy="2102396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ru-RU" sz="1400" spc="-10" dirty="0">
                <a:solidFill>
                  <a:srgbClr val="231F20"/>
                </a:solidFill>
                <a:latin typeface="Arial"/>
                <a:cs typeface="Arial"/>
              </a:rPr>
              <a:t>Целевые показатели </a:t>
            </a:r>
            <a:r>
              <a:rPr lang="ru-RU" sz="1400" spc="-10" dirty="0" smtClean="0">
                <a:solidFill>
                  <a:srgbClr val="231F20"/>
                </a:solidFill>
                <a:latin typeface="Arial"/>
                <a:cs typeface="Arial"/>
              </a:rPr>
              <a:t>установлены постановлениями губернатора Магаданской области от 30 апреля 2013 года № 60-п и от 19 марта 2013 года № 43-п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5349" y="1592587"/>
            <a:ext cx="2520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С учетом финансовой поддержки из бюджета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Магаданской области средняя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заработная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плата по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категориям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работников, определенных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«майскими» Указами Президента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РФ составила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рублях: 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12"/>
          <p:cNvSpPr/>
          <p:nvPr/>
        </p:nvSpPr>
        <p:spPr>
          <a:xfrm>
            <a:off x="595011" y="3652334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30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3"/>
          <p:cNvSpPr/>
          <p:nvPr/>
        </p:nvSpPr>
        <p:spPr>
          <a:xfrm>
            <a:off x="3299437" y="3652335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29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31"/>
          <p:cNvSpPr txBox="1"/>
          <p:nvPr/>
        </p:nvSpPr>
        <p:spPr>
          <a:xfrm>
            <a:off x="771642" y="5085338"/>
            <a:ext cx="2205990" cy="4488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9000"/>
                </a:schemeClr>
              </a:gs>
              <a:gs pos="93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tx1">
                  <a:lumMod val="65000"/>
                  <a:lumOff val="35000"/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0" tIns="101600" rIns="0" bIns="0" rtlCol="0">
            <a:spAutoFit/>
          </a:bodyPr>
          <a:lstStyle/>
          <a:p>
            <a:pPr marL="65405" marR="57785" algn="ctr">
              <a:lnSpc>
                <a:spcPts val="910"/>
              </a:lnSpc>
              <a:spcBef>
                <a:spcPts val="800"/>
              </a:spcBef>
            </a:pPr>
            <a:r>
              <a:rPr sz="900" b="1" spc="75" dirty="0">
                <a:latin typeface="Calibri"/>
                <a:cs typeface="Calibri"/>
              </a:rPr>
              <a:t>Педагогическим </a:t>
            </a:r>
            <a:r>
              <a:rPr sz="900" b="1" spc="80" dirty="0">
                <a:latin typeface="Calibri"/>
                <a:cs typeface="Calibri"/>
              </a:rPr>
              <a:t>работникам</a:t>
            </a:r>
            <a:r>
              <a:rPr sz="900" b="1" spc="-70" dirty="0">
                <a:latin typeface="Calibri"/>
                <a:cs typeface="Calibri"/>
              </a:rPr>
              <a:t> </a:t>
            </a:r>
            <a:r>
              <a:rPr sz="900" b="1" spc="75" dirty="0">
                <a:latin typeface="Calibri"/>
                <a:cs typeface="Calibri"/>
              </a:rPr>
              <a:t>муни-  </a:t>
            </a:r>
            <a:r>
              <a:rPr sz="900" b="1" spc="70" dirty="0">
                <a:latin typeface="Calibri"/>
                <a:cs typeface="Calibri"/>
              </a:rPr>
              <a:t>ципальных организаций </a:t>
            </a:r>
            <a:r>
              <a:rPr sz="900" b="1" spc="80" dirty="0">
                <a:latin typeface="Calibri"/>
                <a:cs typeface="Calibri"/>
              </a:rPr>
              <a:t>дополни-  тельного </a:t>
            </a:r>
            <a:r>
              <a:rPr sz="900" b="1" spc="75" dirty="0">
                <a:latin typeface="Calibri"/>
                <a:cs typeface="Calibri"/>
              </a:rPr>
              <a:t>образования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детей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4" name="object 32"/>
          <p:cNvSpPr txBox="1"/>
          <p:nvPr/>
        </p:nvSpPr>
        <p:spPr>
          <a:xfrm>
            <a:off x="3487181" y="5085339"/>
            <a:ext cx="2205990" cy="4488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9000"/>
                </a:schemeClr>
              </a:gs>
              <a:gs pos="93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tx1">
                  <a:lumMod val="65000"/>
                  <a:lumOff val="35000"/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0" tIns="101600" rIns="0" bIns="0" rtlCol="0">
            <a:noAutofit/>
          </a:bodyPr>
          <a:lstStyle>
            <a:defPPr>
              <a:defRPr lang="en-US"/>
            </a:defPPr>
            <a:lvl1pPr marL="65405" marR="57785" algn="ctr">
              <a:lnSpc>
                <a:spcPts val="910"/>
              </a:lnSpc>
              <a:spcBef>
                <a:spcPts val="800"/>
              </a:spcBef>
              <a:defRPr sz="900" b="1" spc="75">
                <a:latin typeface="Calibri"/>
                <a:cs typeface="Calibri"/>
              </a:defRPr>
            </a:lvl1pPr>
          </a:lstStyle>
          <a:p>
            <a:r>
              <a:rPr dirty="0" err="1"/>
              <a:t>Работникам</a:t>
            </a:r>
            <a:r>
              <a:rPr dirty="0"/>
              <a:t> муниципальных  учреждений культуры</a:t>
            </a:r>
          </a:p>
        </p:txBody>
      </p:sp>
      <p:sp>
        <p:nvSpPr>
          <p:cNvPr id="55" name="object 49"/>
          <p:cNvSpPr/>
          <p:nvPr/>
        </p:nvSpPr>
        <p:spPr>
          <a:xfrm>
            <a:off x="905094" y="4089513"/>
            <a:ext cx="481761" cy="749586"/>
          </a:xfrm>
          <a:prstGeom prst="rect">
            <a:avLst/>
          </a:prstGeom>
          <a:gradFill>
            <a:gsLst>
              <a:gs pos="0">
                <a:srgbClr val="0070C0">
                  <a:lumMod val="79000"/>
                  <a:lumOff val="21000"/>
                </a:srgbClr>
              </a:gs>
              <a:gs pos="92000">
                <a:schemeClr val="tx1">
                  <a:alpha val="76000"/>
                </a:schemeClr>
              </a:gs>
              <a:gs pos="100000">
                <a:schemeClr val="tx1">
                  <a:alpha val="59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0"/>
          <p:cNvSpPr/>
          <p:nvPr/>
        </p:nvSpPr>
        <p:spPr>
          <a:xfrm>
            <a:off x="1632169" y="4149080"/>
            <a:ext cx="480059" cy="690030"/>
          </a:xfrm>
          <a:prstGeom prst="rect">
            <a:avLst/>
          </a:prstGeom>
          <a:gradFill>
            <a:gsLst>
              <a:gs pos="0">
                <a:srgbClr val="C00000">
                  <a:alpha val="72000"/>
                  <a:lumMod val="81000"/>
                  <a:lumOff val="19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1"/>
          <p:cNvSpPr/>
          <p:nvPr/>
        </p:nvSpPr>
        <p:spPr>
          <a:xfrm>
            <a:off x="2359612" y="3931233"/>
            <a:ext cx="479844" cy="906010"/>
          </a:xfrm>
          <a:prstGeom prst="rect">
            <a:avLst/>
          </a:prstGeom>
          <a:gradFill>
            <a:gsLst>
              <a:gs pos="0">
                <a:srgbClr val="92D050">
                  <a:alpha val="76000"/>
                  <a:lumMod val="57000"/>
                  <a:lumOff val="43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2"/>
          <p:cNvSpPr/>
          <p:nvPr/>
        </p:nvSpPr>
        <p:spPr>
          <a:xfrm>
            <a:off x="783944" y="4835522"/>
            <a:ext cx="2181860" cy="0"/>
          </a:xfrm>
          <a:custGeom>
            <a:avLst/>
            <a:gdLst/>
            <a:ahLst/>
            <a:cxnLst/>
            <a:rect l="l" t="t" r="r" b="b"/>
            <a:pathLst>
              <a:path w="2181860">
                <a:moveTo>
                  <a:pt x="0" y="0"/>
                </a:moveTo>
                <a:lnTo>
                  <a:pt x="2181250" y="0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3"/>
          <p:cNvSpPr/>
          <p:nvPr/>
        </p:nvSpPr>
        <p:spPr>
          <a:xfrm>
            <a:off x="783944" y="483552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54"/>
          <p:cNvSpPr/>
          <p:nvPr/>
        </p:nvSpPr>
        <p:spPr>
          <a:xfrm>
            <a:off x="1511222" y="483552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55"/>
          <p:cNvSpPr/>
          <p:nvPr/>
        </p:nvSpPr>
        <p:spPr>
          <a:xfrm>
            <a:off x="2238487" y="483552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56"/>
          <p:cNvSpPr/>
          <p:nvPr/>
        </p:nvSpPr>
        <p:spPr>
          <a:xfrm>
            <a:off x="2965194" y="4835522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3"/>
          <p:cNvSpPr/>
          <p:nvPr/>
        </p:nvSpPr>
        <p:spPr>
          <a:xfrm>
            <a:off x="3619426" y="4468957"/>
            <a:ext cx="481761" cy="372999"/>
          </a:xfrm>
          <a:prstGeom prst="rect">
            <a:avLst/>
          </a:prstGeom>
          <a:gradFill>
            <a:gsLst>
              <a:gs pos="0">
                <a:srgbClr val="0070C0">
                  <a:lumMod val="79000"/>
                  <a:lumOff val="21000"/>
                </a:srgbClr>
              </a:gs>
              <a:gs pos="92000">
                <a:schemeClr val="tx1">
                  <a:alpha val="76000"/>
                </a:schemeClr>
              </a:gs>
              <a:gs pos="100000">
                <a:schemeClr val="tx1">
                  <a:alpha val="59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4"/>
          <p:cNvSpPr/>
          <p:nvPr/>
        </p:nvSpPr>
        <p:spPr>
          <a:xfrm>
            <a:off x="4346501" y="4140807"/>
            <a:ext cx="480060" cy="703042"/>
          </a:xfrm>
          <a:prstGeom prst="rect">
            <a:avLst/>
          </a:prstGeom>
          <a:gradFill>
            <a:gsLst>
              <a:gs pos="0">
                <a:srgbClr val="C00000">
                  <a:alpha val="72000"/>
                  <a:lumMod val="79000"/>
                  <a:lumOff val="21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65"/>
          <p:cNvSpPr/>
          <p:nvPr/>
        </p:nvSpPr>
        <p:spPr>
          <a:xfrm>
            <a:off x="5073944" y="3966334"/>
            <a:ext cx="479844" cy="877845"/>
          </a:xfrm>
          <a:prstGeom prst="rect">
            <a:avLst/>
          </a:prstGeom>
          <a:gradFill>
            <a:gsLst>
              <a:gs pos="0">
                <a:srgbClr val="92D050">
                  <a:alpha val="76000"/>
                  <a:lumMod val="67000"/>
                  <a:lumOff val="33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66"/>
          <p:cNvSpPr/>
          <p:nvPr/>
        </p:nvSpPr>
        <p:spPr>
          <a:xfrm>
            <a:off x="3498270" y="4840257"/>
            <a:ext cx="2181860" cy="0"/>
          </a:xfrm>
          <a:custGeom>
            <a:avLst/>
            <a:gdLst/>
            <a:ahLst/>
            <a:cxnLst/>
            <a:rect l="l" t="t" r="r" b="b"/>
            <a:pathLst>
              <a:path w="2181860">
                <a:moveTo>
                  <a:pt x="0" y="0"/>
                </a:moveTo>
                <a:lnTo>
                  <a:pt x="2181250" y="0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67"/>
          <p:cNvSpPr/>
          <p:nvPr/>
        </p:nvSpPr>
        <p:spPr>
          <a:xfrm>
            <a:off x="3498270" y="484025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68"/>
          <p:cNvSpPr/>
          <p:nvPr/>
        </p:nvSpPr>
        <p:spPr>
          <a:xfrm>
            <a:off x="4225548" y="484025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69"/>
          <p:cNvSpPr/>
          <p:nvPr/>
        </p:nvSpPr>
        <p:spPr>
          <a:xfrm>
            <a:off x="4952814" y="484025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0"/>
          <p:cNvSpPr/>
          <p:nvPr/>
        </p:nvSpPr>
        <p:spPr>
          <a:xfrm>
            <a:off x="5679521" y="4840257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809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TextBox 80"/>
          <p:cNvSpPr txBox="1"/>
          <p:nvPr/>
        </p:nvSpPr>
        <p:spPr>
          <a:xfrm>
            <a:off x="2191522" y="3673946"/>
            <a:ext cx="9541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99FF"/>
                </a:solidFill>
              </a:rPr>
              <a:t>102 636</a:t>
            </a:r>
            <a:endParaRPr lang="ru-RU" sz="1300" b="1" dirty="0">
              <a:solidFill>
                <a:srgbClr val="0099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52814" y="3674014"/>
            <a:ext cx="8354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99FF"/>
                </a:solidFill>
              </a:rPr>
              <a:t>95 710</a:t>
            </a:r>
            <a:endParaRPr lang="ru-RU" sz="1300" b="1" dirty="0">
              <a:solidFill>
                <a:srgbClr val="0099FF"/>
              </a:solidFill>
            </a:endParaRPr>
          </a:p>
        </p:txBody>
      </p:sp>
      <p:sp>
        <p:nvSpPr>
          <p:cNvPr id="83" name="object 11"/>
          <p:cNvSpPr/>
          <p:nvPr/>
        </p:nvSpPr>
        <p:spPr>
          <a:xfrm>
            <a:off x="3316959" y="1459021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29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15"/>
          <p:cNvSpPr/>
          <p:nvPr/>
        </p:nvSpPr>
        <p:spPr>
          <a:xfrm>
            <a:off x="6063114" y="1459021"/>
            <a:ext cx="2576830" cy="2124075"/>
          </a:xfrm>
          <a:custGeom>
            <a:avLst/>
            <a:gdLst/>
            <a:ahLst/>
            <a:cxnLst/>
            <a:rect l="l" t="t" r="r" b="b"/>
            <a:pathLst>
              <a:path w="2576829" h="2124075">
                <a:moveTo>
                  <a:pt x="0" y="2123998"/>
                </a:moveTo>
                <a:lnTo>
                  <a:pt x="2576703" y="2123998"/>
                </a:lnTo>
                <a:lnTo>
                  <a:pt x="2576703" y="0"/>
                </a:lnTo>
                <a:lnTo>
                  <a:pt x="0" y="0"/>
                </a:lnTo>
                <a:lnTo>
                  <a:pt x="0" y="2123998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16"/>
          <p:cNvSpPr/>
          <p:nvPr/>
        </p:nvSpPr>
        <p:spPr>
          <a:xfrm>
            <a:off x="3624819" y="2060848"/>
            <a:ext cx="481774" cy="581089"/>
          </a:xfrm>
          <a:prstGeom prst="rect">
            <a:avLst/>
          </a:prstGeom>
          <a:gradFill>
            <a:gsLst>
              <a:gs pos="0">
                <a:srgbClr val="0070C0">
                  <a:lumMod val="79000"/>
                  <a:lumOff val="21000"/>
                </a:srgbClr>
              </a:gs>
              <a:gs pos="92000">
                <a:schemeClr val="tx1">
                  <a:alpha val="76000"/>
                </a:schemeClr>
              </a:gs>
              <a:gs pos="100000">
                <a:schemeClr val="tx1">
                  <a:alpha val="59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17"/>
          <p:cNvSpPr/>
          <p:nvPr/>
        </p:nvSpPr>
        <p:spPr>
          <a:xfrm>
            <a:off x="4351907" y="1820997"/>
            <a:ext cx="480060" cy="820978"/>
          </a:xfrm>
          <a:prstGeom prst="rect">
            <a:avLst/>
          </a:prstGeom>
          <a:gradFill>
            <a:gsLst>
              <a:gs pos="0">
                <a:srgbClr val="C00000">
                  <a:alpha val="72000"/>
                  <a:lumMod val="81000"/>
                  <a:lumOff val="19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18"/>
          <p:cNvSpPr/>
          <p:nvPr/>
        </p:nvSpPr>
        <p:spPr>
          <a:xfrm>
            <a:off x="5079338" y="1713172"/>
            <a:ext cx="479844" cy="928777"/>
          </a:xfrm>
          <a:prstGeom prst="rect">
            <a:avLst/>
          </a:prstGeom>
          <a:gradFill>
            <a:gsLst>
              <a:gs pos="0">
                <a:srgbClr val="92D050">
                  <a:alpha val="76000"/>
                  <a:lumMod val="58000"/>
                  <a:lumOff val="42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19"/>
          <p:cNvSpPr/>
          <p:nvPr/>
        </p:nvSpPr>
        <p:spPr>
          <a:xfrm>
            <a:off x="3503675" y="2640251"/>
            <a:ext cx="2181860" cy="0"/>
          </a:xfrm>
          <a:custGeom>
            <a:avLst/>
            <a:gdLst/>
            <a:ahLst/>
            <a:cxnLst/>
            <a:rect l="l" t="t" r="r" b="b"/>
            <a:pathLst>
              <a:path w="2181860">
                <a:moveTo>
                  <a:pt x="0" y="0"/>
                </a:moveTo>
                <a:lnTo>
                  <a:pt x="2181250" y="0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20"/>
          <p:cNvSpPr/>
          <p:nvPr/>
        </p:nvSpPr>
        <p:spPr>
          <a:xfrm>
            <a:off x="3503675" y="264025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21"/>
          <p:cNvSpPr/>
          <p:nvPr/>
        </p:nvSpPr>
        <p:spPr>
          <a:xfrm>
            <a:off x="4230953" y="264025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22"/>
          <p:cNvSpPr/>
          <p:nvPr/>
        </p:nvSpPr>
        <p:spPr>
          <a:xfrm>
            <a:off x="4958219" y="264025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23"/>
          <p:cNvSpPr/>
          <p:nvPr/>
        </p:nvSpPr>
        <p:spPr>
          <a:xfrm>
            <a:off x="5684925" y="2640251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796"/>
                </a:lnTo>
              </a:path>
            </a:pathLst>
          </a:custGeom>
          <a:ln w="9436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30"/>
          <p:cNvSpPr txBox="1"/>
          <p:nvPr/>
        </p:nvSpPr>
        <p:spPr>
          <a:xfrm>
            <a:off x="3493095" y="2875020"/>
            <a:ext cx="2205990" cy="4488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9000"/>
                </a:schemeClr>
              </a:gs>
              <a:gs pos="93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tx1">
                  <a:lumMod val="65000"/>
                  <a:lumOff val="35000"/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0" tIns="101600" rIns="0" bIns="0" rtlCol="0">
            <a:spAutoFit/>
          </a:bodyPr>
          <a:lstStyle>
            <a:defPPr>
              <a:defRPr lang="en-US"/>
            </a:defPPr>
            <a:lvl1pPr marL="65405" marR="57785" algn="ctr">
              <a:lnSpc>
                <a:spcPts val="910"/>
              </a:lnSpc>
              <a:spcBef>
                <a:spcPts val="800"/>
              </a:spcBef>
              <a:defRPr sz="900" b="1" spc="75">
                <a:latin typeface="Calibri"/>
                <a:cs typeface="Calibri"/>
              </a:defRPr>
            </a:lvl1pPr>
          </a:lstStyle>
          <a:p>
            <a:r>
              <a:rPr dirty="0"/>
              <a:t>Педагогическим работникам  муниципальных дошкольных  образовательных организаций</a:t>
            </a:r>
          </a:p>
        </p:txBody>
      </p:sp>
      <p:sp>
        <p:nvSpPr>
          <p:cNvPr id="99" name="object 34"/>
          <p:cNvSpPr txBox="1"/>
          <p:nvPr/>
        </p:nvSpPr>
        <p:spPr>
          <a:xfrm>
            <a:off x="6237929" y="2866791"/>
            <a:ext cx="2205990" cy="4488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9000"/>
                </a:schemeClr>
              </a:gs>
              <a:gs pos="93000">
                <a:schemeClr val="tx1">
                  <a:lumMod val="65000"/>
                  <a:lumOff val="35000"/>
                  <a:alpha val="59000"/>
                </a:schemeClr>
              </a:gs>
              <a:gs pos="100000">
                <a:schemeClr val="tx1">
                  <a:lumMod val="65000"/>
                  <a:lumOff val="35000"/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0" tIns="101600" rIns="0" bIns="0" rtlCol="0">
            <a:spAutoFit/>
          </a:bodyPr>
          <a:lstStyle>
            <a:defPPr>
              <a:defRPr lang="en-US"/>
            </a:defPPr>
            <a:lvl1pPr marL="65405" marR="57785" algn="ctr">
              <a:lnSpc>
                <a:spcPts val="910"/>
              </a:lnSpc>
              <a:spcBef>
                <a:spcPts val="800"/>
              </a:spcBef>
              <a:defRPr sz="900" b="1" spc="75">
                <a:latin typeface="Calibri"/>
                <a:cs typeface="Calibri"/>
              </a:defRPr>
            </a:lvl1pPr>
          </a:lstStyle>
          <a:p>
            <a:r>
              <a:rPr dirty="0"/>
              <a:t>Педагогическим работникам  муниципальных общеобразова-  тельных организаций</a:t>
            </a:r>
          </a:p>
        </p:txBody>
      </p:sp>
      <p:sp>
        <p:nvSpPr>
          <p:cNvPr id="100" name="object 35"/>
          <p:cNvSpPr/>
          <p:nvPr/>
        </p:nvSpPr>
        <p:spPr>
          <a:xfrm>
            <a:off x="6384678" y="1949686"/>
            <a:ext cx="480415" cy="695655"/>
          </a:xfrm>
          <a:prstGeom prst="rect">
            <a:avLst/>
          </a:prstGeom>
          <a:gradFill>
            <a:gsLst>
              <a:gs pos="0">
                <a:srgbClr val="0070C0">
                  <a:lumMod val="86000"/>
                  <a:lumOff val="14000"/>
                </a:srgbClr>
              </a:gs>
              <a:gs pos="92000">
                <a:schemeClr val="tx1">
                  <a:alpha val="76000"/>
                </a:schemeClr>
              </a:gs>
              <a:gs pos="100000">
                <a:schemeClr val="tx1">
                  <a:alpha val="59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36"/>
          <p:cNvSpPr/>
          <p:nvPr/>
        </p:nvSpPr>
        <p:spPr>
          <a:xfrm>
            <a:off x="7109720" y="1895990"/>
            <a:ext cx="478726" cy="749350"/>
          </a:xfrm>
          <a:prstGeom prst="rect">
            <a:avLst/>
          </a:prstGeom>
          <a:gradFill>
            <a:gsLst>
              <a:gs pos="0">
                <a:srgbClr val="C00000">
                  <a:alpha val="72000"/>
                  <a:lumMod val="84000"/>
                  <a:lumOff val="16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37"/>
          <p:cNvSpPr/>
          <p:nvPr/>
        </p:nvSpPr>
        <p:spPr>
          <a:xfrm>
            <a:off x="7835195" y="1713171"/>
            <a:ext cx="478294" cy="932169"/>
          </a:xfrm>
          <a:prstGeom prst="rect">
            <a:avLst/>
          </a:prstGeom>
          <a:gradFill>
            <a:gsLst>
              <a:gs pos="0">
                <a:srgbClr val="92D050">
                  <a:alpha val="76000"/>
                  <a:lumMod val="60000"/>
                  <a:lumOff val="40000"/>
                </a:srgbClr>
              </a:gs>
              <a:gs pos="92000">
                <a:schemeClr val="tx1">
                  <a:alpha val="77000"/>
                </a:schemeClr>
              </a:gs>
              <a:gs pos="100000">
                <a:schemeClr val="tx1">
                  <a:alpha val="64000"/>
                </a:schemeClr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38"/>
          <p:cNvSpPr/>
          <p:nvPr/>
        </p:nvSpPr>
        <p:spPr>
          <a:xfrm>
            <a:off x="6263833" y="2643656"/>
            <a:ext cx="2175510" cy="0"/>
          </a:xfrm>
          <a:custGeom>
            <a:avLst/>
            <a:gdLst/>
            <a:ahLst/>
            <a:cxnLst/>
            <a:rect l="l" t="t" r="r" b="b"/>
            <a:pathLst>
              <a:path w="2175509">
                <a:moveTo>
                  <a:pt x="0" y="0"/>
                </a:moveTo>
                <a:lnTo>
                  <a:pt x="2175243" y="0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39"/>
          <p:cNvSpPr/>
          <p:nvPr/>
        </p:nvSpPr>
        <p:spPr>
          <a:xfrm>
            <a:off x="6263833" y="264365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40"/>
          <p:cNvSpPr/>
          <p:nvPr/>
        </p:nvSpPr>
        <p:spPr>
          <a:xfrm>
            <a:off x="6989105" y="264365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41"/>
          <p:cNvSpPr/>
          <p:nvPr/>
        </p:nvSpPr>
        <p:spPr>
          <a:xfrm>
            <a:off x="7714376" y="264365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42"/>
          <p:cNvSpPr/>
          <p:nvPr/>
        </p:nvSpPr>
        <p:spPr>
          <a:xfrm>
            <a:off x="8439076" y="2643656"/>
            <a:ext cx="0" cy="50165"/>
          </a:xfrm>
          <a:custGeom>
            <a:avLst/>
            <a:gdLst/>
            <a:ahLst/>
            <a:cxnLst/>
            <a:rect l="l" t="t" r="r" b="b"/>
            <a:pathLst>
              <a:path h="50164">
                <a:moveTo>
                  <a:pt x="0" y="0"/>
                </a:moveTo>
                <a:lnTo>
                  <a:pt x="0" y="49669"/>
                </a:lnTo>
              </a:path>
            </a:pathLst>
          </a:custGeom>
          <a:ln w="9410">
            <a:solidFill>
              <a:srgbClr val="989A9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TextBox 112"/>
          <p:cNvSpPr txBox="1"/>
          <p:nvPr/>
        </p:nvSpPr>
        <p:spPr>
          <a:xfrm>
            <a:off x="4906825" y="1441860"/>
            <a:ext cx="8354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99FF"/>
                </a:solidFill>
              </a:rPr>
              <a:t>85 136</a:t>
            </a:r>
            <a:endParaRPr lang="ru-RU" sz="1300" b="1" dirty="0">
              <a:solidFill>
                <a:srgbClr val="0099FF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588446" y="1420784"/>
            <a:ext cx="9541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99FF"/>
                </a:solidFill>
              </a:rPr>
              <a:t>102 645</a:t>
            </a:r>
            <a:endParaRPr lang="ru-RU" sz="1300" b="1" dirty="0">
              <a:solidFill>
                <a:srgbClr val="0099FF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3518075" y="2631353"/>
            <a:ext cx="2137280" cy="2354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2019            2020           </a:t>
            </a:r>
            <a:r>
              <a:rPr lang="ru-RU" sz="1100" b="1" spc="-10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6280443" y="2665333"/>
            <a:ext cx="2137280" cy="2354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2019            2020           </a:t>
            </a:r>
            <a:r>
              <a:rPr lang="ru-RU" sz="1100" b="1" spc="-10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12742" y="4849901"/>
            <a:ext cx="2137280" cy="2354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2019            2020           </a:t>
            </a:r>
            <a:r>
              <a:rPr lang="ru-RU" sz="1100" b="1" spc="-10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518075" y="4835522"/>
            <a:ext cx="2137280" cy="23543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ru-RU" sz="1100" b="1" spc="-10" dirty="0" smtClean="0">
                <a:solidFill>
                  <a:srgbClr val="231F20"/>
                </a:solidFill>
                <a:latin typeface="Arial"/>
                <a:cs typeface="Arial"/>
              </a:rPr>
              <a:t>   2019            2020           </a:t>
            </a:r>
            <a:r>
              <a:rPr lang="ru-RU" sz="1100" b="1" spc="-10" dirty="0" smtClean="0">
                <a:solidFill>
                  <a:srgbClr val="C00000"/>
                </a:solidFill>
                <a:latin typeface="Arial"/>
                <a:cs typeface="Arial"/>
              </a:rPr>
              <a:t>2021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11509" y="1814460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65 390</a:t>
            </a:r>
            <a:endParaRPr lang="ru-RU" sz="1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244129" y="1592587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81 970</a:t>
            </a:r>
            <a:endParaRPr lang="ru-RU" sz="1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280443" y="1690864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81 020</a:t>
            </a:r>
            <a:endParaRPr lang="ru-RU" sz="1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006681" y="1651202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88 680</a:t>
            </a:r>
            <a:endParaRPr lang="ru-RU" sz="10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803572" y="3843292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87 480</a:t>
            </a:r>
            <a:endParaRPr lang="ru-RU" sz="1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562665" y="3894586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85170</a:t>
            </a:r>
            <a:endParaRPr lang="ru-RU" sz="10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528632" y="421808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77 161</a:t>
            </a:r>
            <a:endParaRPr lang="ru-RU" sz="1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244313" y="389458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84 690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7147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Публичные слушания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764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Публичные слушания </a:t>
            </a:r>
            <a:r>
              <a:rPr lang="ru-RU" dirty="0" smtClean="0"/>
              <a:t>по проекту </a:t>
            </a:r>
            <a:r>
              <a:rPr lang="ru-RU" dirty="0"/>
              <a:t>Решения собрания представителей Ягоднинского городского округа «О бюджете муниципального образования «Ягоднинский городской округ» на 2021 год и плановый период 2022 и 2023 годов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состоялись в актовом зале администрации Ягоднинского муниципального округа (п.Ягодное, ул. Спортивная, д.6)     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29 </a:t>
            </a:r>
            <a:r>
              <a:rPr lang="ru-RU" dirty="0"/>
              <a:t>декабря 2020 года в </a:t>
            </a:r>
            <a:r>
              <a:rPr lang="ru-RU" dirty="0" smtClean="0"/>
              <a:t>13-00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Информация по бюджету Ягоднинского городского округа представлена по адресу: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http://yagodnoeadm.ru/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Решение о бюджете 2021-2023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7"/>
          <p:cNvSpPr>
            <a:spLocks noChangeArrowheads="1"/>
          </p:cNvSpPr>
          <p:nvPr/>
        </p:nvSpPr>
        <p:spPr bwMode="auto">
          <a:xfrm rot="5400000">
            <a:off x="4142722" y="4081721"/>
            <a:ext cx="1111250" cy="977900"/>
          </a:xfrm>
          <a:prstGeom prst="chevron">
            <a:avLst>
              <a:gd name="adj" fmla="val 2840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Castellar" pitchFamily="18" charset="0"/>
              </a:rPr>
              <a:t>2</a:t>
            </a: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 rot="5400000">
            <a:off x="4155904" y="2976587"/>
            <a:ext cx="1111250" cy="977900"/>
          </a:xfrm>
          <a:prstGeom prst="chevron">
            <a:avLst>
              <a:gd name="adj" fmla="val 2840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Castellar" pitchFamily="18" charset="0"/>
              </a:rPr>
              <a:t>1</a:t>
            </a:r>
          </a:p>
        </p:txBody>
      </p:sp>
      <p:sp>
        <p:nvSpPr>
          <p:cNvPr id="10246" name="AutoShape 9"/>
          <p:cNvSpPr>
            <a:spLocks noChangeArrowheads="1"/>
          </p:cNvSpPr>
          <p:nvPr/>
        </p:nvSpPr>
        <p:spPr bwMode="auto">
          <a:xfrm rot="5400000">
            <a:off x="4086187" y="5387290"/>
            <a:ext cx="1223963" cy="977900"/>
          </a:xfrm>
          <a:prstGeom prst="chevron">
            <a:avLst>
              <a:gd name="adj" fmla="val 3129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 eaLnBrk="0" hangingPunct="0"/>
            <a:r>
              <a:rPr lang="ru-RU" sz="2800" b="1" dirty="0">
                <a:solidFill>
                  <a:srgbClr val="000000"/>
                </a:solidFill>
                <a:latin typeface="Castellar" pitchFamily="18" charset="0"/>
              </a:rPr>
              <a:t>3</a:t>
            </a:r>
          </a:p>
        </p:txBody>
      </p:sp>
      <p:sp>
        <p:nvSpPr>
          <p:cNvPr id="10249" name="AutoShape 12"/>
          <p:cNvSpPr>
            <a:spLocks noChangeArrowheads="1"/>
          </p:cNvSpPr>
          <p:nvPr/>
        </p:nvSpPr>
        <p:spPr bwMode="auto">
          <a:xfrm>
            <a:off x="5268883" y="2905236"/>
            <a:ext cx="3455739" cy="1048989"/>
          </a:xfrm>
          <a:prstGeom prst="foldedCorner">
            <a:avLst>
              <a:gd name="adj" fmla="val 3177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Публичные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обсуждения программ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 развития 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Ягоднинского городского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округа (размещаются на сайте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администрации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auto">
          <a:xfrm>
            <a:off x="5269774" y="4056633"/>
            <a:ext cx="3455739" cy="864096"/>
          </a:xfrm>
          <a:prstGeom prst="foldedCorner">
            <a:avLst>
              <a:gd name="adj" fmla="val 3528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Оценка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качества предоставления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муниципальных услуг (участие </a:t>
            </a:r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в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социологических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опросах)</a:t>
            </a:r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 </a:t>
            </a:r>
          </a:p>
        </p:txBody>
      </p:sp>
      <p:sp>
        <p:nvSpPr>
          <p:cNvPr id="10251" name="AutoShape 15"/>
          <p:cNvSpPr>
            <a:spLocks noChangeArrowheads="1"/>
          </p:cNvSpPr>
          <p:nvPr/>
        </p:nvSpPr>
        <p:spPr bwMode="auto">
          <a:xfrm>
            <a:off x="5292725" y="5110902"/>
            <a:ext cx="3455739" cy="1223962"/>
          </a:xfrm>
          <a:prstGeom prst="foldedCorner">
            <a:avLst>
              <a:gd name="adj" fmla="val 3019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 sz="1400" dirty="0" smtClean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Публичные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слушания проекта решения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Собрания представителей</a:t>
            </a:r>
            <a:endParaRPr lang="ru-RU" sz="1400" dirty="0">
              <a:solidFill>
                <a:srgbClr val="000000"/>
              </a:solidFill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о </a:t>
            </a:r>
            <a:r>
              <a:rPr lang="ru-RU" sz="1400" dirty="0">
                <a:solidFill>
                  <a:srgbClr val="000000"/>
                </a:solidFill>
                <a:latin typeface="Castellar" pitchFamily="18" charset="0"/>
              </a:rPr>
              <a:t>бюджете на очередной финансовый 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год и плановый период (проводится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Castellar" pitchFamily="18" charset="0"/>
              </a:rPr>
              <a:t>Собранием ежегодно в ноябре)</a:t>
            </a:r>
            <a:endParaRPr lang="ru-RU" sz="1400" dirty="0">
              <a:solidFill>
                <a:srgbClr val="000000"/>
              </a:solidFill>
              <a:latin typeface="Castellar" pitchFamily="18" charset="0"/>
            </a:endParaRPr>
          </a:p>
        </p:txBody>
      </p:sp>
      <p:sp>
        <p:nvSpPr>
          <p:cNvPr id="10254" name="AutoShape 18"/>
          <p:cNvSpPr>
            <a:spLocks noChangeArrowheads="1"/>
          </p:cNvSpPr>
          <p:nvPr/>
        </p:nvSpPr>
        <p:spPr bwMode="auto">
          <a:xfrm>
            <a:off x="354011" y="1017883"/>
            <a:ext cx="3743647" cy="720526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dirty="0">
                <a:latin typeface="Castellar" pitchFamily="18" charset="0"/>
              </a:rPr>
              <a:t>Помогает формировать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доходную часть бюджета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(налог на </a:t>
            </a:r>
            <a:r>
              <a:rPr lang="ru-RU" sz="1400" dirty="0" smtClean="0">
                <a:latin typeface="Castellar" pitchFamily="18" charset="0"/>
              </a:rPr>
              <a:t>доходы физических </a:t>
            </a:r>
            <a:r>
              <a:rPr lang="ru-RU" sz="1400" dirty="0">
                <a:latin typeface="Castellar" pitchFamily="18" charset="0"/>
              </a:rPr>
              <a:t>лиц)</a:t>
            </a:r>
          </a:p>
        </p:txBody>
      </p:sp>
      <p:sp>
        <p:nvSpPr>
          <p:cNvPr id="10255" name="AutoShape 20"/>
          <p:cNvSpPr>
            <a:spLocks noChangeArrowheads="1"/>
          </p:cNvSpPr>
          <p:nvPr/>
        </p:nvSpPr>
        <p:spPr bwMode="auto">
          <a:xfrm>
            <a:off x="354011" y="5264258"/>
            <a:ext cx="3743646" cy="14650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dirty="0">
                <a:latin typeface="Castellar" pitchFamily="18" charset="0"/>
              </a:rPr>
              <a:t>Получает социальные гарантии –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расходная часть бюджета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(образование, культура, спорт, социальные </a:t>
            </a:r>
          </a:p>
          <a:p>
            <a:pPr algn="ctr" eaLnBrk="0" hangingPunct="0"/>
            <a:r>
              <a:rPr lang="ru-RU" sz="1400" dirty="0">
                <a:latin typeface="Castellar" pitchFamily="18" charset="0"/>
              </a:rPr>
              <a:t>выплаты, поддержка экономики, </a:t>
            </a:r>
            <a:r>
              <a:rPr lang="ru-RU" sz="1400" dirty="0" smtClean="0">
                <a:latin typeface="Castellar" pitchFamily="18" charset="0"/>
              </a:rPr>
              <a:t>гарантии </a:t>
            </a:r>
          </a:p>
          <a:p>
            <a:pPr algn="ctr" eaLnBrk="0" hangingPunct="0"/>
            <a:r>
              <a:rPr lang="ru-RU" sz="1400" dirty="0" smtClean="0">
                <a:latin typeface="Castellar" pitchFamily="18" charset="0"/>
              </a:rPr>
              <a:t>безопасности </a:t>
            </a:r>
            <a:r>
              <a:rPr lang="ru-RU" sz="1400" dirty="0">
                <a:latin typeface="Castellar" pitchFamily="18" charset="0"/>
              </a:rPr>
              <a:t>и правопорядка, защита </a:t>
            </a:r>
            <a:endParaRPr lang="ru-RU" sz="1400" dirty="0" smtClean="0">
              <a:latin typeface="Castellar" pitchFamily="18" charset="0"/>
            </a:endParaRPr>
          </a:p>
          <a:p>
            <a:pPr algn="ctr" eaLnBrk="0" hangingPunct="0"/>
            <a:r>
              <a:rPr lang="ru-RU" sz="1400" dirty="0" smtClean="0">
                <a:latin typeface="Castellar" pitchFamily="18" charset="0"/>
              </a:rPr>
              <a:t>общественных </a:t>
            </a:r>
            <a:r>
              <a:rPr lang="ru-RU" sz="1400" dirty="0">
                <a:latin typeface="Castellar" pitchFamily="18" charset="0"/>
              </a:rPr>
              <a:t>интересов, </a:t>
            </a:r>
            <a:r>
              <a:rPr lang="ru-RU" sz="1400" dirty="0" smtClean="0">
                <a:latin typeface="Castellar" pitchFamily="18" charset="0"/>
              </a:rPr>
              <a:t>гражданских</a:t>
            </a:r>
          </a:p>
          <a:p>
            <a:pPr algn="ctr" eaLnBrk="0" hangingPunct="0"/>
            <a:r>
              <a:rPr lang="ru-RU" sz="1400" dirty="0" smtClean="0">
                <a:latin typeface="Castellar" pitchFamily="18" charset="0"/>
              </a:rPr>
              <a:t>прав и </a:t>
            </a:r>
            <a:r>
              <a:rPr lang="ru-RU" sz="1400" dirty="0">
                <a:latin typeface="Castellar" pitchFamily="18" charset="0"/>
              </a:rPr>
              <a:t>свобод и др</a:t>
            </a:r>
            <a:r>
              <a:rPr lang="ru-RU" sz="1400" dirty="0" smtClean="0">
                <a:latin typeface="Castellar" pitchFamily="18" charset="0"/>
              </a:rPr>
              <a:t>.)</a:t>
            </a:r>
            <a:endParaRPr lang="ru-RU" sz="1400" dirty="0">
              <a:latin typeface="Castellar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83263" y="332656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200" dirty="0"/>
              <a:t>Гражданин и его участие в бюджетном </a:t>
            </a:r>
            <a:r>
              <a:rPr lang="ru-RU" sz="2200" dirty="0" smtClean="0"/>
              <a:t>процессе</a:t>
            </a:r>
            <a:endParaRPr lang="ru-RU" sz="2200" dirty="0"/>
          </a:p>
        </p:txBody>
      </p:sp>
      <p:pic>
        <p:nvPicPr>
          <p:cNvPr id="18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05" y="2297563"/>
            <a:ext cx="1050001" cy="835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508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51920" y="6488222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28184" y="6466468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19" name="Рисунок 18" descr="https://thumbs.dreamstime.com/b/d-%D0%BC%D0%B0-%D1%8B%D0%B5-%D1%8E-%D0%B8-%D0%B2%D1%8B%D0%B1%D0%BE%D1%80-%D0%BF%D1%80%D0%B8%D0%BC%D0%B5%D0%BD%D0%B5%D0%BD%D0%B8%D0%B9-341353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804" y="4400162"/>
            <a:ext cx="856991" cy="864096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pic>
        <p:nvPicPr>
          <p:cNvPr id="20" name="Рисунок 19" descr="https://www.tambov.gov.ru/assets/images/uslugi/gosyslygi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 t="7484" r="25765" b="8187"/>
          <a:stretch/>
        </p:blipFill>
        <p:spPr bwMode="auto">
          <a:xfrm>
            <a:off x="3061023" y="4476840"/>
            <a:ext cx="879053" cy="71074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21" name="Рисунок 20" descr="https://www.freegreatpicture.com/files/184/22360-hd-d-business-peopl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44" y="852646"/>
            <a:ext cx="1898762" cy="1228472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  <p:sp>
        <p:nvSpPr>
          <p:cNvPr id="10253" name="AutoShape 17"/>
          <p:cNvSpPr>
            <a:spLocks noChangeArrowheads="1"/>
          </p:cNvSpPr>
          <p:nvPr/>
        </p:nvSpPr>
        <p:spPr bwMode="auto">
          <a:xfrm>
            <a:off x="5881729" y="1707335"/>
            <a:ext cx="2808288" cy="1008112"/>
          </a:xfrm>
          <a:prstGeom prst="wedgeRoundRectCallout">
            <a:avLst>
              <a:gd name="adj1" fmla="val -89609"/>
              <a:gd name="adj2" fmla="val 67212"/>
              <a:gd name="adj3" fmla="val 16667"/>
            </a:avLst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ru-RU" dirty="0">
                <a:solidFill>
                  <a:srgbClr val="000000"/>
                </a:solidFill>
                <a:latin typeface="Castellar" pitchFamily="18" charset="0"/>
              </a:rPr>
              <a:t>Возможности влияния гражданина на состав бюджета</a:t>
            </a:r>
          </a:p>
        </p:txBody>
      </p:sp>
      <p:sp>
        <p:nvSpPr>
          <p:cNvPr id="10256" name="AutoShape 21"/>
          <p:cNvSpPr>
            <a:spLocks noChangeArrowheads="1"/>
          </p:cNvSpPr>
          <p:nvPr/>
        </p:nvSpPr>
        <p:spPr bwMode="auto">
          <a:xfrm>
            <a:off x="209870" y="1882202"/>
            <a:ext cx="3887788" cy="955997"/>
          </a:xfrm>
          <a:prstGeom prst="downArrow">
            <a:avLst>
              <a:gd name="adj1" fmla="val 57861"/>
              <a:gd name="adj2" fmla="val 79264"/>
            </a:avLst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как </a:t>
            </a:r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налогоплательщик</a:t>
            </a:r>
          </a:p>
        </p:txBody>
      </p:sp>
      <p:sp>
        <p:nvSpPr>
          <p:cNvPr id="10258" name="Oval 23"/>
          <p:cNvSpPr>
            <a:spLocks noChangeArrowheads="1"/>
          </p:cNvSpPr>
          <p:nvPr/>
        </p:nvSpPr>
        <p:spPr bwMode="auto">
          <a:xfrm>
            <a:off x="411064" y="2909912"/>
            <a:ext cx="3529012" cy="9350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latin typeface="Castellar" pitchFamily="18" charset="0"/>
              </a:rPr>
              <a:t>БЮДЖЕТ</a:t>
            </a:r>
          </a:p>
        </p:txBody>
      </p:sp>
      <p:sp>
        <p:nvSpPr>
          <p:cNvPr id="10257" name="AutoShape 22"/>
          <p:cNvSpPr>
            <a:spLocks noChangeArrowheads="1"/>
          </p:cNvSpPr>
          <p:nvPr/>
        </p:nvSpPr>
        <p:spPr bwMode="auto">
          <a:xfrm>
            <a:off x="209870" y="3860102"/>
            <a:ext cx="3887787" cy="1250800"/>
          </a:xfrm>
          <a:prstGeom prst="downArrow">
            <a:avLst>
              <a:gd name="adj1" fmla="val 57861"/>
              <a:gd name="adj2" fmla="val 79264"/>
            </a:avLst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как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получатель</a:t>
            </a:r>
          </a:p>
          <a:p>
            <a:pPr algn="ctr" eaLnBrk="0" hangingPunct="0"/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социальных</a:t>
            </a:r>
            <a:r>
              <a:rPr lang="ru-RU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Castellar" pitchFamily="18" charset="0"/>
              </a:rPr>
              <a:t>гарантий</a:t>
            </a:r>
          </a:p>
        </p:txBody>
      </p:sp>
    </p:spTree>
    <p:extLst>
      <p:ext uri="{BB962C8B-B14F-4D97-AF65-F5344CB8AC3E}">
        <p14:creationId xmlns:p14="http://schemas.microsoft.com/office/powerpoint/2010/main" val="329926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0595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Контактная и справочная информация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9912" y="646159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1369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400" dirty="0" smtClean="0">
                <a:solidFill>
                  <a:srgbClr val="C00000"/>
                </a:solidFill>
              </a:rPr>
              <a:t>Комитет </a:t>
            </a:r>
            <a:r>
              <a:rPr lang="ru-RU" sz="1400" dirty="0">
                <a:solidFill>
                  <a:srgbClr val="C00000"/>
                </a:solidFill>
              </a:rPr>
              <a:t>по финансам администрации Ягоднинского городского округа </a:t>
            </a:r>
            <a:r>
              <a:rPr lang="ru-RU" sz="1400" dirty="0"/>
              <a:t>исполняет функции и полномочия органов местного самоуправления, обеспечивает проведение единой бюджетно-финансовой политики на территории Ягоднинского городского округа, осуществляет внутренний финансовый контроль в сфере бюджетных правоотношений и контроль в сфере закупок товаров, работ, услуг для обеспечения  муниципальных нужд в городском округе. Комитет подчиняется в своей деятельности главе Ягоднинского городского округа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2448" y="272518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686230</a:t>
            </a:r>
            <a:r>
              <a:rPr lang="ru-RU" sz="1600" dirty="0">
                <a:solidFill>
                  <a:srgbClr val="0070C0"/>
                </a:solidFill>
              </a:rPr>
              <a:t>, Магаданская область, Ягоднинский район, п. Ягодное</a:t>
            </a:r>
            <a:r>
              <a:rPr lang="ru-RU" sz="1600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ул</a:t>
            </a:r>
            <a:r>
              <a:rPr lang="ru-RU" sz="1600" dirty="0">
                <a:solidFill>
                  <a:srgbClr val="0070C0"/>
                </a:solidFill>
              </a:rPr>
              <a:t>. Спортивная, д.6.</a:t>
            </a:r>
          </a:p>
          <a:p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8(41343)23520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yakomfin@49gov.ru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Понедельник-четверг</a:t>
            </a:r>
            <a:r>
              <a:rPr lang="ru-RU" sz="1600" dirty="0">
                <a:solidFill>
                  <a:srgbClr val="0070C0"/>
                </a:solidFill>
              </a:rPr>
              <a:t>: с 9-00 до 17-15 (мужчины до 18:15) 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пятница: с 9-00 до 17-00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перерыв с 13-00 до 14-00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C00000"/>
                </a:solidFill>
              </a:rPr>
              <a:t>Суббота, воскресение-выходные дни</a:t>
            </a:r>
          </a:p>
        </p:txBody>
      </p:sp>
      <p:pic>
        <p:nvPicPr>
          <p:cNvPr id="12" name="Google Shape;1837;p76" descr="https://im0-tub-ru.yandex.net/i?id=e9fa8246e671ef73b3e5305d167bca32-l&amp;n=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631" y="4005064"/>
            <a:ext cx="2867025" cy="195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2716689"/>
            <a:ext cx="3592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Адрес: </a:t>
            </a:r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pPr algn="r"/>
            <a:endParaRPr lang="ru-RU" sz="1600" dirty="0" smtClean="0"/>
          </a:p>
          <a:p>
            <a:pPr algn="r"/>
            <a:r>
              <a:rPr lang="ru-RU" sz="1600" dirty="0" smtClean="0"/>
              <a:t>Телефон/факс:</a:t>
            </a:r>
          </a:p>
          <a:p>
            <a:pPr algn="r"/>
            <a:r>
              <a:rPr lang="ru-RU" sz="1600" dirty="0" smtClean="0"/>
              <a:t>E</a:t>
            </a:r>
            <a:r>
              <a:rPr lang="en-US" sz="1600" dirty="0" smtClean="0"/>
              <a:t>mail</a:t>
            </a:r>
            <a:r>
              <a:rPr lang="ru-RU" sz="1600" dirty="0" smtClean="0"/>
              <a:t>:</a:t>
            </a:r>
            <a:endParaRPr lang="en-US" sz="1600" dirty="0" smtClean="0"/>
          </a:p>
          <a:p>
            <a:pPr algn="r"/>
            <a:endParaRPr lang="ru-RU" sz="1600" dirty="0"/>
          </a:p>
          <a:p>
            <a:pPr algn="r"/>
            <a:r>
              <a:rPr lang="ru-RU" sz="1600" dirty="0" smtClean="0"/>
              <a:t>Режим работы: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412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                  Основные понятия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412088"/>
          </a:xfr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92075">
              <a:buFont typeface="Wingdings" pitchFamily="2" charset="2"/>
              <a:buChar char="§"/>
              <a:tabLst>
                <a:tab pos="2419350" algn="l"/>
              </a:tabLst>
            </a:pPr>
            <a:r>
              <a:rPr lang="ru-RU" sz="900" b="1" dirty="0">
                <a:solidFill>
                  <a:srgbClr val="C00000"/>
                </a:solidFill>
              </a:rPr>
              <a:t>БЮДЖЕТНАЯ СИСТЕМА  РОССИЙСКОЙ </a:t>
            </a:r>
            <a:r>
              <a:rPr lang="ru-RU" sz="900" b="1" dirty="0" smtClean="0">
                <a:solidFill>
                  <a:srgbClr val="C00000"/>
                </a:solidFill>
              </a:rPr>
              <a:t>ФЕДЕРАЦИИ -  </a:t>
            </a:r>
            <a:r>
              <a:rPr lang="ru-RU" sz="900" dirty="0"/>
              <a:t>регулируемая </a:t>
            </a:r>
            <a:r>
              <a:rPr lang="ru-RU" sz="900" dirty="0" err="1" smtClean="0"/>
              <a:t>законода-тельством</a:t>
            </a:r>
            <a:r>
              <a:rPr lang="ru-RU" sz="900" dirty="0" smtClean="0"/>
              <a:t> Российской </a:t>
            </a:r>
            <a:r>
              <a:rPr lang="ru-RU" sz="900" dirty="0"/>
              <a:t>Федерации совокупность федерального </a:t>
            </a:r>
            <a:r>
              <a:rPr lang="ru-RU" sz="900" dirty="0" smtClean="0"/>
              <a:t>бюджета</a:t>
            </a:r>
            <a:r>
              <a:rPr lang="ru-RU" sz="900" dirty="0"/>
              <a:t>, бюджетов субъектов Российской </a:t>
            </a:r>
            <a:r>
              <a:rPr lang="ru-RU" sz="900" dirty="0" err="1" smtClean="0"/>
              <a:t>Федера-ции</a:t>
            </a:r>
            <a:r>
              <a:rPr lang="ru-RU" sz="900" dirty="0"/>
              <a:t>,  местных бюджетов и бюджетов </a:t>
            </a:r>
            <a:r>
              <a:rPr lang="ru-RU" sz="900" dirty="0" smtClean="0"/>
              <a:t>государственных </a:t>
            </a:r>
            <a:r>
              <a:rPr lang="ru-RU" sz="900" dirty="0"/>
              <a:t>внебюджетных фондов</a:t>
            </a:r>
            <a:r>
              <a:rPr lang="ru-RU" sz="900" dirty="0" smtClean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БЮДЖЕТ ОКРУГА - </a:t>
            </a:r>
            <a:r>
              <a:rPr lang="ru-RU" sz="900" dirty="0" smtClean="0"/>
              <a:t>форма </a:t>
            </a:r>
            <a:r>
              <a:rPr lang="ru-RU" sz="900" dirty="0" err="1" smtClean="0"/>
              <a:t>образова</a:t>
            </a:r>
            <a:r>
              <a:rPr lang="ru-RU" sz="900" dirty="0" smtClean="0"/>
              <a:t>-   </a:t>
            </a:r>
            <a:r>
              <a:rPr lang="ru-RU" sz="900" dirty="0" err="1" smtClean="0"/>
              <a:t>ния</a:t>
            </a:r>
            <a:r>
              <a:rPr lang="ru-RU" sz="900" dirty="0" smtClean="0"/>
              <a:t> </a:t>
            </a:r>
            <a:r>
              <a:rPr lang="ru-RU" sz="900" dirty="0"/>
              <a:t>и расходования </a:t>
            </a:r>
            <a:r>
              <a:rPr lang="ru-RU" sz="900" dirty="0" smtClean="0"/>
              <a:t>денежных </a:t>
            </a:r>
            <a:r>
              <a:rPr lang="ru-RU" sz="900" dirty="0"/>
              <a:t>средств, предназначенных для </a:t>
            </a:r>
            <a:r>
              <a:rPr lang="ru-RU" sz="900" dirty="0" smtClean="0"/>
              <a:t>финансового </a:t>
            </a:r>
            <a:r>
              <a:rPr lang="ru-RU" sz="900" dirty="0"/>
              <a:t>обеспечения задач и функций </a:t>
            </a:r>
            <a:r>
              <a:rPr lang="ru-RU" sz="900" dirty="0" smtClean="0"/>
              <a:t>местного </a:t>
            </a:r>
            <a:r>
              <a:rPr lang="ru-RU" sz="900" dirty="0"/>
              <a:t>самоуправления. Иными словами –  это план доходов и расходов на </a:t>
            </a:r>
            <a:r>
              <a:rPr lang="ru-RU" sz="900" dirty="0" smtClean="0"/>
              <a:t>определен-   </a:t>
            </a:r>
            <a:r>
              <a:rPr lang="ru-RU" sz="900" dirty="0" err="1" smtClean="0"/>
              <a:t>ный</a:t>
            </a:r>
            <a:r>
              <a:rPr lang="ru-RU" sz="900" dirty="0" smtClean="0"/>
              <a:t>  </a:t>
            </a:r>
            <a:r>
              <a:rPr lang="ru-RU" sz="900" dirty="0"/>
              <a:t>период;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ДОХОДЫ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поступающие </a:t>
            </a:r>
            <a:r>
              <a:rPr lang="ru-RU" sz="900" dirty="0"/>
              <a:t>в бюджет денежные средства, за  </a:t>
            </a:r>
            <a:r>
              <a:rPr lang="ru-RU" sz="900" dirty="0" err="1" smtClean="0"/>
              <a:t>исключе-нием</a:t>
            </a:r>
            <a:r>
              <a:rPr lang="ru-RU" sz="900" dirty="0" smtClean="0"/>
              <a:t> </a:t>
            </a:r>
            <a:r>
              <a:rPr lang="ru-RU" sz="900" dirty="0"/>
              <a:t>источников финансирования </a:t>
            </a:r>
            <a:r>
              <a:rPr lang="ru-RU" sz="900" dirty="0" err="1" smtClean="0"/>
              <a:t>дефи-цита</a:t>
            </a:r>
            <a:r>
              <a:rPr lang="ru-RU" sz="900" dirty="0" smtClean="0"/>
              <a:t> </a:t>
            </a:r>
            <a:r>
              <a:rPr lang="ru-RU" sz="900" dirty="0"/>
              <a:t>бюджета, т.е. кредиты в состав доходов  не включаются;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РАСХОДЫ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выплачиваемые </a:t>
            </a:r>
            <a:r>
              <a:rPr lang="ru-RU" sz="900" dirty="0"/>
              <a:t>из бюджета денежные средства,  за исключением источников </a:t>
            </a:r>
            <a:r>
              <a:rPr lang="ru-RU" sz="900" dirty="0" err="1" smtClean="0"/>
              <a:t>финансирова</a:t>
            </a:r>
            <a:r>
              <a:rPr lang="ru-RU" sz="900" dirty="0" smtClean="0"/>
              <a:t>-   </a:t>
            </a:r>
            <a:r>
              <a:rPr lang="ru-RU" sz="900" dirty="0" err="1" smtClean="0"/>
              <a:t>ния</a:t>
            </a:r>
            <a:r>
              <a:rPr lang="ru-RU" sz="900" dirty="0" smtClean="0"/>
              <a:t> </a:t>
            </a:r>
            <a:r>
              <a:rPr lang="ru-RU" sz="900" dirty="0"/>
              <a:t>дефицита </a:t>
            </a:r>
            <a:r>
              <a:rPr lang="ru-RU" sz="900" dirty="0" smtClean="0"/>
              <a:t>бюджета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ДЕФИЦИТ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превышение </a:t>
            </a:r>
            <a:r>
              <a:rPr lang="ru-RU" sz="900" dirty="0"/>
              <a:t>расходов бюджета над его доходами;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ПРОФИЦИТ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БЮДЖЕТА - </a:t>
            </a:r>
            <a:r>
              <a:rPr lang="ru-RU" sz="900" dirty="0" smtClean="0"/>
              <a:t>превышение </a:t>
            </a:r>
            <a:r>
              <a:rPr lang="ru-RU" sz="900" dirty="0"/>
              <a:t>доходов бюджета над его расходами;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СБАЛАНСИРОВАННОСТЬ - </a:t>
            </a:r>
            <a:r>
              <a:rPr lang="ru-RU" sz="900" dirty="0" smtClean="0"/>
              <a:t>это состоя-</a:t>
            </a:r>
            <a:r>
              <a:rPr lang="ru-RU" sz="900" dirty="0" err="1" smtClean="0"/>
              <a:t>ние</a:t>
            </a:r>
            <a:r>
              <a:rPr lang="ru-RU" sz="900" dirty="0" smtClean="0"/>
              <a:t> </a:t>
            </a:r>
            <a:r>
              <a:rPr lang="ru-RU" sz="900" dirty="0"/>
              <a:t>бюджета, при котором </a:t>
            </a:r>
            <a:r>
              <a:rPr lang="ru-RU" sz="900" dirty="0" smtClean="0"/>
              <a:t>объем </a:t>
            </a:r>
            <a:r>
              <a:rPr lang="ru-RU" sz="900" dirty="0"/>
              <a:t>расходов должен соответствовать </a:t>
            </a:r>
            <a:r>
              <a:rPr lang="ru-RU" sz="900" dirty="0" smtClean="0"/>
              <a:t>суммарному    объему </a:t>
            </a:r>
            <a:r>
              <a:rPr lang="ru-RU" sz="900" dirty="0"/>
              <a:t>доходов бюджета и поступлений </a:t>
            </a:r>
            <a:r>
              <a:rPr lang="ru-RU" sz="900" dirty="0" smtClean="0"/>
              <a:t>источников </a:t>
            </a:r>
            <a:r>
              <a:rPr lang="ru-RU" sz="900" dirty="0"/>
              <a:t>финансирования бюджета, уменьшенных  на суммы выплат из бюджета, связанных с </a:t>
            </a:r>
            <a:r>
              <a:rPr lang="ru-RU" sz="900" dirty="0" smtClean="0"/>
              <a:t>источниками </a:t>
            </a:r>
            <a:r>
              <a:rPr lang="ru-RU" sz="900" dirty="0"/>
              <a:t>финансирования дефицита. Иными  </a:t>
            </a:r>
            <a:r>
              <a:rPr lang="ru-RU" sz="900" dirty="0" smtClean="0"/>
              <a:t>словами: </a:t>
            </a:r>
            <a:r>
              <a:rPr lang="ru-RU" sz="900" dirty="0"/>
              <a:t>Расходы = </a:t>
            </a:r>
            <a:r>
              <a:rPr lang="ru-RU" sz="900" dirty="0" smtClean="0"/>
              <a:t>Доходы +/- </a:t>
            </a:r>
            <a:r>
              <a:rPr lang="ru-RU" sz="900" dirty="0"/>
              <a:t>источники </a:t>
            </a:r>
            <a:r>
              <a:rPr lang="ru-RU" sz="900" dirty="0" smtClean="0"/>
              <a:t>финансирования </a:t>
            </a:r>
            <a:r>
              <a:rPr lang="ru-RU" sz="900" dirty="0"/>
              <a:t>дефицита;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НАЛОГОВЫЕ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ДОХОДЫ - </a:t>
            </a:r>
            <a:r>
              <a:rPr lang="ru-RU" sz="900" dirty="0" smtClean="0"/>
              <a:t>поступления   от </a:t>
            </a:r>
            <a:r>
              <a:rPr lang="ru-RU" sz="900" dirty="0"/>
              <a:t>уплаты налогов и сборов, </a:t>
            </a:r>
            <a:r>
              <a:rPr lang="ru-RU" sz="900" dirty="0" smtClean="0"/>
              <a:t>установлен- </a:t>
            </a:r>
            <a:r>
              <a:rPr lang="ru-RU" sz="900" dirty="0" err="1" smtClean="0"/>
              <a:t>ных</a:t>
            </a:r>
            <a:r>
              <a:rPr lang="ru-RU" sz="900" dirty="0" smtClean="0"/>
              <a:t> </a:t>
            </a:r>
            <a:r>
              <a:rPr lang="ru-RU" sz="900" dirty="0"/>
              <a:t>Налоговым кодексом Российской  Федерации, законодательством </a:t>
            </a:r>
            <a:r>
              <a:rPr lang="ru-RU" sz="900" dirty="0" smtClean="0"/>
              <a:t>Магаданской области и </a:t>
            </a:r>
            <a:r>
              <a:rPr lang="ru-RU" sz="900" dirty="0"/>
              <a:t>Решениями </a:t>
            </a:r>
            <a:r>
              <a:rPr lang="ru-RU" sz="900" dirty="0" smtClean="0"/>
              <a:t>Собрания представителей  Ягоднинского городского округа (налог </a:t>
            </a:r>
            <a:r>
              <a:rPr lang="ru-RU" sz="900" dirty="0"/>
              <a:t>на доходы физических лиц, </a:t>
            </a:r>
            <a:r>
              <a:rPr lang="ru-RU" sz="900" dirty="0" smtClean="0"/>
              <a:t>акцизы</a:t>
            </a:r>
            <a:r>
              <a:rPr lang="ru-RU" sz="900" dirty="0"/>
              <a:t>, земельный </a:t>
            </a:r>
            <a:r>
              <a:rPr lang="ru-RU" sz="900" dirty="0" smtClean="0"/>
              <a:t>  налог</a:t>
            </a:r>
            <a:r>
              <a:rPr lang="ru-RU" sz="900" dirty="0"/>
              <a:t>, налог на имущество  физических лиц, другие налоги);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НЕНАЛОГОВЫЕ</a:t>
            </a:r>
            <a:r>
              <a:rPr lang="ru-RU" sz="900" dirty="0"/>
              <a:t> </a:t>
            </a:r>
            <a:r>
              <a:rPr lang="ru-RU" sz="900" b="1" dirty="0">
                <a:solidFill>
                  <a:srgbClr val="C00000"/>
                </a:solidFill>
              </a:rPr>
              <a:t>ДОХОДЫ</a:t>
            </a:r>
            <a:r>
              <a:rPr lang="ru-RU" sz="900" dirty="0"/>
              <a:t> </a:t>
            </a:r>
            <a:r>
              <a:rPr lang="ru-RU" sz="900" dirty="0" smtClean="0"/>
              <a:t>- поступления  </a:t>
            </a:r>
            <a:r>
              <a:rPr lang="ru-RU" sz="900" dirty="0"/>
              <a:t>от имущества, платежей, </a:t>
            </a:r>
            <a:r>
              <a:rPr lang="ru-RU" sz="900" dirty="0" smtClean="0"/>
              <a:t>установленных  </a:t>
            </a:r>
            <a:r>
              <a:rPr lang="ru-RU" sz="900" dirty="0"/>
              <a:t>законодательством Российской </a:t>
            </a:r>
            <a:r>
              <a:rPr lang="ru-RU" sz="900" dirty="0" err="1" smtClean="0"/>
              <a:t>Федера</a:t>
            </a:r>
            <a:r>
              <a:rPr lang="ru-RU" sz="900" dirty="0" smtClean="0"/>
              <a:t>- </a:t>
            </a:r>
            <a:r>
              <a:rPr lang="ru-RU" sz="900" dirty="0" err="1" smtClean="0"/>
              <a:t>ции</a:t>
            </a:r>
            <a:r>
              <a:rPr lang="ru-RU" sz="900" dirty="0"/>
              <a:t>, а также штрафов за нарушение </a:t>
            </a:r>
            <a:r>
              <a:rPr lang="ru-RU" sz="900" dirty="0" smtClean="0"/>
              <a:t>законодательства </a:t>
            </a:r>
            <a:r>
              <a:rPr lang="ru-RU" sz="900" dirty="0"/>
              <a:t>(доходы от </a:t>
            </a:r>
            <a:r>
              <a:rPr lang="ru-RU" sz="900" dirty="0" err="1" smtClean="0"/>
              <a:t>использо-вания</a:t>
            </a:r>
            <a:r>
              <a:rPr lang="ru-RU" sz="900" dirty="0" smtClean="0"/>
              <a:t> </a:t>
            </a:r>
            <a:r>
              <a:rPr lang="ru-RU" sz="900" dirty="0"/>
              <a:t>и продажи  </a:t>
            </a:r>
            <a:r>
              <a:rPr lang="ru-RU" sz="900" dirty="0" smtClean="0"/>
              <a:t>муниципального </a:t>
            </a:r>
            <a:r>
              <a:rPr lang="ru-RU" sz="900" dirty="0"/>
              <a:t>имущества и земли, штрафные  санкции, иные неналоговые доходы);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БЕЗВОЗМЕЗДНЫЕ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ПОСТУПЛЕНИЯ -</a:t>
            </a:r>
            <a:r>
              <a:rPr lang="ru-RU" sz="900" dirty="0" smtClean="0"/>
              <a:t>  </a:t>
            </a:r>
            <a:r>
              <a:rPr lang="ru-RU" sz="900" dirty="0"/>
              <a:t>поступления в местный бюджет из </a:t>
            </a:r>
            <a:r>
              <a:rPr lang="ru-RU" sz="900" dirty="0" err="1" smtClean="0"/>
              <a:t>бюд</a:t>
            </a:r>
            <a:r>
              <a:rPr lang="ru-RU" sz="900" dirty="0" smtClean="0"/>
              <a:t>- </a:t>
            </a:r>
            <a:r>
              <a:rPr lang="ru-RU" sz="900" dirty="0" err="1" smtClean="0"/>
              <a:t>жета</a:t>
            </a:r>
            <a:r>
              <a:rPr lang="ru-RU" sz="900" dirty="0" smtClean="0"/>
              <a:t> Магаданской области межбюджетных </a:t>
            </a:r>
            <a:r>
              <a:rPr lang="ru-RU" sz="900" dirty="0"/>
              <a:t>трансфертов </a:t>
            </a:r>
            <a:r>
              <a:rPr lang="ru-RU" sz="900" dirty="0" smtClean="0"/>
              <a:t>в виде </a:t>
            </a:r>
            <a:r>
              <a:rPr lang="ru-RU" sz="900" dirty="0"/>
              <a:t>дотаций, субсидий, субвенций и иных </a:t>
            </a:r>
            <a:r>
              <a:rPr lang="ru-RU" sz="900" dirty="0" smtClean="0"/>
              <a:t>межбюджетных </a:t>
            </a:r>
            <a:r>
              <a:rPr lang="ru-RU" sz="900" dirty="0"/>
              <a:t>трансфертов, а также </a:t>
            </a:r>
            <a:r>
              <a:rPr lang="ru-RU" sz="900" dirty="0" smtClean="0"/>
              <a:t>прочие поступления  </a:t>
            </a:r>
            <a:r>
              <a:rPr lang="ru-RU" sz="900" dirty="0"/>
              <a:t>от физических и юридических лиц (кроме </a:t>
            </a:r>
            <a:r>
              <a:rPr lang="ru-RU" sz="900" dirty="0" smtClean="0"/>
              <a:t>налоговых </a:t>
            </a:r>
            <a:r>
              <a:rPr lang="ru-RU" sz="900" dirty="0"/>
              <a:t>и неналоговых доходов);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МЕЖБЮДЖЕТНЫЕ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ТРАНСФЕРТЫ - </a:t>
            </a:r>
            <a:r>
              <a:rPr lang="ru-RU" sz="900" dirty="0" smtClean="0"/>
              <a:t>  </a:t>
            </a:r>
            <a:r>
              <a:rPr lang="ru-RU" sz="900" dirty="0"/>
              <a:t>денежные средства, предоставляемые одним </a:t>
            </a:r>
            <a:r>
              <a:rPr lang="ru-RU" sz="900" dirty="0" smtClean="0"/>
              <a:t>бюджетом </a:t>
            </a:r>
            <a:r>
              <a:rPr lang="ru-RU" sz="900" dirty="0"/>
              <a:t>бюджетной системы Российской </a:t>
            </a:r>
            <a:r>
              <a:rPr lang="ru-RU" sz="900" dirty="0" smtClean="0"/>
              <a:t>Федерации </a:t>
            </a:r>
            <a:r>
              <a:rPr lang="ru-RU" sz="900" dirty="0"/>
              <a:t>другому бюджету;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ДОТАЦИИ - </a:t>
            </a:r>
            <a:r>
              <a:rPr lang="ru-RU" sz="900" dirty="0" smtClean="0"/>
              <a:t>межбюджетные </a:t>
            </a:r>
            <a:r>
              <a:rPr lang="ru-RU" sz="900" dirty="0"/>
              <a:t>трансферты, предоставляемые </a:t>
            </a:r>
            <a:r>
              <a:rPr lang="ru-RU" sz="900" dirty="0" smtClean="0"/>
              <a:t> на </a:t>
            </a:r>
            <a:r>
              <a:rPr lang="ru-RU" sz="900" dirty="0"/>
              <a:t>безвозмездной и безвозвратной основе без  установления направлений их использования.  Как правило, предоставляются городским окру-  гам на поддержку мер по </a:t>
            </a:r>
            <a:r>
              <a:rPr lang="ru-RU" sz="900" dirty="0" smtClean="0"/>
              <a:t>выравниванию бюджетной обеспеченности и обеспечению сбалансированности бюджета</a:t>
            </a:r>
            <a:r>
              <a:rPr lang="ru-RU" sz="900" dirty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СУБВЕНЦИИ - </a:t>
            </a:r>
            <a:r>
              <a:rPr lang="ru-RU" sz="900" dirty="0" smtClean="0"/>
              <a:t>предоставляются </a:t>
            </a:r>
            <a:r>
              <a:rPr lang="ru-RU" sz="900" dirty="0"/>
              <a:t>на финансирование «</a:t>
            </a:r>
            <a:r>
              <a:rPr lang="ru-RU" sz="900" dirty="0" smtClean="0"/>
              <a:t>переданных</a:t>
            </a:r>
            <a:r>
              <a:rPr lang="ru-RU" sz="900" dirty="0"/>
              <a:t>» другим публично-правовым образованиям  полномочий;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СУБСИДИИ - </a:t>
            </a:r>
            <a:r>
              <a:rPr lang="ru-RU" sz="900" dirty="0" smtClean="0"/>
              <a:t>бюджетные </a:t>
            </a:r>
            <a:r>
              <a:rPr lang="ru-RU" sz="900" dirty="0"/>
              <a:t>средства, передаваемые бюджету  другого уровня, юридическому или </a:t>
            </a:r>
            <a:r>
              <a:rPr lang="ru-RU" sz="900" dirty="0" smtClean="0"/>
              <a:t>физическому </a:t>
            </a:r>
            <a:r>
              <a:rPr lang="ru-RU" sz="900" dirty="0"/>
              <a:t>лицу на условиях долевого </a:t>
            </a:r>
            <a:r>
              <a:rPr lang="ru-RU" sz="900" dirty="0" smtClean="0"/>
              <a:t>софинансирования </a:t>
            </a:r>
            <a:r>
              <a:rPr lang="ru-RU" sz="900" dirty="0"/>
              <a:t>расходов</a:t>
            </a:r>
            <a:r>
              <a:rPr lang="ru-RU" sz="900" dirty="0" smtClean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РАСХОДНОЕ ОБЯЗАТЕЛЬСТВО - </a:t>
            </a:r>
            <a:r>
              <a:rPr lang="ru-RU" sz="900" dirty="0" smtClean="0"/>
              <a:t>это </a:t>
            </a:r>
            <a:r>
              <a:rPr lang="ru-RU" sz="900" dirty="0"/>
              <a:t>обязанность предоставить денежные сред-  </a:t>
            </a:r>
            <a:r>
              <a:rPr lang="ru-RU" sz="900" dirty="0" err="1"/>
              <a:t>ства</a:t>
            </a:r>
            <a:r>
              <a:rPr lang="ru-RU" sz="900" dirty="0"/>
              <a:t> из соответствующего бюджета;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>
                <a:solidFill>
                  <a:srgbClr val="C00000"/>
                </a:solidFill>
              </a:rPr>
              <a:t>БЮДЖЕТНЫЙ </a:t>
            </a:r>
            <a:r>
              <a:rPr lang="ru-RU" sz="900" b="1" dirty="0" smtClean="0">
                <a:solidFill>
                  <a:srgbClr val="C00000"/>
                </a:solidFill>
              </a:rPr>
              <a:t>ПРОЦЕСС - </a:t>
            </a:r>
            <a:r>
              <a:rPr lang="ru-RU" sz="900" dirty="0"/>
              <a:t>деятельность  органов государственной </a:t>
            </a:r>
            <a:r>
              <a:rPr lang="ru-RU" sz="900" dirty="0" smtClean="0"/>
              <a:t>власти</a:t>
            </a:r>
            <a:r>
              <a:rPr lang="ru-RU" sz="900" dirty="0"/>
              <a:t>, органов  местного самоуправления и </a:t>
            </a:r>
            <a:r>
              <a:rPr lang="ru-RU" sz="900" dirty="0" smtClean="0"/>
              <a:t>иных участников </a:t>
            </a:r>
            <a:r>
              <a:rPr lang="ru-RU" sz="900" dirty="0"/>
              <a:t>бюджетного процесса по </a:t>
            </a:r>
            <a:r>
              <a:rPr lang="ru-RU" sz="900" dirty="0" smtClean="0"/>
              <a:t>составлению </a:t>
            </a:r>
            <a:r>
              <a:rPr lang="ru-RU" sz="900" dirty="0"/>
              <a:t>и рассмотрению проектов бюджетов, </a:t>
            </a:r>
            <a:r>
              <a:rPr lang="ru-RU" sz="900" dirty="0" smtClean="0"/>
              <a:t>утверждению </a:t>
            </a:r>
            <a:r>
              <a:rPr lang="ru-RU" sz="900" dirty="0"/>
              <a:t>и исполнению бюджетов, контролю  за их исполнением, осуществлению </a:t>
            </a:r>
            <a:r>
              <a:rPr lang="ru-RU" sz="900" dirty="0" smtClean="0"/>
              <a:t>бюджетного </a:t>
            </a:r>
            <a:r>
              <a:rPr lang="ru-RU" sz="900" dirty="0"/>
              <a:t>учета, составлению, внешней проверке, рас-  смотрению и утверждению бюджетной </a:t>
            </a:r>
            <a:r>
              <a:rPr lang="ru-RU" sz="900" dirty="0" smtClean="0"/>
              <a:t>отчетности</a:t>
            </a:r>
            <a:r>
              <a:rPr lang="ru-RU" sz="900" dirty="0"/>
              <a:t>;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МУНИЦИПАЛЬНЫЙ ДОЛГ -  </a:t>
            </a:r>
            <a:r>
              <a:rPr lang="ru-RU" sz="900" dirty="0" err="1" smtClean="0"/>
              <a:t>обяза-тельства</a:t>
            </a:r>
            <a:r>
              <a:rPr lang="ru-RU" sz="900" dirty="0"/>
              <a:t>, возникающие из муниципальных заимствований, гарантий по обязательствам третьих лиц, другие обязательства в </a:t>
            </a:r>
            <a:r>
              <a:rPr lang="ru-RU" sz="900" dirty="0" err="1" smtClean="0"/>
              <a:t>соот-ветствии</a:t>
            </a:r>
            <a:r>
              <a:rPr lang="ru-RU" sz="900" dirty="0" smtClean="0"/>
              <a:t> </a:t>
            </a:r>
            <a:r>
              <a:rPr lang="ru-RU" sz="900" dirty="0"/>
              <a:t>с видами долговых обязательств, установленными Бюджетным Кодексом РФ, принятые на себя муниципальным образованием</a:t>
            </a:r>
          </a:p>
          <a:p>
            <a:pPr marL="0" indent="92075">
              <a:buFont typeface="Wingdings" pitchFamily="2" charset="2"/>
              <a:buChar char="§"/>
            </a:pPr>
            <a:r>
              <a:rPr lang="ru-RU" sz="900" b="1" dirty="0" smtClean="0">
                <a:solidFill>
                  <a:srgbClr val="C00000"/>
                </a:solidFill>
              </a:rPr>
              <a:t>ГЛАВНЫЙ</a:t>
            </a:r>
            <a:r>
              <a:rPr lang="ru-RU" sz="900" dirty="0" smtClean="0"/>
              <a:t> </a:t>
            </a:r>
            <a:r>
              <a:rPr lang="ru-RU" sz="900" b="1" dirty="0">
                <a:solidFill>
                  <a:srgbClr val="C00000"/>
                </a:solidFill>
              </a:rPr>
              <a:t>РАСПОРЯДИТЕЛЬ</a:t>
            </a:r>
            <a:r>
              <a:rPr lang="ru-RU" sz="900" dirty="0"/>
              <a:t> </a:t>
            </a:r>
            <a:r>
              <a:rPr lang="ru-RU" sz="900" b="1" dirty="0">
                <a:solidFill>
                  <a:srgbClr val="C00000"/>
                </a:solidFill>
              </a:rPr>
              <a:t>БЮДЖЕТНЫХ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C00000"/>
                </a:solidFill>
              </a:rPr>
              <a:t>СРЕДСТВ ОКРУГА (ГРБС)</a:t>
            </a:r>
            <a:r>
              <a:rPr lang="ru-RU" sz="900" dirty="0" smtClean="0"/>
              <a:t> </a:t>
            </a:r>
            <a:r>
              <a:rPr lang="ru-RU" sz="900" dirty="0"/>
              <a:t>- орган </a:t>
            </a:r>
            <a:r>
              <a:rPr lang="ru-RU" sz="900" dirty="0" smtClean="0"/>
              <a:t>местного </a:t>
            </a:r>
            <a:r>
              <a:rPr lang="ru-RU" sz="900" dirty="0"/>
              <a:t>самоуправления, </a:t>
            </a:r>
            <a:r>
              <a:rPr lang="ru-RU" sz="900" dirty="0" smtClean="0"/>
              <a:t>муниципальное учреждение</a:t>
            </a:r>
            <a:r>
              <a:rPr lang="ru-RU" sz="900" dirty="0"/>
              <a:t>, имеющие право распределять бюджетные средства по подведомственным распорядителям и получателям средств </a:t>
            </a:r>
            <a:r>
              <a:rPr lang="ru-RU" sz="900" dirty="0" smtClean="0"/>
              <a:t>местного </a:t>
            </a:r>
            <a:r>
              <a:rPr lang="ru-RU" sz="900" dirty="0"/>
              <a:t>бюджета, определенные ведомственной классификацией расходов </a:t>
            </a:r>
            <a:r>
              <a:rPr lang="ru-RU" sz="900" dirty="0" smtClean="0"/>
              <a:t>бюджета округа.</a:t>
            </a:r>
            <a:endParaRPr lang="ru-RU" sz="9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0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53336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8" name="Рисунок 7" descr="https://avatars.mds.yandex.net/get-zen_doc/1567788/pub_5eec76e77f82f1579c9ddf65_5eec78cca3e4e1618ac2e3b8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00"/>
            <a:ext cx="1211310" cy="1215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6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idx="1"/>
          </p:nvPr>
        </p:nvSpPr>
        <p:spPr>
          <a:xfrm>
            <a:off x="1153795" y="1340768"/>
            <a:ext cx="7594670" cy="490763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33274" indent="-285750">
              <a:lnSpc>
                <a:spcPct val="100000"/>
              </a:lnSpc>
              <a:buSzPct val="120000"/>
              <a:buFont typeface="Wingdings" pitchFamily="2" charset="2"/>
              <a:buChar char="v"/>
            </a:pPr>
            <a:r>
              <a:rPr lang="ru-RU" sz="1600" dirty="0">
                <a:solidFill>
                  <a:srgbClr val="006FC0"/>
                </a:solidFill>
                <a:cs typeface="Times New Roman"/>
              </a:rPr>
              <a:t>Ут</a:t>
            </a:r>
            <a:r>
              <a:rPr lang="ru-RU" sz="1600" spc="-15" dirty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ержде</a:t>
            </a:r>
            <a:r>
              <a:rPr lang="ru-RU" sz="1600" spc="-10" dirty="0">
                <a:solidFill>
                  <a:srgbClr val="006FC0"/>
                </a:solidFill>
                <a:cs typeface="Times New Roman"/>
              </a:rPr>
              <a:t>н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ие</a:t>
            </a:r>
            <a:r>
              <a:rPr lang="ru-RU" sz="1600" spc="-5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б</a:t>
            </a:r>
            <a:r>
              <a:rPr lang="ru-RU" sz="1600" spc="-95" dirty="0">
                <a:solidFill>
                  <a:srgbClr val="006FC0"/>
                </a:solidFill>
                <a:cs typeface="Times New Roman"/>
              </a:rPr>
              <a:t>ю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д</a:t>
            </a:r>
            <a:r>
              <a:rPr lang="ru-RU" sz="1600" spc="-30" dirty="0">
                <a:solidFill>
                  <a:srgbClr val="006FC0"/>
                </a:solidFill>
                <a:cs typeface="Times New Roman"/>
              </a:rPr>
              <a:t>ж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е</a:t>
            </a:r>
            <a:r>
              <a:rPr lang="ru-RU" sz="1600" spc="20" dirty="0">
                <a:solidFill>
                  <a:srgbClr val="006FC0"/>
                </a:solidFill>
                <a:cs typeface="Times New Roman"/>
              </a:rPr>
              <a:t>т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а</a:t>
            </a:r>
            <a:r>
              <a:rPr lang="ru-RU" sz="1600" spc="-25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600" spc="-45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чер</a:t>
            </a:r>
            <a:r>
              <a:rPr lang="ru-RU" sz="1600" spc="-25" dirty="0">
                <a:solidFill>
                  <a:srgbClr val="006FC0"/>
                </a:solidFill>
                <a:cs typeface="Times New Roman"/>
              </a:rPr>
              <a:t>е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дно</a:t>
            </a:r>
            <a:r>
              <a:rPr lang="ru-RU" sz="1600" spc="-55" dirty="0">
                <a:solidFill>
                  <a:srgbClr val="006FC0"/>
                </a:solidFill>
                <a:cs typeface="Times New Roman"/>
              </a:rPr>
              <a:t>г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600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600" spc="-55" dirty="0">
                <a:solidFill>
                  <a:srgbClr val="006FC0"/>
                </a:solidFill>
                <a:cs typeface="Times New Roman"/>
              </a:rPr>
              <a:t>го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да</a:t>
            </a:r>
            <a:endParaRPr lang="ru-RU" sz="1600" dirty="0">
              <a:cs typeface="Times New Roman"/>
            </a:endParaRPr>
          </a:p>
          <a:p>
            <a:pPr marL="273050" indent="0">
              <a:lnSpc>
                <a:spcPct val="100000"/>
              </a:lnSpc>
              <a:spcBef>
                <a:spcPts val="25"/>
              </a:spcBef>
              <a:buSzPct val="120000"/>
              <a:buNone/>
            </a:pP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(Собрание представителей округа)</a:t>
            </a:r>
            <a:endParaRPr lang="ru-RU" sz="1100" dirty="0">
              <a:cs typeface="Times New Roman"/>
            </a:endParaRPr>
          </a:p>
          <a:p>
            <a:pPr>
              <a:lnSpc>
                <a:spcPts val="1000"/>
              </a:lnSpc>
              <a:buSzPct val="120000"/>
              <a:buFont typeface="Wingdings" pitchFamily="2" charset="2"/>
              <a:buChar char="v"/>
            </a:pPr>
            <a:endParaRPr lang="ru-RU" sz="900" dirty="0"/>
          </a:p>
          <a:p>
            <a:pPr>
              <a:lnSpc>
                <a:spcPts val="1100"/>
              </a:lnSpc>
              <a:spcBef>
                <a:spcPts val="28"/>
              </a:spcBef>
              <a:buSzPct val="120000"/>
              <a:buFont typeface="Wingdings" pitchFamily="2" charset="2"/>
              <a:buChar char="v"/>
            </a:pPr>
            <a:endParaRPr lang="ru-RU" sz="1050" dirty="0"/>
          </a:p>
          <a:p>
            <a:pPr marL="377825" marR="2912110" indent="-285750">
              <a:lnSpc>
                <a:spcPct val="100499"/>
              </a:lnSpc>
              <a:buSzPct val="12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Исполнение бюджета в текущем году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lang="ru-RU" sz="11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lang="ru-RU" sz="1100" spc="-20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lang="ru-RU" sz="1100" spc="-10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spc="-5" dirty="0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lang="ru-RU" sz="11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spc="-30" dirty="0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100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асти,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lang="ru-RU" sz="11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органы, ГРБС)</a:t>
            </a:r>
            <a:endParaRPr lang="ru-RU" sz="1100" dirty="0" smtClean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  <a:buSzPct val="120000"/>
              <a:buFont typeface="Wingdings" pitchFamily="2" charset="2"/>
              <a:buChar char="v"/>
            </a:pPr>
            <a:endParaRPr lang="ru-RU" sz="600" dirty="0"/>
          </a:p>
          <a:p>
            <a:pPr marL="534988" marR="2912110" indent="-360363">
              <a:lnSpc>
                <a:spcPct val="100499"/>
              </a:lnSpc>
              <a:buSzPct val="12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Формирование 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отчета об исполнении бюджета </a:t>
            </a: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предыдущего 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года  </a:t>
            </a: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spc="5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рганы</a:t>
            </a:r>
            <a:r>
              <a:rPr lang="ru-RU" sz="1100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исп</a:t>
            </a:r>
            <a:r>
              <a:rPr lang="ru-RU" sz="1100" spc="-20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spc="-5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ните</a:t>
            </a:r>
            <a:r>
              <a:rPr lang="ru-RU" sz="1100" spc="-10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spc="-5" dirty="0">
                <a:solidFill>
                  <a:srgbClr val="006FC0"/>
                </a:solidFill>
                <a:cs typeface="Times New Roman"/>
              </a:rPr>
              <a:t>ь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ной</a:t>
            </a:r>
            <a:r>
              <a:rPr lang="ru-RU" sz="1100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spc="-30" dirty="0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100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асти, ф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lang="ru-RU" sz="11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органы, ГРБС)</a:t>
            </a:r>
            <a:endParaRPr lang="ru-RU" sz="1100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45"/>
              </a:spcBef>
              <a:buSzPct val="120000"/>
              <a:buFont typeface="Wingdings" pitchFamily="2" charset="2"/>
              <a:buChar char="v"/>
            </a:pPr>
            <a:endParaRPr lang="ru-RU" sz="1200" dirty="0"/>
          </a:p>
          <a:p>
            <a:pPr marL="554037" indent="-285750">
              <a:buSzPct val="12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Утверждение отчета об исполнении бюджета предыдущего года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Собрание представителей округа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)</a:t>
            </a:r>
            <a:endParaRPr lang="ru-RU" sz="1100" dirty="0" smtClean="0">
              <a:cs typeface="Times New Roman"/>
            </a:endParaRPr>
          </a:p>
          <a:p>
            <a:pPr>
              <a:lnSpc>
                <a:spcPts val="1000"/>
              </a:lnSpc>
              <a:buSzPct val="120000"/>
              <a:buFont typeface="Wingdings" pitchFamily="2" charset="2"/>
              <a:buChar char="v"/>
            </a:pPr>
            <a:endParaRPr lang="ru-RU" sz="900" dirty="0"/>
          </a:p>
          <a:p>
            <a:pPr>
              <a:lnSpc>
                <a:spcPts val="1200"/>
              </a:lnSpc>
              <a:spcBef>
                <a:spcPts val="17"/>
              </a:spcBef>
              <a:buSzPct val="120000"/>
              <a:buFont typeface="Wingdings" pitchFamily="2" charset="2"/>
              <a:buChar char="v"/>
            </a:pPr>
            <a:endParaRPr lang="ru-RU" sz="1100" dirty="0"/>
          </a:p>
          <a:p>
            <a:pPr marL="646112" indent="-285750">
              <a:buSzPct val="120000"/>
              <a:buFont typeface="Wingdings" pitchFamily="2" charset="2"/>
              <a:buChar char="v"/>
            </a:pPr>
            <a:r>
              <a:rPr lang="ru-RU" sz="1600" dirty="0">
                <a:solidFill>
                  <a:srgbClr val="006FC0"/>
                </a:solidFill>
                <a:cs typeface="Times New Roman"/>
              </a:rPr>
              <a:t>Составление проекта бюджета очередного года</a:t>
            </a:r>
          </a:p>
          <a:p>
            <a:pPr marL="342900" indent="104775">
              <a:lnSpc>
                <a:spcPct val="100000"/>
              </a:lnSpc>
              <a:spcBef>
                <a:spcPts val="20"/>
              </a:spcBef>
              <a:buSzPct val="120000"/>
              <a:buNone/>
            </a:pP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    (</a:t>
            </a:r>
            <a:r>
              <a:rPr lang="ru-RU" sz="1100" spc="5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рганы</a:t>
            </a:r>
            <a:r>
              <a:rPr lang="ru-RU" sz="1100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исп</a:t>
            </a:r>
            <a:r>
              <a:rPr lang="ru-RU" sz="1100" spc="-20" dirty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spc="-5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ните</a:t>
            </a:r>
            <a:r>
              <a:rPr lang="ru-RU" sz="1100" spc="-10" dirty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spc="-5" dirty="0">
                <a:solidFill>
                  <a:srgbClr val="006FC0"/>
                </a:solidFill>
                <a:cs typeface="Times New Roman"/>
              </a:rPr>
              <a:t>ь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ной</a:t>
            </a:r>
            <a:r>
              <a:rPr lang="ru-RU" sz="1100" spc="-4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spc="-30" dirty="0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lang="ru-RU" sz="1100" spc="-5" dirty="0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асти, </a:t>
            </a:r>
          </a:p>
          <a:p>
            <a:pPr marL="342900" indent="279400">
              <a:lnSpc>
                <a:spcPct val="100000"/>
              </a:lnSpc>
              <a:spcBef>
                <a:spcPts val="20"/>
              </a:spcBef>
              <a:buSzPct val="120000"/>
              <a:buNone/>
            </a:pPr>
            <a:r>
              <a:rPr lang="ru-RU" sz="110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  ф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lang="ru-RU" sz="1100" spc="5" dirty="0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lang="ru-RU" sz="11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органы, ГРБС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)</a:t>
            </a:r>
            <a:endParaRPr lang="ru-RU" sz="1100" dirty="0">
              <a:cs typeface="Times New Roman"/>
            </a:endParaRPr>
          </a:p>
          <a:p>
            <a:pPr>
              <a:lnSpc>
                <a:spcPts val="1000"/>
              </a:lnSpc>
              <a:buSzPct val="120000"/>
              <a:buFont typeface="Wingdings" pitchFamily="2" charset="2"/>
              <a:buChar char="v"/>
            </a:pPr>
            <a:endParaRPr lang="ru-RU" sz="900" dirty="0"/>
          </a:p>
          <a:p>
            <a:pPr marL="914400" indent="-285750">
              <a:buSzPct val="120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6FC0"/>
                </a:solidFill>
                <a:cs typeface="Times New Roman"/>
              </a:rPr>
              <a:t>Рассмотрение </a:t>
            </a:r>
            <a:r>
              <a:rPr lang="ru-RU" sz="1600" dirty="0">
                <a:solidFill>
                  <a:srgbClr val="006FC0"/>
                </a:solidFill>
                <a:cs typeface="Times New Roman"/>
              </a:rPr>
              <a:t>проекта бюджета очередного года</a:t>
            </a:r>
          </a:p>
          <a:p>
            <a:pPr marL="511175" indent="384175">
              <a:spcBef>
                <a:spcPts val="20"/>
              </a:spcBef>
              <a:buSzPct val="120000"/>
              <a:buNone/>
            </a:pPr>
            <a:r>
              <a:rPr lang="ru-RU" sz="1100" dirty="0">
                <a:solidFill>
                  <a:srgbClr val="006FC0"/>
                </a:solidFill>
                <a:cs typeface="Times New Roman"/>
              </a:rPr>
              <a:t> 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lang="ru-RU" sz="1100" dirty="0">
                <a:solidFill>
                  <a:srgbClr val="006FC0"/>
                </a:solidFill>
                <a:cs typeface="Times New Roman"/>
              </a:rPr>
              <a:t>Собрание представителей округа</a:t>
            </a:r>
            <a:r>
              <a:rPr lang="ru-RU" sz="1100" dirty="0" smtClean="0">
                <a:solidFill>
                  <a:srgbClr val="006FC0"/>
                </a:solidFill>
                <a:cs typeface="Times New Roman"/>
              </a:rPr>
              <a:t>)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dirty="0"/>
              <a:t>Бюджетный процесс в Ягоднинском городском округе </a:t>
            </a:r>
            <a:r>
              <a:rPr lang="ru-RU" sz="2000" dirty="0" smtClean="0"/>
              <a:t>- ежегодное </a:t>
            </a:r>
            <a:r>
              <a:rPr lang="ru-RU" sz="2000" dirty="0"/>
              <a:t>формирование и исполнение </a:t>
            </a:r>
            <a:r>
              <a:rPr lang="ru-RU" sz="2000" dirty="0" smtClean="0"/>
              <a:t>бюджета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object 13"/>
          <p:cNvSpPr/>
          <p:nvPr/>
        </p:nvSpPr>
        <p:spPr>
          <a:xfrm>
            <a:off x="467544" y="1624613"/>
            <a:ext cx="426155" cy="2363117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4"/>
          <p:cNvSpPr/>
          <p:nvPr/>
        </p:nvSpPr>
        <p:spPr>
          <a:xfrm rot="282386">
            <a:off x="539553" y="3571677"/>
            <a:ext cx="1066394" cy="2172503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gradFill>
            <a:gsLst>
              <a:gs pos="19000">
                <a:schemeClr val="bg2"/>
              </a:gs>
              <a:gs pos="77000">
                <a:schemeClr val="accent2">
                  <a:lumMod val="40000"/>
                  <a:lumOff val="6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6012161" y="1433030"/>
            <a:ext cx="2542976" cy="3831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закона о бюджете на очередной финансовый год и плановый период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3" name="object 11"/>
          <p:cNvSpPr txBox="1">
            <a:spLocks/>
          </p:cNvSpPr>
          <p:nvPr/>
        </p:nvSpPr>
        <p:spPr>
          <a:xfrm>
            <a:off x="5993522" y="2139139"/>
            <a:ext cx="2520280" cy="61708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решением о бюджете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4" name="object 11"/>
          <p:cNvSpPr txBox="1">
            <a:spLocks/>
          </p:cNvSpPr>
          <p:nvPr/>
        </p:nvSpPr>
        <p:spPr>
          <a:xfrm>
            <a:off x="5220072" y="4232163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закона об исполнении бюджета за отчетный финансовый год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5" name="object 11"/>
          <p:cNvSpPr txBox="1">
            <a:spLocks/>
          </p:cNvSpPr>
          <p:nvPr/>
        </p:nvSpPr>
        <p:spPr>
          <a:xfrm>
            <a:off x="5220072" y="4989210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98168" y="6471121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60901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26" name="Рисунок 25" descr="https://thumbs.dreamstime.com/b/%D0%B7%D0%B0%D0%B2%D0%B5%D1%80%D1%88%D0%B0%D1%82%D1%8C-%D0%BA%D1%80%D1%83%D0%B3-%D1%87%D0%B0%D1%81%D1%82%D0%B5%D0%B9-%D0%B3%D0%BE-%D0%BE%D0%B2%D0%BE-%D0%BE%D0%BC%D0%BA%D0%B8-310713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7" y="3080999"/>
            <a:ext cx="1638573" cy="2160239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218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900" dirty="0"/>
              <a:t>На чем основано составление </a:t>
            </a:r>
            <a:r>
              <a:rPr lang="ru-RU" sz="1900" dirty="0" smtClean="0"/>
              <a:t>проекта бюджета округа?</a:t>
            </a:r>
            <a:endParaRPr lang="ru-RU" sz="1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288" y="1196752"/>
            <a:ext cx="8353425" cy="1008112"/>
          </a:xfrm>
          <a:prstGeom prst="round2SameRect">
            <a:avLst/>
          </a:prstGeom>
          <a:gradFill>
            <a:gsLst>
              <a:gs pos="19000">
                <a:srgbClr val="0070C0"/>
              </a:gs>
              <a:gs pos="88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округа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395536" y="3131433"/>
            <a:ext cx="2088232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социально-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-кого развития Ягоднинского городского округа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2502597" y="3123634"/>
            <a:ext cx="2069403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4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4572000" y="3123634"/>
            <a:ext cx="2086807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2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6658807" y="3131433"/>
            <a:ext cx="2089657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9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Муници-пальных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программах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Ягоднинского городского округа</a:t>
            </a: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2529186" y="2209234"/>
            <a:ext cx="2016224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4570575" y="2217033"/>
            <a:ext cx="2088232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>
            <a:off x="6658807" y="2217033"/>
            <a:ext cx="2088232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395536" y="2204864"/>
            <a:ext cx="2088232" cy="914400"/>
          </a:xfrm>
          <a:prstGeom prst="round2SameRect">
            <a:avLst/>
          </a:pr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73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9912" y="6471121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61596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19" name="Рисунок 18" descr="https://cstor.nn2.ru/forum/data/forum/images/2018-11/218751200-white-d-human-red-exclamation-mark-render-illustration-pointing-4175766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65" y="2060848"/>
            <a:ext cx="1580269" cy="1728192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218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3967865"/>
              </p:ext>
            </p:extLst>
          </p:nvPr>
        </p:nvGraphicFramePr>
        <p:xfrm>
          <a:off x="179512" y="908720"/>
          <a:ext cx="8640960" cy="57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5940152" y="2615448"/>
            <a:ext cx="504056" cy="3600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788024" y="2123983"/>
            <a:ext cx="0" cy="18694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915816" y="2217454"/>
            <a:ext cx="576064" cy="57801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915816" y="4077072"/>
            <a:ext cx="576064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203848" y="4941168"/>
            <a:ext cx="504056" cy="50405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788024" y="5013176"/>
            <a:ext cx="0" cy="3600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940152" y="4221088"/>
            <a:ext cx="50405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652120" y="5013176"/>
            <a:ext cx="864096" cy="50405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/>
              <a:t>Участники бюджетного процесса </a:t>
            </a:r>
            <a:r>
              <a:rPr lang="ru-RU" sz="2800" dirty="0" smtClean="0"/>
              <a:t> городского округа</a:t>
            </a:r>
            <a:endParaRPr lang="ru-RU" sz="2800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98168" y="6492875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84168" y="6471121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16" name="Рисунок 15" descr="https://webstockreview.net/images/communication-clipart-catalyst-8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9638"/>
            <a:ext cx="1962101" cy="161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effectivemanagers.com/wp-content/uploads/2016/07/engagement-small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6" b="100000" l="12835" r="78161"/>
                    </a14:imgEffect>
                    <a14:imgEffect>
                      <a14:colorTemperature colorTemp="5700"/>
                    </a14:imgEffect>
                    <a14:imgEffect>
                      <a14:saturation sat="104000"/>
                    </a14:imgEffect>
                    <a14:imgEffect>
                      <a14:brightnessContrast bright="1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22097"/>
          <a:stretch/>
        </p:blipFill>
        <p:spPr bwMode="auto">
          <a:xfrm>
            <a:off x="467544" y="436634"/>
            <a:ext cx="1512167" cy="104814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998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63" y="476672"/>
            <a:ext cx="8255888" cy="432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Бюджет городского округа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412088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ru-RU" sz="1100" b="1" dirty="0">
                <a:solidFill>
                  <a:schemeClr val="accent1"/>
                </a:solidFill>
              </a:rPr>
              <a:t>Сбалансированность бюджета </a:t>
            </a:r>
            <a:r>
              <a:rPr lang="ru-RU" sz="1100" b="1" dirty="0"/>
              <a:t>- один из основополагающих принципов формирования и исполнения бюджета, состоящий в количественном соответствии (равновесии) бюджетных расходов источникам их финансирования</a:t>
            </a:r>
            <a:r>
              <a:rPr lang="ru-RU" sz="1100" b="1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7304" y="2727024"/>
            <a:ext cx="2736304" cy="504056"/>
          </a:xfrm>
          <a:prstGeom prst="rect">
            <a:avLst/>
          </a:prstGeom>
        </p:spPr>
        <p:txBody>
          <a:bodyPr vert="horz" lIns="182880" tIns="91440" numCol="1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 smtClean="0"/>
              <a:t>Превышение расходов бюджета </a:t>
            </a:r>
          </a:p>
          <a:p>
            <a:pPr marL="0" indent="0" algn="ctr">
              <a:buNone/>
            </a:pPr>
            <a:r>
              <a:rPr lang="ru-RU" sz="1000" b="1" dirty="0" smtClean="0"/>
              <a:t>над доходами – </a:t>
            </a:r>
            <a:r>
              <a:rPr lang="ru-RU" sz="1000" b="1" dirty="0" smtClean="0">
                <a:solidFill>
                  <a:schemeClr val="accent1"/>
                </a:solidFill>
              </a:rPr>
              <a:t>дефицит бюджета </a:t>
            </a:r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940152" y="2753420"/>
            <a:ext cx="2792000" cy="477988"/>
          </a:xfrm>
          <a:prstGeom prst="rect">
            <a:avLst/>
          </a:prstGeom>
        </p:spPr>
        <p:txBody>
          <a:bodyPr vert="horz" lIns="182880" tIns="91440" numCol="1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Превышение доходов бюджета над расходами – </a:t>
            </a:r>
            <a:r>
              <a:rPr lang="ru-RU" sz="1000" b="1" dirty="0">
                <a:solidFill>
                  <a:schemeClr val="accent1"/>
                </a:solidFill>
              </a:rPr>
              <a:t>профицит</a:t>
            </a:r>
            <a:r>
              <a:rPr lang="ru-RU" sz="1000" b="1" dirty="0"/>
              <a:t> </a:t>
            </a:r>
            <a:r>
              <a:rPr lang="ru-RU" sz="1000" b="1" dirty="0">
                <a:solidFill>
                  <a:schemeClr val="accent1"/>
                </a:solidFill>
              </a:rPr>
              <a:t>бюджета</a:t>
            </a:r>
            <a:r>
              <a:rPr lang="ru-RU" sz="1000" b="1" dirty="0"/>
              <a:t>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4792" y="4869160"/>
            <a:ext cx="7992888" cy="1193733"/>
          </a:xfrm>
          <a:prstGeom prst="rect">
            <a:avLst/>
          </a:prstGeom>
        </p:spPr>
        <p:txBody>
          <a:bodyPr vert="horz" lIns="182880" tIns="91440" numCol="1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None/>
            </a:pPr>
            <a:r>
              <a:rPr lang="ru-RU" sz="1000" dirty="0" smtClean="0"/>
              <a:t>В </a:t>
            </a:r>
            <a:r>
              <a:rPr lang="ru-RU" sz="1000" dirty="0"/>
              <a:t>случае нехватки денежных средств, для того, чтобы все принятые властью обязательства перед обществом были исполнены надлежащим образом, изыскиваются источники финансирования дефицита бюджета. Самый простой способ – использовать средства, оставшиеся в бюджете с прошлого года. Однако, если таковых нет, привлекаются банковские </a:t>
            </a:r>
            <a:r>
              <a:rPr lang="ru-RU" sz="1000" dirty="0" smtClean="0"/>
              <a:t>или бюджетные кредиты</a:t>
            </a:r>
            <a:r>
              <a:rPr lang="ru-RU" sz="1000" dirty="0"/>
              <a:t>. Заемные средства необходимо возвращать, а также уплачивать по ним проценты. В связи с этим возникает </a:t>
            </a:r>
            <a:r>
              <a:rPr lang="ru-RU" sz="1000" b="1" dirty="0">
                <a:solidFill>
                  <a:schemeClr val="accent1"/>
                </a:solidFill>
              </a:rPr>
              <a:t>Муниципальный долг</a:t>
            </a:r>
            <a:r>
              <a:rPr lang="ru-RU" sz="1000" dirty="0" smtClean="0"/>
              <a:t>.</a:t>
            </a:r>
          </a:p>
          <a:p>
            <a:pPr marL="0" indent="0" algn="just">
              <a:buNone/>
            </a:pPr>
            <a:endParaRPr lang="ru-RU" sz="1000" dirty="0"/>
          </a:p>
        </p:txBody>
      </p:sp>
      <p:pic>
        <p:nvPicPr>
          <p:cNvPr id="12" name="Picture 2" descr="C:\Users\KorolkoEA\Desktop\Картинки для бюджета для граждан\весы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55576" y="1509897"/>
            <a:ext cx="1939761" cy="115959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3" descr="C:\Users\KorolkoEA\Desktop\Картинки для бюджета для граждан\весы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444208" y="1509897"/>
            <a:ext cx="2016226" cy="124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3275856" y="1447080"/>
            <a:ext cx="2448272" cy="1784328"/>
          </a:xfrm>
          <a:prstGeom prst="rect">
            <a:avLst/>
          </a:prstGeom>
        </p:spPr>
        <p:txBody>
          <a:bodyPr vert="horz" lIns="182880" tIns="91440" numCol="1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1000" b="1" dirty="0"/>
              <a:t>Расходы бюджета сопоставляются с доходами, получается их </a:t>
            </a:r>
            <a:r>
              <a:rPr lang="ru-RU" sz="1000" b="1" dirty="0">
                <a:solidFill>
                  <a:schemeClr val="accent1"/>
                </a:solidFill>
              </a:rPr>
              <a:t>баланс</a:t>
            </a:r>
            <a:r>
              <a:rPr lang="ru-RU" sz="1000" b="1" dirty="0"/>
              <a:t>. </a:t>
            </a:r>
            <a:endParaRPr lang="ru-RU" sz="1000" b="1" dirty="0" smtClean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endParaRPr lang="ru-RU" sz="1000" b="1" dirty="0"/>
          </a:p>
          <a:p>
            <a:pPr marL="0" indent="0" algn="ctr">
              <a:buNone/>
            </a:pPr>
            <a:endParaRPr lang="ru-RU" sz="1000" b="1" dirty="0" smtClean="0"/>
          </a:p>
          <a:p>
            <a:pPr marL="0" indent="0" algn="ctr">
              <a:buNone/>
            </a:pPr>
            <a:endParaRPr lang="ru-RU" sz="1000" b="1" dirty="0"/>
          </a:p>
          <a:p>
            <a:pPr marL="0" indent="0" algn="ctr">
              <a:buNone/>
            </a:pPr>
            <a:r>
              <a:rPr lang="ru-RU" sz="1000" b="1" dirty="0" smtClean="0"/>
              <a:t>Доходы </a:t>
            </a:r>
            <a:r>
              <a:rPr lang="ru-RU" sz="1000" b="1" dirty="0"/>
              <a:t>– Расходы = </a:t>
            </a:r>
            <a:r>
              <a:rPr lang="ru-RU" sz="1000" b="1" dirty="0">
                <a:solidFill>
                  <a:schemeClr val="accent1"/>
                </a:solidFill>
              </a:rPr>
              <a:t>Дефицит/Профицит.</a:t>
            </a:r>
            <a:r>
              <a:rPr lang="ru-RU" sz="1000" b="1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812" y="2308164"/>
            <a:ext cx="8475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+mn-lt"/>
                <a:cs typeface="+mn-cs"/>
              </a:rPr>
              <a:t>расходы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1962737"/>
            <a:ext cx="8475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>
                <a:latin typeface="+mn-lt"/>
                <a:cs typeface="+mn-cs"/>
              </a:rPr>
              <a:t>расходы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8345" y="2362093"/>
            <a:ext cx="79638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до</a:t>
            </a:r>
            <a:r>
              <a:rPr lang="ru-RU" sz="1050" b="1" dirty="0" smtClean="0">
                <a:latin typeface="+mn-lt"/>
                <a:cs typeface="+mn-cs"/>
              </a:rPr>
              <a:t>ходы</a:t>
            </a:r>
            <a:endParaRPr lang="ru-RU" sz="1050" b="1" dirty="0"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8955" y="1962737"/>
            <a:ext cx="79638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50" b="1" dirty="0" smtClean="0"/>
              <a:t>до</a:t>
            </a:r>
            <a:r>
              <a:rPr lang="ru-RU" sz="1050" b="1" dirty="0" smtClean="0">
                <a:latin typeface="+mn-lt"/>
                <a:cs typeface="+mn-cs"/>
              </a:rPr>
              <a:t>ходы</a:t>
            </a:r>
            <a:endParaRPr lang="ru-RU" sz="1050" b="1" dirty="0"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56979" y="3891877"/>
            <a:ext cx="2486025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0098" y="3910927"/>
            <a:ext cx="16764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Накопленные резервы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0573" y="4377652"/>
            <a:ext cx="1676400" cy="352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2506522" y="3949027"/>
            <a:ext cx="447675" cy="36195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0800000">
            <a:off x="2506522" y="4368123"/>
            <a:ext cx="457200" cy="371478"/>
          </a:xfrm>
          <a:prstGeom prst="downArrow">
            <a:avLst>
              <a:gd name="adj1" fmla="val 50000"/>
              <a:gd name="adj2" fmla="val 4487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18199" y="3860427"/>
            <a:ext cx="1676400" cy="409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Накопленные резервы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18199" y="4336677"/>
            <a:ext cx="1676400" cy="371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8075571" y="3869948"/>
            <a:ext cx="428625" cy="381003"/>
          </a:xfrm>
          <a:prstGeom prst="downArrow">
            <a:avLst>
              <a:gd name="adj1" fmla="val 50000"/>
              <a:gd name="adj2" fmla="val 4487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8066048" y="4355729"/>
            <a:ext cx="419100" cy="371474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одержимое 2"/>
          <p:cNvSpPr txBox="1">
            <a:spLocks/>
          </p:cNvSpPr>
          <p:nvPr/>
        </p:nvSpPr>
        <p:spPr>
          <a:xfrm>
            <a:off x="357304" y="3355015"/>
            <a:ext cx="3998672" cy="578041"/>
          </a:xfrm>
          <a:prstGeom prst="rect">
            <a:avLst/>
          </a:prstGeom>
        </p:spPr>
        <p:txBody>
          <a:bodyPr vert="horz" lIns="182880" tIns="91440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При дефицитном бюджете растет долг и (или) снижаются остатки (накопления)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4733480" y="3355014"/>
            <a:ext cx="3998672" cy="578041"/>
          </a:xfrm>
          <a:prstGeom prst="rect">
            <a:avLst/>
          </a:prstGeom>
        </p:spPr>
        <p:txBody>
          <a:bodyPr vert="horz" lIns="182880" tIns="91440">
            <a:normAutofit fontScale="550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При </a:t>
            </a:r>
            <a:r>
              <a:rPr lang="ru-R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профицитном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бюджете снижается долг и (или) растут (накопления) </a:t>
            </a:r>
          </a:p>
          <a:p>
            <a:pPr algn="ctr">
              <a:buFont typeface="Wingdings 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9912" y="6440718"/>
            <a:ext cx="2286000" cy="365125"/>
          </a:xfrm>
        </p:spPr>
        <p:txBody>
          <a:bodyPr/>
          <a:lstStyle/>
          <a:p>
            <a:r>
              <a:rPr lang="ru-RU" smtClean="0"/>
              <a:t>29 декабря 2020 г.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9042" y="6492875"/>
            <a:ext cx="2286000" cy="365125"/>
          </a:xfrm>
        </p:spPr>
        <p:txBody>
          <a:bodyPr/>
          <a:lstStyle/>
          <a:p>
            <a:r>
              <a:rPr lang="ru-RU" dirty="0" smtClean="0"/>
              <a:t>Решение о бюджете 2021-2023</a:t>
            </a:r>
            <a:endParaRPr lang="en-US" dirty="0"/>
          </a:p>
        </p:txBody>
      </p:sp>
      <p:pic>
        <p:nvPicPr>
          <p:cNvPr id="30" name="Рисунок 29" descr="https://hbw.pharmaintelligence.informa.com/-/media/editorial/hbw-insight/hbw-stock-images/weighing_options_345343205_12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81" y="1962737"/>
            <a:ext cx="1655192" cy="847146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677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3504</TotalTime>
  <Words>5857</Words>
  <Application>Microsoft Office PowerPoint</Application>
  <PresentationFormat>Экран (4:3)</PresentationFormat>
  <Paragraphs>1591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Бюджет 2021 для граждан        2022-2023</vt:lpstr>
      <vt:lpstr>Содержание</vt:lpstr>
      <vt:lpstr>Что такое «Бюджет для граждан»?</vt:lpstr>
      <vt:lpstr>Гражданин и его участие в бюджетном процессе</vt:lpstr>
      <vt:lpstr>                   Основные понятия</vt:lpstr>
      <vt:lpstr>Бюджетный процесс в Ягоднинском городском округе - ежегодное формирование и исполнение бюджета</vt:lpstr>
      <vt:lpstr>На чем основано составление проекта бюджета округа?</vt:lpstr>
      <vt:lpstr>Участники бюджетного процесса  городского округа</vt:lpstr>
      <vt:lpstr>Бюджет городского округа</vt:lpstr>
      <vt:lpstr>Доходы городского округа</vt:lpstr>
      <vt:lpstr>Расходы городского округа</vt:lpstr>
      <vt:lpstr>Бюджетная классификация</vt:lpstr>
      <vt:lpstr>Административно-территориальное устройство  Ягоднинского городского округа</vt:lpstr>
      <vt:lpstr>Основные параметры социально-экономического развития Ягоднинского городского округа (показатель за январь - сентябрь 2020 г.)</vt:lpstr>
      <vt:lpstr>Сведения о количестве участников бюджетного процесса, подведомственных учреждениях</vt:lpstr>
      <vt:lpstr>Основные характеристики бюджета  Ягоднинского городского округа (в млн.рубл)</vt:lpstr>
      <vt:lpstr>Структура доходов и расходов бюджета Ягоднинского городского округа (в млн.рубл)</vt:lpstr>
      <vt:lpstr>Динамика доходов бюджета округа (в млн.р.)</vt:lpstr>
      <vt:lpstr>Структура налоговых доходов бюджета округа на 2021 год</vt:lpstr>
      <vt:lpstr>Структура неналоговых доходов бюджета округа на 2021 год</vt:lpstr>
      <vt:lpstr>Структура и динамика финансовой помощи из вышестоящих бюджетов в бюджет округа (в млн.р.)</vt:lpstr>
      <vt:lpstr>Доходы, поступающие от граждан в бюджет Ягоднинского городского округа       </vt:lpstr>
      <vt:lpstr>Динамика и структура расходов бюджета округа (в млн.р.)</vt:lpstr>
      <vt:lpstr>Структура и динамика расходов бюджета по источникам финансирования (в млн.р.)</vt:lpstr>
      <vt:lpstr>Структура расходов бюджета округа по отраслям на 2021 год</vt:lpstr>
      <vt:lpstr>Расходы бюджета округа  на социально-культурную сферу в 2021 году</vt:lpstr>
      <vt:lpstr>Структура и динамика расходов бюджета по ведомствам (ГРБС) (в млн.р.)</vt:lpstr>
      <vt:lpstr>Программно-целевой метод планирования бюджета</vt:lpstr>
      <vt:lpstr>Муниципальные программы округа сгруппированы  по трем основным направлениям:</vt:lpstr>
      <vt:lpstr>Реализуемые муниципальные программы (в млн.р.) - I</vt:lpstr>
      <vt:lpstr>Реализуемые муниципальные программы (в млн.р.) - II</vt:lpstr>
      <vt:lpstr>Основные мероприятия в рамках муниципальных программ округа - I</vt:lpstr>
      <vt:lpstr>Основные мероприятия в рамках муниципальных программ округа - II</vt:lpstr>
      <vt:lpstr>Основные мероприятия в рамках муниципальных программ округа - III</vt:lpstr>
      <vt:lpstr>Основные мероприятия в рамках муниципальных программ округа - IV</vt:lpstr>
      <vt:lpstr>Презентация PowerPoint</vt:lpstr>
      <vt:lpstr>Динамика источников финансирования дефицита бюджета и муниципального долга округа (в млн.р.)</vt:lpstr>
      <vt:lpstr>Сведения о средней заработной плате отдельных категорий работников бюджетной сферы, определенных Указами Президента Российской Федерации: </vt:lpstr>
      <vt:lpstr>Публичные слушания</vt:lpstr>
      <vt:lpstr>Контактная и справочная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М</dc:creator>
  <cp:lastModifiedBy>Анна М</cp:lastModifiedBy>
  <cp:revision>292</cp:revision>
  <cp:lastPrinted>2021-01-15T01:37:08Z</cp:lastPrinted>
  <dcterms:created xsi:type="dcterms:W3CDTF">2021-01-13T10:31:16Z</dcterms:created>
  <dcterms:modified xsi:type="dcterms:W3CDTF">2021-01-18T22:40:44Z</dcterms:modified>
</cp:coreProperties>
</file>