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78685476815397"/>
          <c:y val="0.19808849347764373"/>
          <c:w val="0.46532141294838147"/>
          <c:h val="0.732938071377976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3132436570428699E-2"/>
                  <c:y val="-8.6269978419586085E-2"/>
                </c:manualLayout>
              </c:layout>
              <c:tx>
                <c:rich>
                  <a:bodyPr/>
                  <a:lstStyle/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</a:p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</a:t>
                    </a:r>
                  </a:p>
                  <a:p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67 209,440</a:t>
                    </a:r>
                    <a:endParaRPr lang="ru-RU" sz="1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9,45%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95428696412948"/>
                  <c:y val="-0.22338553423237945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 </a:t>
                    </a:r>
                  </a:p>
                  <a:p>
                    <a:r>
                      <a:rPr lang="ru-RU" i="1" dirty="0" smtClean="0"/>
                      <a:t>оборона</a:t>
                    </a:r>
                  </a:p>
                  <a:p>
                    <a:r>
                      <a:rPr lang="ru-RU" b="1" dirty="0" smtClean="0"/>
                      <a:t>1 260,648</a:t>
                    </a:r>
                  </a:p>
                  <a:p>
                    <a:r>
                      <a:rPr lang="ru-RU" b="0" dirty="0" smtClean="0"/>
                      <a:t>0,18%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безопасность</a:t>
                    </a:r>
                  </a:p>
                  <a:p>
                    <a:r>
                      <a:rPr lang="ru-RU" b="1" dirty="0" smtClean="0"/>
                      <a:t>2</a:t>
                    </a:r>
                    <a:r>
                      <a:rPr lang="en-US" b="1" dirty="0" smtClean="0"/>
                      <a:t>65,00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0,04%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918525809273839E-2"/>
                  <c:y val="-9.4748490335667766E-3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экономика</a:t>
                    </a:r>
                  </a:p>
                  <a:p>
                    <a:r>
                      <a:rPr lang="ru-RU" b="1" dirty="0" smtClean="0"/>
                      <a:t>28 </a:t>
                    </a:r>
                    <a:r>
                      <a:rPr lang="ru-RU" b="1" dirty="0" smtClean="0"/>
                      <a:t>864,517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4,06%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333114610673671E-2"/>
                  <c:y val="3.629791857872441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Жилищно-коммунальное хозяйство</a:t>
                    </a:r>
                  </a:p>
                  <a:p>
                    <a:r>
                      <a:rPr lang="ru-RU" b="1" dirty="0" smtClean="0"/>
                      <a:t>33 911,142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4,77%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170166229221456E-2"/>
                  <c:y val="0.22450296834045791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Охрана окружающей</a:t>
                    </a:r>
                  </a:p>
                  <a:p>
                    <a:r>
                      <a:rPr lang="ru-RU" i="1" dirty="0" smtClean="0"/>
                      <a:t>среды</a:t>
                    </a:r>
                  </a:p>
                  <a:p>
                    <a:r>
                      <a:rPr lang="ru-RU" b="1" dirty="0" smtClean="0"/>
                      <a:t>51</a:t>
                    </a:r>
                    <a:r>
                      <a:rPr lang="en-US" b="1" dirty="0" smtClean="0"/>
                      <a:t>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0,07%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811723534558181"/>
                  <c:y val="-9.954086498047289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Образование</a:t>
                    </a:r>
                  </a:p>
                  <a:p>
                    <a:r>
                      <a:rPr lang="ru-RU" b="1" dirty="0" smtClean="0"/>
                      <a:t>509 693,395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71,70</a:t>
                    </a:r>
                    <a:r>
                      <a:rPr lang="ru-RU" b="0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32630990570623"/>
                  <c:y val="0.12527455482954677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Культура,</a:t>
                    </a:r>
                  </a:p>
                  <a:p>
                    <a:r>
                      <a:rPr lang="ru-RU" i="1" dirty="0" smtClean="0"/>
                      <a:t>кинематография</a:t>
                    </a:r>
                  </a:p>
                  <a:p>
                    <a:r>
                      <a:rPr lang="ru-RU" b="1" dirty="0" smtClean="0"/>
                      <a:t>8 535,095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1,20%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0413763123359577"/>
                  <c:y val="1.4270250621985133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Социальная</a:t>
                    </a:r>
                  </a:p>
                  <a:p>
                    <a:r>
                      <a:rPr lang="ru-RU" b="0" i="1" dirty="0" smtClean="0"/>
                      <a:t>политика</a:t>
                    </a:r>
                  </a:p>
                  <a:p>
                    <a:r>
                      <a:rPr lang="ru-RU" b="1" dirty="0" smtClean="0"/>
                      <a:t>32 557,348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4,58%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158934820647418"/>
                  <c:y val="-6.1754469736432317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Физическая культура</a:t>
                    </a:r>
                  </a:p>
                  <a:p>
                    <a:r>
                      <a:rPr lang="ru-RU" i="1" dirty="0" smtClean="0"/>
                      <a:t>и спорт</a:t>
                    </a:r>
                  </a:p>
                  <a:p>
                    <a:r>
                      <a:rPr lang="ru-RU" b="1" dirty="0" smtClean="0"/>
                      <a:t>8 957,792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1,02%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743438320210026E-2"/>
                  <c:y val="-5.785835062798177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Средства массовой информации</a:t>
                    </a:r>
                  </a:p>
                  <a:p>
                    <a:r>
                      <a:rPr lang="ru-RU" b="1" dirty="0" smtClean="0"/>
                      <a:t>1 762,500</a:t>
                    </a:r>
                  </a:p>
                  <a:p>
                    <a:r>
                      <a:rPr lang="ru-RU" b="0" dirty="0" smtClean="0"/>
                      <a:t>0,25%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4146106736657922E-2"/>
                  <c:y val="-2.8453658610530029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Межбюджетные</a:t>
                    </a:r>
                  </a:p>
                  <a:p>
                    <a:r>
                      <a:rPr lang="ru-RU" b="0" i="1" dirty="0" smtClean="0"/>
                      <a:t>трансферты</a:t>
                    </a:r>
                  </a:p>
                  <a:p>
                    <a:r>
                      <a:rPr lang="ru-RU" b="1" dirty="0" smtClean="0"/>
                      <a:t>17 377,670</a:t>
                    </a:r>
                    <a:endParaRPr lang="ru-RU" b="1" dirty="0" smtClean="0"/>
                  </a:p>
                  <a:p>
                    <a:r>
                      <a:rPr lang="ru-RU" b="0" i="1" dirty="0" smtClean="0"/>
                      <a:t>2,44</a:t>
                    </a:r>
                    <a:r>
                      <a:rPr lang="ru-RU" b="0" i="1" dirty="0" smtClean="0"/>
                      <a:t>%</a:t>
                    </a:r>
                  </a:p>
                  <a:p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310044610427901E-2"/>
          <c:w val="0.84120895894389924"/>
          <c:h val="0.92209466042234622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9"/>
            <c:bubble3D val="0"/>
            <c:explosion val="11"/>
          </c:dPt>
          <c:dPt>
            <c:idx val="10"/>
            <c:bubble3D val="0"/>
            <c:explosion val="10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6.5071886853841632E-2"/>
          <c:w val="0.86286834044064786"/>
          <c:h val="0.878276917644071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1"/>
            <c:bubble3D val="0"/>
            <c:explosion val="1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1.0822806869151507E-2"/>
          <c:w val="0.97384378788830228"/>
          <c:h val="0.9891771931308485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2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421251358332771E-2"/>
          <c:y val="2.5667554032457931E-3"/>
          <c:w val="0.83786756535797813"/>
          <c:h val="0.87803598745438549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3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133571903316788E-2"/>
          <c:y val="9.6877209169727807E-2"/>
          <c:w val="0.84336681889146825"/>
          <c:h val="0.8334798889708615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Pt>
            <c:idx val="8"/>
            <c:bubble3D val="0"/>
            <c:explosion val="0"/>
          </c:dPt>
          <c:dPt>
            <c:idx val="9"/>
            <c:bubble3D val="0"/>
            <c:explosion val="0"/>
          </c:dPt>
          <c:dPt>
            <c:idx val="10"/>
            <c:bubble3D val="0"/>
            <c:explosion val="0"/>
          </c:dPt>
          <c:dPt>
            <c:idx val="11"/>
            <c:bubble3D val="0"/>
            <c:explosion val="0"/>
          </c:dPt>
          <c:dLbls>
            <c:delete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'301'!$B$6:$B$17</c:f>
              <c:numCache>
                <c:formatCode>#,##0.00</c:formatCode>
                <c:ptCount val="12"/>
                <c:pt idx="0">
                  <c:v>67682.062999999995</c:v>
                </c:pt>
                <c:pt idx="1">
                  <c:v>1170.5</c:v>
                </c:pt>
                <c:pt idx="2">
                  <c:v>65</c:v>
                </c:pt>
                <c:pt idx="3">
                  <c:v>10866.785</c:v>
                </c:pt>
                <c:pt idx="4">
                  <c:v>3300</c:v>
                </c:pt>
                <c:pt idx="5">
                  <c:v>175</c:v>
                </c:pt>
                <c:pt idx="6">
                  <c:v>367763.3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'301'!$C$6:$C$17</c:f>
              <c:numCache>
                <c:formatCode>0.00</c:formatCode>
                <c:ptCount val="12"/>
                <c:pt idx="0">
                  <c:v>14.043241674137597</c:v>
                </c:pt>
                <c:pt idx="1">
                  <c:v>0.24286514995233016</c:v>
                </c:pt>
                <c:pt idx="2">
                  <c:v>1.3486744764546315E-2</c:v>
                </c:pt>
                <c:pt idx="3">
                  <c:v>2.2547316262492374</c:v>
                </c:pt>
                <c:pt idx="4">
                  <c:v>0.68471165727696681</c:v>
                </c:pt>
                <c:pt idx="5">
                  <c:v>3.6310466673778539E-2</c:v>
                </c:pt>
                <c:pt idx="6">
                  <c:v>76.306611705650397</c:v>
                </c:pt>
                <c:pt idx="7">
                  <c:v>1.3410347542664685</c:v>
                </c:pt>
                <c:pt idx="8">
                  <c:v>1.4337260387074804</c:v>
                </c:pt>
                <c:pt idx="9">
                  <c:v>0.11640098173708435</c:v>
                </c:pt>
                <c:pt idx="10">
                  <c:v>0.16826477745009971</c:v>
                </c:pt>
                <c:pt idx="11">
                  <c:v>3.3586144231340183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976383724757476E-2"/>
          <c:y val="2.2560129484523506E-2"/>
          <c:w val="0.91025950570319036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6"/>
            <c:bubble3D val="0"/>
            <c:explosion val="5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5.6667314742806354E-2"/>
          <c:w val="0.82883216951718586"/>
          <c:h val="0.9085277917838189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7"/>
            <c:bubble3D val="0"/>
            <c:explosion val="28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3.4804893473374753E-2"/>
          <c:w val="0.89503410560763574"/>
          <c:h val="0.9651951065266252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8"/>
            <c:bubble3D val="0"/>
            <c:explosion val="17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</cdr:x>
      <cdr:y>0.55818</cdr:y>
    </cdr:from>
    <cdr:to>
      <cdr:x>0.61025</cdr:x>
      <cdr:y>0.66981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5936" y="3240360"/>
          <a:ext cx="1584176" cy="6480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0.23669</cdr:x>
      <cdr:y>0.5</cdr:y>
    </cdr:from>
    <cdr:to>
      <cdr:x>0.6101</cdr:x>
      <cdr:y>0.65335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1473" y="1872208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0.27488</cdr:x>
      <cdr:y>0.49816</cdr:y>
    </cdr:from>
    <cdr:to>
      <cdr:x>0.64829</cdr:x>
      <cdr:y>0.65151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28250" y="2008810"/>
          <a:ext cx="1532646" cy="618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0.23116</cdr:x>
      <cdr:y>0.53871</cdr:y>
    </cdr:from>
    <cdr:to>
      <cdr:x>0.60457</cdr:x>
      <cdr:y>0.69206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8800" y="2017137"/>
          <a:ext cx="1532637" cy="5742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0.26087</cdr:x>
      <cdr:y>0.49676</cdr:y>
    </cdr:from>
    <cdr:to>
      <cdr:x>0.70531</cdr:x>
      <cdr:y>0.66954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656186"/>
          <a:ext cx="1472149" cy="57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0.29362</cdr:x>
      <cdr:y>0.44231</cdr:y>
    </cdr:from>
    <cdr:to>
      <cdr:x>0.66703</cdr:x>
      <cdr:y>0.59566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28" y="1656184"/>
          <a:ext cx="1465234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0.232</cdr:x>
      <cdr:y>0.537</cdr:y>
    </cdr:from>
    <cdr:to>
      <cdr:x>0.60541</cdr:x>
      <cdr:y>0.69035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4117" y="1944217"/>
          <a:ext cx="1680532" cy="555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0.32268</cdr:x>
      <cdr:y>0.5137</cdr:y>
    </cdr:from>
    <cdr:to>
      <cdr:x>0.70865</cdr:x>
      <cdr:y>0.66723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4429" y="2133472"/>
          <a:ext cx="1584197" cy="6376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0.50731</cdr:y>
    </cdr:from>
    <cdr:to>
      <cdr:x>0.66288</cdr:x>
      <cdr:y>0.66066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1899592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0.26214</cdr:x>
      <cdr:y>0.51923</cdr:y>
    </cdr:from>
    <cdr:to>
      <cdr:x>0.63555</cdr:x>
      <cdr:y>0.67258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5938" y="1944216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0.51529</cdr:y>
    </cdr:from>
    <cdr:to>
      <cdr:x>0.66288</cdr:x>
      <cdr:y>0.66864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2088232"/>
          <a:ext cx="1532646" cy="6214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710 909,547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0FCF-3B65-453D-8E48-B4536D7E2D9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2889"/>
            <a:ext cx="5486400" cy="4115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778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778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742-DE7B-4A52-A3E7-A092C1CFB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ХАНКАЙСКОГО МУНИЦИПАЛЬНОГО РАЙОНА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будут потрачены бюджетные средства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496672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0757024"/>
              </p:ext>
            </p:extLst>
          </p:nvPr>
        </p:nvGraphicFramePr>
        <p:xfrm>
          <a:off x="251520" y="1412777"/>
          <a:ext cx="3528392" cy="1922063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957,792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8 957,792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764" y="1124744"/>
            <a:ext cx="2592288" cy="1121905"/>
          </a:xfrm>
          <a:prstGeom prst="wedgeEllipseCallout">
            <a:avLst>
              <a:gd name="adj1" fmla="val -23585"/>
              <a:gd name="adj2" fmla="val 1056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средства массовой информации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10 720,292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1,51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user\Desktop\Егор+ Арина\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635896" cy="2924944"/>
          </a:xfrm>
          <a:prstGeom prst="rect">
            <a:avLst/>
          </a:prstGeom>
          <a:noFill/>
        </p:spPr>
      </p:pic>
      <p:pic>
        <p:nvPicPr>
          <p:cNvPr id="12" name="Picture 5" descr="C:\Users\user\Desktop\Егор+ Арин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1944216" cy="18117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204838"/>
              </p:ext>
            </p:extLst>
          </p:nvPr>
        </p:nvGraphicFramePr>
        <p:xfrm>
          <a:off x="4968679" y="2924944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2906621"/>
              </p:ext>
            </p:extLst>
          </p:nvPr>
        </p:nvGraphicFramePr>
        <p:xfrm>
          <a:off x="251520" y="1124744"/>
          <a:ext cx="4248472" cy="1925641"/>
        </p:xfrm>
        <a:graphic>
          <a:graphicData uri="http://schemas.openxmlformats.org/drawingml/2006/table">
            <a:tbl>
              <a:tblPr/>
              <a:tblGrid>
                <a:gridCol w="3168352"/>
                <a:gridCol w="108012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17 377,670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35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17 377,670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710 909,547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268760"/>
            <a:ext cx="2592288" cy="936104"/>
          </a:xfrm>
          <a:prstGeom prst="wedgeEllipseCallout">
            <a:avLst>
              <a:gd name="adj1" fmla="val -12180"/>
              <a:gd name="adj2" fmla="val 888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17 377,670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2,44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10818-Rubl-padaet-i-vozmozhno-prodolzhit-snizhenie-izza-novykh-sanktsiy-za-vybory-na-Don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578" y="4534698"/>
            <a:ext cx="2684462" cy="2264693"/>
          </a:xfrm>
          <a:prstGeom prst="rect">
            <a:avLst/>
          </a:prstGeom>
          <a:noFill/>
        </p:spPr>
      </p:pic>
      <p:pic>
        <p:nvPicPr>
          <p:cNvPr id="10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924050" cy="1885950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52399"/>
              </p:ext>
            </p:extLst>
          </p:nvPr>
        </p:nvGraphicFramePr>
        <p:xfrm>
          <a:off x="5027926" y="2636912"/>
          <a:ext cx="41044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год</a:t>
            </a:r>
            <a:b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552873"/>
              </p:ext>
            </p:extLst>
          </p:nvPr>
        </p:nvGraphicFramePr>
        <p:xfrm>
          <a:off x="107504" y="1052736"/>
          <a:ext cx="4824536" cy="4201251"/>
        </p:xfrm>
        <a:graphic>
          <a:graphicData uri="http://schemas.openxmlformats.org/drawingml/2006/table">
            <a:tbl>
              <a:tblPr/>
              <a:tblGrid>
                <a:gridCol w="3049430"/>
                <a:gridCol w="550970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66 161,286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899,907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790,743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553,721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6939510" y="1340768"/>
            <a:ext cx="2232248" cy="792088"/>
          </a:xfrm>
          <a:prstGeom prst="wedgeEllipseCallout">
            <a:avLst>
              <a:gd name="adj1" fmla="val -16594"/>
              <a:gd name="adj2" fmla="val 1201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67 209,440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9,45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7102"/>
            <a:ext cx="1944216" cy="15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216024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74573"/>
              </p:ext>
            </p:extLst>
          </p:nvPr>
        </p:nvGraphicFramePr>
        <p:xfrm>
          <a:off x="4935473" y="2780928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516546"/>
              </p:ext>
            </p:extLst>
          </p:nvPr>
        </p:nvGraphicFramePr>
        <p:xfrm>
          <a:off x="251520" y="1380765"/>
          <a:ext cx="3744416" cy="2408276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5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1 260,648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1 260,648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628800"/>
            <a:ext cx="2448272" cy="1080120"/>
          </a:xfrm>
          <a:prstGeom prst="wedgeEllipseCallout">
            <a:avLst>
              <a:gd name="adj1" fmla="val -4989"/>
              <a:gd name="adj2" fmla="val 98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 национальная безопасность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525,648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Егор+ Арина\priziv-v-armiy-250x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183" y="1412776"/>
            <a:ext cx="2088232" cy="1503938"/>
          </a:xfrm>
          <a:prstGeom prst="rect">
            <a:avLst/>
          </a:prstGeom>
          <a:noFill/>
        </p:spPr>
      </p:pic>
      <p:pic>
        <p:nvPicPr>
          <p:cNvPr id="12" name="Picture 2" descr="C:\Users\user\Desktop\Егор+ Арина\паспорт террито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44416" cy="23762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19963"/>
              </p:ext>
            </p:extLst>
          </p:nvPr>
        </p:nvGraphicFramePr>
        <p:xfrm>
          <a:off x="4283968" y="3284984"/>
          <a:ext cx="3456385" cy="340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8004927"/>
              </p:ext>
            </p:extLst>
          </p:nvPr>
        </p:nvGraphicFramePr>
        <p:xfrm>
          <a:off x="251520" y="1356003"/>
          <a:ext cx="4680520" cy="1809725"/>
        </p:xfrm>
        <a:graphic>
          <a:graphicData uri="http://schemas.openxmlformats.org/drawingml/2006/table">
            <a:tbl>
              <a:tblPr/>
              <a:tblGrid>
                <a:gridCol w="2715730"/>
                <a:gridCol w="576064"/>
                <a:gridCol w="138872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864,517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374,490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25 796,484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2 590,32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444208" y="1556792"/>
            <a:ext cx="2448272" cy="936104"/>
          </a:xfrm>
          <a:prstGeom prst="wedgeEllipseCallout">
            <a:avLst>
              <a:gd name="adj1" fmla="val 28588"/>
              <a:gd name="adj2" fmla="val 94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864,517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4,06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user\Desktop\Егор+ Арина\98491286_1363260669_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4" y="4941168"/>
            <a:ext cx="2433032" cy="1728192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65" y="3429000"/>
            <a:ext cx="2291712" cy="165618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15778"/>
              </p:ext>
            </p:extLst>
          </p:nvPr>
        </p:nvGraphicFramePr>
        <p:xfrm>
          <a:off x="5220072" y="3068960"/>
          <a:ext cx="3923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14469"/>
              </p:ext>
            </p:extLst>
          </p:nvPr>
        </p:nvGraphicFramePr>
        <p:xfrm>
          <a:off x="251520" y="1412777"/>
          <a:ext cx="4032447" cy="2000989"/>
        </p:xfrm>
        <a:graphic>
          <a:graphicData uri="http://schemas.openxmlformats.org/drawingml/2006/table">
            <a:tbl>
              <a:tblPr/>
              <a:tblGrid>
                <a:gridCol w="2304256"/>
                <a:gridCol w="569442"/>
                <a:gridCol w="1158749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 от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33 911,142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26 818,718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842,424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439918"/>
            <a:ext cx="2448272" cy="1269002"/>
          </a:xfrm>
          <a:prstGeom prst="wedgeEllipseCallout">
            <a:avLst>
              <a:gd name="adj1" fmla="val 13874"/>
              <a:gd name="adj2" fmla="val 73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33 911,142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control_g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32448" cy="2736304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0f1247be7d34a17598d051992603ac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39918"/>
            <a:ext cx="2232248" cy="1629041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28307"/>
              </p:ext>
            </p:extLst>
          </p:nvPr>
        </p:nvGraphicFramePr>
        <p:xfrm>
          <a:off x="4463987" y="3068959"/>
          <a:ext cx="4500501" cy="36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5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4733895"/>
              </p:ext>
            </p:extLst>
          </p:nvPr>
        </p:nvGraphicFramePr>
        <p:xfrm>
          <a:off x="251520" y="1412777"/>
          <a:ext cx="4248472" cy="1136892"/>
        </p:xfrm>
        <a:graphic>
          <a:graphicData uri="http://schemas.openxmlformats.org/drawingml/2006/table">
            <a:tbl>
              <a:tblPr/>
              <a:tblGrid>
                <a:gridCol w="3126234"/>
                <a:gridCol w="1122238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700808"/>
            <a:ext cx="2429722" cy="792088"/>
          </a:xfrm>
          <a:prstGeom prst="wedgeEllipseCallout">
            <a:avLst>
              <a:gd name="adj1" fmla="val 27829"/>
              <a:gd name="adj2" fmla="val 220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515,00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320480" cy="3600400"/>
          </a:xfrm>
          <a:prstGeom prst="rect">
            <a:avLst/>
          </a:prstGeom>
          <a:noFill/>
        </p:spPr>
      </p:pic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215449"/>
              </p:ext>
            </p:extLst>
          </p:nvPr>
        </p:nvGraphicFramePr>
        <p:xfrm>
          <a:off x="4789729" y="2591672"/>
          <a:ext cx="4104456" cy="41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4825300"/>
              </p:ext>
            </p:extLst>
          </p:nvPr>
        </p:nvGraphicFramePr>
        <p:xfrm>
          <a:off x="251520" y="1412777"/>
          <a:ext cx="3528392" cy="2180522"/>
        </p:xfrm>
        <a:graphic>
          <a:graphicData uri="http://schemas.openxmlformats.org/drawingml/2006/table">
            <a:tbl>
              <a:tblPr/>
              <a:tblGrid>
                <a:gridCol w="2232248"/>
                <a:gridCol w="1296144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509 693,395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132 455,029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322 331,536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956,144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3 502,058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448,628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139952" y="1772816"/>
            <a:ext cx="2448272" cy="936104"/>
          </a:xfrm>
          <a:prstGeom prst="wedgeEllipseCallout">
            <a:avLst>
              <a:gd name="adj1" fmla="val 10735"/>
              <a:gd name="adj2" fmla="val 81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509 693,395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71,70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029013"/>
            <a:ext cx="2016223" cy="2111955"/>
          </a:xfrm>
          <a:prstGeom prst="rect">
            <a:avLst/>
          </a:prstGeom>
          <a:noFill/>
        </p:spPr>
      </p:pic>
      <p:pic>
        <p:nvPicPr>
          <p:cNvPr id="10" name="Picture 5" descr="\\192.168.170.75\Documents\Отдел дизайна и рекламы\!!Дизайнерская\ПРЕЗЕНТАЦИИ\шаблон презентации\Иконки в презентации\здания\school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952328" cy="2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!!!ДИСК Д\ПРЕЗЕНТАЦИИ\Партнерская 2011\Картинки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86071"/>
              </p:ext>
            </p:extLst>
          </p:nvPr>
        </p:nvGraphicFramePr>
        <p:xfrm>
          <a:off x="5148064" y="3140968"/>
          <a:ext cx="38524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2394855"/>
              </p:ext>
            </p:extLst>
          </p:nvPr>
        </p:nvGraphicFramePr>
        <p:xfrm>
          <a:off x="251520" y="1412777"/>
          <a:ext cx="3528392" cy="1126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283968" y="1412776"/>
            <a:ext cx="2592288" cy="864096"/>
          </a:xfrm>
          <a:prstGeom prst="wedgeEllipseCallout">
            <a:avLst>
              <a:gd name="adj1" fmla="val 13689"/>
              <a:gd name="adj2" fmla="val 102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535,095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1,20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36912"/>
            <a:ext cx="1944216" cy="1656184"/>
          </a:xfrm>
          <a:prstGeom prst="rect">
            <a:avLst/>
          </a:prstGeom>
          <a:noFill/>
        </p:spPr>
      </p:pic>
      <p:pic>
        <p:nvPicPr>
          <p:cNvPr id="12" name="Picture 4" descr="C:\Users\user\Desktop\Егор+ Арина\depositphotos_22741983-Microphone-black-silhouette-with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555776" y="2674158"/>
            <a:ext cx="2304256" cy="1906970"/>
          </a:xfrm>
          <a:prstGeom prst="rect">
            <a:avLst/>
          </a:prstGeom>
          <a:noFill/>
        </p:spPr>
      </p:pic>
      <p:pic>
        <p:nvPicPr>
          <p:cNvPr id="14" name="Picture 3" descr="C:\Users\user\Desktop\Егор+ Арина\gu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736303" cy="201622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75900"/>
              </p:ext>
            </p:extLst>
          </p:nvPr>
        </p:nvGraphicFramePr>
        <p:xfrm>
          <a:off x="5033995" y="2852936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0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2019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1260995"/>
              </p:ext>
            </p:extLst>
          </p:nvPr>
        </p:nvGraphicFramePr>
        <p:xfrm>
          <a:off x="251520" y="1412777"/>
          <a:ext cx="3528392" cy="136930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25.06.2019 № 491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557,348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3 294,290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26 303,058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196752"/>
            <a:ext cx="2232248" cy="864096"/>
          </a:xfrm>
          <a:prstGeom prst="wedgeEllipseCallout">
            <a:avLst>
              <a:gd name="adj1" fmla="val -34767"/>
              <a:gd name="adj2" fmla="val 1031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32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557,348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4,58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pensii_c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8" y="4894668"/>
            <a:ext cx="2895918" cy="1963332"/>
          </a:xfrm>
          <a:prstGeom prst="rect">
            <a:avLst/>
          </a:prstGeom>
          <a:noFill/>
        </p:spPr>
      </p:pic>
      <p:pic>
        <p:nvPicPr>
          <p:cNvPr id="10" name="Picture 4" descr="C:\Users\user\Desktop\Егор+ Арина\sz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852936"/>
            <a:ext cx="3312368" cy="2041732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261331"/>
              </p:ext>
            </p:extLst>
          </p:nvPr>
        </p:nvGraphicFramePr>
        <p:xfrm>
          <a:off x="4463987" y="2636912"/>
          <a:ext cx="4104457" cy="405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1739</TotalTime>
  <Words>676</Words>
  <Application>Microsoft Office PowerPoint</Application>
  <PresentationFormat>Экран (4:3)</PresentationFormat>
  <Paragraphs>241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ХАНКАЙСКОГО МУНИЦИПАЛЬНОГО РАЙОНА на что будут потрачены бюджетные средства        (тысяч рублей)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  <vt:lpstr>Сведения о расходах бюджета на 2019 год по разделам и подразделам классификации расходов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Аверина Евгения Владимировна</dc:creator>
  <cp:lastModifiedBy>Остапенко Елена Евгеньевна</cp:lastModifiedBy>
  <cp:revision>236</cp:revision>
  <cp:lastPrinted>2017-03-27T06:33:35Z</cp:lastPrinted>
  <dcterms:created xsi:type="dcterms:W3CDTF">2017-03-27T05:57:30Z</dcterms:created>
  <dcterms:modified xsi:type="dcterms:W3CDTF">2019-10-02T02:13:30Z</dcterms:modified>
</cp:coreProperties>
</file>