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5"/>
  </p:sldMasterIdLst>
  <p:notesMasterIdLst>
    <p:notesMasterId r:id="rId37"/>
  </p:notesMasterIdLst>
  <p:sldIdLst>
    <p:sldId id="257" r:id="rId6"/>
    <p:sldId id="294" r:id="rId7"/>
    <p:sldId id="258" r:id="rId8"/>
    <p:sldId id="299" r:id="rId9"/>
    <p:sldId id="301" r:id="rId10"/>
    <p:sldId id="302" r:id="rId11"/>
    <p:sldId id="296" r:id="rId12"/>
    <p:sldId id="297" r:id="rId13"/>
    <p:sldId id="265" r:id="rId14"/>
    <p:sldId id="266" r:id="rId15"/>
    <p:sldId id="267" r:id="rId16"/>
    <p:sldId id="268" r:id="rId17"/>
    <p:sldId id="269" r:id="rId18"/>
    <p:sldId id="278" r:id="rId19"/>
    <p:sldId id="271" r:id="rId20"/>
    <p:sldId id="279" r:id="rId21"/>
    <p:sldId id="298" r:id="rId22"/>
    <p:sldId id="280" r:id="rId23"/>
    <p:sldId id="272" r:id="rId24"/>
    <p:sldId id="273" r:id="rId25"/>
    <p:sldId id="281" r:id="rId26"/>
    <p:sldId id="282" r:id="rId27"/>
    <p:sldId id="283" r:id="rId28"/>
    <p:sldId id="284" r:id="rId29"/>
    <p:sldId id="275" r:id="rId30"/>
    <p:sldId id="285" r:id="rId31"/>
    <p:sldId id="303" r:id="rId32"/>
    <p:sldId id="304" r:id="rId33"/>
    <p:sldId id="305" r:id="rId34"/>
    <p:sldId id="306" r:id="rId35"/>
    <p:sldId id="307" r:id="rId36"/>
  </p:sldIdLst>
  <p:sldSz cx="9144000" cy="6858000" type="screen4x3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6600"/>
    <a:srgbClr val="003300"/>
    <a:srgbClr val="339933"/>
    <a:srgbClr val="FFFFFF"/>
    <a:srgbClr val="003399"/>
    <a:srgbClr val="FFCCCC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8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5710"/>
            <a:ext cx="5335588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88925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242"/>
            <a:ext cx="288925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E0A4FD-AE4A-4A93-BBBB-3B839912F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CB4286-23E7-4692-94E6-8BDC9D64C208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3481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2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Согласно Концепции снижения административных барьеров и Указа Президента РФ от 7 мая 2012 года №601</a:t>
            </a:r>
          </a:p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21" name="Номер слайда 3"/>
          <p:cNvSpPr txBox="1">
            <a:spLocks noGrp="1"/>
          </p:cNvSpPr>
          <p:nvPr/>
        </p:nvSpPr>
        <p:spPr bwMode="auto">
          <a:xfrm>
            <a:off x="3778250" y="9428242"/>
            <a:ext cx="288925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D059C8C-44E1-456D-976C-6581A3386DCD}" type="slidenum">
              <a:rPr lang="ru-RU" altLang="ru-RU" sz="1200">
                <a:latin typeface="Calibri" pitchFamily="34" charset="0"/>
              </a:rPr>
              <a:pPr algn="r"/>
              <a:t>1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0CB08-BD38-4335-8A09-3EC73E7B5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8B4C2-5F72-49F0-A7E6-48BFC09E4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BA96D-EE30-4F56-A58C-A0C63CD470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3830F-497F-4618-8DCF-D72471C73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4AC1B-8020-4778-B5FD-B7DA5DA96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FC257-ED1B-40D1-8945-971C16B5E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30F33-9532-449A-9538-64B7F5084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C94ED-5A3A-425F-BE38-41F480637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FEC27-05CD-4C09-802A-C87E0C4D85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893A5-D41F-4DB2-AAF8-BAA878423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DB002-E34E-4B8D-B010-6A88E4666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DC3FF27-3AA7-49BE-A7FB-525E7504A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650" y="1412875"/>
            <a:ext cx="7704138" cy="3960813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FFFFFF"/>
                </a:solidFill>
              </a:rPr>
              <a:t/>
            </a:r>
            <a:br>
              <a:rPr lang="ru-RU" sz="2400" b="1" dirty="0" smtClean="0">
                <a:solidFill>
                  <a:srgbClr val="FFFFFF"/>
                </a:solidFill>
              </a:rPr>
            </a:br>
            <a:r>
              <a:rPr lang="ru-RU" sz="2400" b="1" dirty="0" smtClean="0">
                <a:solidFill>
                  <a:srgbClr val="FFFFFF"/>
                </a:solidFill>
              </a:rPr>
              <a:t>Оценка </a:t>
            </a:r>
            <a:br>
              <a:rPr lang="ru-RU" sz="2400" b="1" dirty="0" smtClean="0">
                <a:solidFill>
                  <a:srgbClr val="FFFFFF"/>
                </a:solidFill>
              </a:rPr>
            </a:br>
            <a:r>
              <a:rPr lang="ru-RU" sz="2400" b="1" dirty="0" smtClean="0">
                <a:solidFill>
                  <a:srgbClr val="FFFFFF"/>
                </a:solidFill>
              </a:rPr>
              <a:t>населением эффективности деятельности руководителей ОМСУ, унитарных предприятий и учреждений, действующих на региональном и муниципальном уровнях, контрольный пакет акций которых находится в государственной собственности Магаданской  области или в муниципальной собственности, осуществляющих оказание услуг населению муниципальных образований Магаданской области за 2014 год</a:t>
            </a:r>
            <a:br>
              <a:rPr lang="ru-RU" sz="2400" b="1" dirty="0" smtClean="0">
                <a:solidFill>
                  <a:srgbClr val="FFFFFF"/>
                </a:solidFill>
              </a:rPr>
            </a:b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2051" name="Прямоугольник 4"/>
          <p:cNvSpPr>
            <a:spLocks noChangeArrowheads="1"/>
          </p:cNvSpPr>
          <p:nvPr/>
        </p:nvSpPr>
        <p:spPr bwMode="auto">
          <a:xfrm>
            <a:off x="1042988" y="476250"/>
            <a:ext cx="1709737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области</a:t>
            </a:r>
          </a:p>
        </p:txBody>
      </p:sp>
      <p:pic>
        <p:nvPicPr>
          <p:cNvPr id="2052" name="Picture 5" descr="Герб Магаданской област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56FCB2-22FE-42F9-8402-CA5AE1ABA2C6}" type="slidenum">
              <a:rPr lang="ru-RU" altLang="ru-RU" sz="1200" smtClean="0"/>
              <a:pPr/>
              <a:t>10</a:t>
            </a:fld>
            <a:endParaRPr lang="ru-RU" altLang="ru-RU" sz="12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84438" y="404813"/>
            <a:ext cx="6418262" cy="719137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ru-RU" sz="2600" b="1" dirty="0" smtClean="0">
                <a:solidFill>
                  <a:schemeClr val="bg1"/>
                </a:solidFill>
              </a:rPr>
              <a:t>   Оценка общей удовлетворенности</a:t>
            </a:r>
          </a:p>
        </p:txBody>
      </p:sp>
      <p:sp>
        <p:nvSpPr>
          <p:cNvPr id="11268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pic>
        <p:nvPicPr>
          <p:cNvPr id="11269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Прямоугольник 7"/>
          <p:cNvSpPr>
            <a:spLocks noChangeArrowheads="1"/>
          </p:cNvSpPr>
          <p:nvPr/>
        </p:nvSpPr>
        <p:spPr bwMode="auto">
          <a:xfrm>
            <a:off x="323850" y="1484313"/>
            <a:ext cx="85693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b="1" i="1">
                <a:solidFill>
                  <a:srgbClr val="A50021"/>
                </a:solidFill>
              </a:rPr>
              <a:t>Оценка уровня организации электроснабжения</a:t>
            </a:r>
          </a:p>
        </p:txBody>
      </p:sp>
      <p:graphicFrame>
        <p:nvGraphicFramePr>
          <p:cNvPr id="11271" name="Object 6"/>
          <p:cNvGraphicFramePr>
            <a:graphicFrameLocks noChangeAspect="1"/>
          </p:cNvGraphicFramePr>
          <p:nvPr/>
        </p:nvGraphicFramePr>
        <p:xfrm>
          <a:off x="2843213" y="1844675"/>
          <a:ext cx="3673475" cy="3600450"/>
        </p:xfrm>
        <a:graphic>
          <a:graphicData uri="http://schemas.openxmlformats.org/presentationml/2006/ole">
            <p:oleObj spid="_x0000_s11271" name="Диаграмма" r:id="rId4" imgW="4038549" imgH="4705453" progId="MSGraph.Chart.8">
              <p:embed followColorScheme="full"/>
            </p:oleObj>
          </a:graphicData>
        </a:graphic>
      </p:graphicFrame>
      <p:sp>
        <p:nvSpPr>
          <p:cNvPr id="11272" name="Прямоугольник 9"/>
          <p:cNvSpPr>
            <a:spLocks noChangeArrowheads="1"/>
          </p:cNvSpPr>
          <p:nvPr/>
        </p:nvSpPr>
        <p:spPr bwMode="auto">
          <a:xfrm>
            <a:off x="2700338" y="5300663"/>
            <a:ext cx="42481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200" i="1"/>
              <a:t>В % от опрошенных, </a:t>
            </a:r>
            <a:r>
              <a:rPr lang="en-US" altLang="ru-RU" sz="1200" i="1"/>
              <a:t>n=</a:t>
            </a:r>
            <a:r>
              <a:rPr lang="ru-RU" altLang="ru-RU" sz="1200" i="1"/>
              <a:t>287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2BB648-8951-487B-8C85-DB9AE230B8F7}" type="slidenum">
              <a:rPr lang="ru-RU" altLang="ru-RU" sz="1200" smtClean="0"/>
              <a:pPr/>
              <a:t>11</a:t>
            </a:fld>
            <a:endParaRPr lang="ru-RU" altLang="ru-RU" sz="12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84438" y="404813"/>
            <a:ext cx="6418262" cy="792162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ru-RU" sz="2600" b="1" dirty="0" smtClean="0">
                <a:solidFill>
                  <a:schemeClr val="bg1"/>
                </a:solidFill>
              </a:rPr>
              <a:t>   Оценка общей удовлетворенности</a:t>
            </a:r>
          </a:p>
        </p:txBody>
      </p:sp>
      <p:sp>
        <p:nvSpPr>
          <p:cNvPr id="12292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pic>
        <p:nvPicPr>
          <p:cNvPr id="12293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Прямоугольник 6"/>
          <p:cNvSpPr>
            <a:spLocks noChangeArrowheads="1"/>
          </p:cNvSpPr>
          <p:nvPr/>
        </p:nvSpPr>
        <p:spPr bwMode="auto">
          <a:xfrm>
            <a:off x="539750" y="1341438"/>
            <a:ext cx="820896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>
                <a:solidFill>
                  <a:srgbClr val="A50021"/>
                </a:solidFill>
              </a:rPr>
              <a:t>Оценка  предпринятых в прошедшем году органами местного самоуправления мер, приведших к улучшению или ухудшению качества жизни граждан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84213" y="2403475"/>
          <a:ext cx="7993062" cy="1555754"/>
        </p:xfrm>
        <a:graphic>
          <a:graphicData uri="http://schemas.openxmlformats.org/drawingml/2006/table">
            <a:tbl>
              <a:tblPr/>
              <a:tblGrid>
                <a:gridCol w="6394447"/>
                <a:gridCol w="1598615"/>
              </a:tblGrid>
              <a:tr h="449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Варианты</a:t>
                      </a:r>
                    </a:p>
                  </a:txBody>
                  <a:tcPr marL="90002" marR="90002" marT="46793" marB="467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Ответили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(n=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287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3" marB="45713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</a:tr>
              <a:tr h="276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безусловно, к улучшению</a:t>
                      </a:r>
                    </a:p>
                  </a:txBody>
                  <a:tcPr marL="91442" marR="9144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37,63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2" marR="90002" marT="46793" marB="467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скорее к улучшению</a:t>
                      </a:r>
                    </a:p>
                  </a:txBody>
                  <a:tcPr marL="91442" marR="9144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29,97%</a:t>
                      </a:r>
                    </a:p>
                  </a:txBody>
                  <a:tcPr marL="90002" marR="90002" marT="46793" marB="467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практически ничего не изменили</a:t>
                      </a:r>
                    </a:p>
                  </a:txBody>
                  <a:tcPr marL="91442" marR="9144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28,57%</a:t>
                      </a:r>
                    </a:p>
                  </a:txBody>
                  <a:tcPr marL="90002" marR="90002" marT="46793" marB="467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Затрудняюсь ответить</a:t>
                      </a:r>
                    </a:p>
                  </a:txBody>
                  <a:tcPr marL="91442" marR="9144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3,83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2" marR="90002" marT="46793" marB="467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4213" y="4365625"/>
          <a:ext cx="2160587" cy="981174"/>
        </p:xfrm>
        <a:graphic>
          <a:graphicData uri="http://schemas.openxmlformats.org/drawingml/2006/table">
            <a:tbl>
              <a:tblPr/>
              <a:tblGrid>
                <a:gridCol w="1152313"/>
                <a:gridCol w="1008274"/>
              </a:tblGrid>
              <a:tr h="459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 граждан</a:t>
                      </a:r>
                    </a:p>
                  </a:txBody>
                  <a:tcPr marL="90014" marR="90014" marT="46689" marB="4668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Ответили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(n=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287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611" marB="4561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</a:tr>
              <a:tr h="260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Женский</a:t>
                      </a:r>
                    </a:p>
                  </a:txBody>
                  <a:tcPr marL="91455" marR="91455" marT="45611" marB="456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36,24%</a:t>
                      </a:r>
                    </a:p>
                  </a:txBody>
                  <a:tcPr marL="90014" marR="90014" marT="46689" marB="4668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Мужской</a:t>
                      </a:r>
                    </a:p>
                  </a:txBody>
                  <a:tcPr marL="91455" marR="91455" marT="45611" marB="456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63,76%</a:t>
                      </a:r>
                    </a:p>
                  </a:txBody>
                  <a:tcPr marL="90014" marR="90014" marT="46689" marB="4668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059113" y="4365625"/>
          <a:ext cx="2376487" cy="1284289"/>
        </p:xfrm>
        <a:graphic>
          <a:graphicData uri="http://schemas.openxmlformats.org/drawingml/2006/table">
            <a:tbl>
              <a:tblPr/>
              <a:tblGrid>
                <a:gridCol w="1279647"/>
                <a:gridCol w="1096840"/>
              </a:tblGrid>
              <a:tr h="457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Возраст</a:t>
                      </a:r>
                    </a:p>
                  </a:txBody>
                  <a:tcPr marL="90008" marR="90008" marT="46766" marB="467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Ответили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(n=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287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686" marB="4568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</a:tr>
              <a:tr h="275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31–50 лет</a:t>
                      </a:r>
                    </a:p>
                  </a:txBody>
                  <a:tcPr marL="91449" marR="91449"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51,57%</a:t>
                      </a:r>
                    </a:p>
                  </a:txBody>
                  <a:tcPr marL="90008" marR="90008" marT="46766" marB="4676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Старше 50 лет</a:t>
                      </a:r>
                    </a:p>
                  </a:txBody>
                  <a:tcPr marL="91449" marR="91449"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26,83%</a:t>
                      </a:r>
                    </a:p>
                  </a:txBody>
                  <a:tcPr marL="90008" marR="90008" marT="46766" marB="4676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18-30 лет</a:t>
                      </a:r>
                    </a:p>
                  </a:txBody>
                  <a:tcPr marL="91449" marR="91449"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21,6%</a:t>
                      </a:r>
                    </a:p>
                  </a:txBody>
                  <a:tcPr marL="90008" marR="90008" marT="46766" marB="4676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580063" y="4333875"/>
          <a:ext cx="2952750" cy="1754326"/>
        </p:xfrm>
        <a:graphic>
          <a:graphicData uri="http://schemas.openxmlformats.org/drawingml/2006/table">
            <a:tbl>
              <a:tblPr/>
              <a:tblGrid>
                <a:gridCol w="1872476"/>
                <a:gridCol w="1080274"/>
              </a:tblGrid>
              <a:tr h="457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marL="90013" marR="90013" marT="46745" marB="46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Ответили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(n=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287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3" marR="91453" marT="45666" marB="4566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</a:tr>
              <a:tr h="276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Высшее образование</a:t>
                      </a:r>
                    </a:p>
                  </a:txBody>
                  <a:tcPr marL="91453" marR="91453" marT="45666" marB="456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58,89%</a:t>
                      </a:r>
                    </a:p>
                  </a:txBody>
                  <a:tcPr marL="90013" marR="90013" marT="46745" marB="4674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Среднее общее, специальное , неполное высшее</a:t>
                      </a:r>
                    </a:p>
                  </a:txBody>
                  <a:tcPr marL="91453" marR="91453" marT="45666" marB="456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33,80%</a:t>
                      </a:r>
                    </a:p>
                  </a:txBody>
                  <a:tcPr marL="90013" marR="90013" marT="46745" marB="4674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Начальное, неполное среднее </a:t>
                      </a:r>
                    </a:p>
                  </a:txBody>
                  <a:tcPr marL="91453" marR="91453" marT="45666" marB="456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7,32%</a:t>
                      </a:r>
                    </a:p>
                  </a:txBody>
                  <a:tcPr marL="90013" marR="90013" marT="46745" marB="4674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DAB0C6-CE90-4EB8-BCF5-9BD4D0DE69F4}" type="slidenum">
              <a:rPr lang="ru-RU" altLang="ru-RU" sz="1200" smtClean="0"/>
              <a:pPr/>
              <a:t>12</a:t>
            </a:fld>
            <a:endParaRPr lang="ru-RU" altLang="ru-RU" sz="1200" smtClean="0"/>
          </a:p>
        </p:txBody>
      </p:sp>
      <p:sp>
        <p:nvSpPr>
          <p:cNvPr id="1331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84438" y="333375"/>
            <a:ext cx="6418262" cy="792163"/>
          </a:xfrm>
          <a:solidFill>
            <a:srgbClr val="006600"/>
          </a:solidFill>
        </p:spPr>
        <p:txBody>
          <a:bodyPr/>
          <a:lstStyle/>
          <a:p>
            <a:pPr algn="l" eaLnBrk="1" hangingPunct="1"/>
            <a:r>
              <a:rPr lang="ru-RU" altLang="ru-RU" sz="2600" b="1" smtClean="0">
                <a:solidFill>
                  <a:schemeClr val="bg1"/>
                </a:solidFill>
              </a:rPr>
              <a:t>  Основные выводы и рекомендации</a:t>
            </a:r>
          </a:p>
        </p:txBody>
      </p:sp>
      <p:sp>
        <p:nvSpPr>
          <p:cNvPr id="13316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11188" y="1409700"/>
            <a:ext cx="8064500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400"/>
              <a:t>  </a:t>
            </a:r>
            <a:r>
              <a:rPr lang="ru-RU" altLang="ru-RU" sz="1300"/>
              <a:t>Всего по муниципальным образованиям ответили на вопросы формализованной анкеты 310 человек, что составляет 0,2% от численности постоянного населения  Магаданской области  старше 18 лет. </a:t>
            </a:r>
          </a:p>
          <a:p>
            <a:pPr algn="just">
              <a:buClr>
                <a:srgbClr val="A50021"/>
              </a:buClr>
            </a:pPr>
            <a:endParaRPr lang="ru-RU" altLang="ru-RU" sz="1300"/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300" b="1"/>
              <a:t>  Общий уровень удовлетворенности</a:t>
            </a:r>
            <a:r>
              <a:rPr lang="ru-RU" altLang="ru-RU" sz="1300"/>
              <a:t> населения </a:t>
            </a:r>
            <a:r>
              <a:rPr lang="ru-RU" altLang="ru-RU" sz="1300" b="1"/>
              <a:t>эффективностью деятельности глав </a:t>
            </a:r>
            <a:r>
              <a:rPr lang="ru-RU" altLang="ru-RU" sz="1300"/>
              <a:t>муниципальных образований в прошедшем году составил </a:t>
            </a:r>
            <a:r>
              <a:rPr lang="ru-RU" altLang="ru-RU" sz="1300" b="1"/>
              <a:t>67,74%</a:t>
            </a:r>
            <a:r>
              <a:rPr lang="ru-RU" altLang="ru-RU" sz="1300"/>
              <a:t> от числа опрошенных, не удовлетворены работой глав</a:t>
            </a:r>
            <a:r>
              <a:rPr lang="ru-RU" altLang="ru-RU" sz="1300" b="1"/>
              <a:t> </a:t>
            </a:r>
            <a:r>
              <a:rPr lang="ru-RU" altLang="ru-RU" sz="1300"/>
              <a:t>23,23%</a:t>
            </a:r>
            <a:r>
              <a:rPr lang="ru-RU" altLang="ru-RU" sz="1300" b="1"/>
              <a:t> </a:t>
            </a:r>
            <a:r>
              <a:rPr lang="ru-RU" altLang="ru-RU" sz="1300"/>
              <a:t>от числа опрошенных (</a:t>
            </a:r>
            <a:r>
              <a:rPr lang="en-US" altLang="ru-RU" sz="1300"/>
              <a:t>n=</a:t>
            </a:r>
            <a:r>
              <a:rPr lang="ru-RU" altLang="ru-RU" sz="1300"/>
              <a:t>310).</a:t>
            </a:r>
            <a:endParaRPr lang="en-US" altLang="ru-RU" sz="1300"/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endParaRPr lang="ru-RU" altLang="ru-RU" sz="1300"/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300"/>
              <a:t>  </a:t>
            </a:r>
            <a:r>
              <a:rPr lang="ru-RU" altLang="ru-RU" sz="1300" b="1"/>
              <a:t>Общий уровень удовлетворенности</a:t>
            </a:r>
            <a:r>
              <a:rPr lang="ru-RU" altLang="ru-RU" sz="1300"/>
              <a:t> населения эффективностью </a:t>
            </a:r>
            <a:r>
              <a:rPr lang="ru-RU" altLang="ru-RU" sz="1300" b="1"/>
              <a:t>деятельности глав местной администрации</a:t>
            </a:r>
            <a:r>
              <a:rPr lang="ru-RU" altLang="ru-RU" sz="1300"/>
              <a:t> муниципальных образований в прошедшем году составил  </a:t>
            </a:r>
            <a:r>
              <a:rPr lang="ru-RU" altLang="ru-RU" sz="1300" b="1"/>
              <a:t>62,3% </a:t>
            </a:r>
            <a:r>
              <a:rPr lang="ru-RU" altLang="ru-RU" sz="1300"/>
              <a:t>от числа опрошенных (</a:t>
            </a:r>
            <a:r>
              <a:rPr lang="en-US" altLang="ru-RU" sz="1300"/>
              <a:t>n=</a:t>
            </a:r>
            <a:r>
              <a:rPr lang="ru-RU" altLang="ru-RU" sz="1300"/>
              <a:t>297).</a:t>
            </a:r>
            <a:r>
              <a:rPr lang="ru-RU" altLang="ru-RU" sz="1300" b="1"/>
              <a:t> </a:t>
            </a:r>
            <a:r>
              <a:rPr lang="ru-RU" altLang="ru-RU" sz="1300"/>
              <a:t>Не удовлетворены  работой глав местной администрации – 28,62%.</a:t>
            </a:r>
          </a:p>
          <a:p>
            <a:pPr algn="just">
              <a:buClr>
                <a:srgbClr val="A50021"/>
              </a:buClr>
              <a:buFont typeface="Wingdings" pitchFamily="2" charset="2"/>
              <a:buNone/>
            </a:pPr>
            <a:endParaRPr lang="ru-RU" altLang="ru-RU" sz="1300"/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300" b="1"/>
              <a:t>  Общий уровень удовлетворенности</a:t>
            </a:r>
            <a:r>
              <a:rPr lang="ru-RU" altLang="ru-RU" sz="1300"/>
              <a:t> населения  предпринятыми органами местного самоуправления мерами, которые в целом привели к улучшению качества жизни граждан составил  </a:t>
            </a:r>
            <a:r>
              <a:rPr lang="ru-RU" altLang="ru-RU" sz="1300" b="1"/>
              <a:t>67,6% </a:t>
            </a:r>
            <a:r>
              <a:rPr lang="ru-RU" altLang="ru-RU" sz="1300"/>
              <a:t>от числа опрошенных (</a:t>
            </a:r>
            <a:r>
              <a:rPr lang="en-US" altLang="ru-RU" sz="1300"/>
              <a:t>n=</a:t>
            </a:r>
            <a:r>
              <a:rPr lang="ru-RU" altLang="ru-RU" sz="1300"/>
              <a:t>287), из них 28,57%  отметили отсутствие изменений к  улучшению.  </a:t>
            </a:r>
          </a:p>
          <a:p>
            <a:pPr algn="just">
              <a:buClr>
                <a:srgbClr val="A50021"/>
              </a:buClr>
              <a:buFont typeface="Wingdings" pitchFamily="2" charset="2"/>
              <a:buNone/>
            </a:pPr>
            <a:endParaRPr lang="ru-RU" altLang="ru-RU" sz="1300"/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300" b="1"/>
              <a:t>  Общий уровень удовлетворенности граждан организацией транспортного обслуживания </a:t>
            </a:r>
            <a:r>
              <a:rPr lang="ru-RU" altLang="ru-RU" sz="1300"/>
              <a:t>в муниципальных образованиях составил </a:t>
            </a:r>
            <a:r>
              <a:rPr lang="ru-RU" altLang="ru-RU" sz="1300" b="1"/>
              <a:t>63,36% </a:t>
            </a:r>
            <a:r>
              <a:rPr lang="ru-RU" altLang="ru-RU" sz="1300"/>
              <a:t>от числа опрошенных(</a:t>
            </a:r>
            <a:r>
              <a:rPr lang="en-US" altLang="ru-RU" sz="1300"/>
              <a:t>n=</a:t>
            </a:r>
            <a:r>
              <a:rPr lang="ru-RU" altLang="ru-RU" sz="1300"/>
              <a:t>292), не удовлетворены организацией транспортного обслуживания 23,97%.</a:t>
            </a:r>
          </a:p>
          <a:p>
            <a:pPr algn="just">
              <a:buClr>
                <a:srgbClr val="A50021"/>
              </a:buClr>
            </a:pPr>
            <a:r>
              <a:rPr lang="ru-RU" altLang="ru-RU" sz="1300" b="1">
                <a:solidFill>
                  <a:srgbClr val="000066"/>
                </a:solidFill>
              </a:rPr>
              <a:t>Основные причины </a:t>
            </a:r>
            <a:r>
              <a:rPr lang="ru-RU" altLang="ru-RU" sz="1300"/>
              <a:t>неудовлетворенности качеством транспортного обслуживания от числа не удовлетворенных граждан (</a:t>
            </a:r>
            <a:r>
              <a:rPr lang="en-US" altLang="ru-RU" sz="1300"/>
              <a:t>n=</a:t>
            </a:r>
            <a:r>
              <a:rPr lang="ru-RU" altLang="ru-RU" sz="1300"/>
              <a:t>70): 54,29% от числа опрошенных не устраивает график движения транспорта; 65,71% недовольны отсутствием прямого транспортного сообщения с некоторыми точками городского округа (муниципального района); 50% опрошенных отметили плохое техническое и санитарное состояние транспортных средств.</a:t>
            </a:r>
            <a:endParaRPr lang="ru-RU" altLang="ru-RU" sz="1400"/>
          </a:p>
        </p:txBody>
      </p:sp>
      <p:pic>
        <p:nvPicPr>
          <p:cNvPr id="13318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8CD715-32FB-4705-BC5A-98E19A56ABBE}" type="slidenum">
              <a:rPr lang="ru-RU" altLang="ru-RU" sz="1200" smtClean="0"/>
              <a:pPr/>
              <a:t>13</a:t>
            </a:fld>
            <a:endParaRPr lang="ru-RU" altLang="ru-RU" sz="1200" smtClean="0"/>
          </a:p>
        </p:txBody>
      </p:sp>
      <p:sp>
        <p:nvSpPr>
          <p:cNvPr id="1433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84438" y="404813"/>
            <a:ext cx="6418262" cy="792162"/>
          </a:xfrm>
          <a:solidFill>
            <a:srgbClr val="006600"/>
          </a:solidFill>
        </p:spPr>
        <p:txBody>
          <a:bodyPr/>
          <a:lstStyle/>
          <a:p>
            <a:pPr algn="l" eaLnBrk="1" hangingPunct="1"/>
            <a:r>
              <a:rPr lang="ru-RU" altLang="ru-RU" sz="2600" b="1" smtClean="0">
                <a:solidFill>
                  <a:schemeClr val="bg1"/>
                </a:solidFill>
              </a:rPr>
              <a:t>  Основные выводы и рекомендации</a:t>
            </a:r>
          </a:p>
        </p:txBody>
      </p:sp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250825" y="1557338"/>
            <a:ext cx="85693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A50021"/>
              </a:buClr>
              <a:buFont typeface="Wingdings" pitchFamily="2" charset="2"/>
              <a:buChar char="Ø"/>
              <a:defRPr/>
            </a:pPr>
            <a:r>
              <a:rPr lang="ru-RU" sz="1400" dirty="0"/>
              <a:t> </a:t>
            </a:r>
            <a:r>
              <a:rPr lang="ru-RU" sz="1300" b="1" dirty="0"/>
              <a:t> Общий уровень удовлетворенности граждан качеством автомобильных дорог </a:t>
            </a:r>
            <a:r>
              <a:rPr lang="ru-RU" sz="1300" dirty="0"/>
              <a:t>муниципальных образований составил </a:t>
            </a:r>
            <a:r>
              <a:rPr lang="ru-RU" sz="1300" b="1" dirty="0"/>
              <a:t>36,21%</a:t>
            </a:r>
            <a:r>
              <a:rPr lang="ru-RU" sz="1300" dirty="0"/>
              <a:t>  от числа опрошенных </a:t>
            </a:r>
            <a:r>
              <a:rPr lang="ru-RU" altLang="ru-RU" sz="1300" dirty="0"/>
              <a:t>(</a:t>
            </a:r>
            <a:r>
              <a:rPr lang="en-US" altLang="ru-RU" sz="1300" dirty="0"/>
              <a:t>n=</a:t>
            </a:r>
            <a:r>
              <a:rPr lang="ru-RU" altLang="ru-RU" sz="1300" dirty="0"/>
              <a:t>290), не удовлетворены качеством автомобильных дорог 52,7%</a:t>
            </a:r>
            <a:r>
              <a:rPr lang="ru-RU" sz="1300" dirty="0"/>
              <a:t>. </a:t>
            </a:r>
          </a:p>
          <a:p>
            <a:pPr algn="just">
              <a:buClr>
                <a:srgbClr val="A50021"/>
              </a:buClr>
              <a:defRPr/>
            </a:pPr>
            <a:r>
              <a:rPr lang="ru-RU" sz="1300" b="1" dirty="0"/>
              <a:t>Основные причины </a:t>
            </a:r>
            <a:r>
              <a:rPr lang="ru-RU" sz="1300" dirty="0"/>
              <a:t>неудовлетворенности качеством автомобильных дорог от числа не удовлетворенных </a:t>
            </a:r>
            <a:r>
              <a:rPr lang="ru-RU" altLang="ru-RU" sz="1300" dirty="0"/>
              <a:t>(</a:t>
            </a:r>
            <a:r>
              <a:rPr lang="en-US" altLang="ru-RU" sz="1300" dirty="0"/>
              <a:t>n=</a:t>
            </a:r>
            <a:r>
              <a:rPr lang="ru-RU" altLang="ru-RU" sz="1300" dirty="0"/>
              <a:t>149): </a:t>
            </a:r>
            <a:r>
              <a:rPr lang="ru-RU" sz="1300" dirty="0"/>
              <a:t> 92,62% отметили плохое состояние дорожного полотна (выбоины, просадки и иные повреждения); 52,35% отметили, что большинство автомобильных дорог не имеет асфальтового покрытия; 24,83% отметили отсутствие остановочных пунктов общественного транспорта; 30,2% опрошенных отметили об отсутствии или повреждении дорожных знаков – светофоры, разметка; плохое состояние дорожного полотна (выбоины, просадки и иные повреждения).</a:t>
            </a:r>
          </a:p>
          <a:p>
            <a:pPr algn="just">
              <a:buClr>
                <a:srgbClr val="A50021"/>
              </a:buClr>
              <a:defRPr/>
            </a:pPr>
            <a:endParaRPr lang="ru-RU" sz="1300" dirty="0"/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  <a:defRPr/>
            </a:pPr>
            <a:r>
              <a:rPr lang="ru-RU" sz="1300" b="1" dirty="0"/>
              <a:t>  Общий уровень удовлетворенности граждан организацией теплоснабжения </a:t>
            </a:r>
            <a:r>
              <a:rPr lang="ru-RU" sz="1300" dirty="0"/>
              <a:t> муниципальных образований составил </a:t>
            </a:r>
            <a:r>
              <a:rPr lang="ru-RU" sz="1300" b="1" dirty="0"/>
              <a:t>78,47%</a:t>
            </a:r>
            <a:r>
              <a:rPr lang="ru-RU" sz="1300" dirty="0"/>
              <a:t> от числа опрошенных </a:t>
            </a:r>
            <a:r>
              <a:rPr lang="ru-RU" altLang="ru-RU" sz="1300" dirty="0"/>
              <a:t>(</a:t>
            </a:r>
            <a:r>
              <a:rPr lang="en-US" altLang="ru-RU" sz="1300" dirty="0"/>
              <a:t>n=</a:t>
            </a:r>
            <a:r>
              <a:rPr lang="ru-RU" altLang="ru-RU" sz="1300" dirty="0"/>
              <a:t>288), не удовлетворены организацией теплоснабжения 15,97% </a:t>
            </a:r>
            <a:r>
              <a:rPr lang="ru-RU" sz="1300" dirty="0"/>
              <a:t>. </a:t>
            </a:r>
          </a:p>
          <a:p>
            <a:pPr indent="-228600" algn="just">
              <a:defRPr/>
            </a:pPr>
            <a:r>
              <a:rPr lang="ru-RU" sz="1300" b="1" dirty="0"/>
              <a:t>Основные причины </a:t>
            </a:r>
            <a:r>
              <a:rPr lang="ru-RU" sz="1300" dirty="0"/>
              <a:t>неудовлетворенности организацией теплоснабжения от числа не удовлетворенных </a:t>
            </a:r>
            <a:r>
              <a:rPr lang="ru-RU" altLang="ru-RU" sz="1300" dirty="0"/>
              <a:t>(</a:t>
            </a:r>
            <a:r>
              <a:rPr lang="en-US" altLang="ru-RU" sz="1300" dirty="0"/>
              <a:t>n=</a:t>
            </a:r>
            <a:r>
              <a:rPr lang="ru-RU" altLang="ru-RU" sz="1300" dirty="0"/>
              <a:t>46): </a:t>
            </a:r>
            <a:r>
              <a:rPr lang="ru-RU" sz="1300" dirty="0"/>
              <a:t> 82,61% отметили высокую и ежегодно растущую стоимость услуг; 56,52% указали, что тепловые ресурсы не соответствуют установленным нормативам; 32,61% отметили отсутствие общедомовых приборов учета потребления тепла; 15,2% недовольны отсутствием централизованного отопления.</a:t>
            </a:r>
          </a:p>
          <a:p>
            <a:pPr algn="just">
              <a:buClr>
                <a:srgbClr val="A50021"/>
              </a:buClr>
              <a:defRPr/>
            </a:pPr>
            <a:r>
              <a:rPr lang="ru-RU" sz="1300" b="1" dirty="0">
                <a:solidFill>
                  <a:srgbClr val="C00000"/>
                </a:solidFill>
              </a:rPr>
              <a:t> </a:t>
            </a:r>
            <a:r>
              <a:rPr lang="ru-RU" sz="1300" b="1" dirty="0">
                <a:solidFill>
                  <a:srgbClr val="C00000"/>
                </a:solidFill>
                <a:sym typeface="Wingdings"/>
              </a:rPr>
              <a:t></a:t>
            </a:r>
            <a:r>
              <a:rPr lang="ru-RU" altLang="ru-RU" sz="1300" b="1" dirty="0"/>
              <a:t>Общий уровень удовлетворенности граждан организацией водоснабжения (водоотведения) </a:t>
            </a:r>
            <a:r>
              <a:rPr lang="ru-RU" altLang="ru-RU" sz="1300" dirty="0"/>
              <a:t>  муниципальных образований составил </a:t>
            </a:r>
            <a:r>
              <a:rPr lang="ru-RU" altLang="ru-RU" sz="1300" b="1" dirty="0"/>
              <a:t>82,29%</a:t>
            </a:r>
            <a:r>
              <a:rPr lang="ru-RU" altLang="ru-RU" sz="1300" dirty="0"/>
              <a:t> от числа опрошенных (</a:t>
            </a:r>
            <a:r>
              <a:rPr lang="en-US" altLang="ru-RU" sz="1300" dirty="0"/>
              <a:t>n=</a:t>
            </a:r>
            <a:r>
              <a:rPr lang="ru-RU" altLang="ru-RU" sz="1300" dirty="0"/>
              <a:t>288), не удовлетворены организацией водоснабжения 13,54%.</a:t>
            </a:r>
          </a:p>
          <a:p>
            <a:pPr>
              <a:buClr>
                <a:srgbClr val="A50021"/>
              </a:buClr>
              <a:defRPr/>
            </a:pPr>
            <a:endParaRPr lang="ru-RU" sz="1300" dirty="0"/>
          </a:p>
          <a:p>
            <a:pPr>
              <a:buClr>
                <a:srgbClr val="A50021"/>
              </a:buClr>
              <a:defRPr/>
            </a:pPr>
            <a:endParaRPr lang="ru-RU" sz="1400" dirty="0"/>
          </a:p>
        </p:txBody>
      </p:sp>
      <p:pic>
        <p:nvPicPr>
          <p:cNvPr id="14342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659563" y="6237288"/>
            <a:ext cx="2133600" cy="476250"/>
          </a:xfrm>
          <a:noFill/>
        </p:spPr>
        <p:txBody>
          <a:bodyPr/>
          <a:lstStyle/>
          <a:p>
            <a:fld id="{4B9E0231-A44B-4491-BAF3-C2B18E5E4EF0}" type="slidenum">
              <a:rPr lang="ru-RU" altLang="ru-RU" sz="1200" smtClean="0"/>
              <a:pPr/>
              <a:t>14</a:t>
            </a:fld>
            <a:endParaRPr lang="ru-RU" altLang="ru-RU" sz="1200" smtClean="0"/>
          </a:p>
        </p:txBody>
      </p:sp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pic>
        <p:nvPicPr>
          <p:cNvPr id="15364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484438" y="404813"/>
            <a:ext cx="6418262" cy="792162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4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6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Основные выводы и рекомендации </a:t>
            </a:r>
          </a:p>
        </p:txBody>
      </p:sp>
      <p:sp>
        <p:nvSpPr>
          <p:cNvPr id="15366" name="Прямоугольник 7"/>
          <p:cNvSpPr>
            <a:spLocks noChangeArrowheads="1"/>
          </p:cNvSpPr>
          <p:nvPr/>
        </p:nvSpPr>
        <p:spPr bwMode="auto">
          <a:xfrm>
            <a:off x="684213" y="1773238"/>
            <a:ext cx="7848600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A50021"/>
              </a:buClr>
            </a:pPr>
            <a:r>
              <a:rPr lang="ru-RU" altLang="ru-RU" sz="1300" b="1"/>
              <a:t>Основные причины неудовлетворенности организацией водоснабжения </a:t>
            </a:r>
            <a:r>
              <a:rPr lang="ru-RU" altLang="ru-RU" sz="1300"/>
              <a:t>(водоотведения) от числа неудовлетворенных (</a:t>
            </a:r>
            <a:r>
              <a:rPr lang="en-US" altLang="ru-RU" sz="1300"/>
              <a:t>n=</a:t>
            </a:r>
            <a:r>
              <a:rPr lang="ru-RU" altLang="ru-RU" sz="1300"/>
              <a:t>39): 74,36% отметили, что поставляемые ресурсы не соответствуют установленным нормативам (вода имеет  посторонний запах, цвет); 71,79% отметили высокую стоимость предоставляемых услуг; 30,77% отметили отсутствие общедомовых приборов учета потребления воды; 15,38% отметили частые перебои в водоснабжении; 7,69% отметили  отсутствие централизованного водоснабжения.</a:t>
            </a:r>
          </a:p>
          <a:p>
            <a:pPr algn="just">
              <a:buClr>
                <a:srgbClr val="A50021"/>
              </a:buClr>
            </a:pPr>
            <a:endParaRPr lang="ru-RU" altLang="ru-RU" sz="1300"/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300" b="1"/>
              <a:t>  Общий уровень удовлетворенности граждан организацией электроснабжения </a:t>
            </a:r>
            <a:r>
              <a:rPr lang="ru-RU" altLang="ru-RU" sz="1300"/>
              <a:t>  муниципальных образований составил </a:t>
            </a:r>
            <a:r>
              <a:rPr lang="ru-RU" altLang="ru-RU" sz="1300" b="1"/>
              <a:t>75,26%</a:t>
            </a:r>
            <a:r>
              <a:rPr lang="ru-RU" altLang="ru-RU" sz="1300"/>
              <a:t> от числа опрошенных (</a:t>
            </a:r>
            <a:r>
              <a:rPr lang="en-US" altLang="ru-RU" sz="1300"/>
              <a:t>n=</a:t>
            </a:r>
            <a:r>
              <a:rPr lang="ru-RU" altLang="ru-RU" sz="1300"/>
              <a:t>287), не удовлетворены организацией электроснабжения 17,77%.</a:t>
            </a:r>
          </a:p>
          <a:p>
            <a:pPr algn="just">
              <a:buClr>
                <a:srgbClr val="A50021"/>
              </a:buClr>
            </a:pPr>
            <a:r>
              <a:rPr lang="ru-RU" altLang="ru-RU" sz="1300" b="1"/>
              <a:t>Основные причины неудовлетворенности организацией электроснабжения </a:t>
            </a:r>
            <a:r>
              <a:rPr lang="ru-RU" altLang="ru-RU" sz="1300"/>
              <a:t>от числа не удовлетворенных (</a:t>
            </a:r>
            <a:r>
              <a:rPr lang="en-US" altLang="ru-RU" sz="1300"/>
              <a:t>n=</a:t>
            </a:r>
            <a:r>
              <a:rPr lang="ru-RU" altLang="ru-RU" sz="1300"/>
              <a:t>51):  86,27% не удовлетворены высокой и ежегодно растущей стоимостью электроснабжения; 74,51% отметили не соответствие установленным нормативам (низкое напряжение и скачки напряжения); 56,86% отметили частые перебои в электроснабжении;  31,37% отметили отсутствие общедомовых приборов учета потребления  электроэнергии.</a:t>
            </a:r>
          </a:p>
          <a:p>
            <a:pPr algn="just">
              <a:buClr>
                <a:srgbClr val="A50021"/>
              </a:buClr>
            </a:pPr>
            <a:endParaRPr lang="ru-RU" altLang="ru-RU" sz="1300"/>
          </a:p>
          <a:p>
            <a:pPr>
              <a:buClr>
                <a:srgbClr val="A50021"/>
              </a:buClr>
            </a:pPr>
            <a:r>
              <a:rPr lang="ru-RU" altLang="ru-RU" sz="13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766B76-047C-4CC6-B838-4F77A16E7624}" type="slidenum">
              <a:rPr lang="ru-RU" altLang="ru-RU" sz="1200" smtClean="0"/>
              <a:pPr/>
              <a:t>15</a:t>
            </a:fld>
            <a:endParaRPr lang="ru-RU" altLang="ru-RU" sz="1200" smtClean="0"/>
          </a:p>
        </p:txBody>
      </p:sp>
      <p:sp>
        <p:nvSpPr>
          <p:cNvPr id="1638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27313" y="476250"/>
            <a:ext cx="6275387" cy="792163"/>
          </a:xfrm>
          <a:solidFill>
            <a:srgbClr val="006600"/>
          </a:solidFill>
        </p:spPr>
        <p:txBody>
          <a:bodyPr/>
          <a:lstStyle/>
          <a:p>
            <a:pPr algn="l" eaLnBrk="1" hangingPunct="1"/>
            <a:r>
              <a:rPr lang="ru-RU" altLang="ru-RU" sz="2600" b="1" smtClean="0">
                <a:solidFill>
                  <a:schemeClr val="bg1"/>
                </a:solidFill>
              </a:rPr>
              <a:t> Основные выводы и рекомендации </a:t>
            </a:r>
          </a:p>
        </p:txBody>
      </p:sp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pic>
        <p:nvPicPr>
          <p:cNvPr id="16389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39750" y="1412875"/>
            <a:ext cx="8353425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A50021"/>
              </a:buClr>
              <a:defRPr/>
            </a:pPr>
            <a:r>
              <a:rPr lang="ru-RU" sz="1200" b="1" dirty="0"/>
              <a:t> Результаты опроса показали  достаточно низкий уровень активности населения  принявших участие в опросе (0,2%), </a:t>
            </a:r>
            <a:r>
              <a:rPr lang="ru-RU" sz="1200" dirty="0"/>
              <a:t> что обусловлено: </a:t>
            </a:r>
          </a:p>
          <a:p>
            <a:pPr>
              <a:buClr>
                <a:srgbClr val="A50021"/>
              </a:buClr>
              <a:defRPr/>
            </a:pPr>
            <a:endParaRPr lang="ru-RU" sz="1200" dirty="0"/>
          </a:p>
          <a:p>
            <a:pPr>
              <a:buClr>
                <a:srgbClr val="A50021"/>
              </a:buClr>
              <a:defRPr/>
            </a:pPr>
            <a:r>
              <a:rPr lang="ru-RU" sz="1200" dirty="0"/>
              <a:t> -   низким уровнем проведения работы по организации опроса  органами местного самоуправления муниципальных образований Магаданской области</a:t>
            </a:r>
          </a:p>
          <a:p>
            <a:pPr>
              <a:buClr>
                <a:srgbClr val="A50021"/>
              </a:buClr>
              <a:buFont typeface="Wingdings" pitchFamily="2" charset="2"/>
              <a:buChar char="Ø"/>
              <a:defRPr/>
            </a:pPr>
            <a:endParaRPr lang="ru-RU" sz="1200" dirty="0"/>
          </a:p>
          <a:p>
            <a:pPr>
              <a:buClr>
                <a:srgbClr val="A50021"/>
              </a:buClr>
              <a:defRPr/>
            </a:pPr>
            <a:r>
              <a:rPr lang="ru-RU" sz="1200" dirty="0"/>
              <a:t>  -  низким уровнем  информирования населения посредством СМИ (телевидение, радио, газеты) о проведении  опроса;</a:t>
            </a:r>
          </a:p>
          <a:p>
            <a:pPr>
              <a:buClr>
                <a:srgbClr val="A50021"/>
              </a:buClr>
              <a:defRPr/>
            </a:pPr>
            <a:endParaRPr lang="ru-RU" sz="1200" dirty="0"/>
          </a:p>
          <a:p>
            <a:pPr>
              <a:buClr>
                <a:srgbClr val="A50021"/>
              </a:buClr>
              <a:defRPr/>
            </a:pPr>
            <a:r>
              <a:rPr lang="ru-RU" sz="1200" dirty="0"/>
              <a:t> - низкой грамотностью и отсутствием навыков работы с информацией в электронном виде у населения, проживающих в отдаленных районах  Магаданской области.</a:t>
            </a:r>
          </a:p>
          <a:p>
            <a:pPr>
              <a:buClr>
                <a:srgbClr val="A50021"/>
              </a:buClr>
              <a:defRPr/>
            </a:pPr>
            <a:endParaRPr lang="ru-RU" sz="1200" dirty="0"/>
          </a:p>
          <a:p>
            <a:pPr>
              <a:buClr>
                <a:srgbClr val="A50021"/>
              </a:buClr>
              <a:defRPr/>
            </a:pPr>
            <a:r>
              <a:rPr lang="ru-RU" sz="1200" dirty="0"/>
              <a:t>   -  низкими показателями подключения к сети Интернет индивидуальных пользователей , связанные с очень низкой скоростью сети Интернет и сохранением высоких тарифов на телекоммуникационные услуги;</a:t>
            </a:r>
          </a:p>
          <a:p>
            <a:pPr>
              <a:buClr>
                <a:srgbClr val="A50021"/>
              </a:buClr>
              <a:defRPr/>
            </a:pPr>
            <a:endParaRPr lang="ru-RU" sz="1200" dirty="0"/>
          </a:p>
          <a:p>
            <a:pPr>
              <a:buClr>
                <a:srgbClr val="A50021"/>
              </a:buClr>
              <a:defRPr/>
            </a:pPr>
            <a:r>
              <a:rPr lang="ru-RU" sz="1200" b="1" i="1" dirty="0">
                <a:solidFill>
                  <a:srgbClr val="003300"/>
                </a:solidFill>
              </a:rPr>
              <a:t>ОРГАНАМ МЕСТНОГО САМОУПРАВЛЕНИЯ РЕКОМЕНДОВАТЬ:</a:t>
            </a:r>
          </a:p>
          <a:p>
            <a:pPr algn="just">
              <a:buClr>
                <a:srgbClr val="A50021"/>
              </a:buClr>
              <a:defRPr/>
            </a:pPr>
            <a:endParaRPr lang="ru-RU" sz="1200" dirty="0"/>
          </a:p>
          <a:p>
            <a:pPr marL="228600" indent="-228600" algn="just">
              <a:buClr>
                <a:srgbClr val="A50021"/>
              </a:buClr>
              <a:buFontTx/>
              <a:buAutoNum type="arabicPeriod"/>
              <a:defRPr/>
            </a:pPr>
            <a:r>
              <a:rPr lang="ru-RU" sz="1200" dirty="0"/>
              <a:t>В целях увеличения уровня активности населения в опросе, ежегодно, посредством СМИ (телевидение, радио, газеты) информировать население о дате и сроках проведения опроса с указанием ссылки главной страницы портала муниципального образования о размещении анкеты.</a:t>
            </a:r>
          </a:p>
          <a:p>
            <a:pPr marL="228600" indent="-228600" algn="just">
              <a:buClr>
                <a:srgbClr val="A50021"/>
              </a:buClr>
              <a:buFontTx/>
              <a:buAutoNum type="arabicPeriod"/>
              <a:defRPr/>
            </a:pPr>
            <a:endParaRPr lang="ru-RU" sz="1200" dirty="0"/>
          </a:p>
          <a:p>
            <a:pPr marL="228600" indent="-228600" algn="just">
              <a:buClr>
                <a:srgbClr val="A50021"/>
              </a:buClr>
              <a:buFontTx/>
              <a:buAutoNum type="arabicPeriod"/>
              <a:defRPr/>
            </a:pPr>
            <a:r>
              <a:rPr lang="ru-RU" sz="1200" dirty="0"/>
              <a:t>Обеспечить улучшение показателя уровня удовлетворенности населения  деятельностью глав муниципальных образований, глав местной администрации посредством публичности власти (введение практики отчетов глав районов и поселений с участием региональной власти перед населением;  посредством СМИ участие в интервьюировании по социальным вопросам  и другое 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7BAA6-E27F-4619-97C9-69E3C35DE2D9}" type="slidenum">
              <a:rPr lang="ru-RU" altLang="ru-RU" sz="1200" smtClean="0"/>
              <a:pPr/>
              <a:t>16</a:t>
            </a:fld>
            <a:endParaRPr lang="ru-RU" altLang="ru-RU" sz="1200" smtClean="0"/>
          </a:p>
        </p:txBody>
      </p:sp>
      <p:sp>
        <p:nvSpPr>
          <p:cNvPr id="17411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pic>
        <p:nvPicPr>
          <p:cNvPr id="17412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2627313" y="476250"/>
            <a:ext cx="6275387" cy="79216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6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Основные выводы и рекомендации </a:t>
            </a:r>
          </a:p>
        </p:txBody>
      </p:sp>
      <p:sp>
        <p:nvSpPr>
          <p:cNvPr id="17414" name="Прямоугольник 8"/>
          <p:cNvSpPr>
            <a:spLocks noChangeArrowheads="1"/>
          </p:cNvSpPr>
          <p:nvPr/>
        </p:nvSpPr>
        <p:spPr bwMode="auto">
          <a:xfrm>
            <a:off x="684213" y="1484313"/>
            <a:ext cx="77041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just">
              <a:buClr>
                <a:srgbClr val="A50021"/>
              </a:buClr>
              <a:buFontTx/>
              <a:buAutoNum type="arabicPeriod" startAt="3"/>
            </a:pPr>
            <a:endParaRPr lang="ru-RU" altLang="ru-RU" sz="1200"/>
          </a:p>
          <a:p>
            <a:pPr marL="228600" indent="-228600" algn="just">
              <a:buClr>
                <a:srgbClr val="A50021"/>
              </a:buClr>
              <a:buFontTx/>
              <a:buAutoNum type="arabicPeriod" startAt="3"/>
            </a:pPr>
            <a:r>
              <a:rPr lang="ru-RU" altLang="ru-RU" sz="1200"/>
              <a:t>В целях повышения качества транспортного обслуживания населения обеспечить бесперебойную работу автотранспорта. Систематически проводить мониторинг работы наземного транспорта и устранять выявленные нарушения графиков движения автотранспорта. Учесть замечания и пожелания населения по результатам опроса.</a:t>
            </a:r>
          </a:p>
          <a:p>
            <a:pPr marL="228600" indent="-228600" algn="just">
              <a:buClr>
                <a:srgbClr val="A50021"/>
              </a:buClr>
              <a:buFontTx/>
              <a:buAutoNum type="arabicPeriod" startAt="3"/>
            </a:pPr>
            <a:endParaRPr lang="ru-RU" altLang="ru-RU" sz="1200"/>
          </a:p>
          <a:p>
            <a:pPr marL="228600" indent="-228600" algn="just">
              <a:buClr>
                <a:srgbClr val="A50021"/>
              </a:buClr>
              <a:buFontTx/>
              <a:buAutoNum type="arabicPeriod" startAt="3"/>
            </a:pPr>
            <a:r>
              <a:rPr lang="ru-RU" altLang="ru-RU" sz="1200"/>
              <a:t>В целях повышения качества автомобильных дорог местного значения усилить контроль за приемкой ремонтно-строительных работ на автомобильных дорогах, усилить ответственность подрядчиков и чиновников отвечающих за качественное выполнение работ. Обеспечить постоянный контроль за исполнением имеющихся предписаний об устранении выявленных нарушений  в области обеспечения сохранности автомобильных дорог местного значения  и выполнением иных требований федеральных законов, законов  Магаданской области и муниципальных правовых актов по вопросам обеспечения сохранности автомобильных дорог местного значения.</a:t>
            </a:r>
          </a:p>
          <a:p>
            <a:pPr marL="228600" indent="-228600" algn="just">
              <a:buClr>
                <a:srgbClr val="A50021"/>
              </a:buClr>
            </a:pPr>
            <a:endParaRPr lang="ru-RU" altLang="ru-RU" sz="1200"/>
          </a:p>
          <a:p>
            <a:pPr marL="228600" indent="-228600" algn="just">
              <a:buClr>
                <a:srgbClr val="A50021"/>
              </a:buClr>
            </a:pPr>
            <a:r>
              <a:rPr lang="ru-RU" altLang="ru-RU" sz="1200">
                <a:solidFill>
                  <a:srgbClr val="C00000"/>
                </a:solidFill>
              </a:rPr>
              <a:t>4.1 </a:t>
            </a:r>
            <a:r>
              <a:rPr lang="ru-RU" altLang="ru-RU" sz="1200"/>
              <a:t>Обеспечивать качественное проведение паспортизации на предмет соответствия требованиям стандартов и   целесообразности расстановки дорожных знаков, светофоров  и иных элементов регулирования дорожного движения на автомобильных дорогах местного значения.</a:t>
            </a:r>
          </a:p>
          <a:p>
            <a:pPr marL="228600" indent="-228600" algn="just">
              <a:buClr>
                <a:srgbClr val="A50021"/>
              </a:buClr>
            </a:pPr>
            <a:endParaRPr lang="ru-RU" altLang="ru-RU" sz="1200"/>
          </a:p>
          <a:p>
            <a:pPr marL="228600" indent="-228600" algn="just">
              <a:buClr>
                <a:srgbClr val="A50021"/>
              </a:buClr>
            </a:pPr>
            <a:r>
              <a:rPr lang="ru-RU" altLang="ru-RU" sz="1200">
                <a:solidFill>
                  <a:srgbClr val="C00000"/>
                </a:solidFill>
              </a:rPr>
              <a:t>5.  </a:t>
            </a:r>
            <a:r>
              <a:rPr lang="ru-RU" altLang="ru-RU" sz="1200"/>
              <a:t>Продолжить  эффективную работу  по установке общедомовых приборов учета тепла, холодной и горячей воды в жилом фонде населенных пунктов муниципальных образований.</a:t>
            </a:r>
          </a:p>
          <a:p>
            <a:pPr marL="228600" indent="-228600" algn="just">
              <a:buClr>
                <a:srgbClr val="A50021"/>
              </a:buClr>
              <a:buFontTx/>
              <a:buAutoNum type="arabicPeriod" startAt="3"/>
            </a:pPr>
            <a:endParaRPr lang="ru-RU" altLang="ru-RU" sz="1200"/>
          </a:p>
          <a:p>
            <a:pPr marL="228600" indent="-228600" algn="just">
              <a:buClr>
                <a:srgbClr val="A50021"/>
              </a:buClr>
              <a:buFontTx/>
              <a:buAutoNum type="arabicPeriod"/>
            </a:pPr>
            <a:endParaRPr lang="ru-RU" altLang="ru-RU" sz="1200"/>
          </a:p>
          <a:p>
            <a:pPr marL="228600" indent="-228600" algn="just">
              <a:buClr>
                <a:srgbClr val="A50021"/>
              </a:buClr>
            </a:pPr>
            <a:endParaRPr lang="ru-RU" altLang="ru-RU" sz="1200"/>
          </a:p>
          <a:p>
            <a:pPr marL="228600" indent="-228600" algn="just">
              <a:buClr>
                <a:srgbClr val="A50021"/>
              </a:buClr>
              <a:buFontTx/>
              <a:buAutoNum type="arabicPeriod"/>
            </a:pPr>
            <a:endParaRPr lang="ru-RU" altLang="ru-RU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5368AD-6111-47C5-976A-C493059BB388}" type="slidenum">
              <a:rPr lang="ru-RU" altLang="ru-RU" sz="1200" smtClean="0"/>
              <a:pPr/>
              <a:t>17</a:t>
            </a:fld>
            <a:endParaRPr lang="ru-RU" altLang="ru-RU" sz="1200" smtClean="0"/>
          </a:p>
        </p:txBody>
      </p:sp>
      <p:sp>
        <p:nvSpPr>
          <p:cNvPr id="1843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84438" y="549275"/>
            <a:ext cx="6418262" cy="854075"/>
          </a:xfrm>
          <a:solidFill>
            <a:srgbClr val="006600"/>
          </a:solidFill>
        </p:spPr>
        <p:txBody>
          <a:bodyPr/>
          <a:lstStyle/>
          <a:p>
            <a:pPr algn="l" eaLnBrk="1" hangingPunct="1"/>
            <a:r>
              <a:rPr lang="ru-RU" altLang="ru-RU" sz="2600" b="1" smtClean="0">
                <a:solidFill>
                  <a:schemeClr val="bg1"/>
                </a:solidFill>
              </a:rPr>
              <a:t>Основные выводы и рекомендации</a:t>
            </a:r>
          </a:p>
        </p:txBody>
      </p:sp>
      <p:sp>
        <p:nvSpPr>
          <p:cNvPr id="18436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pic>
        <p:nvPicPr>
          <p:cNvPr id="18437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Прямоугольник 8"/>
          <p:cNvSpPr>
            <a:spLocks noChangeArrowheads="1"/>
          </p:cNvSpPr>
          <p:nvPr/>
        </p:nvSpPr>
        <p:spPr bwMode="auto">
          <a:xfrm>
            <a:off x="1042988" y="1773238"/>
            <a:ext cx="72739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just">
              <a:buClr>
                <a:srgbClr val="A50021"/>
              </a:buClr>
              <a:buFontTx/>
              <a:buAutoNum type="arabicPeriod" startAt="6"/>
            </a:pPr>
            <a:r>
              <a:rPr lang="ru-RU" altLang="ru-RU" sz="1200"/>
              <a:t>Восстановить качество оказываемых услуг по тепло -, водо -, электроснабжению в соответствии со стандартами. Проводить работы, связанные с замерами выхода и подачи горячей воды в жилой фонд, подачи электроэнергии. Устранить все замечания населения, выявленные в процессе опроса.</a:t>
            </a:r>
          </a:p>
          <a:p>
            <a:pPr marL="228600" indent="-228600" algn="just">
              <a:buClr>
                <a:srgbClr val="A50021"/>
              </a:buClr>
              <a:buFontTx/>
              <a:buAutoNum type="arabicPeriod" startAt="6"/>
            </a:pPr>
            <a:endParaRPr lang="ru-RU" altLang="ru-RU" sz="1200"/>
          </a:p>
          <a:p>
            <a:pPr marL="228600" indent="-228600" algn="just">
              <a:buClr>
                <a:srgbClr val="A50021"/>
              </a:buClr>
              <a:buFontTx/>
              <a:buAutoNum type="arabicPeriod" startAt="6"/>
            </a:pPr>
            <a:r>
              <a:rPr lang="ru-RU" altLang="ru-RU" sz="1200"/>
              <a:t>Продолжить выполнение мероприятий в рамках муниципальных программ «Чистая вода» с  целью обеспечения населения муниципальных образований Магаданской области питьевой водой, соответствующей установленным санитарно-гигиеническим требованиям, в количестве, достаточном для удовлетворения жизненных потребностей и сохранения здоровья граждан, а также снижения загрязнения природных водных объектов – источников питьевого водоснабжения сточными водами бытовых объектов.</a:t>
            </a:r>
          </a:p>
          <a:p>
            <a:pPr marL="228600" indent="-228600" algn="just">
              <a:buClr>
                <a:srgbClr val="A50021"/>
              </a:buClr>
              <a:buFontTx/>
              <a:buAutoNum type="arabicPeriod" startAt="6"/>
            </a:pPr>
            <a:endParaRPr lang="ru-RU" altLang="ru-RU" sz="1200"/>
          </a:p>
          <a:p>
            <a:pPr marL="228600" indent="-228600" algn="just">
              <a:buClr>
                <a:srgbClr val="A50021"/>
              </a:buClr>
              <a:buFontTx/>
              <a:buAutoNum type="arabicPeriod" startAt="6"/>
            </a:pPr>
            <a:endParaRPr lang="ru-RU" altLang="ru-RU" sz="1200"/>
          </a:p>
          <a:p>
            <a:pPr marL="228600" indent="-228600" algn="just">
              <a:buClr>
                <a:srgbClr val="A50021"/>
              </a:buClr>
              <a:buFontTx/>
              <a:buAutoNum type="arabicPeriod" startAt="6"/>
            </a:pPr>
            <a:endParaRPr lang="ru-RU" altLang="ru-RU" sz="1200"/>
          </a:p>
          <a:p>
            <a:pPr marL="228600" indent="-228600" algn="just">
              <a:buClr>
                <a:srgbClr val="A50021"/>
              </a:buClr>
              <a:buFontTx/>
              <a:buAutoNum type="arabicPeriod" startAt="3"/>
            </a:pPr>
            <a:endParaRPr lang="ru-RU" altLang="ru-RU" sz="1200"/>
          </a:p>
          <a:p>
            <a:pPr marL="228600" indent="-228600" algn="just">
              <a:buClr>
                <a:srgbClr val="A50021"/>
              </a:buClr>
            </a:pPr>
            <a:endParaRPr lang="ru-RU" altLang="ru-RU" sz="1200"/>
          </a:p>
          <a:p>
            <a:pPr marL="228600" indent="-228600" algn="just">
              <a:buClr>
                <a:srgbClr val="A50021"/>
              </a:buClr>
              <a:buFontTx/>
              <a:buAutoNum type="arabicPeriod" startAt="3"/>
            </a:pPr>
            <a:endParaRPr lang="ru-RU" altLang="ru-RU" sz="1200"/>
          </a:p>
          <a:p>
            <a:pPr marL="228600" indent="-228600" algn="just">
              <a:buClr>
                <a:srgbClr val="A50021"/>
              </a:buClr>
              <a:buFontTx/>
              <a:buAutoNum type="arabicPeriod" startAt="3"/>
            </a:pPr>
            <a:endParaRPr lang="ru-RU" altLang="ru-RU" sz="1200"/>
          </a:p>
          <a:p>
            <a:pPr marL="228600" indent="-228600" algn="just">
              <a:buClr>
                <a:srgbClr val="A50021"/>
              </a:buClr>
              <a:buFontTx/>
              <a:buAutoNum type="arabicPeriod" startAt="3"/>
            </a:pPr>
            <a:endParaRPr lang="ru-RU" altLang="ru-RU" sz="1200"/>
          </a:p>
          <a:p>
            <a:pPr marL="228600" indent="-228600" algn="just">
              <a:buClr>
                <a:srgbClr val="A50021"/>
              </a:buClr>
            </a:pPr>
            <a:endParaRPr lang="ru-RU" altLang="ru-RU"/>
          </a:p>
          <a:p>
            <a:pPr marL="228600" indent="-228600" algn="just">
              <a:buClr>
                <a:srgbClr val="A50021"/>
              </a:buClr>
            </a:pP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CB72F4-BEF0-4276-888F-CCE0ECBBC858}" type="slidenum">
              <a:rPr lang="ru-RU" altLang="ru-RU" sz="1200" smtClean="0"/>
              <a:pPr/>
              <a:t>18</a:t>
            </a:fld>
            <a:endParaRPr lang="ru-RU" altLang="ru-RU" sz="1200" smtClean="0"/>
          </a:p>
        </p:txBody>
      </p:sp>
      <p:sp>
        <p:nvSpPr>
          <p:cNvPr id="19459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graphicFrame>
        <p:nvGraphicFramePr>
          <p:cNvPr id="44176" name="Group 144"/>
          <p:cNvGraphicFramePr>
            <a:graphicFrameLocks noGrp="1"/>
          </p:cNvGraphicFramePr>
          <p:nvPr/>
        </p:nvGraphicFramePr>
        <p:xfrm>
          <a:off x="395288" y="1916113"/>
          <a:ext cx="5400675" cy="3960813"/>
        </p:xfrm>
        <a:graphic>
          <a:graphicData uri="http://schemas.openxmlformats.org/drawingml/2006/table">
            <a:tbl>
              <a:tblPr/>
              <a:tblGrid>
                <a:gridCol w="2592452"/>
                <a:gridCol w="1194590"/>
                <a:gridCol w="1613633"/>
              </a:tblGrid>
              <a:tr h="1109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Муниципальные образования</a:t>
                      </a:r>
                    </a:p>
                  </a:txBody>
                  <a:tcPr marL="89997" marR="89997" marT="46796" marB="4679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 опрошенных</a:t>
                      </a: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Уровень удовлетворенности</a:t>
                      </a: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</a:tr>
              <a:tr h="316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Город Магадан</a:t>
                      </a:r>
                    </a:p>
                  </a:txBody>
                  <a:tcPr marL="91437" marR="91437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21,33%</a:t>
                      </a: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Ольский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7" marR="91437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46)</a:t>
                      </a: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78,26%</a:t>
                      </a: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Омсукчанский район</a:t>
                      </a:r>
                    </a:p>
                  </a:txBody>
                  <a:tcPr marL="91437" marR="91437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87,5%</a:t>
                      </a: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Северо-Эвенский район</a:t>
                      </a:r>
                    </a:p>
                  </a:txBody>
                  <a:tcPr marL="91437" marR="91437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77,78%</a:t>
                      </a: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Среднеканский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7" marR="91437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43)</a:t>
                      </a:r>
                      <a:endParaRPr kumimoji="0" lang="ru-RU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67,44%</a:t>
                      </a: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Сусуманский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7" marR="91437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100,0%</a:t>
                      </a: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Тенькинский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7" marR="91437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100,0%</a:t>
                      </a:r>
                      <a:endParaRPr kumimoji="0" lang="ru-RU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Хасынский район</a:t>
                      </a:r>
                    </a:p>
                  </a:txBody>
                  <a:tcPr marL="91437" marR="91437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60,0%</a:t>
                      </a: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Ягоднинский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7" marR="91437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100,0%</a:t>
                      </a: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6" name="Text Box 95"/>
          <p:cNvSpPr txBox="1">
            <a:spLocks noChangeArrowheads="1"/>
          </p:cNvSpPr>
          <p:nvPr/>
        </p:nvSpPr>
        <p:spPr bwMode="auto">
          <a:xfrm>
            <a:off x="388938" y="1557338"/>
            <a:ext cx="83518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 i="1">
                <a:solidFill>
                  <a:srgbClr val="A50021"/>
                </a:solidFill>
              </a:rPr>
              <a:t>Оценка деятельности главы муниципального образования в прошедшем году, % от числа опрошенных</a:t>
            </a:r>
          </a:p>
        </p:txBody>
      </p:sp>
      <p:sp>
        <p:nvSpPr>
          <p:cNvPr id="28736" name="Rectangle 145"/>
          <p:cNvSpPr>
            <a:spLocks noChangeArrowheads="1"/>
          </p:cNvSpPr>
          <p:nvPr/>
        </p:nvSpPr>
        <p:spPr bwMode="auto">
          <a:xfrm>
            <a:off x="5867400" y="1916113"/>
            <a:ext cx="3024188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A50021"/>
              </a:buClr>
              <a:buFont typeface="Wingdings" pitchFamily="2" charset="2"/>
              <a:buChar char="Ø"/>
              <a:defRPr/>
            </a:pPr>
            <a:r>
              <a:rPr lang="ru-RU" sz="1200" dirty="0"/>
              <a:t>  </a:t>
            </a:r>
            <a:r>
              <a:rPr lang="ru-RU" sz="1050" b="1" dirty="0"/>
              <a:t>Высокий уровень </a:t>
            </a:r>
            <a:r>
              <a:rPr lang="ru-RU" sz="1050" dirty="0"/>
              <a:t>оценки населением деятельности главы муниципального образования от числа опрошенных отмечен в МО «Омсукчанский район» (87,5%) при высоком уровне активности населения, МО «</a:t>
            </a:r>
            <a:r>
              <a:rPr lang="ru-RU" sz="1050" dirty="0" err="1"/>
              <a:t>Ольский</a:t>
            </a:r>
            <a:r>
              <a:rPr lang="ru-RU" sz="1050" dirty="0"/>
              <a:t> район» (78,26%) и МО «</a:t>
            </a:r>
            <a:r>
              <a:rPr lang="ru-RU" sz="1050" dirty="0" err="1"/>
              <a:t>Среднеканский</a:t>
            </a:r>
            <a:r>
              <a:rPr lang="ru-RU" sz="1050" dirty="0"/>
              <a:t> район» (67,44%) при среднем уровне активности населения. В МО «</a:t>
            </a:r>
            <a:r>
              <a:rPr lang="ru-RU" sz="1050" dirty="0" err="1"/>
              <a:t>Сусуманский</a:t>
            </a:r>
            <a:r>
              <a:rPr lang="ru-RU" sz="1050" dirty="0"/>
              <a:t> район»(100%) и МО «</a:t>
            </a:r>
            <a:r>
              <a:rPr lang="ru-RU" sz="1050" dirty="0" err="1"/>
              <a:t>Ягоднинский</a:t>
            </a:r>
            <a:r>
              <a:rPr lang="ru-RU" sz="1050" dirty="0"/>
              <a:t> район» (100%) при достаточно низком уровне активности населения.</a:t>
            </a:r>
          </a:p>
          <a:p>
            <a:pPr algn="just">
              <a:buClr>
                <a:srgbClr val="A50021"/>
              </a:buClr>
              <a:defRPr/>
            </a:pPr>
            <a:endParaRPr lang="ru-RU" sz="1050" dirty="0"/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  <a:defRPr/>
            </a:pPr>
            <a:r>
              <a:rPr lang="ru-RU" sz="1050" b="1" dirty="0"/>
              <a:t>  Средний уровень </a:t>
            </a:r>
            <a:r>
              <a:rPr lang="ru-RU" sz="1050" dirty="0"/>
              <a:t>оценки</a:t>
            </a:r>
            <a:r>
              <a:rPr lang="ru-RU" sz="1050" b="1" dirty="0"/>
              <a:t>  </a:t>
            </a:r>
            <a:r>
              <a:rPr lang="ru-RU" sz="1050" dirty="0"/>
              <a:t>отмечен в МО «</a:t>
            </a:r>
            <a:r>
              <a:rPr lang="ru-RU" sz="1050" dirty="0" err="1"/>
              <a:t>Хасынский</a:t>
            </a:r>
            <a:r>
              <a:rPr lang="ru-RU" sz="1050" dirty="0"/>
              <a:t> район» (60%), при достаточно низком уровне активности населения, участвующих в опросе.</a:t>
            </a:r>
          </a:p>
          <a:p>
            <a:pPr algn="just">
              <a:buClr>
                <a:srgbClr val="A50021"/>
              </a:buClr>
              <a:defRPr/>
            </a:pPr>
            <a:r>
              <a:rPr lang="ru-RU" sz="1050" dirty="0"/>
              <a:t>  </a:t>
            </a:r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  <a:defRPr/>
            </a:pPr>
            <a:r>
              <a:rPr lang="ru-RU" sz="1050" b="1" dirty="0"/>
              <a:t>  Низкий уровень  </a:t>
            </a:r>
            <a:r>
              <a:rPr lang="ru-RU" sz="1050" dirty="0"/>
              <a:t>оценки отмечен в городском округе «Город Магадан»  (21,33%)  при низком уровне  активности населения,</a:t>
            </a:r>
            <a:r>
              <a:rPr lang="ru-RU" altLang="ru-RU" sz="1050" dirty="0"/>
              <a:t>  учитывая, что 67% населения области проживает в городском округе.</a:t>
            </a:r>
          </a:p>
          <a:p>
            <a:pPr algn="just">
              <a:buClr>
                <a:srgbClr val="A50021"/>
              </a:buClr>
              <a:defRPr/>
            </a:pPr>
            <a:endParaRPr lang="ru-RU" sz="1050" dirty="0"/>
          </a:p>
          <a:p>
            <a:pPr>
              <a:buClr>
                <a:srgbClr val="A50021"/>
              </a:buClr>
              <a:defRPr/>
            </a:pPr>
            <a:endParaRPr lang="ru-RU" sz="1050" dirty="0"/>
          </a:p>
          <a:p>
            <a:pPr>
              <a:buClr>
                <a:srgbClr val="A50021"/>
              </a:buClr>
              <a:defRPr/>
            </a:pPr>
            <a:endParaRPr lang="ru-RU" sz="1050" dirty="0"/>
          </a:p>
        </p:txBody>
      </p:sp>
      <p:pic>
        <p:nvPicPr>
          <p:cNvPr id="19508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484438" y="476250"/>
            <a:ext cx="6418262" cy="7921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ru-RU" sz="2000" b="1" kern="0" dirty="0" smtClean="0">
                <a:solidFill>
                  <a:schemeClr val="bg1"/>
                </a:solidFill>
              </a:rPr>
              <a:t>Оценка удовлетворенности в разрезе муниципальных образований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B3418-0D89-48B7-95A9-85570D11271E}" type="slidenum">
              <a:rPr lang="ru-RU" altLang="ru-RU" sz="1200" smtClean="0"/>
              <a:pPr/>
              <a:t>19</a:t>
            </a:fld>
            <a:endParaRPr lang="ru-RU" altLang="ru-RU" sz="1200" smtClean="0"/>
          </a:p>
        </p:txBody>
      </p:sp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graphicFrame>
        <p:nvGraphicFramePr>
          <p:cNvPr id="35973" name="Group 133"/>
          <p:cNvGraphicFramePr>
            <a:graphicFrameLocks noGrp="1"/>
          </p:cNvGraphicFramePr>
          <p:nvPr/>
        </p:nvGraphicFramePr>
        <p:xfrm>
          <a:off x="250825" y="1844675"/>
          <a:ext cx="5184775" cy="4183062"/>
        </p:xfrm>
        <a:graphic>
          <a:graphicData uri="http://schemas.openxmlformats.org/drawingml/2006/table">
            <a:tbl>
              <a:tblPr/>
              <a:tblGrid>
                <a:gridCol w="2821029"/>
                <a:gridCol w="1143206"/>
                <a:gridCol w="1220540"/>
              </a:tblGrid>
              <a:tr h="859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Муниципальные образования</a:t>
                      </a:r>
                    </a:p>
                  </a:txBody>
                  <a:tcPr marL="89991" marR="89991" marT="46794" marB="467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 опрошенных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Уровень удовлетворенности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</a:tr>
              <a:tr h="369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Город Магадан</a:t>
                      </a:r>
                    </a:p>
                  </a:txBody>
                  <a:tcPr marL="91431" marR="9143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70)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22,86%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Ольский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1" marR="9143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42)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80,95%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Омсукчанский район</a:t>
                      </a:r>
                    </a:p>
                  </a:txBody>
                  <a:tcPr marL="91431" marR="9143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86,27%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Северо-Эвенский район</a:t>
                      </a:r>
                    </a:p>
                  </a:txBody>
                  <a:tcPr marL="91431" marR="9143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66,67%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Среднеканский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1" marR="9143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38,1%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Сусуманский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1" marR="9143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80,0%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Тенькинский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1" marR="9143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100,0%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Хасынский район</a:t>
                      </a:r>
                    </a:p>
                  </a:txBody>
                  <a:tcPr marL="91431" marR="9143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80,0%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Ягоднинский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1" marR="9143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66,67%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30" name="Rectangle 99"/>
          <p:cNvSpPr>
            <a:spLocks noChangeArrowheads="1"/>
          </p:cNvSpPr>
          <p:nvPr/>
        </p:nvSpPr>
        <p:spPr bwMode="auto">
          <a:xfrm>
            <a:off x="5581650" y="1951038"/>
            <a:ext cx="33845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200"/>
              <a:t>  </a:t>
            </a:r>
            <a:r>
              <a:rPr lang="ru-RU" altLang="ru-RU" sz="1100" b="1"/>
              <a:t>Высокий уровень </a:t>
            </a:r>
            <a:r>
              <a:rPr lang="ru-RU" altLang="ru-RU" sz="1100"/>
              <a:t>оценки населением деятельности главы местной администрации от числа опрошенных отмечен в МО «Омсукчанский район» (86,3%), МО «Ольский район» (81,0%), МО «Сусуманский район» (80%).</a:t>
            </a:r>
          </a:p>
          <a:p>
            <a:pPr algn="just">
              <a:buClr>
                <a:srgbClr val="A50021"/>
              </a:buClr>
            </a:pPr>
            <a:endParaRPr lang="ru-RU" altLang="ru-RU" sz="1100"/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100"/>
              <a:t>  </a:t>
            </a:r>
            <a:r>
              <a:rPr lang="ru-RU" altLang="ru-RU" sz="1100" b="1"/>
              <a:t>Средний уровень </a:t>
            </a:r>
            <a:r>
              <a:rPr lang="ru-RU" altLang="ru-RU" sz="1100"/>
              <a:t>оценки отмечен в МО «Ягоднинский район» (66,7%), МО «Хасынский район» (80%), МО «Северо-Эвенский район» (66,7%) при очень низком уровне активности населения.</a:t>
            </a:r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endParaRPr lang="ru-RU" altLang="ru-RU" sz="1100" b="1"/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100" b="1"/>
              <a:t>  Низкий уровень </a:t>
            </a:r>
            <a:r>
              <a:rPr lang="ru-RU" altLang="ru-RU" sz="1100"/>
              <a:t>оценки отмечен в городском округе «Город Магадан» (22,9%) при низком уровне активности населения.</a:t>
            </a:r>
          </a:p>
          <a:p>
            <a:pPr algn="just">
              <a:buClr>
                <a:srgbClr val="A50021"/>
              </a:buClr>
            </a:pPr>
            <a:r>
              <a:rPr lang="ru-RU" altLang="ru-RU" sz="1100">
                <a:solidFill>
                  <a:srgbClr val="C00000"/>
                </a:solidFill>
                <a:sym typeface="Wingdings" pitchFamily="2" charset="2"/>
              </a:rPr>
              <a:t></a:t>
            </a:r>
            <a:r>
              <a:rPr lang="ru-RU" altLang="ru-RU" sz="1100">
                <a:sym typeface="Wingdings" pitchFamily="2" charset="2"/>
              </a:rPr>
              <a:t>В Тенькинском районе опрошен 1 человек, который удовлетворен деятельностью главы местной администрации. Данная оценка  не может  выражать положительное мнение всего муниципального образования, и не  являться объективной.</a:t>
            </a:r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endParaRPr lang="ru-RU" altLang="ru-RU" sz="1100"/>
          </a:p>
        </p:txBody>
      </p:sp>
      <p:pic>
        <p:nvPicPr>
          <p:cNvPr id="20531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2" name="Прямоугольник 8"/>
          <p:cNvSpPr>
            <a:spLocks noChangeArrowheads="1"/>
          </p:cNvSpPr>
          <p:nvPr/>
        </p:nvSpPr>
        <p:spPr bwMode="auto">
          <a:xfrm>
            <a:off x="250825" y="1412875"/>
            <a:ext cx="84248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 i="1">
                <a:solidFill>
                  <a:srgbClr val="A50021"/>
                </a:solidFill>
              </a:rPr>
              <a:t>Оценка деятельности главы местной администрации в прошедшем году, % от числа опрошенных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484438" y="476250"/>
            <a:ext cx="6418262" cy="7921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ru-RU" sz="2000" b="1" kern="0" dirty="0" smtClean="0">
                <a:solidFill>
                  <a:schemeClr val="bg1"/>
                </a:solidFill>
              </a:rPr>
              <a:t>Оценка удовлетворенности в разрезе муниципальных образований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1B523D-31AC-4942-B8F1-29856998B135}" type="slidenum">
              <a:rPr lang="ru-RU" altLang="ru-RU" sz="1200" smtClean="0"/>
              <a:pPr/>
              <a:t>2</a:t>
            </a:fld>
            <a:endParaRPr lang="ru-RU" altLang="ru-RU" sz="12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84438" y="476250"/>
            <a:ext cx="6418262" cy="865188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ru-RU" sz="2600" b="1" dirty="0" smtClean="0">
                <a:solidFill>
                  <a:schemeClr val="bg1"/>
                </a:solidFill>
              </a:rPr>
              <a:t>        Методика исследования</a:t>
            </a:r>
          </a:p>
        </p:txBody>
      </p:sp>
      <p:sp>
        <p:nvSpPr>
          <p:cNvPr id="3076" name="Прямоугольник 4"/>
          <p:cNvSpPr>
            <a:spLocks noChangeArrowheads="1"/>
          </p:cNvSpPr>
          <p:nvPr/>
        </p:nvSpPr>
        <p:spPr bwMode="auto">
          <a:xfrm>
            <a:off x="1116013" y="549275"/>
            <a:ext cx="12954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250825" y="1854200"/>
            <a:ext cx="8569325" cy="457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1400" b="1" dirty="0">
                <a:solidFill>
                  <a:schemeClr val="accent6"/>
                </a:solidFill>
              </a:rPr>
              <a:t>Настоящее исследование проведено в соответствии</a:t>
            </a:r>
            <a:r>
              <a:rPr lang="ru-RU" sz="1400" dirty="0"/>
              <a:t>:</a:t>
            </a:r>
          </a:p>
          <a:p>
            <a:pPr algn="just">
              <a:defRPr/>
            </a:pPr>
            <a:r>
              <a:rPr lang="ru-RU" sz="1400" dirty="0"/>
              <a:t> </a:t>
            </a:r>
            <a:r>
              <a:rPr lang="ru-RU" sz="1300" dirty="0"/>
              <a:t>1. С постановлением Правительства Российской Федерации от 17 декабря 2012 г. № 1317 «О мерах по реализации Указа Президента Российской Федерации от 28 апреля 2008 г. № 607 «Об оценке эффективности деятельности органов местного самоуправления городских округов и муниципальных районов» и подпункта «и» пункта 2 Указа Президента Российской Федерации от 7 мая 2012г. № 601 «Об основных направлениях совершенствования системы государственного управления. </a:t>
            </a:r>
          </a:p>
          <a:p>
            <a:pPr algn="just">
              <a:defRPr/>
            </a:pPr>
            <a:endParaRPr lang="ru-RU" sz="1300" dirty="0"/>
          </a:p>
          <a:p>
            <a:pPr algn="just">
              <a:defRPr/>
            </a:pPr>
            <a:r>
              <a:rPr lang="ru-RU" sz="1300" dirty="0"/>
              <a:t>2. С постановлением  губернатора Магаданской области от 3 марта 2014г. № 46-п «Об оценке населением эффективности деятельности руководителей органов местного самоуправления, унитарных предприятий и учреждений, действующих на региональном и муниципальном уровнях, акционерных обществ, контрольный пакет акций которых находится в государственной собственности Магаданской области или в муниципальной собственности, осуществляющих  оказание услуг населению муниципальных образований Магаданской области (далее – руководители ОМСУ, предприятий и учреждений). </a:t>
            </a:r>
          </a:p>
          <a:p>
            <a:pPr algn="just">
              <a:defRPr/>
            </a:pPr>
            <a:endParaRPr lang="ru-RU" sz="1400" dirty="0"/>
          </a:p>
          <a:p>
            <a:pPr algn="just">
              <a:defRPr/>
            </a:pPr>
            <a:r>
              <a:rPr lang="ru-RU" sz="1400" b="1" dirty="0">
                <a:solidFill>
                  <a:schemeClr val="accent6"/>
                </a:solidFill>
                <a:latin typeface="Calibri" pitchFamily="34" charset="0"/>
              </a:rPr>
              <a:t>Цель исследования</a:t>
            </a:r>
            <a:r>
              <a:rPr lang="ru-RU" sz="1400" b="1" dirty="0">
                <a:solidFill>
                  <a:schemeClr val="accent6"/>
                </a:solidFill>
              </a:rPr>
              <a:t> </a:t>
            </a:r>
            <a:r>
              <a:rPr lang="ru-RU" sz="1400" dirty="0"/>
              <a:t>– оценка удовлетворенности граждан эффективностью деятельности руководителей ОМСУ, предприятий и учреждений.</a:t>
            </a:r>
          </a:p>
          <a:p>
            <a:pPr algn="just">
              <a:defRPr/>
            </a:pPr>
            <a:endParaRPr lang="ru-RU" sz="1400" dirty="0"/>
          </a:p>
          <a:p>
            <a:pPr algn="just">
              <a:defRPr/>
            </a:pPr>
            <a:endParaRPr lang="ru-RU" sz="1400" dirty="0"/>
          </a:p>
          <a:p>
            <a:pPr>
              <a:defRPr/>
            </a:pPr>
            <a:endParaRPr lang="ru-RU" sz="1400" dirty="0"/>
          </a:p>
          <a:p>
            <a:pPr>
              <a:defRPr/>
            </a:pPr>
            <a:endParaRPr lang="ru-RU" sz="1400" b="1" i="1" dirty="0"/>
          </a:p>
          <a:p>
            <a:pPr>
              <a:defRPr/>
            </a:pPr>
            <a:endParaRPr lang="ru-RU" sz="800" b="1" dirty="0"/>
          </a:p>
          <a:p>
            <a:pPr>
              <a:defRPr/>
            </a:pPr>
            <a:endParaRPr lang="ru-RU" sz="1400" dirty="0"/>
          </a:p>
        </p:txBody>
      </p:sp>
      <p:pic>
        <p:nvPicPr>
          <p:cNvPr id="3078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49275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D27166-71EB-452A-8F72-55F504050BF5}" type="slidenum">
              <a:rPr lang="ru-RU" altLang="ru-RU" sz="1200" smtClean="0"/>
              <a:pPr/>
              <a:t>20</a:t>
            </a:fld>
            <a:endParaRPr lang="ru-RU" altLang="ru-RU" sz="1200" smtClean="0"/>
          </a:p>
        </p:txBody>
      </p:sp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pic>
        <p:nvPicPr>
          <p:cNvPr id="21508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Прямоугольник 8"/>
          <p:cNvSpPr>
            <a:spLocks noChangeArrowheads="1"/>
          </p:cNvSpPr>
          <p:nvPr/>
        </p:nvSpPr>
        <p:spPr bwMode="auto">
          <a:xfrm>
            <a:off x="468313" y="1412875"/>
            <a:ext cx="8351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 i="1">
                <a:solidFill>
                  <a:srgbClr val="A50021"/>
                </a:solidFill>
              </a:rPr>
              <a:t>Оценка деятельности председателя представительного органа  в прошедшем году, % от числа опрошенных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9750" y="1916113"/>
          <a:ext cx="4752975" cy="3878263"/>
        </p:xfrm>
        <a:graphic>
          <a:graphicData uri="http://schemas.openxmlformats.org/drawingml/2006/table">
            <a:tbl>
              <a:tblPr/>
              <a:tblGrid>
                <a:gridCol w="2586088"/>
                <a:gridCol w="1047997"/>
                <a:gridCol w="1118890"/>
              </a:tblGrid>
              <a:tr h="1008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Муниципальные образования</a:t>
                      </a:r>
                    </a:p>
                  </a:txBody>
                  <a:tcPr marL="90008" marR="90008" marT="46797" marB="4679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 опрошенных</a:t>
                      </a:r>
                    </a:p>
                  </a:txBody>
                  <a:tcPr marL="91449" marR="9144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Уровень удовлетворенности</a:t>
                      </a:r>
                    </a:p>
                  </a:txBody>
                  <a:tcPr marL="91449" marR="9144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</a:tr>
              <a:tr h="314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Город Магадан</a:t>
                      </a:r>
                    </a:p>
                  </a:txBody>
                  <a:tcPr marL="91449" marR="91449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10,14%</a:t>
                      </a:r>
                    </a:p>
                  </a:txBody>
                  <a:tcPr marL="91449" marR="9144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Ольский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49" marR="91449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42)</a:t>
                      </a:r>
                    </a:p>
                  </a:txBody>
                  <a:tcPr marL="91449" marR="9144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71,43%</a:t>
                      </a:r>
                    </a:p>
                  </a:txBody>
                  <a:tcPr marL="91449" marR="9144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Омсукчанский район</a:t>
                      </a:r>
                    </a:p>
                  </a:txBody>
                  <a:tcPr marL="91449" marR="91449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79,0%</a:t>
                      </a:r>
                    </a:p>
                  </a:txBody>
                  <a:tcPr marL="91449" marR="9144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Северо-Эвенский район</a:t>
                      </a:r>
                    </a:p>
                  </a:txBody>
                  <a:tcPr marL="91449" marR="91449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55,56%</a:t>
                      </a:r>
                    </a:p>
                  </a:txBody>
                  <a:tcPr marL="91449" marR="9144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Среднеканский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49" marR="91449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38,1%</a:t>
                      </a:r>
                    </a:p>
                  </a:txBody>
                  <a:tcPr marL="91449" marR="9144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Сусуманский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49" marR="91449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90,0%</a:t>
                      </a:r>
                    </a:p>
                  </a:txBody>
                  <a:tcPr marL="91449" marR="9144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Тенькинский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49" marR="91449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</a:t>
                      </a:r>
                    </a:p>
                  </a:txBody>
                  <a:tcPr marL="91449" marR="9144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Хасынский район</a:t>
                      </a:r>
                    </a:p>
                  </a:txBody>
                  <a:tcPr marL="91449" marR="91449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60,0%</a:t>
                      </a:r>
                    </a:p>
                  </a:txBody>
                  <a:tcPr marL="91449" marR="9144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Ягоднинский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49" marR="91449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100,0%</a:t>
                      </a:r>
                    </a:p>
                  </a:txBody>
                  <a:tcPr marL="91449" marR="9144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56" name="Прямоугольник 10"/>
          <p:cNvSpPr>
            <a:spLocks noChangeArrowheads="1"/>
          </p:cNvSpPr>
          <p:nvPr/>
        </p:nvSpPr>
        <p:spPr bwMode="auto">
          <a:xfrm>
            <a:off x="5416550" y="1916113"/>
            <a:ext cx="3167063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100" b="1"/>
              <a:t>  Высокий уровень </a:t>
            </a:r>
            <a:r>
              <a:rPr lang="ru-RU" altLang="ru-RU" sz="1100"/>
              <a:t>оценки населением деятельности председателя  представительного органа  от числа опрошенных отмечен в Омсукчанском (79,0%), Ольском (71,43%), Сусуманском (90%). В Ягоднинском районе  (100%) при очень низком уровне активности населения. </a:t>
            </a:r>
          </a:p>
          <a:p>
            <a:pPr algn="just"/>
            <a:endParaRPr lang="ru-RU" altLang="ru-RU" sz="1100"/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100"/>
              <a:t>  </a:t>
            </a:r>
            <a:r>
              <a:rPr lang="ru-RU" altLang="ru-RU" sz="1100" b="1"/>
              <a:t>Средний уровень </a:t>
            </a:r>
            <a:r>
              <a:rPr lang="ru-RU" altLang="ru-RU" sz="1100"/>
              <a:t>оценки отмечен в Хасынском (60%) и Северо-Эвенском (55,6%) районах области.</a:t>
            </a:r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endParaRPr lang="ru-RU" altLang="ru-RU" sz="1100"/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100" b="1"/>
              <a:t>   Низкий уровень </a:t>
            </a:r>
            <a:r>
              <a:rPr lang="ru-RU" altLang="ru-RU" sz="1100"/>
              <a:t>оценки отмечен в городском округе «Город Магадан (10,1%) при низком уровне активности населения. </a:t>
            </a:r>
          </a:p>
          <a:p>
            <a:pPr algn="just">
              <a:buClr>
                <a:srgbClr val="A50021"/>
              </a:buClr>
            </a:pPr>
            <a:r>
              <a:rPr lang="ru-RU" altLang="ru-RU" sz="1100">
                <a:solidFill>
                  <a:srgbClr val="C00000"/>
                </a:solidFill>
                <a:sym typeface="Wingdings" pitchFamily="2" charset="2"/>
              </a:rPr>
              <a:t></a:t>
            </a:r>
            <a:r>
              <a:rPr lang="ru-RU" altLang="ru-RU" sz="1100">
                <a:sym typeface="Wingdings" pitchFamily="2" charset="2"/>
              </a:rPr>
              <a:t> В МО «Тенькинский район» в опросе принял участие 1 человек, который удовлетворен деятельностью представительного органа. Данная оценка  не может  выражать положительное мнение всего муниципального образования, и не  являться объективной.</a:t>
            </a:r>
          </a:p>
          <a:p>
            <a:pPr algn="just">
              <a:buClr>
                <a:srgbClr val="A50021"/>
              </a:buClr>
            </a:pPr>
            <a:endParaRPr lang="ru-RU" altLang="ru-RU" sz="1100">
              <a:sym typeface="Wingdings" pitchFamily="2" charset="2"/>
            </a:endParaRPr>
          </a:p>
          <a:p>
            <a:pPr algn="just">
              <a:buClr>
                <a:srgbClr val="A50021"/>
              </a:buClr>
            </a:pPr>
            <a:endParaRPr lang="ru-RU" altLang="ru-RU" sz="1100">
              <a:sym typeface="Wingdings" pitchFamily="2" charset="2"/>
            </a:endParaRPr>
          </a:p>
          <a:p>
            <a:pPr algn="just">
              <a:buClr>
                <a:srgbClr val="A50021"/>
              </a:buClr>
            </a:pPr>
            <a:endParaRPr lang="ru-RU" altLang="ru-RU" sz="1100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484438" y="404813"/>
            <a:ext cx="6418262" cy="863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ru-RU" sz="2000" b="1" kern="0" dirty="0" smtClean="0">
                <a:solidFill>
                  <a:schemeClr val="bg1"/>
                </a:solidFill>
              </a:rPr>
              <a:t>Оценка удовлетворенности в разрезе муниципальных образований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32588" y="6237288"/>
            <a:ext cx="2133600" cy="476250"/>
          </a:xfrm>
          <a:noFill/>
        </p:spPr>
        <p:txBody>
          <a:bodyPr/>
          <a:lstStyle/>
          <a:p>
            <a:fld id="{A10984F1-FB7D-4C17-89FC-AFCD475E42FF}" type="slidenum">
              <a:rPr lang="ru-RU" altLang="ru-RU" sz="1200" smtClean="0"/>
              <a:pPr/>
              <a:t>21</a:t>
            </a:fld>
            <a:endParaRPr lang="ru-RU" altLang="ru-RU" sz="1200" smtClean="0"/>
          </a:p>
        </p:txBody>
      </p:sp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pic>
        <p:nvPicPr>
          <p:cNvPr id="22532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Прямоугольник 9"/>
          <p:cNvSpPr>
            <a:spLocks noChangeArrowheads="1"/>
          </p:cNvSpPr>
          <p:nvPr/>
        </p:nvSpPr>
        <p:spPr bwMode="auto">
          <a:xfrm>
            <a:off x="5480050" y="1946275"/>
            <a:ext cx="3240088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100" b="1"/>
              <a:t>  Высокий уровень </a:t>
            </a:r>
            <a:r>
              <a:rPr lang="ru-RU" altLang="ru-RU" sz="1100"/>
              <a:t>оценки  организации транспортного обслуживания населения   от числа опрошенных отмечен в МО  «Омсукчанский район» (82%) при высоком уровне активности населения, МО «Ольский район» (95,2%) и МО «Сусуманский район»    (85%) при среднем  уровне активности населения, МО «Ягоднинский район»(100%) при очень низком уровне активности населения. </a:t>
            </a:r>
          </a:p>
          <a:p>
            <a:pPr algn="just"/>
            <a:endParaRPr lang="ru-RU" altLang="ru-RU" sz="1100"/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100"/>
              <a:t>  </a:t>
            </a:r>
            <a:r>
              <a:rPr lang="ru-RU" altLang="ru-RU" sz="1100" b="1"/>
              <a:t>Средний уровень </a:t>
            </a:r>
            <a:r>
              <a:rPr lang="ru-RU" altLang="ru-RU" sz="1100"/>
              <a:t>оценки отмечен в МО «Хасынский район» (60%) при низком уровне активности населения и МО «Среднеканский район» (43,9%) при среднем уровне активности населения.</a:t>
            </a:r>
          </a:p>
          <a:p>
            <a:pPr algn="just">
              <a:buClr>
                <a:srgbClr val="A50021"/>
              </a:buClr>
            </a:pPr>
            <a:endParaRPr lang="ru-RU" altLang="ru-RU" sz="1100" b="1"/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100" b="1"/>
              <a:t>  Низкий уровень </a:t>
            </a:r>
            <a:r>
              <a:rPr lang="ru-RU" altLang="ru-RU" sz="1100"/>
              <a:t>оценки отмечен в городском округе «Город Магадан» (26,5%)  при низкой уровне активности населения. </a:t>
            </a:r>
          </a:p>
          <a:p>
            <a:pPr algn="just">
              <a:buClr>
                <a:srgbClr val="A50021"/>
              </a:buClr>
            </a:pPr>
            <a:r>
              <a:rPr lang="ru-RU" altLang="ru-RU" sz="1100"/>
              <a:t>В МО «Северо-Эвенский район»  (0%), в опросе приняли участие 9 человек, выразившие неудовлетворенность  организацией транспортного обслуживания</a:t>
            </a:r>
            <a:endParaRPr lang="ru-RU" altLang="ru-RU" sz="120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39750" y="2020888"/>
          <a:ext cx="4895850" cy="3611571"/>
        </p:xfrm>
        <a:graphic>
          <a:graphicData uri="http://schemas.openxmlformats.org/drawingml/2006/table">
            <a:tbl>
              <a:tblPr/>
              <a:tblGrid>
                <a:gridCol w="2663826"/>
                <a:gridCol w="1079500"/>
                <a:gridCol w="1152524"/>
              </a:tblGrid>
              <a:tr h="1005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Муниципальные образования</a:t>
                      </a:r>
                    </a:p>
                  </a:txBody>
                  <a:tcPr marL="89987" marR="89987" marT="46791" marB="467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 опрошенных</a:t>
                      </a:r>
                    </a:p>
                  </a:txBody>
                  <a:tcPr marL="91427" marR="91427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Уровень удовлетворенности</a:t>
                      </a:r>
                    </a:p>
                  </a:txBody>
                  <a:tcPr marL="91427" marR="91427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</a:tr>
              <a:tr h="289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Город Магадан</a:t>
                      </a:r>
                    </a:p>
                  </a:txBody>
                  <a:tcPr marL="91427" marR="91427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26,47%</a:t>
                      </a:r>
                    </a:p>
                  </a:txBody>
                  <a:tcPr marL="91427" marR="91427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Ольский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27" marR="91427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42)</a:t>
                      </a:r>
                    </a:p>
                  </a:txBody>
                  <a:tcPr marL="91427" marR="91427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95,24%</a:t>
                      </a:r>
                    </a:p>
                  </a:txBody>
                  <a:tcPr marL="91427" marR="91427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Омсукчанский район</a:t>
                      </a:r>
                    </a:p>
                  </a:txBody>
                  <a:tcPr marL="91427" marR="91427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82,0%</a:t>
                      </a:r>
                    </a:p>
                  </a:txBody>
                  <a:tcPr marL="91427" marR="91427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Северо-Эвенский район</a:t>
                      </a:r>
                    </a:p>
                  </a:txBody>
                  <a:tcPr marL="91427" marR="91427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0%</a:t>
                      </a:r>
                    </a:p>
                  </a:txBody>
                  <a:tcPr marL="91427" marR="91427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Среднеканский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27" marR="91427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43,9%</a:t>
                      </a:r>
                    </a:p>
                  </a:txBody>
                  <a:tcPr marL="91427" marR="91427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Сусуманский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27" marR="91427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85,0</a:t>
                      </a:r>
                    </a:p>
                  </a:txBody>
                  <a:tcPr marL="91427" marR="91427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Тенькинский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27" marR="91427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100,0%</a:t>
                      </a:r>
                    </a:p>
                  </a:txBody>
                  <a:tcPr marL="91427" marR="91427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Хасынский район</a:t>
                      </a:r>
                    </a:p>
                  </a:txBody>
                  <a:tcPr marL="91427" marR="91427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60,0%</a:t>
                      </a:r>
                    </a:p>
                  </a:txBody>
                  <a:tcPr marL="91427" marR="91427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Ягоднинский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27" marR="91427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100,0%</a:t>
                      </a:r>
                    </a:p>
                  </a:txBody>
                  <a:tcPr marL="91427" marR="91427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80" name="Прямоугольник 11"/>
          <p:cNvSpPr>
            <a:spLocks noChangeArrowheads="1"/>
          </p:cNvSpPr>
          <p:nvPr/>
        </p:nvSpPr>
        <p:spPr bwMode="auto">
          <a:xfrm>
            <a:off x="611188" y="1484313"/>
            <a:ext cx="8137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 i="1">
                <a:solidFill>
                  <a:srgbClr val="A50021"/>
                </a:solidFill>
              </a:rPr>
              <a:t>Оценка  организации транспортного обслуживания населения в прошедшем году, % от числа опрошенных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484438" y="333375"/>
            <a:ext cx="6418262" cy="9350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ru-RU" sz="2000" b="1" kern="0" dirty="0" smtClean="0">
                <a:solidFill>
                  <a:schemeClr val="bg1"/>
                </a:solidFill>
              </a:rPr>
              <a:t>Оценка удовлетворенности услугами в разрезе муниципальных образований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B210B6-C0A4-4DCD-B069-CED33046206C}" type="slidenum">
              <a:rPr lang="ru-RU" altLang="ru-RU" sz="1200" smtClean="0"/>
              <a:pPr/>
              <a:t>22</a:t>
            </a:fld>
            <a:endParaRPr lang="ru-RU" altLang="ru-RU" sz="1200" smtClean="0"/>
          </a:p>
        </p:txBody>
      </p:sp>
      <p:sp>
        <p:nvSpPr>
          <p:cNvPr id="23555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pic>
        <p:nvPicPr>
          <p:cNvPr id="23556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Прямоугольник 9"/>
          <p:cNvSpPr>
            <a:spLocks noChangeArrowheads="1"/>
          </p:cNvSpPr>
          <p:nvPr/>
        </p:nvSpPr>
        <p:spPr bwMode="auto">
          <a:xfrm>
            <a:off x="539750" y="1412875"/>
            <a:ext cx="8353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 i="1">
                <a:solidFill>
                  <a:srgbClr val="A50021"/>
                </a:solidFill>
              </a:rPr>
              <a:t>Оценка  качества автомобильных дорог местного значения  в муниципальных образованиях  в прошедшем году, % от числа опрошенных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39750" y="1916113"/>
          <a:ext cx="4464050" cy="3976687"/>
        </p:xfrm>
        <a:graphic>
          <a:graphicData uri="http://schemas.openxmlformats.org/drawingml/2006/table">
            <a:tbl>
              <a:tblPr/>
              <a:tblGrid>
                <a:gridCol w="2428884"/>
                <a:gridCol w="984292"/>
                <a:gridCol w="1050874"/>
              </a:tblGrid>
              <a:tr h="1163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Муниципальные образования</a:t>
                      </a:r>
                    </a:p>
                  </a:txBody>
                  <a:tcPr marL="89991" marR="89991" marT="46794" marB="467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 опрошенных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Уровень удовлетворенности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</a:tr>
              <a:tr h="312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Город Магадан</a:t>
                      </a:r>
                    </a:p>
                  </a:txBody>
                  <a:tcPr marL="91431" marR="9143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16,2%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Ольский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1" marR="9143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42)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31,0%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Омсукчанский район</a:t>
                      </a:r>
                    </a:p>
                  </a:txBody>
                  <a:tcPr marL="91431" marR="9143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98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64,3%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Северо-Эвенский район</a:t>
                      </a:r>
                    </a:p>
                  </a:txBody>
                  <a:tcPr marL="91431" marR="9143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0%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Среднеканский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1" marR="9143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12,2%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Сусуманский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1" marR="9143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40,0%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Тенькинский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1" marR="9143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100,0%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Хасынский район</a:t>
                      </a:r>
                    </a:p>
                  </a:txBody>
                  <a:tcPr marL="91431" marR="9143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40,0%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Ягоднинский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1" marR="9143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33,3%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04" name="Прямоугольник 11"/>
          <p:cNvSpPr>
            <a:spLocks noChangeArrowheads="1"/>
          </p:cNvSpPr>
          <p:nvPr/>
        </p:nvSpPr>
        <p:spPr bwMode="auto">
          <a:xfrm>
            <a:off x="5148263" y="1916113"/>
            <a:ext cx="374491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100" b="1"/>
              <a:t>  Высокий уровень </a:t>
            </a:r>
            <a:r>
              <a:rPr lang="ru-RU" altLang="ru-RU" sz="1100"/>
              <a:t>оценки качества автомобильных дорог от числа опрошенных отмечен в МО «Омсукчанский район» (64,3%).</a:t>
            </a:r>
          </a:p>
          <a:p>
            <a:pPr algn="just">
              <a:buClr>
                <a:srgbClr val="A50021"/>
              </a:buClr>
            </a:pPr>
            <a:endParaRPr lang="ru-RU" altLang="ru-RU" sz="1100" b="1"/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100" b="1"/>
              <a:t>  Средний уровень  </a:t>
            </a:r>
            <a:r>
              <a:rPr lang="ru-RU" altLang="ru-RU" sz="1100"/>
              <a:t>отмечен</a:t>
            </a:r>
            <a:r>
              <a:rPr lang="ru-RU" altLang="ru-RU" sz="1100" b="1"/>
              <a:t> </a:t>
            </a:r>
            <a:r>
              <a:rPr lang="ru-RU" altLang="ru-RU" sz="1100"/>
              <a:t>в МО «Сусуманский район» и МО «Хасынский район» (40%), МО «Ягоднинский район» (33,3%), МО «Ольский район» (31%).  </a:t>
            </a:r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100"/>
              <a:t>  </a:t>
            </a:r>
            <a:r>
              <a:rPr lang="ru-RU" altLang="ru-RU" sz="1100" b="1"/>
              <a:t>Низкий уровень </a:t>
            </a:r>
            <a:r>
              <a:rPr lang="ru-RU" altLang="ru-RU" sz="1100"/>
              <a:t>оценки  отмечен в  городском округе «Город Магадан» (16,2%)  и МО «Среднеканский район» (12,2%).</a:t>
            </a:r>
          </a:p>
          <a:p>
            <a:pPr algn="just">
              <a:buClr>
                <a:srgbClr val="A50021"/>
              </a:buClr>
            </a:pPr>
            <a:r>
              <a:rPr lang="ru-RU" altLang="ru-RU" sz="1100"/>
              <a:t>         В  МО «Северо-Эвенский район» уровень оценки составляет 0% , участие в опросе приняли 9 человек, выразивших неудовлетворенность  качеством автомобильных дорог и в МО «Тенькинский  район»  1 человек удовлетворен качеством автомобильных дорог местного значения. </a:t>
            </a:r>
          </a:p>
          <a:p>
            <a:pPr algn="just">
              <a:buClr>
                <a:srgbClr val="A50021"/>
              </a:buClr>
            </a:pPr>
            <a:endParaRPr lang="ru-RU" altLang="ru-RU" sz="1100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484438" y="476250"/>
            <a:ext cx="6418262" cy="7921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ru-RU" sz="2000" b="1" kern="0" dirty="0" smtClean="0">
                <a:solidFill>
                  <a:schemeClr val="bg1"/>
                </a:solidFill>
              </a:rPr>
              <a:t>Оценка удовлетворенности услугами в разрезе муниципальных образований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2B980F-CF7C-4742-B76B-D43A9BD3BEEA}" type="slidenum">
              <a:rPr lang="ru-RU" altLang="ru-RU" sz="1200" smtClean="0"/>
              <a:pPr/>
              <a:t>23</a:t>
            </a:fld>
            <a:endParaRPr lang="ru-RU" altLang="ru-RU" sz="1200" smtClean="0"/>
          </a:p>
        </p:txBody>
      </p:sp>
      <p:sp>
        <p:nvSpPr>
          <p:cNvPr id="24579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4932363" y="2254250"/>
            <a:ext cx="4032250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100"/>
              <a:t>  </a:t>
            </a:r>
            <a:r>
              <a:rPr lang="ru-RU" altLang="ru-RU" sz="1100" b="1"/>
              <a:t>Высокий уровень оценки </a:t>
            </a:r>
            <a:r>
              <a:rPr lang="ru-RU" altLang="ru-RU" sz="1100"/>
              <a:t>организации теплоснабжения от числа опрошенных отмечен в МО «Сусуманский район», МО «Хасынский район», МО Ягоднинский район» и МО «Тенькинский район» (100%) при низком уровне активности населения. МО «Ольский район» (92,9%) при средней активности населения.</a:t>
            </a:r>
          </a:p>
          <a:p>
            <a:pPr algn="just">
              <a:buClr>
                <a:srgbClr val="A50021"/>
              </a:buClr>
            </a:pPr>
            <a:endParaRPr lang="ru-RU" altLang="ru-RU" sz="1100"/>
          </a:p>
          <a:p>
            <a:pPr algn="just">
              <a:buClr>
                <a:srgbClr val="A50021"/>
              </a:buClr>
            </a:pPr>
            <a:endParaRPr lang="ru-RU" altLang="ru-RU" sz="1100"/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100" b="1"/>
              <a:t> Средний уровень  </a:t>
            </a:r>
            <a:r>
              <a:rPr lang="ru-RU" altLang="ru-RU" sz="1100"/>
              <a:t>оценки  организации теплоснабжения отмечен в МО «Севро-Эвенский район» (66,7%) при очень низком уровне активности населения, МО «Среднеканский район» (58,54%) при среднем уровне активности населения  и  городском округе «Город Магадан» (54,6%)  при низком уровне активности населения.</a:t>
            </a:r>
          </a:p>
          <a:p>
            <a:endParaRPr lang="ru-RU" altLang="ru-RU" sz="1100"/>
          </a:p>
          <a:p>
            <a:pPr>
              <a:buClr>
                <a:srgbClr val="A50021"/>
              </a:buClr>
            </a:pPr>
            <a:endParaRPr lang="ru-RU" altLang="ru-RU" sz="1100" i="1"/>
          </a:p>
          <a:p>
            <a:pPr>
              <a:buClr>
                <a:srgbClr val="A50021"/>
              </a:buClr>
              <a:buFont typeface="Wingdings" pitchFamily="2" charset="2"/>
              <a:buChar char="v"/>
            </a:pPr>
            <a:endParaRPr lang="ru-RU" altLang="ru-RU" sz="1400"/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179388" y="1412875"/>
            <a:ext cx="8713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 i="1">
                <a:solidFill>
                  <a:srgbClr val="A50021"/>
                </a:solidFill>
              </a:rPr>
              <a:t>Оценка  уровня организации теплоснабжения  в муниципальных образованиях  в прошедшем году, % от числа опрошенных</a:t>
            </a:r>
            <a:endParaRPr lang="ru-RU" altLang="ru-RU" sz="1400" b="1" i="1">
              <a:solidFill>
                <a:srgbClr val="A50021"/>
              </a:solidFill>
            </a:endParaRPr>
          </a:p>
        </p:txBody>
      </p:sp>
      <p:pic>
        <p:nvPicPr>
          <p:cNvPr id="24582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50" y="1989138"/>
          <a:ext cx="4464050" cy="3816351"/>
        </p:xfrm>
        <a:graphic>
          <a:graphicData uri="http://schemas.openxmlformats.org/drawingml/2006/table">
            <a:tbl>
              <a:tblPr/>
              <a:tblGrid>
                <a:gridCol w="2428884"/>
                <a:gridCol w="984292"/>
                <a:gridCol w="1050874"/>
              </a:tblGrid>
              <a:tr h="1148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Муниципальные образования</a:t>
                      </a:r>
                    </a:p>
                  </a:txBody>
                  <a:tcPr marL="89991" marR="89991" marT="46799" marB="467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 опрошенных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Уровень удовлетворенности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</a:tr>
              <a:tr h="296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Город Магадан</a:t>
                      </a:r>
                    </a:p>
                  </a:txBody>
                  <a:tcPr marL="91431" marR="9143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54,6%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Ольский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1" marR="9143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42)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92,9%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Омсукчанский район</a:t>
                      </a:r>
                    </a:p>
                  </a:txBody>
                  <a:tcPr marL="91431" marR="9143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98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90,82%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Северо-Эвенский район</a:t>
                      </a:r>
                    </a:p>
                  </a:txBody>
                  <a:tcPr marL="91431" marR="9143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66,7%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Среднеканский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1" marR="9143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58,54%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Сусуманский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1" marR="9143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100,0%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Тенькинский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1" marR="9143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100,0%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Хасынский район</a:t>
                      </a:r>
                    </a:p>
                  </a:txBody>
                  <a:tcPr marL="91431" marR="9143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100,0%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Ягоднинский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1" marR="9143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484438" y="476250"/>
            <a:ext cx="6418262" cy="7921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ru-RU" sz="2000" b="1" kern="0" dirty="0" smtClean="0">
                <a:solidFill>
                  <a:schemeClr val="bg1"/>
                </a:solidFill>
              </a:rPr>
              <a:t>Оценка удовлетворенности услугами в разрезе муниципальных образований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3C6B5D-1E74-4FEA-97DE-4FDD26E9E512}" type="slidenum">
              <a:rPr lang="ru-RU" altLang="ru-RU" sz="1200" smtClean="0"/>
              <a:pPr/>
              <a:t>24</a:t>
            </a:fld>
            <a:endParaRPr lang="ru-RU" altLang="ru-RU" sz="1200" smtClean="0"/>
          </a:p>
        </p:txBody>
      </p:sp>
      <p:sp>
        <p:nvSpPr>
          <p:cNvPr id="25603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4787900" y="2170113"/>
            <a:ext cx="4176713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100" b="1"/>
              <a:t>    Высокий уровень оценки </a:t>
            </a:r>
            <a:r>
              <a:rPr lang="ru-RU" altLang="ru-RU" sz="1100"/>
              <a:t>организации водоснабжения (водоотведения)  от числа опрошенных отмечен в МО «Ягоднинский район», МО «Хасынский район», МО «Тенькинский район»* (100%) при очень низком уровне активности населения. В МО «Омсукчанский район» (92,9%) при высоком уровне активности населения и МО «Ольский район» (97,6%), МО «Сусуманский район» (95%) , МО «Среднеканский район» (70,7%)  при среднем уровне  активности населения.</a:t>
            </a:r>
          </a:p>
          <a:p>
            <a:pPr algn="just">
              <a:buClr>
                <a:srgbClr val="A50021"/>
              </a:buClr>
            </a:pPr>
            <a:endParaRPr lang="ru-RU" altLang="ru-RU" sz="1100"/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100" b="1"/>
              <a:t>   Средний уровень  </a:t>
            </a:r>
            <a:r>
              <a:rPr lang="ru-RU" altLang="ru-RU" sz="1100"/>
              <a:t>оценки  организации водоснабжения (водоотведения)  в городском округе «Город Магадан» (60,6%) при низком уровне активности населения и МО «Северо-Эвенский район» (55,6%) при очень низком уровне активности населения.</a:t>
            </a:r>
          </a:p>
          <a:p>
            <a:pPr>
              <a:buClr>
                <a:srgbClr val="A50021"/>
              </a:buClr>
            </a:pPr>
            <a:r>
              <a:rPr lang="ru-RU" altLang="ru-RU" sz="1100" i="1"/>
              <a:t>*В МО «Тенькинский район» принял участие в опросе 1 человек, </a:t>
            </a:r>
            <a:r>
              <a:rPr lang="ru-RU" altLang="ru-RU" sz="1100">
                <a:sym typeface="Wingdings" pitchFamily="2" charset="2"/>
              </a:rPr>
              <a:t>оценка  не может  выражать  мнение жителей муниципального образования, и  является необъективной.</a:t>
            </a:r>
            <a:endParaRPr lang="ru-RU" altLang="ru-RU" sz="1100" i="1"/>
          </a:p>
          <a:p>
            <a:pPr>
              <a:buClr>
                <a:srgbClr val="A50021"/>
              </a:buClr>
              <a:buFont typeface="Wingdings" pitchFamily="2" charset="2"/>
              <a:buNone/>
            </a:pPr>
            <a:endParaRPr lang="ru-RU" altLang="ru-RU" sz="1400"/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179388" y="1557338"/>
            <a:ext cx="88566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 i="1">
                <a:solidFill>
                  <a:srgbClr val="A50021"/>
                </a:solidFill>
              </a:rPr>
              <a:t>Оценка  уровня организации  водоснабжения (водоотведения) в муниципальных образованиях  в прошедшем году, % от числа опрошенных</a:t>
            </a:r>
            <a:endParaRPr lang="ru-RU" altLang="ru-RU" sz="1400" b="1" i="1">
              <a:solidFill>
                <a:srgbClr val="A50021"/>
              </a:solidFill>
            </a:endParaRPr>
          </a:p>
        </p:txBody>
      </p:sp>
      <p:pic>
        <p:nvPicPr>
          <p:cNvPr id="25606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50" y="2060575"/>
          <a:ext cx="4321175" cy="3887789"/>
        </p:xfrm>
        <a:graphic>
          <a:graphicData uri="http://schemas.openxmlformats.org/drawingml/2006/table">
            <a:tbl>
              <a:tblPr/>
              <a:tblGrid>
                <a:gridCol w="2351146"/>
                <a:gridCol w="952789"/>
                <a:gridCol w="1017240"/>
              </a:tblGrid>
              <a:tr h="1169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Муниципальные образования</a:t>
                      </a:r>
                    </a:p>
                  </a:txBody>
                  <a:tcPr marL="90014" marR="90014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 опрошенных</a:t>
                      </a:r>
                    </a:p>
                  </a:txBody>
                  <a:tcPr marL="91455" marR="9145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Уровень удовлетворенности</a:t>
                      </a:r>
                    </a:p>
                  </a:txBody>
                  <a:tcPr marL="91455" marR="9145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</a:tr>
              <a:tr h="301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Город Магадан</a:t>
                      </a:r>
                    </a:p>
                  </a:txBody>
                  <a:tcPr marL="91455" marR="91455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60,61%</a:t>
                      </a:r>
                    </a:p>
                  </a:txBody>
                  <a:tcPr marL="91455" marR="9145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Ольский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55" marR="91455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42)</a:t>
                      </a:r>
                    </a:p>
                  </a:txBody>
                  <a:tcPr marL="91455" marR="9145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97,6%</a:t>
                      </a:r>
                    </a:p>
                  </a:txBody>
                  <a:tcPr marL="91455" marR="9145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Омсукчанский район</a:t>
                      </a:r>
                    </a:p>
                  </a:txBody>
                  <a:tcPr marL="91455" marR="91455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98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92,9%</a:t>
                      </a:r>
                    </a:p>
                  </a:txBody>
                  <a:tcPr marL="91455" marR="9145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Северо-Эвенский район</a:t>
                      </a:r>
                    </a:p>
                  </a:txBody>
                  <a:tcPr marL="91455" marR="91455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55,6%</a:t>
                      </a:r>
                    </a:p>
                  </a:txBody>
                  <a:tcPr marL="91455" marR="9145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Среднеканский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55" marR="91455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70,7%</a:t>
                      </a:r>
                    </a:p>
                  </a:txBody>
                  <a:tcPr marL="91455" marR="9145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Сусуманский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55" marR="91455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95,0%</a:t>
                      </a:r>
                    </a:p>
                  </a:txBody>
                  <a:tcPr marL="91455" marR="9145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Тенькинский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55" marR="91455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marL="91455" marR="9145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Хасынский район</a:t>
                      </a:r>
                    </a:p>
                  </a:txBody>
                  <a:tcPr marL="91455" marR="91455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marL="91455" marR="9145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Ягоднинский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55" marR="91455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marL="91455" marR="9145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484438" y="476250"/>
            <a:ext cx="6418262" cy="7921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ru-RU" sz="2000" b="1" kern="0" dirty="0" smtClean="0">
                <a:solidFill>
                  <a:schemeClr val="bg1"/>
                </a:solidFill>
              </a:rPr>
              <a:t>Оценка удовлетворенности услугами в разрезе муниципальных образований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1DD3FE-A6E5-4428-A85F-398F2C284F3B}" type="slidenum">
              <a:rPr lang="ru-RU" altLang="ru-RU" sz="1200" smtClean="0"/>
              <a:pPr/>
              <a:t>25</a:t>
            </a:fld>
            <a:endParaRPr lang="ru-RU" altLang="ru-RU" sz="1200" smtClean="0"/>
          </a:p>
        </p:txBody>
      </p:sp>
      <p:sp>
        <p:nvSpPr>
          <p:cNvPr id="26627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179388" y="1628775"/>
            <a:ext cx="8640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 i="1">
                <a:solidFill>
                  <a:srgbClr val="A50021"/>
                </a:solidFill>
              </a:rPr>
              <a:t>Оценка  уровня организации  электроснабжения в муниципальных образованиях  в прошедшем году, % от числа опрошенных</a:t>
            </a:r>
            <a:endParaRPr lang="ru-RU" altLang="ru-RU" sz="1400" b="1" i="1">
              <a:solidFill>
                <a:srgbClr val="A50021"/>
              </a:solidFill>
            </a:endParaRPr>
          </a:p>
        </p:txBody>
      </p:sp>
      <p:pic>
        <p:nvPicPr>
          <p:cNvPr id="26629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49275"/>
            <a:ext cx="6477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95288" y="2078038"/>
          <a:ext cx="4537075" cy="3689353"/>
        </p:xfrm>
        <a:graphic>
          <a:graphicData uri="http://schemas.openxmlformats.org/drawingml/2006/table">
            <a:tbl>
              <a:tblPr/>
              <a:tblGrid>
                <a:gridCol w="2468617"/>
                <a:gridCol w="1000394"/>
                <a:gridCol w="1068064"/>
              </a:tblGrid>
              <a:tr h="1083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Муниципальные образования</a:t>
                      </a:r>
                    </a:p>
                  </a:txBody>
                  <a:tcPr marL="90011" marR="90011" marT="46799" marB="467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 опрошенных</a:t>
                      </a:r>
                    </a:p>
                  </a:txBody>
                  <a:tcPr marL="91451" marR="9145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Уровень удовлетворенности</a:t>
                      </a:r>
                    </a:p>
                  </a:txBody>
                  <a:tcPr marL="91451" marR="9145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</a:tr>
              <a:tr h="289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Город Магадан</a:t>
                      </a:r>
                    </a:p>
                  </a:txBody>
                  <a:tcPr marL="91451" marR="9145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53,03%</a:t>
                      </a:r>
                    </a:p>
                  </a:txBody>
                  <a:tcPr marL="91451" marR="9145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Ольский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51" marR="9145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42)</a:t>
                      </a:r>
                    </a:p>
                  </a:txBody>
                  <a:tcPr marL="91451" marR="9145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88,1%</a:t>
                      </a:r>
                    </a:p>
                  </a:txBody>
                  <a:tcPr marL="91451" marR="9145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Омсукчанский район</a:t>
                      </a:r>
                    </a:p>
                  </a:txBody>
                  <a:tcPr marL="91451" marR="9145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90,72%</a:t>
                      </a:r>
                    </a:p>
                  </a:txBody>
                  <a:tcPr marL="91451" marR="9145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Северо-Эвенский район</a:t>
                      </a:r>
                    </a:p>
                  </a:txBody>
                  <a:tcPr marL="91451" marR="9145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66,7%</a:t>
                      </a:r>
                    </a:p>
                  </a:txBody>
                  <a:tcPr marL="91451" marR="9145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Среднеканский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51" marR="9145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48,78%</a:t>
                      </a:r>
                    </a:p>
                  </a:txBody>
                  <a:tcPr marL="91451" marR="9145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Сусуманский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51" marR="9145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90,0%</a:t>
                      </a:r>
                    </a:p>
                  </a:txBody>
                  <a:tcPr marL="91451" marR="9145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Тенькинский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район*</a:t>
                      </a:r>
                    </a:p>
                  </a:txBody>
                  <a:tcPr marL="91451" marR="9145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marL="91451" marR="9145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Хасынский район</a:t>
                      </a:r>
                    </a:p>
                  </a:txBody>
                  <a:tcPr marL="91451" marR="9145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marL="91451" marR="9145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Ягоднинский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51" marR="9145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1" marR="9145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marL="91451" marR="9145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76" name="Прямоугольник 12"/>
          <p:cNvSpPr>
            <a:spLocks noChangeArrowheads="1"/>
          </p:cNvSpPr>
          <p:nvPr/>
        </p:nvSpPr>
        <p:spPr bwMode="auto">
          <a:xfrm>
            <a:off x="5219700" y="2133600"/>
            <a:ext cx="3529013" cy="364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100" b="1"/>
              <a:t>  Высокий уровень оценки </a:t>
            </a:r>
            <a:r>
              <a:rPr lang="ru-RU" altLang="ru-RU" sz="1100"/>
              <a:t>организации электроснабжения  от числа опрошенных отмечен в МО «Ягоднинский район», МО «Хасынский район» и МО Тенькинский район»* (100%) при очень низком уровне активности населения. В МО «Омсукчанский район» (90,72%) при высоком уровне активности населения, МО «Сусуманский район» (90%) и МО «Ольский район» (88,1%) при среднем уровне активности населения.</a:t>
            </a:r>
          </a:p>
          <a:p>
            <a:pPr>
              <a:buClr>
                <a:srgbClr val="A50021"/>
              </a:buClr>
            </a:pPr>
            <a:endParaRPr lang="ru-RU" altLang="ru-RU" sz="1100"/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100"/>
              <a:t>  </a:t>
            </a:r>
            <a:r>
              <a:rPr lang="ru-RU" altLang="ru-RU" sz="1100" b="1"/>
              <a:t>Средний уровень </a:t>
            </a:r>
            <a:r>
              <a:rPr lang="ru-RU" altLang="ru-RU" sz="1100"/>
              <a:t>оценки  отмечен в МО «Северо-Эвенский район» (66,7%), городском округе «Город Магадан» (53,03%) при низком уровне активности населения и МО «Среднеканский район» (48,78%) при среднем уровне активности населения. </a:t>
            </a:r>
          </a:p>
          <a:p>
            <a:pPr algn="just">
              <a:buClr>
                <a:srgbClr val="A50021"/>
              </a:buClr>
            </a:pPr>
            <a:endParaRPr lang="ru-RU" altLang="ru-RU" sz="1100"/>
          </a:p>
          <a:p>
            <a:pPr algn="just">
              <a:buClr>
                <a:srgbClr val="A50021"/>
              </a:buClr>
              <a:buFont typeface="Wingdings" pitchFamily="2" charset="2"/>
              <a:buChar char="v"/>
            </a:pPr>
            <a:r>
              <a:rPr lang="ru-RU" altLang="ru-RU" sz="1100" i="1"/>
              <a:t>В МО «Тенькинский район» принял участие в опросе 1 человек, </a:t>
            </a:r>
            <a:r>
              <a:rPr lang="ru-RU" altLang="ru-RU" sz="1100">
                <a:sym typeface="Wingdings" pitchFamily="2" charset="2"/>
              </a:rPr>
              <a:t>оценка  не может  выражать  мнение жителей муниципального образования, и является  необъективной.</a:t>
            </a:r>
            <a:endParaRPr lang="ru-RU" altLang="ru-RU" sz="1100" i="1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484438" y="476250"/>
            <a:ext cx="6418262" cy="7921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ru-RU" sz="2000" b="1" kern="0" dirty="0" smtClean="0">
                <a:solidFill>
                  <a:schemeClr val="bg1"/>
                </a:solidFill>
              </a:rPr>
              <a:t>Оценка удовлетворенности услугами в разрезе муниципальных образований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95D59E-9CCD-4858-970F-08379D16C246}" type="slidenum">
              <a:rPr lang="ru-RU" altLang="ru-RU" sz="1200" smtClean="0"/>
              <a:pPr/>
              <a:t>26</a:t>
            </a:fld>
            <a:endParaRPr lang="ru-RU" altLang="ru-RU" sz="12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84438" y="476250"/>
            <a:ext cx="6418262" cy="792163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Оценка удовлетворенности услугами в разрезе муниципальных образований</a:t>
            </a:r>
          </a:p>
        </p:txBody>
      </p:sp>
      <p:sp>
        <p:nvSpPr>
          <p:cNvPr id="27652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50825" y="1412875"/>
            <a:ext cx="86407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100" b="1" i="1">
                <a:solidFill>
                  <a:srgbClr val="A50021"/>
                </a:solidFill>
              </a:rPr>
              <a:t>Оценка предпринятых в прошедшем году органами местного самоуправления муниципального образования мер, в целом приведших к улучшению качества жизни граждан, % от числа опрошенных</a:t>
            </a:r>
          </a:p>
        </p:txBody>
      </p:sp>
      <p:pic>
        <p:nvPicPr>
          <p:cNvPr id="27654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49275"/>
            <a:ext cx="6477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50" y="1916113"/>
          <a:ext cx="4908550" cy="3671886"/>
        </p:xfrm>
        <a:graphic>
          <a:graphicData uri="http://schemas.openxmlformats.org/drawingml/2006/table">
            <a:tbl>
              <a:tblPr/>
              <a:tblGrid>
                <a:gridCol w="2376114"/>
                <a:gridCol w="1368066"/>
                <a:gridCol w="1164370"/>
              </a:tblGrid>
              <a:tr h="990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Муниципальные образования</a:t>
                      </a:r>
                    </a:p>
                  </a:txBody>
                  <a:tcPr marL="89994" marR="89994" marT="46793" marB="467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 опрошенных</a:t>
                      </a: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Уровень удовлетворенности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ru-RU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</a:tr>
              <a:tr h="354253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Город Магадан</a:t>
                      </a:r>
                      <a:endParaRPr lang="ru-RU" sz="1300" dirty="0"/>
                    </a:p>
                  </a:txBody>
                  <a:tcPr marL="91434" marR="91434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66)</a:t>
                      </a:r>
                      <a:endParaRPr lang="ru-RU" sz="1300" dirty="0"/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22,2%</a:t>
                      </a:r>
                      <a:endParaRPr lang="ru-RU" sz="1300" dirty="0"/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Ольский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4" marR="91434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42)</a:t>
                      </a: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92,8%</a:t>
                      </a: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Омсукчанский район</a:t>
                      </a:r>
                    </a:p>
                  </a:txBody>
                  <a:tcPr marL="91434" marR="91434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97)</a:t>
                      </a: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86,6%</a:t>
                      </a: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Среднеканский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4" marR="91434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41)</a:t>
                      </a:r>
                      <a:endParaRPr kumimoji="0" lang="ru-RU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58,5%</a:t>
                      </a: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Северо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Эвенский район</a:t>
                      </a:r>
                    </a:p>
                  </a:txBody>
                  <a:tcPr marL="91434" marR="91434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66,7%</a:t>
                      </a: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Сусуманский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4" marR="91434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90%</a:t>
                      </a: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Тенькинский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4" marR="91434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0%</a:t>
                      </a: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Хасынский район</a:t>
                      </a:r>
                    </a:p>
                  </a:txBody>
                  <a:tcPr marL="91434" marR="91434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60%</a:t>
                      </a: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Ягоднинский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34" marR="91434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01" name="Прямоугольник 10"/>
          <p:cNvSpPr>
            <a:spLocks noChangeArrowheads="1"/>
          </p:cNvSpPr>
          <p:nvPr/>
        </p:nvSpPr>
        <p:spPr bwMode="auto">
          <a:xfrm>
            <a:off x="5508625" y="1989138"/>
            <a:ext cx="30956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100" b="1"/>
              <a:t>  Высокий уровень оценки </a:t>
            </a:r>
            <a:r>
              <a:rPr lang="ru-RU" altLang="ru-RU" sz="1100"/>
              <a:t>организации муниципального управления  от числа опрошенных отмечен в МО «Ольский район» (92,8%)  и МО «Сусуманский район» (90%) при среднем уровне активности населения; МО «Ягоднинский район» (100%) при очень низком уровне активности населения; МО «Омсукчанский район» (86,6%) при высоком уровне активности населения.</a:t>
            </a:r>
          </a:p>
          <a:p>
            <a:pPr>
              <a:buClr>
                <a:srgbClr val="A50021"/>
              </a:buClr>
            </a:pPr>
            <a:endParaRPr lang="ru-RU" altLang="ru-RU" sz="1100"/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100"/>
              <a:t>  </a:t>
            </a:r>
            <a:r>
              <a:rPr lang="ru-RU" altLang="ru-RU" sz="1100" b="1"/>
              <a:t>Средний уровень </a:t>
            </a:r>
            <a:r>
              <a:rPr lang="ru-RU" altLang="ru-RU" sz="1100"/>
              <a:t>оценки отмечен в МО «Северо-Эвенский район» (66,7%), МО «Хасынский район» (60%) при очень низкой активности населения и МО «Среднеканский район» (58,5%) при среднем уровне активности населения.</a:t>
            </a:r>
          </a:p>
          <a:p>
            <a:pPr algn="just">
              <a:buClr>
                <a:srgbClr val="A50021"/>
              </a:buClr>
            </a:pPr>
            <a:endParaRPr lang="ru-RU" altLang="ru-RU" sz="1100"/>
          </a:p>
          <a:p>
            <a:pPr algn="just"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1100"/>
              <a:t>  </a:t>
            </a:r>
            <a:r>
              <a:rPr lang="ru-RU" altLang="ru-RU" sz="1100" b="1"/>
              <a:t>Низкий уровень </a:t>
            </a:r>
            <a:r>
              <a:rPr lang="ru-RU" altLang="ru-RU" sz="1100"/>
              <a:t>оценки  отмечен в городском округе «Город Магадан» (22,2%) при низком уровне активности населения.</a:t>
            </a:r>
          </a:p>
          <a:p>
            <a:pPr algn="just">
              <a:buClr>
                <a:srgbClr val="A50021"/>
              </a:buClr>
            </a:pPr>
            <a:endParaRPr lang="ru-RU" altLang="ru-RU" sz="1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Прямоугольник 2"/>
          <p:cNvSpPr>
            <a:spLocks noChangeArrowheads="1"/>
          </p:cNvSpPr>
          <p:nvPr/>
        </p:nvSpPr>
        <p:spPr bwMode="auto">
          <a:xfrm>
            <a:off x="1116013" y="404813"/>
            <a:ext cx="143986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27313" y="476250"/>
            <a:ext cx="6192837" cy="708025"/>
          </a:xfrm>
          <a:prstGeom prst="rect">
            <a:avLst/>
          </a:prstGeom>
          <a:solidFill>
            <a:srgbClr val="00660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3"/>
                </a:solidFill>
              </a:rPr>
              <a:t>Причины неудовлетворенности услугами в разрезе муниципальных образований</a:t>
            </a:r>
            <a:endParaRPr lang="ru-RU" sz="2000" dirty="0"/>
          </a:p>
        </p:txBody>
      </p:sp>
      <p:sp>
        <p:nvSpPr>
          <p:cNvPr id="28677" name="Прямоугольник 4"/>
          <p:cNvSpPr>
            <a:spLocks noChangeArrowheads="1"/>
          </p:cNvSpPr>
          <p:nvPr/>
        </p:nvSpPr>
        <p:spPr bwMode="auto">
          <a:xfrm>
            <a:off x="468313" y="1412875"/>
            <a:ext cx="813593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 b="1" i="1">
                <a:solidFill>
                  <a:srgbClr val="A50021"/>
                </a:solidFill>
              </a:rPr>
              <a:t>Причины неудовлетворенности организации транспортного обслуживания  муниципальных образований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8313" y="1773238"/>
          <a:ext cx="8280400" cy="3673474"/>
        </p:xfrm>
        <a:graphic>
          <a:graphicData uri="http://schemas.openxmlformats.org/drawingml/2006/table">
            <a:tbl>
              <a:tblPr/>
              <a:tblGrid>
                <a:gridCol w="1356676"/>
                <a:gridCol w="946811"/>
                <a:gridCol w="2304256"/>
                <a:gridCol w="3672657"/>
              </a:tblGrid>
              <a:tr h="6767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Муниципальные образования</a:t>
                      </a:r>
                    </a:p>
                  </a:txBody>
                  <a:tcPr marL="89994" marR="89994" marT="46813" marB="468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опрошенных</a:t>
                      </a:r>
                    </a:p>
                  </a:txBody>
                  <a:tcPr marL="91434" marR="91434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Варианты</a:t>
                      </a:r>
                    </a:p>
                  </a:txBody>
                  <a:tcPr marL="91434" marR="91434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Результаты</a:t>
                      </a:r>
                    </a:p>
                  </a:txBody>
                  <a:tcPr marL="91434" marR="91434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</a:tr>
              <a:tr h="1326243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Городской округ «Город Магадан»</a:t>
                      </a:r>
                      <a:endParaRPr lang="ru-RU" sz="800" dirty="0"/>
                    </a:p>
                  </a:txBody>
                  <a:tcPr marL="91434" marR="91434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37)</a:t>
                      </a:r>
                      <a:endParaRPr lang="ru-RU" sz="800" dirty="0"/>
                    </a:p>
                  </a:txBody>
                  <a:tcPr marL="91434" marR="91434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Не устраивает график</a:t>
                      </a:r>
                      <a:r>
                        <a:rPr lang="ru-RU" sz="800" baseline="0" dirty="0" smtClean="0"/>
                        <a:t> движения транспорта (большие временные интервалы ожидания транспорта).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800" baseline="0" dirty="0" smtClean="0"/>
                        <a:t> отсутствие прямого транспортного сообщения с некоторыми точками городского округа (муниципального района) .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800" baseline="0" dirty="0" smtClean="0"/>
                        <a:t>Плохое техническое состояние транспортных средств .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800" baseline="0" dirty="0" smtClean="0"/>
                        <a:t>Другое</a:t>
                      </a:r>
                      <a:endParaRPr lang="ru-RU" sz="800" dirty="0"/>
                    </a:p>
                  </a:txBody>
                  <a:tcPr marL="91434" marR="91434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800" baseline="0" dirty="0" smtClean="0"/>
                        <a:t>По пункту 1)   29 человек или 78,4%; По пункту 2) 23 человека или 62,2%; По пункту 3) 27 человек или 73%.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800" baseline="0" dirty="0" smtClean="0"/>
                        <a:t>По пункту 4) Остановочные места не очищены от снега и грязи; отсутствие зимой и плохое летом транспортное сообщение в места отдыха (Горняк, Старая Веселая), а также 14 км. Не снижены цены на авиаперевозки;  в салоне автобусов не соблюдены правила гигиены (неприятный запах в салоне). </a:t>
                      </a:r>
                    </a:p>
                    <a:p>
                      <a:pPr marL="0" indent="0" algn="just">
                        <a:buNone/>
                      </a:pPr>
                      <a:endParaRPr lang="ru-RU" sz="800" baseline="0" dirty="0" smtClean="0"/>
                    </a:p>
                  </a:txBody>
                  <a:tcPr marL="91434" marR="91434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«Омсукчанский район»</a:t>
                      </a:r>
                    </a:p>
                  </a:txBody>
                  <a:tcPr marL="91434" marR="91434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12)</a:t>
                      </a:r>
                    </a:p>
                  </a:txBody>
                  <a:tcPr marL="91434" marR="91434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800" baseline="0" dirty="0" smtClean="0"/>
                        <a:t>По пункту 1)   7 человек или 58,3%; По пункту 2) ; 3)  3 человека или 25%; По пункту 4) Отсутствует автовокзал, что создает проблемы с ожиданием транспорта на Дукат и Магадан.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Северо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Эвенский район»</a:t>
                      </a:r>
                    </a:p>
                  </a:txBody>
                  <a:tcPr marL="91434" marR="91434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9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aseline="0" dirty="0" smtClean="0"/>
                        <a:t>По пункту 2) 7 человек или 100%; по пункту 3) 1 человек или 14,3%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Среднеканский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район»</a:t>
                      </a:r>
                    </a:p>
                  </a:txBody>
                  <a:tcPr marL="91434" marR="91434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/>
                        <a:t>По пункту 1) 1 человек или 8,3% По пункту 2) 12 человек или 100%; по пункту 3) 4 человека  или 33,3%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Сусуманский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район»</a:t>
                      </a:r>
                    </a:p>
                  </a:txBody>
                  <a:tcPr marL="91434" marR="91434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По пункту 1)  и 2)  по 1 человеку  или 50%; по пункту 4) не устраивает график движения по маршруту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Сусуман-Мяунджа-Сусуман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»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15" name="Прямоугольник 7"/>
          <p:cNvSpPr>
            <a:spLocks noChangeArrowheads="1"/>
          </p:cNvSpPr>
          <p:nvPr/>
        </p:nvSpPr>
        <p:spPr bwMode="auto">
          <a:xfrm>
            <a:off x="6156325" y="6199188"/>
            <a:ext cx="25923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fld id="{741CD33C-9367-4407-A25F-608C6124B103}" type="slidenum">
              <a:rPr lang="ru-RU" altLang="ru-RU" sz="1200"/>
              <a:pPr algn="r"/>
              <a:t>27</a:t>
            </a:fld>
            <a:endParaRPr lang="ru-RU" altLang="ru-RU" sz="1200"/>
          </a:p>
        </p:txBody>
      </p:sp>
      <p:sp>
        <p:nvSpPr>
          <p:cNvPr id="28716" name="Прямоугольник 7"/>
          <p:cNvSpPr>
            <a:spLocks noChangeArrowheads="1"/>
          </p:cNvSpPr>
          <p:nvPr/>
        </p:nvSpPr>
        <p:spPr bwMode="auto">
          <a:xfrm>
            <a:off x="468313" y="5589588"/>
            <a:ext cx="828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i="1"/>
              <a:t>В МО «Ольский район», МО «Тенькинский район», МО «Хасынский район» и МО «Ягоднинский район» опрошенные не указали  причины неудовлетворенности организацией транспортного обслуживания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4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Прямоугольник 5"/>
          <p:cNvSpPr>
            <a:spLocks noChangeArrowheads="1"/>
          </p:cNvSpPr>
          <p:nvPr/>
        </p:nvSpPr>
        <p:spPr bwMode="auto">
          <a:xfrm>
            <a:off x="1042988" y="404813"/>
            <a:ext cx="13684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sp>
        <p:nvSpPr>
          <p:cNvPr id="29700" name="Прямоугольник 8"/>
          <p:cNvSpPr>
            <a:spLocks noChangeArrowheads="1"/>
          </p:cNvSpPr>
          <p:nvPr/>
        </p:nvSpPr>
        <p:spPr bwMode="auto">
          <a:xfrm>
            <a:off x="539750" y="1196975"/>
            <a:ext cx="8353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1" i="1">
                <a:solidFill>
                  <a:srgbClr val="A50021"/>
                </a:solidFill>
              </a:rPr>
              <a:t>Причины неудовлетворенности качеством автомобильных дорог муниципальных образований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9750" y="1512888"/>
          <a:ext cx="8316913" cy="4041773"/>
        </p:xfrm>
        <a:graphic>
          <a:graphicData uri="http://schemas.openxmlformats.org/drawingml/2006/table">
            <a:tbl>
              <a:tblPr/>
              <a:tblGrid>
                <a:gridCol w="1919304"/>
                <a:gridCol w="853025"/>
                <a:gridCol w="1777133"/>
                <a:gridCol w="3767451"/>
              </a:tblGrid>
              <a:tr h="5791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Муниципальные образования</a:t>
                      </a:r>
                    </a:p>
                  </a:txBody>
                  <a:tcPr marL="90000" marR="90000" marT="46790" marB="467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опрошенных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Варианты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Результаты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</a:tr>
              <a:tr h="94496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Городской округ «Город Магадан»</a:t>
                      </a:r>
                      <a:endParaRPr lang="ru-RU" sz="800" dirty="0"/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49)</a:t>
                      </a:r>
                      <a:endParaRPr lang="ru-RU" sz="80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Большинство автомобильных</a:t>
                      </a:r>
                      <a:r>
                        <a:rPr lang="ru-RU" sz="800" baseline="0" dirty="0" smtClean="0"/>
                        <a:t> дорог не имеют асфальтового покрытия 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Не организованы остановочные пункты общественного транспорта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Отсутствуют или повреждены дорожные знаки (светофоры, разметка и др.)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Плохое состояние дорожного полотна (выбоины, просадки и иные повреждения)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Другое </a:t>
                      </a:r>
                      <a:endParaRPr lang="ru-RU" sz="80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800" dirty="0" smtClean="0"/>
                        <a:t>По пункту</a:t>
                      </a:r>
                      <a:r>
                        <a:rPr lang="ru-RU" sz="800" baseline="0" dirty="0" smtClean="0"/>
                        <a:t> 1) 21 человек или 42,9%; по пункту 2) 16 человек или 32,7%; по пункту 3) 22 человека или 44,9%; по пункту 4) 48 человек или 98%; по пункту 5) ширина дорог не соответствует ГОСТам; дороги плохо очищаются от снега, от реагентов становится более скользко и грязно.  Неудобства во дворах домов, где колодцы откопаны на 30 см в глубь укатанного снега; наличие аварийных участков дорог, пробки, плохая разметка дорог, мало парковок.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Ольский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район»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пункту 1) 8 человек или 40%; по пункту 2) 2 человека или 10%; по пункту 3) 5 человек или 25%; по пункту 4) 19 человек или 95%.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«Омсукчанский район»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пункту 1) 21 человек или 70%; по пункту 2) 14 человек или 46,7%; по пункту 3) 7 человек или 23,3%; по пункту 4) 29 человек или 97%; по пункту 5). Подъезды к домам граждан зимой  не расчищаются.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Северо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Эвенский район»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пункту 1) 7 человек или 77,8%; по пункту 3) 1 человек или 11,1%; по пункту 4) 7 человек или 77,8%;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Среднеканский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район»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пункту 1) 14 человек или 51,9%; по пункту 2) 5 человек или 18,5%; по пункту 3) 7 человек или 25,9%; по пункту 4) 22 человека или 81,5%; по пункту 5). Проезды возле домов разбиты, проселочные дороги в ямах.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Сусуманский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район»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пункту 1) 6 человек или 66,7%; по пункту 3) 2 человека или 22,2%; по пункту 4) 8 человек или 88,9%;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Хасынский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район»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пункту 3) 1 человек или 33,3%; по пункту 4) 3 человека или 100%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Ягоднинский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район»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пункту 1) 1 человек или 50%4 по пункту 4) 2 человека или 100%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3" name="Прямоугольник 10"/>
          <p:cNvSpPr>
            <a:spLocks noChangeArrowheads="1"/>
          </p:cNvSpPr>
          <p:nvPr/>
        </p:nvSpPr>
        <p:spPr bwMode="auto">
          <a:xfrm>
            <a:off x="7524750" y="6092825"/>
            <a:ext cx="13684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fld id="{8428EB6F-D9CC-43F8-89F9-B519217573C1}" type="slidenum">
              <a:rPr lang="ru-RU" altLang="ru-RU" sz="1200"/>
              <a:pPr algn="r"/>
              <a:t>28</a:t>
            </a:fld>
            <a:endParaRPr lang="ru-RU" altLang="ru-RU" sz="1200"/>
          </a:p>
        </p:txBody>
      </p:sp>
      <p:sp>
        <p:nvSpPr>
          <p:cNvPr id="29754" name="Прямоугольник 8"/>
          <p:cNvSpPr>
            <a:spLocks noChangeArrowheads="1"/>
          </p:cNvSpPr>
          <p:nvPr/>
        </p:nvSpPr>
        <p:spPr bwMode="auto">
          <a:xfrm>
            <a:off x="468313" y="5589588"/>
            <a:ext cx="82804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i="1"/>
              <a:t>В МО  «Тенькинский район» опрошенные не указали  причины неудовлетворенности качеством автомобильных дорог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55875" y="476250"/>
            <a:ext cx="6264275" cy="708025"/>
          </a:xfrm>
          <a:prstGeom prst="rect">
            <a:avLst/>
          </a:prstGeom>
          <a:solidFill>
            <a:srgbClr val="00660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3"/>
                </a:solidFill>
              </a:rPr>
              <a:t>Причины неудовлетворенности услугами в разрезе муниципальных образований</a:t>
            </a:r>
            <a:endParaRPr lang="ru-RU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Прямоугольник 2"/>
          <p:cNvSpPr>
            <a:spLocks noChangeArrowheads="1"/>
          </p:cNvSpPr>
          <p:nvPr/>
        </p:nvSpPr>
        <p:spPr bwMode="auto">
          <a:xfrm>
            <a:off x="1116013" y="476250"/>
            <a:ext cx="13684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sp>
        <p:nvSpPr>
          <p:cNvPr id="30724" name="Прямоугольник 4"/>
          <p:cNvSpPr>
            <a:spLocks noChangeArrowheads="1"/>
          </p:cNvSpPr>
          <p:nvPr/>
        </p:nvSpPr>
        <p:spPr bwMode="auto">
          <a:xfrm>
            <a:off x="539750" y="1268413"/>
            <a:ext cx="82804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1" i="1">
                <a:solidFill>
                  <a:srgbClr val="A50021"/>
                </a:solidFill>
              </a:rPr>
              <a:t>Причины неудовлетворенности  уровнем организации теплоснабжения  муниципальных образований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8313" y="1562100"/>
          <a:ext cx="8280401" cy="4389438"/>
        </p:xfrm>
        <a:graphic>
          <a:graphicData uri="http://schemas.openxmlformats.org/drawingml/2006/table">
            <a:tbl>
              <a:tblPr/>
              <a:tblGrid>
                <a:gridCol w="1799431"/>
                <a:gridCol w="936104"/>
                <a:gridCol w="2504041"/>
                <a:gridCol w="3040825"/>
              </a:tblGrid>
              <a:tr h="5792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Муниципальные образования</a:t>
                      </a:r>
                    </a:p>
                  </a:txBody>
                  <a:tcPr marL="89994" marR="89994" marT="46819" marB="468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опрошенных</a:t>
                      </a:r>
                    </a:p>
                  </a:txBody>
                  <a:tcPr marL="91434" marR="9143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Варианты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Результаты</a:t>
                      </a:r>
                    </a:p>
                  </a:txBody>
                  <a:tcPr marL="91434" marR="91434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</a:tr>
              <a:tr h="2230199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Городской округ  «Город Магадан»</a:t>
                      </a:r>
                      <a:endParaRPr lang="ru-RU" sz="800" dirty="0"/>
                    </a:p>
                  </a:txBody>
                  <a:tcPr marL="91434" marR="91434"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25)</a:t>
                      </a:r>
                      <a:endParaRPr lang="ru-RU" sz="800" dirty="0"/>
                    </a:p>
                  </a:txBody>
                  <a:tcPr marL="91434" marR="9143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Высокая и ежегодно растущая стоимость теплоснабжения</a:t>
                      </a:r>
                      <a:r>
                        <a:rPr lang="ru-RU" sz="800" baseline="0" dirty="0" smtClean="0"/>
                        <a:t> 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Отсутствуют общедомовые приборы учета потребления тепла .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Отсутствует централизованное теплоснабжение  .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Поставляемые тепловые</a:t>
                      </a:r>
                      <a:r>
                        <a:rPr lang="ru-RU" sz="800" baseline="0" dirty="0" smtClean="0"/>
                        <a:t> ресурсы не соответствуют установленным нормативам (не поддерживается необходимая для нормальной жизнедеятельности температура в помещении)</a:t>
                      </a:r>
                      <a:r>
                        <a:rPr lang="ru-RU" sz="800" dirty="0" smtClean="0"/>
                        <a:t> 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Другое:  (3 чел):  не поддерживается необходимая для нормального использования температура горячей воды на выходе из крана (по утрам приходится долго сливать воду, прежде чем она станет нужной температуры),</a:t>
                      </a:r>
                      <a:r>
                        <a:rPr lang="ru-RU" sz="800" baseline="0" dirty="0" smtClean="0"/>
                        <a:t> отсутствие обоснованных тарифов.</a:t>
                      </a:r>
                      <a:endParaRPr lang="ru-RU" sz="800" dirty="0" smtClean="0"/>
                    </a:p>
                    <a:p>
                      <a:pPr marL="0" indent="0" algn="just">
                        <a:buNone/>
                      </a:pPr>
                      <a:endParaRPr lang="ru-RU" sz="800" dirty="0"/>
                    </a:p>
                  </a:txBody>
                  <a:tcPr marL="91434" marR="9143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800" dirty="0" smtClean="0"/>
                        <a:t>По</a:t>
                      </a:r>
                      <a:r>
                        <a:rPr lang="ru-RU" sz="800" baseline="0" dirty="0" smtClean="0"/>
                        <a:t> пункту 1) 24 человека или 96%; по пункту 2) 9 человек или 36%; по пункту 3) 5 человек или 20%; по пункту 4) 14 человек или 56%; По пункту 5) 2 человека указали на высокую оплату и неудовлетворительное предоставление услуг; грязная и с неприятным запахом горячая вода весной и осенью.</a:t>
                      </a:r>
                      <a:endParaRPr lang="ru-RU" sz="800" dirty="0"/>
                    </a:p>
                  </a:txBody>
                  <a:tcPr marL="91434" marR="9143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Ольский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район»</a:t>
                      </a:r>
                    </a:p>
                  </a:txBody>
                  <a:tcPr marL="91434" marR="91434"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1)</a:t>
                      </a:r>
                    </a:p>
                  </a:txBody>
                  <a:tcPr marL="91434" marR="9143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пункту 1) 1 человек или 100%</a:t>
                      </a:r>
                    </a:p>
                  </a:txBody>
                  <a:tcPr marL="91434" marR="9143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«Омсукчанский район»</a:t>
                      </a:r>
                    </a:p>
                  </a:txBody>
                  <a:tcPr marL="91434" marR="91434"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91434" marR="9143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пункту 1) 5 человек или 62,5%; по пункту 2) 4 человека или 50%; по пункту 4) 5 человек или 62,5%.</a:t>
                      </a:r>
                    </a:p>
                  </a:txBody>
                  <a:tcPr marL="91434" marR="9143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«Северо-Эвенский район»</a:t>
                      </a:r>
                    </a:p>
                  </a:txBody>
                  <a:tcPr marL="91434" marR="91434"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пункту 3) 1 человек или 100%</a:t>
                      </a:r>
                    </a:p>
                  </a:txBody>
                  <a:tcPr marL="91434" marR="9143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Среднеканский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район»</a:t>
                      </a:r>
                    </a:p>
                  </a:txBody>
                  <a:tcPr marL="91434" marR="91434"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11)</a:t>
                      </a:r>
                    </a:p>
                  </a:txBody>
                  <a:tcPr marL="91434" marR="9143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По</a:t>
                      </a:r>
                      <a:r>
                        <a:rPr lang="ru-RU" sz="800" baseline="0" dirty="0" smtClean="0"/>
                        <a:t> пункту 1) 8 человек или 72,7%; по пункту 2) 2 человека или 18,2%; по пункту 3) 1 человек или 9,1%; по пункту 4) 7 человек или 63,6%; По пункту 5) 4 человека указали на  загрязнение поселка сажей,.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2" name="Прямоугольник 6"/>
          <p:cNvSpPr>
            <a:spLocks noChangeArrowheads="1"/>
          </p:cNvSpPr>
          <p:nvPr/>
        </p:nvSpPr>
        <p:spPr bwMode="auto">
          <a:xfrm>
            <a:off x="7092950" y="6165850"/>
            <a:ext cx="1876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fld id="{7E41C843-CE5D-4F9C-8030-4657D4484A57}" type="slidenum">
              <a:rPr lang="ru-RU" altLang="ru-RU" sz="1200"/>
              <a:pPr algn="r"/>
              <a:t>29</a:t>
            </a:fld>
            <a:endParaRPr lang="ru-RU" altLang="ru-RU" sz="1200"/>
          </a:p>
        </p:txBody>
      </p:sp>
      <p:sp>
        <p:nvSpPr>
          <p:cNvPr id="30763" name="Прямоугольник 7"/>
          <p:cNvSpPr>
            <a:spLocks noChangeArrowheads="1"/>
          </p:cNvSpPr>
          <p:nvPr/>
        </p:nvSpPr>
        <p:spPr bwMode="auto">
          <a:xfrm>
            <a:off x="468313" y="6016625"/>
            <a:ext cx="828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i="1"/>
              <a:t>В МО «Сусуманский  район», МО «Тенькинский район», МО «Хасынский район» и МО «Ягоднинский район» опрошенные не указали  причины неудовлетворенности уровнем организации теплоснабжения муниципальных образований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84438" y="476250"/>
            <a:ext cx="6335712" cy="708025"/>
          </a:xfrm>
          <a:prstGeom prst="rect">
            <a:avLst/>
          </a:prstGeom>
          <a:solidFill>
            <a:srgbClr val="00660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3"/>
                </a:solidFill>
              </a:rPr>
              <a:t>Причины неудовлетворенности услугами в разрезе муниципальных образований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AA3AAE-5ACD-464A-BE4F-CCB387156972}" type="slidenum">
              <a:rPr lang="ru-RU" altLang="ru-RU" sz="1200" smtClean="0"/>
              <a:pPr/>
              <a:t>3</a:t>
            </a:fld>
            <a:endParaRPr lang="ru-RU" altLang="ru-RU" sz="12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84438" y="476250"/>
            <a:ext cx="6418262" cy="865188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          </a:t>
            </a:r>
            <a:r>
              <a:rPr lang="ru-RU" sz="2600" b="1" dirty="0" smtClean="0">
                <a:solidFill>
                  <a:schemeClr val="bg1"/>
                </a:solidFill>
              </a:rPr>
              <a:t>Методика исследования</a:t>
            </a:r>
          </a:p>
        </p:txBody>
      </p:sp>
      <p:sp>
        <p:nvSpPr>
          <p:cNvPr id="4100" name="Прямоугольник 4"/>
          <p:cNvSpPr>
            <a:spLocks noChangeArrowheads="1"/>
          </p:cNvSpPr>
          <p:nvPr/>
        </p:nvSpPr>
        <p:spPr bwMode="auto">
          <a:xfrm>
            <a:off x="1042988" y="476250"/>
            <a:ext cx="1296987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250825" y="1743075"/>
            <a:ext cx="878522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 sz="500" u="sng" dirty="0"/>
          </a:p>
          <a:p>
            <a:pPr algn="just">
              <a:defRPr/>
            </a:pPr>
            <a:r>
              <a:rPr lang="ru-RU" sz="1400" b="1" dirty="0">
                <a:solidFill>
                  <a:schemeClr val="accent6"/>
                </a:solidFill>
              </a:rPr>
              <a:t>Метод исследования</a:t>
            </a:r>
            <a:r>
              <a:rPr lang="ru-RU" sz="1400" dirty="0">
                <a:solidFill>
                  <a:schemeClr val="accent6"/>
                </a:solidFill>
              </a:rPr>
              <a:t> </a:t>
            </a:r>
            <a:r>
              <a:rPr lang="ru-RU" sz="1400" dirty="0"/>
              <a:t>– проведение опроса населения в сети Интернет на официальном портале Правительства Магаданской области и на официальных сайтах органов местного самоуправления.   Гражданам предлагалось ответить на вопросы по формализованной анкете и поставить свою оценку организации работы  руководителей органов местного самоуправления, руководителей предприятий и учреждений  общественного транспорта, теплоснабжения, электроснабжения, водоснабжения (водоотведения), качеству автомобильных дорог. </a:t>
            </a:r>
          </a:p>
          <a:p>
            <a:pPr algn="just">
              <a:defRPr/>
            </a:pPr>
            <a:endParaRPr lang="ru-RU" sz="1000" dirty="0"/>
          </a:p>
          <a:p>
            <a:pPr algn="just">
              <a:defRPr/>
            </a:pPr>
            <a:r>
              <a:rPr lang="ru-RU" sz="1400" dirty="0">
                <a:solidFill>
                  <a:schemeClr val="accent6"/>
                </a:solidFill>
              </a:rPr>
              <a:t> </a:t>
            </a:r>
            <a:r>
              <a:rPr lang="ru-RU" sz="1400" b="1" dirty="0">
                <a:solidFill>
                  <a:schemeClr val="accent6"/>
                </a:solidFill>
              </a:rPr>
              <a:t>Всего  опрошено - </a:t>
            </a:r>
            <a:r>
              <a:rPr lang="ru-RU" sz="1400" dirty="0">
                <a:solidFill>
                  <a:schemeClr val="accent6"/>
                </a:solidFill>
              </a:rPr>
              <a:t> </a:t>
            </a:r>
            <a:r>
              <a:rPr lang="ru-RU" sz="1400" b="1" dirty="0">
                <a:solidFill>
                  <a:schemeClr val="accent6"/>
                </a:solidFill>
              </a:rPr>
              <a:t>310</a:t>
            </a:r>
            <a:r>
              <a:rPr lang="ru-RU" sz="1400" dirty="0"/>
              <a:t> человек, из них по муниципальным образованиям: </a:t>
            </a:r>
          </a:p>
          <a:p>
            <a:pPr algn="just">
              <a:defRPr/>
            </a:pPr>
            <a:r>
              <a:rPr lang="ru-RU" sz="1400" dirty="0"/>
              <a:t> </a:t>
            </a:r>
            <a:r>
              <a:rPr lang="ru-RU" sz="1400"/>
              <a:t>Городской округ «Город</a:t>
            </a:r>
            <a:r>
              <a:rPr lang="ru-RU" sz="1400" dirty="0"/>
              <a:t> Магадан»  (75 чел., или 24,2% от числа  опрошенных),  МО «</a:t>
            </a:r>
            <a:r>
              <a:rPr lang="ru-RU" sz="1400" dirty="0" err="1"/>
              <a:t>Ольский</a:t>
            </a:r>
            <a:r>
              <a:rPr lang="ru-RU" sz="1400" dirty="0"/>
              <a:t> район»  (46 чел или 14,8% от числа  опрошенных), МО «Омсукчанский район» (104 чел., или 33,5% от числа опрошенных),  МО «</a:t>
            </a:r>
            <a:r>
              <a:rPr lang="ru-RU" sz="1400" dirty="0" err="1"/>
              <a:t>Северо</a:t>
            </a:r>
            <a:r>
              <a:rPr lang="ru-RU" sz="1400" dirty="0"/>
              <a:t> - Эвенский район» (9 человек или 2,9% от числа опрошенных), МО «</a:t>
            </a:r>
            <a:r>
              <a:rPr lang="ru-RU" sz="1400" dirty="0" err="1"/>
              <a:t>Среднеканский</a:t>
            </a:r>
            <a:r>
              <a:rPr lang="ru-RU" sz="1400" dirty="0"/>
              <a:t> район» (43 человека или 13,9% от числа опрошенных), МО «</a:t>
            </a:r>
            <a:r>
              <a:rPr lang="ru-RU" sz="1400" dirty="0" err="1"/>
              <a:t>Сусуманский</a:t>
            </a:r>
            <a:r>
              <a:rPr lang="ru-RU" sz="1400" dirty="0"/>
              <a:t>  район» (20 чел, или 6,5% от числа опрошенных), МО «</a:t>
            </a:r>
            <a:r>
              <a:rPr lang="ru-RU" sz="1400" dirty="0" err="1"/>
              <a:t>Тенькинский</a:t>
            </a:r>
            <a:r>
              <a:rPr lang="ru-RU" sz="1400" dirty="0"/>
              <a:t> район» (1 чел. или 0,3% от числа опрошенных), МО «</a:t>
            </a:r>
            <a:r>
              <a:rPr lang="ru-RU" sz="1400" dirty="0" err="1"/>
              <a:t>Хасынский</a:t>
            </a:r>
            <a:r>
              <a:rPr lang="ru-RU" sz="1400" dirty="0"/>
              <a:t> район» (5 чел., или 1,6% от числа опрошенных), МО «</a:t>
            </a:r>
            <a:r>
              <a:rPr lang="ru-RU" sz="1400" dirty="0" err="1"/>
              <a:t>Ягоднинский</a:t>
            </a:r>
            <a:r>
              <a:rPr lang="ru-RU" sz="1400" dirty="0"/>
              <a:t> район» (7 чел., или 2,2% от числа опрошенных).</a:t>
            </a:r>
            <a:endParaRPr lang="ru-RU" sz="1400" u="sng" dirty="0"/>
          </a:p>
          <a:p>
            <a:pPr>
              <a:defRPr/>
            </a:pPr>
            <a:endParaRPr lang="ru-RU" sz="1000" u="sng" dirty="0"/>
          </a:p>
          <a:p>
            <a:pPr>
              <a:defRPr/>
            </a:pPr>
            <a:endParaRPr lang="ru-RU" sz="1000" b="1" dirty="0"/>
          </a:p>
          <a:p>
            <a:pPr>
              <a:defRPr/>
            </a:pPr>
            <a:endParaRPr lang="ru-RU" sz="1000" dirty="0"/>
          </a:p>
          <a:p>
            <a:pPr>
              <a:defRPr/>
            </a:pPr>
            <a:r>
              <a:rPr lang="ru-RU" sz="1400" b="1" dirty="0">
                <a:solidFill>
                  <a:schemeClr val="accent6"/>
                </a:solidFill>
              </a:rPr>
              <a:t>Период проведения исследования</a:t>
            </a:r>
            <a:r>
              <a:rPr lang="ru-RU" sz="1400" dirty="0"/>
              <a:t> – с 11 января по 31 марта 2014 г. </a:t>
            </a:r>
          </a:p>
          <a:p>
            <a:pPr>
              <a:defRPr/>
            </a:pPr>
            <a:endParaRPr lang="ru-RU" sz="1400" dirty="0"/>
          </a:p>
          <a:p>
            <a:pPr>
              <a:defRPr/>
            </a:pPr>
            <a:endParaRPr lang="ru-RU" sz="1400" dirty="0"/>
          </a:p>
        </p:txBody>
      </p:sp>
      <p:pic>
        <p:nvPicPr>
          <p:cNvPr id="4102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Прямоугольник 2"/>
          <p:cNvSpPr>
            <a:spLocks noChangeArrowheads="1"/>
          </p:cNvSpPr>
          <p:nvPr/>
        </p:nvSpPr>
        <p:spPr bwMode="auto">
          <a:xfrm>
            <a:off x="1116013" y="476250"/>
            <a:ext cx="12954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188" y="1341438"/>
            <a:ext cx="8137525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3"/>
                </a:solidFill>
              </a:rPr>
              <a:t>Оценка удовлетворенности в разрезе муниципальных</a:t>
            </a:r>
            <a:endParaRPr lang="ru-RU" dirty="0"/>
          </a:p>
        </p:txBody>
      </p:sp>
      <p:sp>
        <p:nvSpPr>
          <p:cNvPr id="31749" name="Прямоугольник 5"/>
          <p:cNvSpPr>
            <a:spLocks noChangeArrowheads="1"/>
          </p:cNvSpPr>
          <p:nvPr/>
        </p:nvSpPr>
        <p:spPr bwMode="auto">
          <a:xfrm>
            <a:off x="468313" y="1341438"/>
            <a:ext cx="842486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100" b="1">
                <a:solidFill>
                  <a:srgbClr val="A50021"/>
                </a:solidFill>
              </a:rPr>
              <a:t>Причины неудовлетворенности  уровнем организации водоснабжения (водоотведения) муниципальных образований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25488" y="1771650"/>
          <a:ext cx="7993062" cy="3868738"/>
        </p:xfrm>
        <a:graphic>
          <a:graphicData uri="http://schemas.openxmlformats.org/drawingml/2006/table">
            <a:tbl>
              <a:tblPr/>
              <a:tblGrid>
                <a:gridCol w="1655415"/>
                <a:gridCol w="1080120"/>
                <a:gridCol w="2322222"/>
                <a:gridCol w="2935305"/>
              </a:tblGrid>
              <a:tr h="691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Муниципальные образования</a:t>
                      </a:r>
                    </a:p>
                  </a:txBody>
                  <a:tcPr marL="90002" marR="90002" marT="46793" marB="467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опрошенных</a:t>
                      </a:r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Варианты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Результаты</a:t>
                      </a:r>
                    </a:p>
                  </a:txBody>
                  <a:tcPr marL="91442" marR="9144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</a:tr>
              <a:tr h="1473165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Городской округ  «Город Магадан»</a:t>
                      </a:r>
                      <a:endParaRPr lang="ru-RU" sz="800" dirty="0"/>
                    </a:p>
                  </a:txBody>
                  <a:tcPr marL="91434" marR="91434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21)</a:t>
                      </a:r>
                      <a:endParaRPr lang="ru-RU" sz="900" dirty="0"/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Высокая и ежегодно растущая стоимость водоснабжения (водоотведения) </a:t>
                      </a:r>
                      <a:r>
                        <a:rPr lang="ru-RU" sz="800" baseline="0" dirty="0" smtClean="0"/>
                        <a:t> (нет).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Отсутствуют общедомовые приборы учета потребления тепла (2чел).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Отсутствует централизованное водоснабжение  (нет).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Поставляемые тепловые</a:t>
                      </a:r>
                      <a:r>
                        <a:rPr lang="ru-RU" sz="800" baseline="0" dirty="0" smtClean="0"/>
                        <a:t> ресурсы не соответствуют установленным нормативам (вода имеет посторонний запах, цвет и другое)</a:t>
                      </a:r>
                      <a:r>
                        <a:rPr lang="ru-RU" sz="800" dirty="0" smtClean="0"/>
                        <a:t> (3 чел).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Частые перебои в водоснабжении 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Другое</a:t>
                      </a:r>
                    </a:p>
                    <a:p>
                      <a:pPr marL="0" indent="0" algn="just">
                        <a:buNone/>
                      </a:pPr>
                      <a:endParaRPr lang="ru-RU" sz="800" dirty="0" smtClean="0"/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800" dirty="0" smtClean="0"/>
                        <a:t>По пункту 1)  17 человек или 81%; по пункту 2) 9 человек или 42,9%; по пункту 3) 1 человек или 4,8%; по пункту 4) 19 человек или 90,5%; по пункту 6)  1 человек ответивший, что вода часто пахнет хлором, летом с мелкими неизвестными насекомыми. Сброс канализации в море недалеко от берега.</a:t>
                      </a:r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«Омсукчанский район»</a:t>
                      </a:r>
                    </a:p>
                  </a:txBody>
                  <a:tcPr marL="91434" marR="91434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6)</a:t>
                      </a:r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пункту 1) 5 человек или 83,3%; по пункту 2) 2 человека или 33,3%; по пункту 4) 1 человек или 16,7%; по пункту 5) 2 человека или 33,3%</a:t>
                      </a:r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«Северо-Эвенский район»</a:t>
                      </a:r>
                    </a:p>
                  </a:txBody>
                  <a:tcPr marL="91434" marR="91434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2)</a:t>
                      </a:r>
                      <a:endParaRPr kumimoji="0" lang="ru-RU" sz="9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пункту 2)  и 3) по 1 человеку или  по 50%</a:t>
                      </a:r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Среднеканский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район»</a:t>
                      </a:r>
                    </a:p>
                  </a:txBody>
                  <a:tcPr marL="91434" marR="91434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пункту 1) 6 человек или 66,7%; по пункту 3) 1 человек или 11,1%; по пункту 4) 6 человек или 66,7%; по пункту 5) 2 человека или 22,2%.</a:t>
                      </a:r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966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МО</a:t>
                      </a:r>
                      <a:r>
                        <a:rPr lang="ru-RU" sz="800" baseline="0" dirty="0" smtClean="0"/>
                        <a:t> «</a:t>
                      </a:r>
                      <a:r>
                        <a:rPr lang="ru-RU" sz="800" baseline="0" dirty="0" err="1" smtClean="0"/>
                        <a:t>Сусуманский</a:t>
                      </a:r>
                      <a:r>
                        <a:rPr lang="ru-RU" sz="800" baseline="0" dirty="0" smtClean="0"/>
                        <a:t> район»</a:t>
                      </a:r>
                      <a:endParaRPr lang="ru-RU" sz="800" dirty="0"/>
                    </a:p>
                  </a:txBody>
                  <a:tcPr marL="91434" marR="91434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algn="ctr"/>
                      <a:endParaRPr lang="ru-RU" sz="800" dirty="0"/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пункту  5) 1 человек  или 100%; по пункту 6) 1 человек  который отметил, что отсутствует водоотведение, соответствующее нормативам.</a:t>
                      </a:r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87" name="Прямоугольник 7"/>
          <p:cNvSpPr>
            <a:spLocks noChangeArrowheads="1"/>
          </p:cNvSpPr>
          <p:nvPr/>
        </p:nvSpPr>
        <p:spPr bwMode="auto">
          <a:xfrm>
            <a:off x="7092950" y="6165850"/>
            <a:ext cx="1876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fld id="{C8988F4A-14A0-4189-92C6-C0D7AB1F4E65}" type="slidenum">
              <a:rPr lang="ru-RU" altLang="ru-RU" sz="1200"/>
              <a:pPr algn="r"/>
              <a:t>30</a:t>
            </a:fld>
            <a:endParaRPr lang="ru-RU" altLang="ru-RU" sz="1200"/>
          </a:p>
        </p:txBody>
      </p:sp>
      <p:sp>
        <p:nvSpPr>
          <p:cNvPr id="31788" name="Прямоугольник 8"/>
          <p:cNvSpPr>
            <a:spLocks noChangeArrowheads="1"/>
          </p:cNvSpPr>
          <p:nvPr/>
        </p:nvSpPr>
        <p:spPr bwMode="auto">
          <a:xfrm>
            <a:off x="688975" y="5765800"/>
            <a:ext cx="8059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i="1"/>
              <a:t>В МО  «Ольский район»,  МО «Тенькинский район», МО «Хасынский район» и МО «Ягоднинский район» опрошенные не указали  причины неудовлетворенности уровнем организации водоснабжения (водоотведения)  муниципальных образований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55875" y="476250"/>
            <a:ext cx="6264275" cy="708025"/>
          </a:xfrm>
          <a:prstGeom prst="rect">
            <a:avLst/>
          </a:prstGeom>
          <a:solidFill>
            <a:srgbClr val="00660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3"/>
                </a:solidFill>
              </a:rPr>
              <a:t>Причины неудовлетворенности услугами в разрезе муниципальных образований</a:t>
            </a:r>
            <a:endParaRPr lang="ru-RU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Прямоугольник 2"/>
          <p:cNvSpPr>
            <a:spLocks noChangeArrowheads="1"/>
          </p:cNvSpPr>
          <p:nvPr/>
        </p:nvSpPr>
        <p:spPr bwMode="auto">
          <a:xfrm>
            <a:off x="1116013" y="549275"/>
            <a:ext cx="18002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  <a:p>
            <a:endParaRPr lang="ru-RU" altLang="ru-RU" sz="1300"/>
          </a:p>
        </p:txBody>
      </p:sp>
      <p:sp>
        <p:nvSpPr>
          <p:cNvPr id="32772" name="Прямоугольник 4"/>
          <p:cNvSpPr>
            <a:spLocks noChangeArrowheads="1"/>
          </p:cNvSpPr>
          <p:nvPr/>
        </p:nvSpPr>
        <p:spPr bwMode="auto">
          <a:xfrm>
            <a:off x="539750" y="1341438"/>
            <a:ext cx="828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1" i="1">
                <a:solidFill>
                  <a:srgbClr val="A50021"/>
                </a:solidFill>
              </a:rPr>
              <a:t>Причины неудовлетворенности  уровнем организации  электроснабжения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8313" y="1773238"/>
          <a:ext cx="8351836" cy="3444928"/>
        </p:xfrm>
        <a:graphic>
          <a:graphicData uri="http://schemas.openxmlformats.org/drawingml/2006/table">
            <a:tbl>
              <a:tblPr/>
              <a:tblGrid>
                <a:gridCol w="1656031"/>
                <a:gridCol w="1008019"/>
                <a:gridCol w="2587550"/>
                <a:gridCol w="3100236"/>
              </a:tblGrid>
              <a:tr h="718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Муниципальные образования</a:t>
                      </a:r>
                    </a:p>
                  </a:txBody>
                  <a:tcPr marL="89985" marR="89985" marT="46791" marB="467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опрошенных</a:t>
                      </a:r>
                    </a:p>
                  </a:txBody>
                  <a:tcPr marL="91425" marR="9142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Варианты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Результаты</a:t>
                      </a:r>
                    </a:p>
                  </a:txBody>
                  <a:tcPr marL="91425" marR="91425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9D91">
                        <a:alpha val="50000"/>
                      </a:srgbClr>
                    </a:solidFill>
                  </a:tcPr>
                </a:tc>
              </a:tr>
              <a:tr h="822913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Городской</a:t>
                      </a:r>
                      <a:r>
                        <a:rPr lang="ru-RU" sz="800" baseline="0" dirty="0" smtClean="0"/>
                        <a:t> округ «</a:t>
                      </a:r>
                      <a:r>
                        <a:rPr lang="ru-RU" sz="800" dirty="0" smtClean="0"/>
                        <a:t>Город Магадан»</a:t>
                      </a:r>
                      <a:endParaRPr lang="ru-RU" sz="800" dirty="0"/>
                    </a:p>
                  </a:txBody>
                  <a:tcPr marL="91425" marR="91425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28)</a:t>
                      </a:r>
                      <a:endParaRPr lang="ru-RU" sz="800" dirty="0"/>
                    </a:p>
                  </a:txBody>
                  <a:tcPr marL="91425" marR="9142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Высокая и ежегодно растущая стоимость  электроснабжения </a:t>
                      </a:r>
                      <a:r>
                        <a:rPr lang="ru-RU" sz="800" baseline="0" dirty="0" smtClean="0"/>
                        <a:t>.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Отсутствуют общедомовые приборы учета потребления электроэнергии.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Поставляемые </a:t>
                      </a:r>
                      <a:r>
                        <a:rPr lang="ru-RU" sz="800" baseline="0" dirty="0" smtClean="0"/>
                        <a:t>ресурсы не соответствуют установленным нормативам (низкое напряжение или скачки напряжения) </a:t>
                      </a:r>
                      <a:r>
                        <a:rPr lang="ru-RU" sz="800" dirty="0" smtClean="0"/>
                        <a:t>.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800" dirty="0" smtClean="0"/>
                        <a:t>Частые перебои в электроснабжении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800" dirty="0" smtClean="0"/>
                        <a:t>5) Другое</a:t>
                      </a:r>
                    </a:p>
                  </a:txBody>
                  <a:tcPr marL="91425" marR="9142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800" dirty="0" smtClean="0"/>
                        <a:t>По пункту 1) 27 человек или 96,4%; по пункту 2) 15 человек или 53,6%; по пункту 3) 23 человека или 82,1%; по пункту 4) 18 человек или 64,3%; по пункту 5) 3 человека, из них 2 человека отметили что в данной сфере имеет место воровство и коррупция.</a:t>
                      </a:r>
                      <a:r>
                        <a:rPr lang="ru-RU" sz="800" baseline="0" dirty="0" smtClean="0"/>
                        <a:t> 1 человек отметил, что в доме проводка  не  менялась с  даты его постройки.</a:t>
                      </a:r>
                      <a:endParaRPr lang="ru-RU" sz="800" dirty="0" smtClean="0"/>
                    </a:p>
                  </a:txBody>
                  <a:tcPr marL="91425" marR="9142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Ольский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район»</a:t>
                      </a:r>
                    </a:p>
                  </a:txBody>
                  <a:tcPr marL="91425" marR="91425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2)</a:t>
                      </a:r>
                    </a:p>
                  </a:txBody>
                  <a:tcPr marL="91425" marR="9142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пункту 1) 1 человек или 50%; по пункту 3) 2 человека или 100%; по пункту 4) 1 человек или 50%.</a:t>
                      </a:r>
                    </a:p>
                  </a:txBody>
                  <a:tcPr marL="91425" marR="9142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«Омсукчанский район»</a:t>
                      </a:r>
                    </a:p>
                  </a:txBody>
                  <a:tcPr marL="91425" marR="91425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7)</a:t>
                      </a:r>
                    </a:p>
                  </a:txBody>
                  <a:tcPr marL="91425" marR="9142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пункту 1) 6 человек или 85,7%; по пункту 2) 1 человек или 14,3%; по пункту 3) 6 человек или 85,7%.</a:t>
                      </a:r>
                    </a:p>
                  </a:txBody>
                  <a:tcPr marL="91425" marR="9142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Среднеканский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район»</a:t>
                      </a:r>
                    </a:p>
                  </a:txBody>
                  <a:tcPr marL="91425" marR="91425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пункту 1) 9 человек или 69,2%; по пункту 3) 6 человек или 85,7%; по пункту 4) 10 человек или 76,9%; по пункту 5 3 человека отметили частые отключения электроэнергии без предупреждения и скачки напряжения.</a:t>
                      </a:r>
                    </a:p>
                  </a:txBody>
                  <a:tcPr marL="91425" marR="9142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Сусуманский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район</a:t>
                      </a:r>
                    </a:p>
                  </a:txBody>
                  <a:tcPr marL="91425" marR="91425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пункту 1) и пункту 3) 1 человек или 100%</a:t>
                      </a:r>
                    </a:p>
                  </a:txBody>
                  <a:tcPr marL="91425" marR="9142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10" name="Прямоугольник 6"/>
          <p:cNvSpPr>
            <a:spLocks noChangeArrowheads="1"/>
          </p:cNvSpPr>
          <p:nvPr/>
        </p:nvSpPr>
        <p:spPr bwMode="auto">
          <a:xfrm>
            <a:off x="7235825" y="6237288"/>
            <a:ext cx="1584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fld id="{E50593D0-4F7E-45B7-B13C-F59B8BE96229}" type="slidenum">
              <a:rPr lang="ru-RU" altLang="ru-RU" sz="1200"/>
              <a:pPr algn="r"/>
              <a:t>31</a:t>
            </a:fld>
            <a:endParaRPr lang="ru-RU" altLang="ru-RU" sz="1200"/>
          </a:p>
        </p:txBody>
      </p:sp>
      <p:sp>
        <p:nvSpPr>
          <p:cNvPr id="32811" name="Прямоугольник 7"/>
          <p:cNvSpPr>
            <a:spLocks noChangeArrowheads="1"/>
          </p:cNvSpPr>
          <p:nvPr/>
        </p:nvSpPr>
        <p:spPr bwMode="auto">
          <a:xfrm>
            <a:off x="468313" y="5292725"/>
            <a:ext cx="8351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i="1"/>
              <a:t>В МО  «Северо-Эвенский район»,  МО «Тенькинский район», МО «Хасынский район» и МО «Ягоднинский район» опрошенные не указали  причины неудовлетворенности уровнем организации электроснабжения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43213" y="476250"/>
            <a:ext cx="5976937" cy="708025"/>
          </a:xfrm>
          <a:prstGeom prst="rect">
            <a:avLst/>
          </a:prstGeom>
          <a:solidFill>
            <a:srgbClr val="00660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3"/>
                </a:solidFill>
              </a:rPr>
              <a:t>Причины неудовлетворенности услугами в разрезе муниципальных образований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13A1ED-440E-4740-8F1F-CCEAF5D056AA}" type="slidenum">
              <a:rPr lang="ru-RU" altLang="ru-RU" sz="1200" smtClean="0"/>
              <a:pPr/>
              <a:t>4</a:t>
            </a:fld>
            <a:endParaRPr lang="ru-RU" altLang="ru-RU" sz="12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84438" y="476250"/>
            <a:ext cx="6418262" cy="865188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ru-RU" sz="2600" b="1" dirty="0" smtClean="0">
                <a:solidFill>
                  <a:schemeClr val="bg1"/>
                </a:solidFill>
              </a:rPr>
              <a:t>  Оценка общей удовлетворенности</a:t>
            </a:r>
          </a:p>
        </p:txBody>
      </p:sp>
      <p:sp>
        <p:nvSpPr>
          <p:cNvPr id="5124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graphicFrame>
        <p:nvGraphicFramePr>
          <p:cNvPr id="5125" name="Object 6"/>
          <p:cNvGraphicFramePr>
            <a:graphicFrameLocks noChangeAspect="1"/>
          </p:cNvGraphicFramePr>
          <p:nvPr/>
        </p:nvGraphicFramePr>
        <p:xfrm>
          <a:off x="179388" y="2152650"/>
          <a:ext cx="4038600" cy="3868738"/>
        </p:xfrm>
        <a:graphic>
          <a:graphicData uri="http://schemas.openxmlformats.org/presentationml/2006/ole">
            <p:oleObj spid="_x0000_s5125" name="Диаграмма" r:id="rId3" imgW="4038549" imgH="4705453" progId="MSGraph.Chart.8">
              <p:embed followColorScheme="full"/>
            </p:oleObj>
          </a:graphicData>
        </a:graphic>
      </p:graphicFrame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179388" y="1557338"/>
            <a:ext cx="4248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 i="1">
                <a:solidFill>
                  <a:srgbClr val="A50021"/>
                </a:solidFill>
              </a:rPr>
              <a:t>Оценка деятельности глав муниципальных образований в прошедшем году</a:t>
            </a: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755650" y="6165850"/>
            <a:ext cx="3240088" cy="554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200" i="1"/>
              <a:t>В % от опрошенных, </a:t>
            </a:r>
            <a:r>
              <a:rPr lang="en-US" altLang="ru-RU" sz="1200" i="1"/>
              <a:t>n=</a:t>
            </a:r>
            <a:r>
              <a:rPr lang="ru-RU" altLang="ru-RU" sz="1200" i="1"/>
              <a:t>310</a:t>
            </a:r>
          </a:p>
          <a:p>
            <a:pPr>
              <a:spcBef>
                <a:spcPct val="50000"/>
              </a:spcBef>
            </a:pPr>
            <a:endParaRPr lang="ru-RU" altLang="ru-RU" sz="1200" i="1"/>
          </a:p>
        </p:txBody>
      </p:sp>
      <p:graphicFrame>
        <p:nvGraphicFramePr>
          <p:cNvPr id="5128" name="Object 9"/>
          <p:cNvGraphicFramePr>
            <a:graphicFrameLocks noChangeAspect="1"/>
          </p:cNvGraphicFramePr>
          <p:nvPr/>
        </p:nvGraphicFramePr>
        <p:xfrm>
          <a:off x="4716463" y="1989138"/>
          <a:ext cx="4038600" cy="4084637"/>
        </p:xfrm>
        <a:graphic>
          <a:graphicData uri="http://schemas.openxmlformats.org/presentationml/2006/ole">
            <p:oleObj spid="_x0000_s5128" name="Диаграмма" r:id="rId4" imgW="4038549" imgH="4705453" progId="MSGraph.Chart.8">
              <p:embed followColorScheme="full"/>
            </p:oleObj>
          </a:graphicData>
        </a:graphic>
      </p:graphicFrame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4643438" y="1557338"/>
            <a:ext cx="4248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 i="1">
                <a:solidFill>
                  <a:srgbClr val="A50021"/>
                </a:solidFill>
              </a:rPr>
              <a:t>Оценка деятельности глав местной администрации в прошедшем году</a:t>
            </a:r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5148263" y="6237288"/>
            <a:ext cx="3168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200" i="1"/>
              <a:t>В % от опрошенных, </a:t>
            </a:r>
            <a:r>
              <a:rPr lang="en-US" altLang="ru-RU" sz="1200" i="1"/>
              <a:t>n=</a:t>
            </a:r>
            <a:r>
              <a:rPr lang="ru-RU" altLang="ru-RU" sz="1200" i="1"/>
              <a:t>297</a:t>
            </a:r>
            <a:endParaRPr lang="ru-RU" altLang="ru-RU" sz="1200" b="1"/>
          </a:p>
        </p:txBody>
      </p:sp>
      <p:pic>
        <p:nvPicPr>
          <p:cNvPr id="5131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471AA4-C7C0-4998-A2CF-3906295DABC0}" type="slidenum">
              <a:rPr lang="ru-RU" altLang="ru-RU" sz="1200" smtClean="0"/>
              <a:pPr/>
              <a:t>5</a:t>
            </a:fld>
            <a:endParaRPr lang="ru-RU" altLang="ru-RU" sz="12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84438" y="476250"/>
            <a:ext cx="6418262" cy="865188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ru-RU" sz="2600" b="1" dirty="0" smtClean="0">
                <a:solidFill>
                  <a:schemeClr val="bg1"/>
                </a:solidFill>
              </a:rPr>
              <a:t>  Оценка общей удовлетворенности</a:t>
            </a:r>
          </a:p>
        </p:txBody>
      </p:sp>
      <p:sp>
        <p:nvSpPr>
          <p:cNvPr id="6148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graphicFrame>
        <p:nvGraphicFramePr>
          <p:cNvPr id="6149" name="Object 6"/>
          <p:cNvGraphicFramePr>
            <a:graphicFrameLocks noChangeAspect="1"/>
          </p:cNvGraphicFramePr>
          <p:nvPr/>
        </p:nvGraphicFramePr>
        <p:xfrm>
          <a:off x="2268538" y="2133600"/>
          <a:ext cx="4248150" cy="4319588"/>
        </p:xfrm>
        <a:graphic>
          <a:graphicData uri="http://schemas.openxmlformats.org/presentationml/2006/ole">
            <p:oleObj spid="_x0000_s6149" name="Диаграмма" r:id="rId3" imgW="4038549" imgH="4705453" progId="MSGraph.Chart.8">
              <p:embed followColorScheme="full"/>
            </p:oleObj>
          </a:graphicData>
        </a:graphic>
      </p:graphicFrame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179388" y="1557338"/>
            <a:ext cx="8496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 i="1">
                <a:solidFill>
                  <a:srgbClr val="A50021"/>
                </a:solidFill>
              </a:rPr>
              <a:t>Оценка  деятельности председателя представительного органа  муниципальных образований в прошедшем году</a:t>
            </a: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2771775" y="5949950"/>
            <a:ext cx="3887788" cy="554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i="1"/>
              <a:t>В % от опрошенных, </a:t>
            </a:r>
            <a:r>
              <a:rPr lang="en-US" altLang="ru-RU" sz="1200" i="1"/>
              <a:t>n=</a:t>
            </a:r>
            <a:r>
              <a:rPr lang="ru-RU" altLang="ru-RU" sz="1200" i="1"/>
              <a:t>294</a:t>
            </a:r>
          </a:p>
          <a:p>
            <a:pPr>
              <a:spcBef>
                <a:spcPct val="50000"/>
              </a:spcBef>
            </a:pPr>
            <a:endParaRPr lang="ru-RU" altLang="ru-RU" sz="1200" i="1"/>
          </a:p>
        </p:txBody>
      </p:sp>
      <p:pic>
        <p:nvPicPr>
          <p:cNvPr id="6152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DFA715-0C1E-40C3-8B02-22DACCC5A476}" type="slidenum">
              <a:rPr lang="ru-RU" altLang="ru-RU" sz="1200" smtClean="0"/>
              <a:pPr/>
              <a:t>6</a:t>
            </a:fld>
            <a:endParaRPr lang="ru-RU" altLang="ru-RU" sz="12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84438" y="404813"/>
            <a:ext cx="6418262" cy="863600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ru-RU" sz="2600" b="1" dirty="0" smtClean="0">
                <a:solidFill>
                  <a:schemeClr val="bg1"/>
                </a:solidFill>
              </a:rPr>
              <a:t>   Оценка общей удовлетворенности</a:t>
            </a:r>
          </a:p>
        </p:txBody>
      </p:sp>
      <p:sp>
        <p:nvSpPr>
          <p:cNvPr id="7172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graphicFrame>
        <p:nvGraphicFramePr>
          <p:cNvPr id="7173" name="Object 6"/>
          <p:cNvGraphicFramePr>
            <a:graphicFrameLocks noChangeAspect="1"/>
          </p:cNvGraphicFramePr>
          <p:nvPr/>
        </p:nvGraphicFramePr>
        <p:xfrm>
          <a:off x="2700338" y="1916113"/>
          <a:ext cx="4032250" cy="3960812"/>
        </p:xfrm>
        <a:graphic>
          <a:graphicData uri="http://schemas.openxmlformats.org/presentationml/2006/ole">
            <p:oleObj spid="_x0000_s7173" name="Диаграмма" r:id="rId3" imgW="4038549" imgH="4705453" progId="MSGraph.Chart.8">
              <p:embed followColorScheme="full"/>
            </p:oleObj>
          </a:graphicData>
        </a:graphic>
      </p:graphicFrame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179388" y="1557338"/>
            <a:ext cx="86407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b="1" i="1">
                <a:solidFill>
                  <a:srgbClr val="A50021"/>
                </a:solidFill>
              </a:rPr>
              <a:t>Оценка организации транспортного обслуживания населения 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2627313" y="5229225"/>
            <a:ext cx="4105275" cy="554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200" i="1"/>
              <a:t>В % от опрошенных, </a:t>
            </a:r>
            <a:r>
              <a:rPr lang="en-US" altLang="ru-RU" sz="1200" i="1"/>
              <a:t>n=</a:t>
            </a:r>
            <a:r>
              <a:rPr lang="ru-RU" altLang="ru-RU" sz="1200" i="1"/>
              <a:t>292</a:t>
            </a:r>
          </a:p>
          <a:p>
            <a:pPr algn="ctr">
              <a:spcBef>
                <a:spcPct val="50000"/>
              </a:spcBef>
            </a:pPr>
            <a:endParaRPr lang="ru-RU" altLang="ru-RU" sz="1200" i="1"/>
          </a:p>
        </p:txBody>
      </p:sp>
      <p:pic>
        <p:nvPicPr>
          <p:cNvPr id="7176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9BC6D2-E358-4D5F-80E9-E969CDD0B81C}" type="slidenum">
              <a:rPr lang="ru-RU" altLang="ru-RU" sz="1200" smtClean="0"/>
              <a:pPr/>
              <a:t>7</a:t>
            </a:fld>
            <a:endParaRPr lang="ru-RU" altLang="ru-RU" sz="12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95513" y="404813"/>
            <a:ext cx="6707187" cy="719137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ru-RU" sz="2600" b="1" dirty="0" smtClean="0">
                <a:solidFill>
                  <a:schemeClr val="bg1"/>
                </a:solidFill>
              </a:rPr>
              <a:t>    Оценка общей удовлетворенности</a:t>
            </a:r>
          </a:p>
        </p:txBody>
      </p:sp>
      <p:sp>
        <p:nvSpPr>
          <p:cNvPr id="8196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pic>
        <p:nvPicPr>
          <p:cNvPr id="8197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Прямоугольник 7"/>
          <p:cNvSpPr>
            <a:spLocks noChangeArrowheads="1"/>
          </p:cNvSpPr>
          <p:nvPr/>
        </p:nvSpPr>
        <p:spPr bwMode="auto">
          <a:xfrm>
            <a:off x="539750" y="1484313"/>
            <a:ext cx="8424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b="1" i="1">
                <a:solidFill>
                  <a:srgbClr val="A50021"/>
                </a:solidFill>
              </a:rPr>
              <a:t>Оценка  качества автомобильных дорог   </a:t>
            </a:r>
          </a:p>
        </p:txBody>
      </p:sp>
      <p:graphicFrame>
        <p:nvGraphicFramePr>
          <p:cNvPr id="8199" name="Object 6"/>
          <p:cNvGraphicFramePr>
            <a:graphicFrameLocks noChangeAspect="1"/>
          </p:cNvGraphicFramePr>
          <p:nvPr/>
        </p:nvGraphicFramePr>
        <p:xfrm>
          <a:off x="2503488" y="2054225"/>
          <a:ext cx="3811587" cy="3671888"/>
        </p:xfrm>
        <a:graphic>
          <a:graphicData uri="http://schemas.openxmlformats.org/presentationml/2006/ole">
            <p:oleObj spid="_x0000_s8199" name="Диаграмма" r:id="rId4" imgW="4876697" imgH="4705453" progId="MSGraph.Chart.8">
              <p:embed followColorScheme="full"/>
            </p:oleObj>
          </a:graphicData>
        </a:graphic>
      </p:graphicFrame>
      <p:sp>
        <p:nvSpPr>
          <p:cNvPr id="8200" name="Прямоугольник 9"/>
          <p:cNvSpPr>
            <a:spLocks noChangeArrowheads="1"/>
          </p:cNvSpPr>
          <p:nvPr/>
        </p:nvSpPr>
        <p:spPr bwMode="auto">
          <a:xfrm>
            <a:off x="2051050" y="5445125"/>
            <a:ext cx="50419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200" i="1"/>
              <a:t>В % от опрошенных, </a:t>
            </a:r>
            <a:r>
              <a:rPr lang="en-US" altLang="ru-RU" sz="1200" i="1"/>
              <a:t>n=</a:t>
            </a:r>
            <a:r>
              <a:rPr lang="ru-RU" altLang="ru-RU" sz="1200" i="1"/>
              <a:t>290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68BEA9-6285-46BC-BA4A-1DAAF5FA5D57}" type="slidenum">
              <a:rPr lang="ru-RU" altLang="ru-RU" sz="1200" smtClean="0"/>
              <a:pPr/>
              <a:t>8</a:t>
            </a:fld>
            <a:endParaRPr lang="ru-RU" altLang="ru-RU" sz="12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84438" y="404813"/>
            <a:ext cx="6418262" cy="792162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ru-RU" sz="2600" b="1" dirty="0" smtClean="0">
                <a:solidFill>
                  <a:schemeClr val="bg1"/>
                </a:solidFill>
              </a:rPr>
              <a:t>   Оценка общей удовлетворенности</a:t>
            </a:r>
          </a:p>
        </p:txBody>
      </p:sp>
      <p:sp>
        <p:nvSpPr>
          <p:cNvPr id="9220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pic>
        <p:nvPicPr>
          <p:cNvPr id="9221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Прямоугольник 9"/>
          <p:cNvSpPr>
            <a:spLocks noChangeArrowheads="1"/>
          </p:cNvSpPr>
          <p:nvPr/>
        </p:nvSpPr>
        <p:spPr bwMode="auto">
          <a:xfrm>
            <a:off x="539750" y="1484313"/>
            <a:ext cx="8424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b="1" i="1">
                <a:solidFill>
                  <a:srgbClr val="A50021"/>
                </a:solidFill>
              </a:rPr>
              <a:t>Оценка  уровня организации теплоснабжения    </a:t>
            </a:r>
          </a:p>
        </p:txBody>
      </p:sp>
      <p:graphicFrame>
        <p:nvGraphicFramePr>
          <p:cNvPr id="9223" name="Object 6"/>
          <p:cNvGraphicFramePr>
            <a:graphicFrameLocks noChangeAspect="1"/>
          </p:cNvGraphicFramePr>
          <p:nvPr/>
        </p:nvGraphicFramePr>
        <p:xfrm>
          <a:off x="2627313" y="1916113"/>
          <a:ext cx="4321175" cy="3889375"/>
        </p:xfrm>
        <a:graphic>
          <a:graphicData uri="http://schemas.openxmlformats.org/presentationml/2006/ole">
            <p:oleObj spid="_x0000_s9223" name="Диаграмма" r:id="rId4" imgW="4038549" imgH="4705453" progId="MSGraph.Chart.8">
              <p:embed followColorScheme="full"/>
            </p:oleObj>
          </a:graphicData>
        </a:graphic>
      </p:graphicFrame>
      <p:sp>
        <p:nvSpPr>
          <p:cNvPr id="9224" name="Прямоугольник 11"/>
          <p:cNvSpPr>
            <a:spLocks noChangeArrowheads="1"/>
          </p:cNvSpPr>
          <p:nvPr/>
        </p:nvSpPr>
        <p:spPr bwMode="auto">
          <a:xfrm>
            <a:off x="2339975" y="5516563"/>
            <a:ext cx="5184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200" i="1"/>
              <a:t>В % от опрошенных, </a:t>
            </a:r>
            <a:r>
              <a:rPr lang="en-US" altLang="ru-RU" sz="1200" i="1"/>
              <a:t>n=</a:t>
            </a:r>
            <a:r>
              <a:rPr lang="ru-RU" altLang="ru-RU" sz="1200" i="1"/>
              <a:t>288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BB875C-CB98-41D9-A283-83E70EA45F4F}" type="slidenum">
              <a:rPr lang="ru-RU" altLang="ru-RU" sz="1200" smtClean="0"/>
              <a:pPr/>
              <a:t>9</a:t>
            </a:fld>
            <a:endParaRPr lang="ru-RU" altLang="ru-RU" sz="12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84438" y="333375"/>
            <a:ext cx="6418262" cy="863600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ru-RU" sz="2600" b="1" dirty="0" smtClean="0">
                <a:solidFill>
                  <a:schemeClr val="bg1"/>
                </a:solidFill>
              </a:rPr>
              <a:t>   Оценка общей удовлетворенности</a:t>
            </a:r>
          </a:p>
        </p:txBody>
      </p:sp>
      <p:sp>
        <p:nvSpPr>
          <p:cNvPr id="10244" name="Прямоугольник 4"/>
          <p:cNvSpPr>
            <a:spLocks noChangeArrowheads="1"/>
          </p:cNvSpPr>
          <p:nvPr/>
        </p:nvSpPr>
        <p:spPr bwMode="auto">
          <a:xfrm>
            <a:off x="971550" y="476250"/>
            <a:ext cx="17097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Правительство </a:t>
            </a:r>
          </a:p>
          <a:p>
            <a:r>
              <a:rPr lang="ru-RU" altLang="ru-RU" sz="1300" b="1">
                <a:solidFill>
                  <a:srgbClr val="C00000"/>
                </a:solidFill>
                <a:latin typeface="Calibri" pitchFamily="34" charset="0"/>
              </a:rPr>
              <a:t>Магаданской области</a:t>
            </a:r>
          </a:p>
        </p:txBody>
      </p:sp>
      <p:pic>
        <p:nvPicPr>
          <p:cNvPr id="10245" name="Рисунок 1" descr="Герб Магаданской област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76250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Прямоугольник 7"/>
          <p:cNvSpPr>
            <a:spLocks noChangeArrowheads="1"/>
          </p:cNvSpPr>
          <p:nvPr/>
        </p:nvSpPr>
        <p:spPr bwMode="auto">
          <a:xfrm>
            <a:off x="395288" y="1341438"/>
            <a:ext cx="84963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b="1" i="1">
                <a:solidFill>
                  <a:srgbClr val="A50021"/>
                </a:solidFill>
              </a:rPr>
              <a:t>Оценка  уровня организации водоснабжения (водоотведения)    </a:t>
            </a:r>
          </a:p>
        </p:txBody>
      </p:sp>
      <p:graphicFrame>
        <p:nvGraphicFramePr>
          <p:cNvPr id="10247" name="Object 6"/>
          <p:cNvGraphicFramePr>
            <a:graphicFrameLocks noChangeAspect="1"/>
          </p:cNvGraphicFramePr>
          <p:nvPr/>
        </p:nvGraphicFramePr>
        <p:xfrm>
          <a:off x="2555875" y="1844675"/>
          <a:ext cx="4032250" cy="3816350"/>
        </p:xfrm>
        <a:graphic>
          <a:graphicData uri="http://schemas.openxmlformats.org/presentationml/2006/ole">
            <p:oleObj spid="_x0000_s10247" name="Диаграмма" r:id="rId4" imgW="4038549" imgH="4705453" progId="MSGraph.Chart.8">
              <p:embed followColorScheme="full"/>
            </p:oleObj>
          </a:graphicData>
        </a:graphic>
      </p:graphicFrame>
      <p:sp>
        <p:nvSpPr>
          <p:cNvPr id="10248" name="Прямоугольник 9"/>
          <p:cNvSpPr>
            <a:spLocks noChangeArrowheads="1"/>
          </p:cNvSpPr>
          <p:nvPr/>
        </p:nvSpPr>
        <p:spPr bwMode="auto">
          <a:xfrm>
            <a:off x="2627313" y="5461000"/>
            <a:ext cx="4321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200" i="1"/>
              <a:t>В % от опрошенных, </a:t>
            </a:r>
            <a:r>
              <a:rPr lang="en-US" altLang="ru-RU" sz="1200" i="1"/>
              <a:t>n=</a:t>
            </a:r>
            <a:r>
              <a:rPr lang="ru-RU" altLang="ru-RU" sz="1200" i="1"/>
              <a:t>288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2B15E27A709B54B99EF4E7A33925491" ma:contentTypeVersion="7" ma:contentTypeDescription="Создание документа." ma:contentTypeScope="" ma:versionID="fb24bbd65502e5293656a8b0fdad9cb2">
  <xsd:schema xmlns:xsd="http://www.w3.org/2001/XMLSchema" xmlns:xs="http://www.w3.org/2001/XMLSchema" xmlns:p="http://schemas.microsoft.com/office/2006/metadata/properties" xmlns:ns2="73d7eecb-5077-4d1e-9a33-caa90c527022" targetNamespace="http://schemas.microsoft.com/office/2006/metadata/properties" ma:root="true" ma:fieldsID="9aaeeeed192c4aaad0ecb42ffb6b4bcf" ns2:_="">
    <xsd:import namespace="73d7eecb-5077-4d1e-9a33-caa90c527022"/>
    <xsd:element name="properties">
      <xsd:complexType>
        <xsd:sequence>
          <xsd:element name="documentManagement">
            <xsd:complexType>
              <xsd:all>
                <xsd:element ref="ns2:_x0412__x0438__x0434__x0020__x0434__x043e__x043a__x0443__x043c__x0435__x043d__x0442__x0430_" minOccurs="0"/>
                <xsd:element ref="ns2:_x041d__x043e__x043c__x0435__x0440_" minOccurs="0"/>
                <xsd:element ref="ns2:_x0414__x0430__x0442__x0430__x0020__x0434__x043e__x043a__x0443__x043c__x0435__x043d__x0442__x0430_" minOccurs="0"/>
                <xsd:element ref="ns2:_x0421__x043e__x0434__x0435__x0440__x0436__x0430__x043d__x0438__x0435__x0020__x0434__x043e__x043a__x0443__x043c__x0435__x043d__x0442__x043e__x0432_"/>
                <xsd:element ref="ns2:_x041e__x043f__x0438__x0441__x0430__x043d__x0438__x0435_" minOccurs="0"/>
                <xsd:element ref="ns2:_x0031_23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7eecb-5077-4d1e-9a33-caa90c527022" elementFormDefault="qualified">
    <xsd:import namespace="http://schemas.microsoft.com/office/2006/documentManagement/types"/>
    <xsd:import namespace="http://schemas.microsoft.com/office/infopath/2007/PartnerControls"/>
    <xsd:element name="_x0412__x0438__x0434__x0020__x0434__x043e__x043a__x0443__x043c__x0435__x043d__x0442__x0430_" ma:index="1" nillable="true" ma:displayName="Вид документа" ma:description="Приказ, постановление, распоряжение, отчет, протокол и т.д. Заполняется только при наличии даты или номера документа. В остальных случаях достаточно заполнить только поле &quot;Название&quot;." ma:internalName="_x0412__x0438__x0434__x0020__x0434__x043e__x043a__x0443__x043c__x0435__x043d__x0442__x0430_">
      <xsd:simpleType>
        <xsd:restriction base="dms:Text">
          <xsd:maxLength value="255"/>
        </xsd:restriction>
      </xsd:simpleType>
    </xsd:element>
    <xsd:element name="_x041d__x043e__x043c__x0435__x0440_" ma:index="2" nillable="true" ma:displayName="Номер" ma:description="Номер документа (при наличии), вводится без значка &quot;№&quot;" ma:internalName="_x041d__x043e__x043c__x0435__x0440_">
      <xsd:simpleType>
        <xsd:restriction base="dms:Text">
          <xsd:maxLength value="255"/>
        </xsd:restriction>
      </xsd:simpleType>
    </xsd:element>
    <xsd:element name="_x0414__x0430__x0442__x0430__x0020__x0434__x043e__x043a__x0443__x043c__x0435__x043d__x0442__x0430_" ma:index="3" nillable="true" ma:displayName="Дата документа" ma:description="Дата приняти документа (при наличии)" ma:format="DateOnly" ma:internalName="_x0414__x0430__x0442__x0430__x0020__x0434__x043e__x043a__x0443__x043c__x0435__x043d__x0442__x0430_">
      <xsd:simpleType>
        <xsd:restriction base="dms:DateTime"/>
      </xsd:simpleType>
    </xsd:element>
    <xsd:element name="_x0421__x043e__x0434__x0435__x0440__x0436__x0430__x043d__x0438__x0435__x0020__x0434__x043e__x043a__x0443__x043c__x0435__x043d__x0442__x043e__x0432_" ma:index="5" ma:displayName="Направление деятельности" ma:default="Отдельные НПА" ma:format="Dropdown" ma:internalName="_x0421__x043e__x0434__x0435__x0440__x0436__x0430__x043d__x0438__x0435__x0020__x0434__x043e__x043a__x0443__x043c__x0435__x043d__x0442__x043e__x0432_">
      <xsd:simpleType>
        <xsd:restriction base="dms:Choice">
          <xsd:enumeration value="Регламентация услуг (функций)"/>
          <xsd:enumeration value="Перечни услуг (функций)"/>
          <xsd:enumeration value="Электронный региональный реестр"/>
          <xsd:enumeration value="Мониторинг качества услуг"/>
          <xsd:enumeration value="Отдельные НПА"/>
          <xsd:enumeration value="Комиссия по повышению качества и доступности предоставления государственных и муниципальных услуг"/>
        </xsd:restriction>
      </xsd:simpleType>
    </xsd:element>
    <xsd:element name="_x041e__x043f__x0438__x0441__x0430__x043d__x0438__x0435_" ma:index="6" nillable="true" ma:displayName="Описание" ma:internalName="_x041e__x043f__x0438__x0441__x0430__x043d__x0438__x0435_">
      <xsd:simpleType>
        <xsd:restriction base="dms:Note">
          <xsd:maxLength value="255"/>
        </xsd:restriction>
      </xsd:simpleType>
    </xsd:element>
    <xsd:element name="_x0031_23" ma:index="14" nillable="true" ma:displayName="123" ma:internalName="_x0031_23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_x041e__x043f__x0438__x0441__x0430__x043d__x0438__x0435_ xmlns="73d7eecb-5077-4d1e-9a33-caa90c527022" xsi:nil="true"/>
    <_x041d__x043e__x043c__x0435__x0440_ xmlns="73d7eecb-5077-4d1e-9a33-caa90c527022" xsi:nil="true"/>
    <_x0414__x0430__x0442__x0430__x0020__x0434__x043e__x043a__x0443__x043c__x0435__x043d__x0442__x0430_ xmlns="73d7eecb-5077-4d1e-9a33-caa90c527022" xsi:nil="true"/>
    <_x0412__x0438__x0434__x0020__x0434__x043e__x043a__x0443__x043c__x0435__x043d__x0442__x0430_ xmlns="73d7eecb-5077-4d1e-9a33-caa90c527022" xsi:nil="true"/>
    <_x0421__x043e__x0434__x0435__x0440__x0436__x0430__x043d__x0438__x0435__x0020__x0434__x043e__x043a__x0443__x043c__x0435__x043d__x0442__x043e__x0432_ xmlns="73d7eecb-5077-4d1e-9a33-caa90c527022">Мониторинг качества услуг</_x0421__x043e__x0434__x0435__x0440__x0436__x0430__x043d__x0438__x0435__x0020__x0434__x043e__x043a__x0443__x043c__x0435__x043d__x0442__x043e__x0432_>
    <_x0031_23 xmlns="73d7eecb-5077-4d1e-9a33-caa90c527022" xsi:nil="true"/>
  </documentManagement>
</p:properties>
</file>

<file path=customXml/itemProps1.xml><?xml version="1.0" encoding="utf-8"?>
<ds:datastoreItem xmlns:ds="http://schemas.openxmlformats.org/officeDocument/2006/customXml" ds:itemID="{75A27D0D-1061-4D8C-A85E-2F8DB3EB9C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d7eecb-5077-4d1e-9a33-caa90c5270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8883D1-1173-473F-8AC9-45F2C8E36B2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3170DDE5-9220-4494-92E8-A000D93A62B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FDB9DC7-B6F4-42A7-8268-B54E05C3C953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3713</TotalTime>
  <Words>5660</Words>
  <Application>Microsoft Office PowerPoint</Application>
  <PresentationFormat>Экран (4:3)</PresentationFormat>
  <Paragraphs>744</Paragraphs>
  <Slides>31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Wingdings</vt:lpstr>
      <vt:lpstr>Оформление по умолчанию</vt:lpstr>
      <vt:lpstr>Microsoft Graph Chart</vt:lpstr>
      <vt:lpstr> Оценка  населением эффективности деятельности руководителей ОМСУ, унитарных предприятий и учреждений, действующих на региональном и муниципальном уровнях, контрольный пакет акций которых находится в государственной собственности Магаданской  области или в муниципальной собственности, осуществляющих оказание услуг населению муниципальных образований Магаданской области за 2014 год </vt:lpstr>
      <vt:lpstr>        Методика исследования</vt:lpstr>
      <vt:lpstr>          Методика исследования</vt:lpstr>
      <vt:lpstr>  Оценка общей удовлетворенности</vt:lpstr>
      <vt:lpstr>  Оценка общей удовлетворенности</vt:lpstr>
      <vt:lpstr>   Оценка общей удовлетворенности</vt:lpstr>
      <vt:lpstr>    Оценка общей удовлетворенности</vt:lpstr>
      <vt:lpstr>   Оценка общей удовлетворенности</vt:lpstr>
      <vt:lpstr>   Оценка общей удовлетворенности</vt:lpstr>
      <vt:lpstr>   Оценка общей удовлетворенности</vt:lpstr>
      <vt:lpstr>   Оценка общей удовлетворенности</vt:lpstr>
      <vt:lpstr>  Основные выводы и рекомендации</vt:lpstr>
      <vt:lpstr>  Основные выводы и рекомендации</vt:lpstr>
      <vt:lpstr>Слайд 14</vt:lpstr>
      <vt:lpstr> Основные выводы и рекомендации </vt:lpstr>
      <vt:lpstr>Слайд 16</vt:lpstr>
      <vt:lpstr>Основные выводы и рекомендации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Оценка удовлетворенности услугами в разрезе муниципальных образований</vt:lpstr>
      <vt:lpstr>Слайд 27</vt:lpstr>
      <vt:lpstr>Слайд 28</vt:lpstr>
      <vt:lpstr>Слайд 29</vt:lpstr>
      <vt:lpstr>Слайд 30</vt:lpstr>
      <vt:lpstr>Слайд 31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Презентация_Удовлетворенность госуслугами_06-12-12</dc:title>
  <dc:creator>Белый</dc:creator>
  <cp:lastModifiedBy>Economika</cp:lastModifiedBy>
  <cp:revision>389</cp:revision>
  <cp:lastPrinted>2015-04-02T05:58:18Z</cp:lastPrinted>
  <dcterms:created xsi:type="dcterms:W3CDTF">2012-11-14T08:31:27Z</dcterms:created>
  <dcterms:modified xsi:type="dcterms:W3CDTF">2015-04-06T04:06:07Z</dcterms:modified>
</cp:coreProperties>
</file>