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млн. рублей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2.5127860135437535E-2"/>
                  <c:y val="4.52687872367761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800223731135529E-2"/>
                  <c:y val="6.5554645201457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278913358004978E-4"/>
                  <c:y val="3.37685876493712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520801000935577E-2"/>
                  <c:y val="-5.00815696758297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986823981930433E-2"/>
                  <c:y val="-6.29243615204633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491244792782265E-3"/>
                  <c:y val="2.948174756978033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122,3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41.81</c:v>
                </c:pt>
                <c:pt idx="1">
                  <c:v>41.83</c:v>
                </c:pt>
                <c:pt idx="2">
                  <c:v>41.83</c:v>
                </c:pt>
                <c:pt idx="3">
                  <c:v>131.18</c:v>
                </c:pt>
                <c:pt idx="4">
                  <c:v>131.18</c:v>
                </c:pt>
                <c:pt idx="5">
                  <c:v>122.34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млн. рублей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5.8519258861691612E-2"/>
                  <c:y val="3.074294171628390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2 221,8</a:t>
                    </a:r>
                    <a:endParaRPr lang="en-US" baseline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1401004932112"/>
                      <c:h val="0.1566370341959753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2356927935226651E-2"/>
                  <c:y val="5.587074818779590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2 221,8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2275603665657"/>
                      <c:h val="0.1566370341959753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3969348624081404E-2"/>
                  <c:y val="8.166117721874569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4 830,0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051633093558"/>
                      <c:h val="8.55816304861278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8.0720945714525108E-2"/>
                  <c:y val="-5.97652760615972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4 830,0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6609579352513"/>
                      <c:h val="8.55816304861278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5350409864082102E-3"/>
                  <c:y val="-6.29241708925694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6 440,0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12265528402673"/>
                      <c:h val="8.55816304861278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1792709702366079E-2"/>
                  <c:y val="7.790123263808798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7 245,1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81838304298885"/>
                      <c:h val="0.1566370341959753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2221.8000000000002</c:v>
                </c:pt>
                <c:pt idx="1">
                  <c:v>2221.8000000000002</c:v>
                </c:pt>
                <c:pt idx="2">
                  <c:v>4830</c:v>
                </c:pt>
                <c:pt idx="3">
                  <c:v>4830</c:v>
                </c:pt>
                <c:pt idx="4">
                  <c:v>6440</c:v>
                </c:pt>
                <c:pt idx="5">
                  <c:v>7245.1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800" b="1" i="0" u="none" strike="noStrike" kern="1200" baseline="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регионального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                   </a:t>
            </a: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6 970,5   </a:t>
            </a:r>
            <a:r>
              <a:rPr lang="ru-RU" sz="1800" i="1" baseline="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34739029149519268"/>
          <c:y val="6.5889715498309773E-4"/>
        </c:manualLayout>
      </c:layout>
      <c:overlay val="0"/>
      <c:spPr>
        <a:noFill/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612258302577993"/>
          <c:w val="0.74872376772376381"/>
          <c:h val="0.76387741697422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регионального проекта 6970,5 млн. рублей</c:v>
                </c:pt>
              </c:strCache>
            </c:strRef>
          </c:tx>
          <c:dPt>
            <c:idx val="0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i="1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902618528466654"/>
                  <c:y val="-3.354245317935966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6800.4</c:v>
                </c:pt>
                <c:pt idx="1">
                  <c:v>170.1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05508384419401"/>
          <c:y val="0.26862068805981199"/>
          <c:w val="0.30790195839523976"/>
          <c:h val="0.60545901497766919"/>
        </c:manualLayout>
      </c:layout>
      <c:overlay val="0"/>
      <c:txPr>
        <a:bodyPr/>
        <a:lstStyle/>
        <a:p>
          <a:pPr rtl="0">
            <a:defRPr sz="1600" b="1" i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612258302577993"/>
          <c:w val="0.74872376772376381"/>
          <c:h val="0.76387741697422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регионального проекта 6970,5 млн. рублей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5 848,0 млн. руб.</a:t>
                    </a:r>
                    <a:endParaRPr lang="ru-RU" sz="12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02618528466654"/>
                  <c:y val="-3.3542453179359665E-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276,0 млн.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Необходимый                 объем средств</c:v>
                </c:pt>
                <c:pt idx="1">
                  <c:v>Предусмотренный объем средств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5848</c:v>
                </c:pt>
                <c:pt idx="1">
                  <c:v>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05508384419401"/>
          <c:y val="0.26862068805981199"/>
          <c:w val="0.30994498767095552"/>
          <c:h val="0.60545901497766919"/>
        </c:manualLayout>
      </c:layout>
      <c:overlay val="0"/>
      <c:txPr>
        <a:bodyPr/>
        <a:lstStyle/>
        <a:p>
          <a:pPr>
            <a:defRPr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4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2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7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442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7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00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6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65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1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02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8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15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2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2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86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6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5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9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71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75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58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88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4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9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91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0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1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44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77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28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7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85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63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48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10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4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17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2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2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86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46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3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74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4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2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4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1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0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403A7B-1412-404A-9A9A-95FA6A82AEC7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13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3A7B-1412-404A-9A9A-95FA6A82AE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150F-7B3F-4376-A702-014A2F6D7C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748" y="356049"/>
            <a:ext cx="11499574" cy="6268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5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национального проекта      </a:t>
            </a:r>
            <a:r>
              <a:rPr lang="ru-RU" sz="2400" b="1" dirty="0" smtClean="0">
                <a:solidFill>
                  <a:srgbClr val="05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5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5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52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605" y="5411755"/>
            <a:ext cx="11467324" cy="16692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</a:t>
            </a:r>
          </a:p>
          <a:p>
            <a:pPr algn="ctr"/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Магадан, 2019 г.</a:t>
            </a:r>
            <a:endParaRPr lang="ru-RU" sz="1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3" y="982851"/>
            <a:ext cx="10916616" cy="442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8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9" idx="0"/>
          </p:cNvCxnSpPr>
          <p:nvPr/>
        </p:nvCxnSpPr>
        <p:spPr>
          <a:xfrm>
            <a:off x="3862872" y="-9731"/>
            <a:ext cx="1" cy="25472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649893" y="2537526"/>
            <a:ext cx="2425959" cy="2351314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62873" y="4898571"/>
            <a:ext cx="0" cy="19594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139747" y="3069370"/>
            <a:ext cx="1446247" cy="138093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9127" y="4338133"/>
            <a:ext cx="5645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НАЦИОНАЛЬНЫЙ ПРОЕКТ</a:t>
            </a:r>
          </a:p>
          <a:p>
            <a:endParaRPr lang="ru-RU" sz="28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ЭКОЛОГИЯ</a:t>
            </a:r>
            <a:endParaRPr lang="ru-RU" sz="28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 descr="http://www.kolyma.ru/uploads/posts/2017-12/1514344138_kran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53" y="310515"/>
            <a:ext cx="5940425" cy="311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1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8675245" y="6452226"/>
            <a:ext cx="1952186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67" name="Прямоугольник 2066"/>
          <p:cNvSpPr/>
          <p:nvPr/>
        </p:nvSpPr>
        <p:spPr>
          <a:xfrm>
            <a:off x="8675244" y="6178237"/>
            <a:ext cx="1952187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703" y="127909"/>
            <a:ext cx="2697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РЕГИОНАЛЬНЫЙ ПРОЕКТ</a:t>
            </a:r>
          </a:p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ЧИСТАЯ ВОДА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45233" y="833875"/>
            <a:ext cx="5794310" cy="152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33812" y="797667"/>
            <a:ext cx="111421" cy="102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720" y="954442"/>
            <a:ext cx="464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СРОКИ РЕАЛИЗАЦИИ : 01.01.2019-31.12.2024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8720" y="1244464"/>
            <a:ext cx="336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ЦЕЛИ и ЦЕЛЕВЫЕ ПОКАЗАТЕЛИ: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2709" y="1595779"/>
            <a:ext cx="4746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Доля </a:t>
            </a:r>
            <a:r>
              <a:rPr lang="ru-RU" sz="1200" dirty="0">
                <a:solidFill>
                  <a:prstClr val="black"/>
                </a:solidFill>
              </a:rPr>
              <a:t>населения Магаданской области, в том числе городского, обеспеченного качественной питьевой водой из систем централизованного водоснабжения, в </a:t>
            </a:r>
            <a:r>
              <a:rPr lang="ru-RU" sz="1200" dirty="0" smtClean="0">
                <a:solidFill>
                  <a:prstClr val="black"/>
                </a:solidFill>
              </a:rPr>
              <a:t>%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2709" y="23871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7094" y="228328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Строительство </a:t>
            </a:r>
            <a:r>
              <a:rPr lang="ru-RU" sz="1200" dirty="0">
                <a:solidFill>
                  <a:prstClr val="black"/>
                </a:solidFill>
              </a:rPr>
              <a:t>и реконструкция (модернизация) объектов питьевого водоснабжения и водоотведения (ед.), модернизации ветхих сетей коммунальной инфраструктуры (</a:t>
            </a:r>
            <a:r>
              <a:rPr lang="ru-RU" sz="1200" dirty="0" smtClean="0">
                <a:solidFill>
                  <a:prstClr val="black"/>
                </a:solidFill>
              </a:rPr>
              <a:t>км)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3592" y="3451597"/>
            <a:ext cx="6967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РЕГИОНАЛЬНЫЕ ПРОЕКТЫ, ВХОДЯЩИЕ В НАЦИОНАЛЬНЫЙ ПРОЕКТ: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6358" y="388660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Чистая вода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6358" y="4281184"/>
            <a:ext cx="4982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Комплексная система обращения с твердыми коммунальными отходами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6358" y="4661859"/>
            <a:ext cx="109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Чистая страна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6358" y="4938858"/>
            <a:ext cx="1383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Сохранение лесов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6357" y="5327221"/>
            <a:ext cx="5341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Сохранение биологического разнообразия и развитие экологического туризма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7" y="1736071"/>
            <a:ext cx="221566" cy="3660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7" y="2317182"/>
            <a:ext cx="200498" cy="3312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35" y="580452"/>
            <a:ext cx="647700" cy="476250"/>
          </a:xfrm>
          <a:prstGeom prst="rect">
            <a:avLst/>
          </a:prstGeom>
        </p:spPr>
      </p:pic>
      <p:sp>
        <p:nvSpPr>
          <p:cNvPr id="2056" name="TextBox 2055"/>
          <p:cNvSpPr txBox="1"/>
          <p:nvPr/>
        </p:nvSpPr>
        <p:spPr>
          <a:xfrm>
            <a:off x="6478537" y="63487"/>
            <a:ext cx="1578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Куратор</a:t>
            </a:r>
          </a:p>
          <a:p>
            <a:pPr algn="ctr"/>
            <a:r>
              <a:rPr lang="ru-RU" sz="1200" b="1" dirty="0">
                <a:solidFill>
                  <a:srgbClr val="5B9BD5">
                    <a:lumMod val="75000"/>
                  </a:srgbClr>
                </a:solidFill>
              </a:rPr>
              <a:t>Ю</a:t>
            </a:r>
            <a:r>
              <a:rPr lang="ru-RU" sz="1200" b="1" dirty="0" smtClean="0">
                <a:solidFill>
                  <a:srgbClr val="5B9BD5">
                    <a:lumMod val="75000"/>
                  </a:srgbClr>
                </a:solidFill>
              </a:rPr>
              <a:t>. А. Бодяев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Заместитель председателя Правительства Магаданской области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80165" y="81743"/>
            <a:ext cx="1462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Руководитель</a:t>
            </a:r>
          </a:p>
          <a:p>
            <a:pPr algn="ctr"/>
            <a:r>
              <a:rPr lang="ru-RU" sz="1200" b="1" dirty="0" smtClean="0">
                <a:solidFill>
                  <a:srgbClr val="5B9BD5">
                    <a:lumMod val="75000"/>
                  </a:srgbClr>
                </a:solidFill>
              </a:rPr>
              <a:t>Д. А. Кулаков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Заместитель </a:t>
            </a:r>
            <a:r>
              <a:rPr lang="ru-RU" sz="1200" dirty="0">
                <a:solidFill>
                  <a:prstClr val="black"/>
                </a:solidFill>
              </a:rPr>
              <a:t>министра строительства, ЖКХ и энергетики </a:t>
            </a:r>
            <a:r>
              <a:rPr lang="ru-RU" sz="1200" dirty="0" smtClean="0">
                <a:solidFill>
                  <a:prstClr val="black"/>
                </a:solidFill>
              </a:rPr>
              <a:t>Магаданской </a:t>
            </a:r>
            <a:r>
              <a:rPr lang="ru-RU" sz="1200" dirty="0">
                <a:solidFill>
                  <a:prstClr val="black"/>
                </a:solidFill>
              </a:rPr>
              <a:t>области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46311" y="-16314"/>
            <a:ext cx="2298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Администратор</a:t>
            </a:r>
          </a:p>
          <a:p>
            <a:pPr algn="ctr"/>
            <a:r>
              <a:rPr lang="ru-RU" sz="1200" b="1" dirty="0" smtClean="0">
                <a:solidFill>
                  <a:srgbClr val="5B9BD5">
                    <a:lumMod val="75000"/>
                  </a:srgbClr>
                </a:solidFill>
              </a:rPr>
              <a:t>И. В. Кокошко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Заместитель руководителя управления энергетики - начальник отдела коммунальной инфраструктуры и ТЭК министерства строительства, ЖКХ </a:t>
            </a:r>
            <a:r>
              <a:rPr lang="ru-RU" sz="1200" dirty="0">
                <a:solidFill>
                  <a:prstClr val="black"/>
                </a:solidFill>
              </a:rPr>
              <a:t>и </a:t>
            </a:r>
            <a:r>
              <a:rPr lang="ru-RU" sz="1200" dirty="0" smtClean="0">
                <a:solidFill>
                  <a:prstClr val="black"/>
                </a:solidFill>
              </a:rPr>
              <a:t>энергетики </a:t>
            </a:r>
            <a:r>
              <a:rPr lang="ru-RU" sz="1200" dirty="0">
                <a:solidFill>
                  <a:prstClr val="black"/>
                </a:solidFill>
              </a:rPr>
              <a:t>Магаданской области</a:t>
            </a:r>
          </a:p>
        </p:txBody>
      </p:sp>
      <p:sp>
        <p:nvSpPr>
          <p:cNvPr id="2057" name="Арка 2056"/>
          <p:cNvSpPr/>
          <p:nvPr/>
        </p:nvSpPr>
        <p:spPr>
          <a:xfrm>
            <a:off x="8194732" y="2985596"/>
            <a:ext cx="3148693" cy="2439271"/>
          </a:xfrm>
          <a:prstGeom prst="blockArc">
            <a:avLst>
              <a:gd name="adj1" fmla="val 11274065"/>
              <a:gd name="adj2" fmla="val 18325907"/>
              <a:gd name="adj3" fmla="val 1359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62" name="Арка 2061"/>
          <p:cNvSpPr/>
          <p:nvPr/>
        </p:nvSpPr>
        <p:spPr>
          <a:xfrm rot="4707574">
            <a:off x="8874638" y="3021447"/>
            <a:ext cx="2262960" cy="2379883"/>
          </a:xfrm>
          <a:prstGeom prst="blockArc">
            <a:avLst>
              <a:gd name="adj1" fmla="val 13771915"/>
              <a:gd name="adj2" fmla="val 19989552"/>
              <a:gd name="adj3" fmla="val 1365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 rot="12884555">
            <a:off x="8198950" y="3154456"/>
            <a:ext cx="2262960" cy="2379883"/>
          </a:xfrm>
          <a:prstGeom prst="blockArc">
            <a:avLst>
              <a:gd name="adj1" fmla="val 16811767"/>
              <a:gd name="adj2" fmla="val 20053582"/>
              <a:gd name="adj3" fmla="val 12718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64" name="Арка 2063"/>
          <p:cNvSpPr/>
          <p:nvPr/>
        </p:nvSpPr>
        <p:spPr>
          <a:xfrm rot="10800000">
            <a:off x="8490858" y="4781327"/>
            <a:ext cx="1039400" cy="619196"/>
          </a:xfrm>
          <a:prstGeom prst="blockArc">
            <a:avLst>
              <a:gd name="adj1" fmla="val 18585143"/>
              <a:gd name="adj2" fmla="val 19722854"/>
              <a:gd name="adj3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Арка 59"/>
          <p:cNvSpPr/>
          <p:nvPr/>
        </p:nvSpPr>
        <p:spPr>
          <a:xfrm rot="7318906">
            <a:off x="8603328" y="3154456"/>
            <a:ext cx="2262960" cy="2379883"/>
          </a:xfrm>
          <a:prstGeom prst="blockArc">
            <a:avLst>
              <a:gd name="adj1" fmla="val 17152670"/>
              <a:gd name="adj2" fmla="val 19425982"/>
              <a:gd name="adj3" fmla="val 13673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66" name="Арка 2065"/>
          <p:cNvSpPr/>
          <p:nvPr/>
        </p:nvSpPr>
        <p:spPr>
          <a:xfrm rot="10800000">
            <a:off x="8895236" y="4818932"/>
            <a:ext cx="839572" cy="701516"/>
          </a:xfrm>
          <a:prstGeom prst="blockArc">
            <a:avLst>
              <a:gd name="adj1" fmla="val 13988713"/>
              <a:gd name="adj2" fmla="val 19809056"/>
              <a:gd name="adj3" fmla="val 36408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58884" y="2434955"/>
            <a:ext cx="385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БЮДЖЕТ РЕГИОНАЛЬНОГО ПРОЕКТА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653818" y="3666224"/>
            <a:ext cx="2087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306 120,5</a:t>
            </a:r>
          </a:p>
          <a:p>
            <a:pPr algn="ctr"/>
            <a:r>
              <a:rPr lang="ru-RU" sz="36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6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613869" y="5832043"/>
            <a:ext cx="372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ИСТОЧНИКИ</a:t>
            </a:r>
          </a:p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300 000,0 тыс. руб.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  - </a:t>
            </a:r>
            <a:r>
              <a:rPr lang="ru-RU" sz="1100" dirty="0" smtClean="0">
                <a:solidFill>
                  <a:prstClr val="black"/>
                </a:solidFill>
              </a:rPr>
              <a:t>федеральный бюджет</a:t>
            </a:r>
          </a:p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6 120,5 тыс. руб.      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- </a:t>
            </a:r>
            <a:r>
              <a:rPr lang="ru-RU" sz="1100" dirty="0" smtClean="0">
                <a:solidFill>
                  <a:prstClr val="black"/>
                </a:solidFill>
              </a:rPr>
              <a:t>областной бюджет</a:t>
            </a:r>
          </a:p>
          <a:p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2068" name="Скругленный прямоугольник 2067"/>
          <p:cNvSpPr/>
          <p:nvPr/>
        </p:nvSpPr>
        <p:spPr>
          <a:xfrm>
            <a:off x="2201390" y="3906180"/>
            <a:ext cx="1136059" cy="2769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306 1</a:t>
            </a:r>
            <a:r>
              <a:rPr lang="en-US" dirty="0" smtClean="0">
                <a:solidFill>
                  <a:prstClr val="white"/>
                </a:solidFill>
              </a:rPr>
              <a:t>2</a:t>
            </a:r>
            <a:r>
              <a:rPr lang="ru-RU" dirty="0" smtClean="0">
                <a:solidFill>
                  <a:prstClr val="white"/>
                </a:solidFill>
              </a:rPr>
              <a:t>0,</a:t>
            </a:r>
            <a:r>
              <a:rPr lang="en-US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708999" y="4281184"/>
            <a:ext cx="1142628" cy="2431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192 600,0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58341" y="4628082"/>
            <a:ext cx="1171937" cy="30648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114 300,0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300685" y="5090925"/>
            <a:ext cx="1029593" cy="2990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77 300,0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148882" y="5511887"/>
            <a:ext cx="1163365" cy="2769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15 100,0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69" name="Прямоугольник 2068"/>
          <p:cNvSpPr/>
          <p:nvPr/>
        </p:nvSpPr>
        <p:spPr>
          <a:xfrm>
            <a:off x="5436659" y="3823910"/>
            <a:ext cx="947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306 100,0 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4315607" y="4213763"/>
            <a:ext cx="85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17 311,7 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071" name="Прямоугольник 2070"/>
          <p:cNvSpPr/>
          <p:nvPr/>
        </p:nvSpPr>
        <p:spPr>
          <a:xfrm>
            <a:off x="3796088" y="4635200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57 455,9 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6653965" y="4914760"/>
            <a:ext cx="85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11 919,7 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073" name="Прямоугольник 2072"/>
          <p:cNvSpPr/>
          <p:nvPr/>
        </p:nvSpPr>
        <p:spPr>
          <a:xfrm>
            <a:off x="5693638" y="5373834"/>
            <a:ext cx="409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0,0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6181315" y="5831556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53 562,2 </a:t>
            </a:r>
            <a:endParaRPr lang="ru-RU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7" y="267036"/>
            <a:ext cx="4982719" cy="276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" y="3028858"/>
            <a:ext cx="4234070" cy="306598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3948"/>
              </p:ext>
            </p:extLst>
          </p:nvPr>
        </p:nvGraphicFramePr>
        <p:xfrm>
          <a:off x="556591" y="719666"/>
          <a:ext cx="6182139" cy="216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2139"/>
              </a:tblGrid>
              <a:tr h="2162682">
                <a:tc>
                  <a:txBody>
                    <a:bodyPr/>
                    <a:lstStyle/>
                    <a:p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«Жилье и городская среда»</a:t>
                      </a:r>
                      <a:endParaRPr lang="ru-RU" sz="32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06459"/>
              </p:ext>
            </p:extLst>
          </p:nvPr>
        </p:nvGraphicFramePr>
        <p:xfrm>
          <a:off x="4880113" y="3684839"/>
          <a:ext cx="7066722" cy="228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6722"/>
              </a:tblGrid>
              <a:tr h="228857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проект: «Обеспечение устойчивого сокращения непригодного для проживания жилищного фонда»</a:t>
                      </a:r>
                    </a:p>
                    <a:p>
                      <a:pPr marL="34290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800" b="1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Федеральный проект «Жилье»</a:t>
                      </a:r>
                    </a:p>
                    <a:p>
                      <a:pPr marL="34290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800" b="1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Федеральный проект «Формирование комфортной городской среды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7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413" y="829648"/>
            <a:ext cx="1146540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РЕГИОНАЛЬНЫЙ ПРОЕКТ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устойчивого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сокращения</a:t>
            </a: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непригодного для проживания жилищного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фонда»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2379196" y="2173056"/>
            <a:ext cx="1578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Куратор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Ю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. А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. Бодяев</a:t>
            </a:r>
          </a:p>
          <a:p>
            <a:pPr algn="ctr"/>
            <a:r>
              <a:rPr lang="ru-RU" sz="1200" b="1" dirty="0" smtClean="0"/>
              <a:t>Заместитель председателя Правительства Магаданской области</a:t>
            </a:r>
            <a:endParaRPr lang="ru-RU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160998" y="2040261"/>
            <a:ext cx="1462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Руководитель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. В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. Мартела</a:t>
            </a:r>
          </a:p>
          <a:p>
            <a:pPr algn="ctr"/>
            <a:r>
              <a:rPr lang="ru-RU" sz="1200" b="1" dirty="0" smtClean="0"/>
              <a:t>И. о. министра </a:t>
            </a:r>
            <a:r>
              <a:rPr lang="ru-RU" sz="1200" b="1" dirty="0" smtClean="0"/>
              <a:t>строительства, жилищно-коммунального хозяйства и энергетики  Магаданской </a:t>
            </a:r>
            <a:r>
              <a:rPr lang="ru-RU" sz="1200" b="1" dirty="0"/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99360" y="2080723"/>
            <a:ext cx="1511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Администратор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. А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. Кулаков</a:t>
            </a:r>
          </a:p>
          <a:p>
            <a:pPr algn="ctr"/>
            <a:r>
              <a:rPr lang="ru-RU" sz="1200" b="1" dirty="0" smtClean="0"/>
              <a:t>Заместитель министра строительства, жилищно-коммунального хозяйства и энергетики Магаданской </a:t>
            </a:r>
            <a:r>
              <a:rPr lang="ru-RU" sz="1200" b="1" dirty="0"/>
              <a:t>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7" y="148963"/>
            <a:ext cx="11356079" cy="864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Прямоугольник 2048"/>
          <p:cNvSpPr/>
          <p:nvPr/>
        </p:nvSpPr>
        <p:spPr>
          <a:xfrm>
            <a:off x="194119" y="4072110"/>
            <a:ext cx="11564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начала и окончания проекта с 01.12.2018 по 31.12.2024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" y="2122231"/>
            <a:ext cx="2304381" cy="150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56" y="217305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73" y="4561592"/>
            <a:ext cx="5426765" cy="193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1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6773" y="236642"/>
            <a:ext cx="11221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 и показатели регионального проекта</a:t>
            </a:r>
          </a:p>
          <a:p>
            <a:pPr lvl="0"/>
            <a:endParaRPr lang="ru-RU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Обеспечение устойчивого сокращения непригодного для проживания </a:t>
            </a:r>
          </a:p>
          <a:p>
            <a:pPr lvl="0" algn="ctr"/>
            <a:r>
              <a:rPr lang="ru-RU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жилищного фонда с расселением к </a:t>
            </a:r>
            <a:r>
              <a:rPr lang="ru-RU" b="1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31.12.2024 </a:t>
            </a:r>
            <a:r>
              <a:rPr lang="ru-RU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года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202017" y="1659835"/>
            <a:ext cx="39757" cy="4860235"/>
          </a:xfrm>
          <a:prstGeom prst="straightConnector1">
            <a:avLst/>
          </a:prstGeom>
          <a:ln w="19050"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6773" y="1630018"/>
            <a:ext cx="55460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 условии согласованного финансирования  Минстроем Российской Федерации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Количество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квадратных метров, расселенного аварийного жилищного фонда, тыс. кв.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- 8,66</a:t>
            </a:r>
          </a:p>
          <a:p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Количество граждан, расселенных из аварийного жилищного фонда,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тыс.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человек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- 0,5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Финансирование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регионального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проекта – 510,2 млн. рублей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63839649"/>
              </p:ext>
            </p:extLst>
          </p:nvPr>
        </p:nvGraphicFramePr>
        <p:xfrm>
          <a:off x="397564" y="3698572"/>
          <a:ext cx="2852531" cy="26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36" y="3658511"/>
            <a:ext cx="2685476" cy="270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266620" y="1630018"/>
            <a:ext cx="55460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 условии заявленного финансирования Минстроем Российской Федерации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Количество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квадратных метров, расселенного аварийного жилищного фонда, тыс. кв.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344,0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Количество граждан, расселенных из аварийного жилищного фонда,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тыс.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человек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-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7,3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Финансирование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регионального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проекта – 27 788,7 млн. рублей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83703518"/>
              </p:ext>
            </p:extLst>
          </p:nvPr>
        </p:nvGraphicFramePr>
        <p:xfrm>
          <a:off x="6370982" y="3738632"/>
          <a:ext cx="2852531" cy="26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21" y="3776870"/>
            <a:ext cx="2718351" cy="254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88479"/>
            <a:ext cx="2445026" cy="124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13" y="188479"/>
            <a:ext cx="2390359" cy="124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999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271" y="289927"/>
            <a:ext cx="5748088" cy="156293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>
              <a:schemeClr val="accent1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4480" lvl="0" indent="0" algn="ctr" defTabSz="1089599">
              <a:spcAft>
                <a:spcPts val="357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r>
              <a:rPr lang="ru-RU" sz="3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«Жилье</a:t>
            </a:r>
            <a:r>
              <a:rPr lang="ru-RU" sz="38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94"/>
            <a:ext cx="4238757" cy="286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SigitovaES\Pictures\Осуществление авторского надзора за строительством объектов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1621"/>
            <a:ext cx="6922167" cy="4523873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9" y="344904"/>
            <a:ext cx="5384684" cy="753979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56" name="TextBox 2055"/>
          <p:cNvSpPr txBox="1"/>
          <p:nvPr/>
        </p:nvSpPr>
        <p:spPr>
          <a:xfrm>
            <a:off x="189322" y="1390151"/>
            <a:ext cx="1578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Куратор</a:t>
            </a:r>
          </a:p>
          <a:p>
            <a:pPr algn="ctr"/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Ю</a:t>
            </a:r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А</a:t>
            </a:r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Бодяев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Заместитель председателя Правительства Магаданской области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21539" y="1382130"/>
            <a:ext cx="1462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Руководитель</a:t>
            </a:r>
          </a:p>
          <a:p>
            <a:pPr algn="ctr"/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</a:t>
            </a:r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В</a:t>
            </a:r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Мартела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И. о. министра </a:t>
            </a:r>
            <a:r>
              <a:rPr lang="ru-RU" sz="1200" b="1" dirty="0" smtClean="0">
                <a:solidFill>
                  <a:prstClr val="white"/>
                </a:solidFill>
              </a:rPr>
              <a:t>строительства, жилищно-коммунального хозяйства и энергетики  Магаданской </a:t>
            </a:r>
            <a:r>
              <a:rPr lang="ru-RU" sz="1200" b="1" dirty="0">
                <a:solidFill>
                  <a:prstClr val="white"/>
                </a:solidFill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21881" y="1390151"/>
            <a:ext cx="17457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Администратор</a:t>
            </a:r>
          </a:p>
          <a:p>
            <a:pPr algn="ctr"/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Д</a:t>
            </a:r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Желенкова</a:t>
            </a:r>
          </a:p>
          <a:p>
            <a:pPr algn="ctr"/>
            <a:r>
              <a:rPr lang="ru-RU" sz="1000" b="1" i="1" dirty="0">
                <a:solidFill>
                  <a:prstClr val="white"/>
                </a:solidFill>
              </a:rPr>
              <a:t>заместитель руководителя – начальник отдела жилищного строительства управления строительства министерства строительства, жилищно-коммунального хозяйства и энергетики Магаданской области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241774" y="172490"/>
            <a:ext cx="0" cy="6347580"/>
          </a:xfrm>
          <a:prstGeom prst="straightConnector1">
            <a:avLst/>
          </a:prstGeom>
          <a:ln w="19050"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290120" y="208787"/>
            <a:ext cx="5649653" cy="40010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000" b="1" dirty="0" smtClean="0">
              <a:solidFill>
                <a:srgbClr val="E87D37">
                  <a:lumMod val="75000"/>
                </a:srgbClr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</a:rPr>
              <a:t>Необходимый </a:t>
            </a:r>
            <a:r>
              <a:rPr lang="ru-RU" sz="2000" b="1" dirty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</a:rPr>
              <a:t>на достижение целей федерального проекта объём финансирования</a:t>
            </a:r>
            <a:endParaRPr lang="ru-RU" sz="2000" b="1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1400" b="1" dirty="0" smtClean="0">
              <a:solidFill>
                <a:srgbClr val="FFC000"/>
              </a:solidFill>
            </a:endParaRPr>
          </a:p>
          <a:p>
            <a:endParaRPr lang="ru-RU" sz="1400" b="1" dirty="0">
              <a:solidFill>
                <a:srgbClr val="FFC000"/>
              </a:solidFill>
            </a:endParaRPr>
          </a:p>
          <a:p>
            <a:endParaRPr lang="ru-RU" sz="1400" b="1" dirty="0" smtClean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 smtClean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 smtClean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 smtClean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 smtClean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 smtClean="0">
              <a:solidFill>
                <a:srgbClr val="146194">
                  <a:lumMod val="50000"/>
                </a:srgbClr>
              </a:solidFill>
            </a:endParaRPr>
          </a:p>
          <a:p>
            <a:endParaRPr lang="ru-RU" sz="1400" b="1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194120" y="398387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 </a:t>
            </a: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начала и окончания проекта </a:t>
            </a:r>
            <a:r>
              <a:rPr lang="ru-RU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01.01.2019 </a:t>
            </a:r>
            <a:r>
              <a:rPr lang="ru-RU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31.12.2024 годы</a:t>
            </a:r>
            <a:endParaRPr lang="ru-RU" sz="1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674" y="4324713"/>
            <a:ext cx="528587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регионального проекта: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жилищных условий жителей Магаданской области </a:t>
            </a:r>
            <a:endPara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14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планируемые в рамках </a:t>
            </a:r>
            <a:r>
              <a:rPr lang="ru-RU" sz="1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 </a:t>
            </a:r>
            <a:r>
              <a:rPr lang="ru-RU" sz="14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достижению в период с  2019 – 2024 </a:t>
            </a:r>
            <a:r>
              <a:rPr lang="ru-RU" sz="1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годы: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Ввод жилья в Магаданской области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2024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51,46 тыс. кв. м.</a:t>
            </a:r>
          </a:p>
          <a:p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0883" y="4301434"/>
            <a:ext cx="54988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Построенное </a:t>
            </a:r>
            <a:r>
              <a:rPr lang="ru-RU" sz="1200" b="1" dirty="0"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жилье будет предназначено для обеспечения жилыми помещениями граждан, перед которыми имеются государственные обязательства, в соответствии с действующим федеральным </a:t>
            </a: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</a:t>
            </a: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законодательством, а также граждан переселяемых из аварийного жилищного фонда</a:t>
            </a:r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 smtClean="0">
                <a:solidFill>
                  <a:srgbClr val="C6232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C62324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55927300"/>
              </p:ext>
            </p:extLst>
          </p:nvPr>
        </p:nvGraphicFramePr>
        <p:xfrm>
          <a:off x="6440883" y="1390151"/>
          <a:ext cx="5498890" cy="259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416820" y="5401434"/>
            <a:ext cx="55229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480" indent="0">
              <a:buNone/>
            </a:pPr>
            <a:r>
              <a:rPr lang="ru-RU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выполнения поставленных целей </a:t>
            </a:r>
            <a:r>
              <a:rPr lang="ru-RU" sz="1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 </a:t>
            </a:r>
            <a:r>
              <a:rPr lang="ru-RU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начать в 2019 году застройку </a:t>
            </a:r>
            <a:r>
              <a:rPr lang="ru-RU" sz="1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микрорайона </a:t>
            </a:r>
            <a:r>
              <a:rPr lang="ru-RU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Нагаево».</a:t>
            </a:r>
            <a:endParaRPr lang="ru-RU" sz="14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480" indent="0">
              <a:buNone/>
            </a:pPr>
            <a:endParaRPr lang="ru-RU" sz="14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480" indent="0">
              <a:buNone/>
            </a:pPr>
            <a:r>
              <a:rPr lang="ru-RU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участка 11,3 га, застройки – 22 тыс. кв. метров</a:t>
            </a:r>
            <a:r>
              <a:rPr lang="ru-RU" sz="1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97454" y="3730790"/>
            <a:ext cx="2242319" cy="5949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ФБ - 6 800,4  млн. рублей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- 170,1     млн.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1016" y="522374"/>
            <a:ext cx="58962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ПРОЕКТ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«Формирование комфортной городской среды»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3602974" y="3715014"/>
            <a:ext cx="1741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Куратор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Бодяев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Заместитель председателя Правительства Магаданской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2604" y="3697466"/>
            <a:ext cx="245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Мартела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И. о. министра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строительства, жилищно-коммунального хозяйства и энергетики  Магаданской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42251" y="3697467"/>
            <a:ext cx="2500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Администратор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Д.А. Кулаков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Заместитель министра строительства, жилищно-коммунального хозяйства и энергетики Магаданской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2049" name="Прямоугольник 2048"/>
          <p:cNvSpPr/>
          <p:nvPr/>
        </p:nvSpPr>
        <p:spPr>
          <a:xfrm>
            <a:off x="126155" y="2450361"/>
            <a:ext cx="720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Срок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начала и окончания проекта с 01.12.2018 по 31.12.2024</a:t>
            </a:r>
          </a:p>
        </p:txBody>
      </p:sp>
      <p:pic>
        <p:nvPicPr>
          <p:cNvPr id="1027" name="Picture 3" descr="C:\Users\777\Pictures\Городская среда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1" y="299774"/>
            <a:ext cx="4463966" cy="270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777\Pictures\Городская среда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" y="3556849"/>
            <a:ext cx="2991330" cy="256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237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0873" y="135042"/>
            <a:ext cx="114769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 «Формирование комфортной городской среды»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00" dirty="0">
              <a:solidFill>
                <a:srgbClr val="14619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66700" lvl="0" indent="-266700" algn="ctr">
              <a:buFont typeface="Arial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Кардинальное повышение комфортности городской среды, сокращение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соответствии с этим индексом количества городов с неблагоприятной средой в два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раза</a:t>
            </a:r>
          </a:p>
          <a:p>
            <a:pPr marL="266700" lvl="0" indent="-266700" algn="ctr">
              <a:buFont typeface="Arial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Создание механизма прямого участия граждан в формировании комфортной городской среды, увеличение доли граждан, принимающих участие в решении вопросов развития городской среды, до 30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процентов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615" y="4297149"/>
            <a:ext cx="54887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Целевые показатели регионального проекта «Формирование комфортной городской среды»</a:t>
            </a:r>
          </a:p>
          <a:p>
            <a:pPr algn="ctr"/>
            <a:endParaRPr lang="ru-RU" sz="1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Среднее значение индекса качества городской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среды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+ 30%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Доля городов с благоприятной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средой –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60 %</a:t>
            </a: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Доля граждан, принявших участие в решении вопросов развития городской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среды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30 %</a:t>
            </a:r>
            <a:endParaRPr lang="ru-RU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7181" y="2723666"/>
            <a:ext cx="5750819" cy="203132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Необходимый объем финансирования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5 848,0 млн. руб.,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ФБ – 5 321,68 млн. руб.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 –  526,32 млн. руб.</a:t>
            </a:r>
          </a:p>
          <a:p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Предусмотренный объем финансирования</a:t>
            </a:r>
          </a:p>
          <a:p>
            <a:pPr marL="285750" indent="-285750">
              <a:buFontTx/>
              <a:buChar char="-"/>
            </a:pPr>
            <a:r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276,34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млн. рублей,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ФБ – 268,38 млн. руб.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 – 7,96 млн.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03540" y="1907662"/>
            <a:ext cx="511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Финансирование регионального проекта «Формирование комфортной городской среды»</a:t>
            </a:r>
          </a:p>
        </p:txBody>
      </p:sp>
      <p:pic>
        <p:nvPicPr>
          <p:cNvPr id="2051" name="Picture 3" descr="C:\Users\777\Pictures\Городская среда\comfort_sit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5" y="1779293"/>
            <a:ext cx="5345311" cy="185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166996261"/>
              </p:ext>
            </p:extLst>
          </p:nvPr>
        </p:nvGraphicFramePr>
        <p:xfrm>
          <a:off x="6337370" y="4178451"/>
          <a:ext cx="5284270" cy="235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573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435" y="3599543"/>
            <a:ext cx="10291664" cy="191484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Региональный проект «Чистая вода»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605" y="5411755"/>
            <a:ext cx="11467324" cy="166924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Целевые показатели и основные результаты</a:t>
            </a:r>
          </a:p>
          <a:p>
            <a:r>
              <a:rPr lang="ru-RU" sz="1800" dirty="0" smtClean="0"/>
              <a:t>На основе паспорта регионального проекта «Чистая вода», утвержденного проектным офисом 05 декабря 2018 г.</a:t>
            </a:r>
          </a:p>
          <a:p>
            <a:endParaRPr lang="ru-RU" sz="1800" dirty="0"/>
          </a:p>
          <a:p>
            <a:r>
              <a:rPr lang="ru-RU" sz="1800" dirty="0" smtClean="0"/>
              <a:t>Магадан, 2019 г.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487991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" y="4879911"/>
            <a:ext cx="12191999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734</TotalTime>
  <Words>891</Words>
  <Application>Microsoft Office PowerPoint</Application>
  <PresentationFormat>Широкоэкранный</PresentationFormat>
  <Paragraphs>185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 Unicode MS</vt:lpstr>
      <vt:lpstr>Arial</vt:lpstr>
      <vt:lpstr>Arial Black</vt:lpstr>
      <vt:lpstr>Calibri</vt:lpstr>
      <vt:lpstr>Calibri Light</vt:lpstr>
      <vt:lpstr>Century Gothic</vt:lpstr>
      <vt:lpstr>Times New Roman</vt:lpstr>
      <vt:lpstr>Wingdings 3</vt:lpstr>
      <vt:lpstr>Сектор</vt:lpstr>
      <vt:lpstr>Тема Office</vt:lpstr>
      <vt:lpstr>1_Тема Office</vt:lpstr>
      <vt:lpstr>2_Тема Office</vt:lpstr>
      <vt:lpstr>Реализация национального проекта        «Жилье и городская среда»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проект «Чистая вода»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Региональные проекты:</dc:title>
  <dc:creator>Локинская Яна Олеговна</dc:creator>
  <cp:lastModifiedBy>Лысюк Константин Евгеньевич</cp:lastModifiedBy>
  <cp:revision>63</cp:revision>
  <dcterms:created xsi:type="dcterms:W3CDTF">2019-03-04T23:28:44Z</dcterms:created>
  <dcterms:modified xsi:type="dcterms:W3CDTF">2019-03-19T06:43:23Z</dcterms:modified>
</cp:coreProperties>
</file>