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handoutMasterIdLst>
    <p:handoutMasterId r:id="rId21"/>
  </p:handoutMasterIdLst>
  <p:sldIdLst>
    <p:sldId id="257" r:id="rId2"/>
    <p:sldId id="297" r:id="rId3"/>
    <p:sldId id="318" r:id="rId4"/>
    <p:sldId id="319" r:id="rId5"/>
    <p:sldId id="320" r:id="rId6"/>
    <p:sldId id="321" r:id="rId7"/>
    <p:sldId id="322" r:id="rId8"/>
    <p:sldId id="324" r:id="rId9"/>
    <p:sldId id="323" r:id="rId10"/>
    <p:sldId id="326" r:id="rId11"/>
    <p:sldId id="327" r:id="rId12"/>
    <p:sldId id="329" r:id="rId13"/>
    <p:sldId id="264" r:id="rId14"/>
    <p:sldId id="298" r:id="rId15"/>
    <p:sldId id="300" r:id="rId16"/>
    <p:sldId id="306" r:id="rId17"/>
    <p:sldId id="305" r:id="rId18"/>
    <p:sldId id="304" r:id="rId19"/>
    <p:sldId id="294" r:id="rId20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5482" autoAdjust="0"/>
    <p:restoredTop sz="94676" autoAdjust="0"/>
  </p:normalViewPr>
  <p:slideViewPr>
    <p:cSldViewPr>
      <p:cViewPr>
        <p:scale>
          <a:sx n="66" d="100"/>
          <a:sy n="66" d="100"/>
        </p:scale>
        <p:origin x="-26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Золото, кг</c:v>
                </c:pt>
                <c:pt idx="1">
                  <c:v>Серебро, тн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#,##0.00">
                  <c:v>1015</c:v>
                </c:pt>
                <c:pt idx="1">
                  <c:v>80.3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Золото, кг</c:v>
                </c:pt>
                <c:pt idx="1">
                  <c:v>Серебро, тн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893</c:v>
                </c:pt>
                <c:pt idx="1">
                  <c:v>45.4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Золото, кг</c:v>
                </c:pt>
                <c:pt idx="1">
                  <c:v>Серебро, тн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1236</c:v>
                </c:pt>
                <c:pt idx="1">
                  <c:v>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Золото, кг</c:v>
                </c:pt>
                <c:pt idx="1">
                  <c:v>Серебро, тн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1272.3</c:v>
                </c:pt>
                <c:pt idx="1">
                  <c:v>42.3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 11 мес. 2016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Золото, кг</c:v>
                </c:pt>
                <c:pt idx="1">
                  <c:v>Серебро, тн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1387.3</c:v>
                </c:pt>
                <c:pt idx="1">
                  <c:v>25.4</c:v>
                </c:pt>
              </c:numCache>
            </c:numRef>
          </c:val>
        </c:ser>
        <c:shape val="box"/>
        <c:axId val="57749888"/>
        <c:axId val="57751424"/>
        <c:axId val="0"/>
      </c:bar3DChart>
      <c:catAx>
        <c:axId val="577498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 i="0" baseline="0">
                <a:solidFill>
                  <a:schemeClr val="bg1"/>
                </a:solidFill>
              </a:defRPr>
            </a:pPr>
            <a:endParaRPr lang="ru-RU"/>
          </a:p>
        </c:txPr>
        <c:crossAx val="57751424"/>
        <c:crosses val="autoZero"/>
        <c:auto val="1"/>
        <c:lblAlgn val="ctr"/>
        <c:lblOffset val="100"/>
      </c:catAx>
      <c:valAx>
        <c:axId val="57751424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 i="0" baseline="0">
                <a:solidFill>
                  <a:srgbClr val="FF0000"/>
                </a:solidFill>
              </a:defRPr>
            </a:pPr>
            <a:endParaRPr lang="ru-RU"/>
          </a:p>
        </c:txPr>
        <c:crossAx val="577498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0" i="0" baseline="0"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400">
          <a:solidFill>
            <a:srgbClr val="FFFF00"/>
          </a:solidFill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B963E-0C90-49B4-A76D-C9F8F4138EBF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443CE-BBF9-41AD-B934-5EFDF1C910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0018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1B8E34-9017-4885-959D-FC95CF699601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79E0F5-A816-46D5-A7AF-C768BC7F6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-19109" y="620688"/>
            <a:ext cx="9123437" cy="4594262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lnSpc>
                <a:spcPct val="110000"/>
              </a:lnSpc>
            </a:pPr>
            <a:r>
              <a:rPr lang="ru-RU" sz="3600" b="1" i="1" spc="1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</a:t>
            </a:r>
          </a:p>
          <a:p>
            <a:pPr algn="ctr">
              <a:lnSpc>
                <a:spcPct val="110000"/>
              </a:lnSpc>
            </a:pPr>
            <a:r>
              <a:rPr lang="ru-RU" sz="3600" b="1" i="1" spc="1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Главы Администрации </a:t>
            </a:r>
          </a:p>
          <a:p>
            <a:pPr algn="ctr">
              <a:lnSpc>
                <a:spcPct val="110000"/>
              </a:lnSpc>
            </a:pPr>
            <a:r>
              <a:rPr lang="ru-RU" sz="3600" b="1" i="1" spc="1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3600" b="1" i="1" spc="150" dirty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 «</a:t>
            </a:r>
            <a:r>
              <a:rPr lang="ru-RU" sz="3600" b="1" i="1" spc="1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Среднеканский</a:t>
            </a:r>
            <a:r>
              <a:rPr lang="ru-RU" sz="3600" b="1" i="1" spc="150" dirty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1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городской </a:t>
            </a:r>
            <a:r>
              <a:rPr lang="ru-RU" sz="3600" b="1" i="1" spc="150" dirty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округ»</a:t>
            </a:r>
            <a:endParaRPr lang="ru-RU" sz="3600" b="1" i="1" spc="150" dirty="0" smtClean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ru-RU" sz="3600" b="1" i="1" spc="1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итогах социально- экономического развития за 2016 год</a:t>
            </a:r>
          </a:p>
          <a:p>
            <a:pPr algn="ctr">
              <a:lnSpc>
                <a:spcPct val="110000"/>
              </a:lnSpc>
            </a:pPr>
            <a:r>
              <a:rPr lang="ru-RU" sz="3600" b="1" i="1" spc="1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задачах на 2017 год</a:t>
            </a:r>
            <a:endParaRPr lang="ru-RU" sz="3600" b="1" i="1" spc="1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517232"/>
          </a:xfrm>
          <a:noFill/>
        </p:spPr>
        <p:txBody>
          <a:bodyPr>
            <a:normAutofit fontScale="92500" lnSpcReduction="20000"/>
          </a:bodyPr>
          <a:lstStyle/>
          <a:p>
            <a:pPr hangingPunct="0"/>
            <a:r>
              <a:rPr lang="ru-RU" sz="2300" b="1" dirty="0" smtClean="0"/>
              <a:t>       </a:t>
            </a:r>
            <a:r>
              <a:rPr lang="ru-RU" sz="2300" b="1" dirty="0" smtClean="0">
                <a:solidFill>
                  <a:schemeClr val="tx1"/>
                </a:solidFill>
              </a:rPr>
              <a:t>Пассажирские перевозки </a:t>
            </a:r>
            <a:r>
              <a:rPr lang="ru-RU" sz="2300" b="1" dirty="0" smtClean="0">
                <a:solidFill>
                  <a:schemeClr val="tx1"/>
                </a:solidFill>
              </a:rPr>
              <a:t>по муниципальному маршруту п.Сеймчан – с.Верхний Сеймчан </a:t>
            </a:r>
            <a:r>
              <a:rPr lang="ru-RU" sz="2300" b="1" dirty="0" smtClean="0">
                <a:solidFill>
                  <a:schemeClr val="tx1"/>
                </a:solidFill>
              </a:rPr>
              <a:t>осуществляются </a:t>
            </a:r>
            <a:r>
              <a:rPr lang="ru-RU" sz="2300" b="1" i="1" dirty="0" smtClean="0">
                <a:solidFill>
                  <a:srgbClr val="C00000"/>
                </a:solidFill>
              </a:rPr>
              <a:t>ежедневно с понедельника по пятницу</a:t>
            </a:r>
            <a:r>
              <a:rPr lang="ru-RU" sz="2300" b="1" dirty="0" smtClean="0">
                <a:solidFill>
                  <a:schemeClr val="tx1"/>
                </a:solidFill>
              </a:rPr>
              <a:t>.</a:t>
            </a:r>
          </a:p>
          <a:p>
            <a:pPr hangingPunct="0"/>
            <a:r>
              <a:rPr lang="ru-RU" sz="2300" b="1" dirty="0" smtClean="0">
                <a:solidFill>
                  <a:srgbClr val="C00000"/>
                </a:solidFill>
              </a:rPr>
              <a:t>Частота движения</a:t>
            </a:r>
            <a:r>
              <a:rPr lang="ru-RU" sz="2300" b="1" dirty="0" smtClean="0">
                <a:solidFill>
                  <a:schemeClr val="tx1"/>
                </a:solidFill>
              </a:rPr>
              <a:t>: понедельник, среда и пятница по 3 рейса в день (утром, в обед и вечером); вторник и четверг по два рейса в день (утром и вечером).</a:t>
            </a:r>
          </a:p>
          <a:p>
            <a:r>
              <a:rPr lang="ru-RU" sz="2300" b="1" dirty="0" smtClean="0">
                <a:solidFill>
                  <a:schemeClr val="tx1"/>
                </a:solidFill>
              </a:rPr>
              <a:t> Дифференциация </a:t>
            </a:r>
            <a:r>
              <a:rPr lang="ru-RU" sz="2300" b="1" dirty="0" smtClean="0">
                <a:solidFill>
                  <a:schemeClr val="tx1"/>
                </a:solidFill>
              </a:rPr>
              <a:t>в росте цен на отдельные виды продуктов </a:t>
            </a:r>
            <a:r>
              <a:rPr lang="ru-RU" sz="2300" b="1" dirty="0" smtClean="0">
                <a:solidFill>
                  <a:schemeClr val="tx1"/>
                </a:solidFill>
              </a:rPr>
              <a:t>питания:</a:t>
            </a:r>
          </a:p>
          <a:p>
            <a:pPr>
              <a:buFontTx/>
              <a:buChar char="-"/>
            </a:pPr>
            <a:r>
              <a:rPr lang="ru-RU" sz="2300" b="1" dirty="0" smtClean="0">
                <a:solidFill>
                  <a:schemeClr val="tx1"/>
                </a:solidFill>
              </a:rPr>
              <a:t>стоимость </a:t>
            </a:r>
            <a:r>
              <a:rPr lang="ru-RU" sz="2300" b="1" dirty="0" smtClean="0">
                <a:solidFill>
                  <a:schemeClr val="tx1"/>
                </a:solidFill>
              </a:rPr>
              <a:t>масла выросла </a:t>
            </a:r>
            <a:r>
              <a:rPr lang="ru-RU" sz="2300" b="1" dirty="0" smtClean="0">
                <a:solidFill>
                  <a:srgbClr val="C00000"/>
                </a:solidFill>
              </a:rPr>
              <a:t>на 21,5%, </a:t>
            </a:r>
            <a:endParaRPr lang="ru-RU" sz="23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300" b="1" dirty="0" smtClean="0">
                <a:solidFill>
                  <a:schemeClr val="tx1"/>
                </a:solidFill>
              </a:rPr>
              <a:t>- стоимость  круп выросла </a:t>
            </a:r>
            <a:r>
              <a:rPr lang="ru-RU" sz="2300" b="1" dirty="0" smtClean="0">
                <a:solidFill>
                  <a:srgbClr val="C00000"/>
                </a:solidFill>
              </a:rPr>
              <a:t>на </a:t>
            </a:r>
            <a:r>
              <a:rPr lang="ru-RU" sz="2300" b="1" dirty="0" smtClean="0">
                <a:solidFill>
                  <a:srgbClr val="C00000"/>
                </a:solidFill>
              </a:rPr>
              <a:t>12,7%, </a:t>
            </a:r>
            <a:endParaRPr lang="ru-RU" sz="23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300" b="1" dirty="0" smtClean="0">
                <a:solidFill>
                  <a:schemeClr val="tx1"/>
                </a:solidFill>
              </a:rPr>
              <a:t>- стоимость овощей </a:t>
            </a:r>
            <a:r>
              <a:rPr lang="ru-RU" sz="2300" b="1" dirty="0" smtClean="0">
                <a:solidFill>
                  <a:schemeClr val="tx1"/>
                </a:solidFill>
              </a:rPr>
              <a:t>на </a:t>
            </a:r>
            <a:r>
              <a:rPr lang="ru-RU" sz="2300" b="1" dirty="0" smtClean="0">
                <a:solidFill>
                  <a:schemeClr val="tx1"/>
                </a:solidFill>
              </a:rPr>
              <a:t>выросла </a:t>
            </a:r>
            <a:r>
              <a:rPr lang="ru-RU" sz="2300" b="1" dirty="0" smtClean="0">
                <a:solidFill>
                  <a:srgbClr val="C00000"/>
                </a:solidFill>
              </a:rPr>
              <a:t>43 % </a:t>
            </a:r>
            <a:r>
              <a:rPr lang="ru-RU" sz="2300" b="1" dirty="0" smtClean="0">
                <a:solidFill>
                  <a:srgbClr val="C00000"/>
                </a:solidFill>
              </a:rPr>
              <a:t>..</a:t>
            </a:r>
          </a:p>
          <a:p>
            <a:pPr>
              <a:buFontTx/>
              <a:buChar char="-"/>
            </a:pP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smtClean="0">
                <a:solidFill>
                  <a:schemeClr val="tx1"/>
                </a:solidFill>
              </a:rPr>
              <a:t>     В 2016 году выдано </a:t>
            </a:r>
            <a:r>
              <a:rPr lang="ru-RU" sz="2300" b="1" dirty="0" smtClean="0">
                <a:solidFill>
                  <a:schemeClr val="tx1"/>
                </a:solidFill>
              </a:rPr>
              <a:t>более </a:t>
            </a:r>
            <a:r>
              <a:rPr lang="ru-RU" sz="2300" b="1" dirty="0" smtClean="0">
                <a:solidFill>
                  <a:srgbClr val="C00000"/>
                </a:solidFill>
              </a:rPr>
              <a:t>20</a:t>
            </a:r>
            <a:r>
              <a:rPr lang="ru-RU" sz="2300" b="1" dirty="0" smtClean="0">
                <a:solidFill>
                  <a:schemeClr val="tx1"/>
                </a:solidFill>
              </a:rPr>
              <a:t> разрешений на уличную торговлю представителям других регионов. </a:t>
            </a:r>
            <a:endParaRPr lang="ru-RU" sz="23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2300" b="1" dirty="0" smtClean="0">
                <a:solidFill>
                  <a:schemeClr val="tx1"/>
                </a:solidFill>
              </a:rPr>
              <a:t>      На </a:t>
            </a:r>
            <a:r>
              <a:rPr lang="ru-RU" sz="2300" b="1" dirty="0" smtClean="0">
                <a:solidFill>
                  <a:schemeClr val="tx1"/>
                </a:solidFill>
              </a:rPr>
              <a:t>реализацию муниципальной программы «Развитие торговли на территории Среднеканского городского округа на 2016 - 2018 годы» направленно </a:t>
            </a:r>
            <a:r>
              <a:rPr lang="ru-RU" sz="2300" b="1" dirty="0" smtClean="0">
                <a:solidFill>
                  <a:srgbClr val="C00000"/>
                </a:solidFill>
              </a:rPr>
              <a:t>1262,5 тыс. руб.,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smtClean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sz="2300" b="1" dirty="0" smtClean="0">
                <a:solidFill>
                  <a:schemeClr val="tx1"/>
                </a:solidFill>
              </a:rPr>
              <a:t>- проведен </a:t>
            </a:r>
            <a:r>
              <a:rPr lang="ru-RU" sz="2300" b="1" dirty="0" smtClean="0">
                <a:solidFill>
                  <a:schemeClr val="tx1"/>
                </a:solidFill>
              </a:rPr>
              <a:t>частичный ремонт в муниципальном магазине «Рассвет</a:t>
            </a:r>
            <a:r>
              <a:rPr lang="ru-RU" sz="2300" b="1" dirty="0" smtClean="0">
                <a:solidFill>
                  <a:schemeClr val="tx1"/>
                </a:solidFill>
              </a:rPr>
              <a:t>»,</a:t>
            </a:r>
          </a:p>
          <a:p>
            <a:pPr>
              <a:buFontTx/>
              <a:buChar char="-"/>
            </a:pPr>
            <a:r>
              <a:rPr lang="ru-RU" sz="2300" b="1" dirty="0" smtClean="0">
                <a:solidFill>
                  <a:schemeClr val="tx1"/>
                </a:solidFill>
              </a:rPr>
              <a:t>-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smtClean="0">
                <a:solidFill>
                  <a:schemeClr val="tx1"/>
                </a:solidFill>
              </a:rPr>
              <a:t>укреплена материально-техническая база Дома народного творчества и досуга для проведения </a:t>
            </a:r>
            <a:r>
              <a:rPr lang="ru-RU" sz="2300" b="1" dirty="0" smtClean="0">
                <a:solidFill>
                  <a:schemeClr val="tx1"/>
                </a:solidFill>
              </a:rPr>
              <a:t>ярмарок, </a:t>
            </a:r>
          </a:p>
          <a:p>
            <a:pPr>
              <a:buFontTx/>
              <a:buChar char="-"/>
            </a:pPr>
            <a:r>
              <a:rPr lang="ru-RU" sz="2300" b="1" dirty="0" smtClean="0">
                <a:solidFill>
                  <a:schemeClr val="tx1"/>
                </a:solidFill>
              </a:rPr>
              <a:t>- проведено </a:t>
            </a:r>
            <a:r>
              <a:rPr lang="ru-RU" sz="2300" b="1" dirty="0" smtClean="0">
                <a:solidFill>
                  <a:srgbClr val="C00000"/>
                </a:solidFill>
              </a:rPr>
              <a:t>5 </a:t>
            </a:r>
            <a:r>
              <a:rPr lang="ru-RU" sz="2300" b="1" dirty="0" smtClean="0">
                <a:solidFill>
                  <a:schemeClr val="tx1"/>
                </a:solidFill>
              </a:rPr>
              <a:t>универсальных совместных ярмарок «выходного дня». </a:t>
            </a:r>
          </a:p>
          <a:p>
            <a:pPr marL="174625">
              <a:spcBef>
                <a:spcPts val="0"/>
              </a:spcBef>
            </a:pPr>
            <a:endParaRPr lang="ru-RU" b="1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ru-RU" b="1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441834"/>
            <a:ext cx="6696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Торговля и пассажирские перевозки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7836" y="1916832"/>
            <a:ext cx="8402636" cy="3655308"/>
          </a:xfrm>
          <a:noFill/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i="1" dirty="0" smtClean="0"/>
              <a:t>Рассмотрен </a:t>
            </a:r>
            <a:r>
              <a:rPr lang="ru-RU" sz="3600" b="1" i="1" dirty="0" smtClean="0"/>
              <a:t>451 правовой акт, </a:t>
            </a:r>
            <a:endParaRPr lang="ru-RU" sz="3600" b="1" i="1" dirty="0" smtClean="0"/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/>
              <a:t>378 </a:t>
            </a:r>
            <a:r>
              <a:rPr lang="ru-RU" sz="3600" b="1" i="1" dirty="0" smtClean="0"/>
              <a:t>проектов были направлены на </a:t>
            </a:r>
            <a:r>
              <a:rPr lang="ru-RU" sz="3600" b="1" i="1" dirty="0" smtClean="0"/>
              <a:t>доработку,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/>
              <a:t>Выдано </a:t>
            </a:r>
            <a:r>
              <a:rPr lang="ru-RU" sz="3600" b="1" i="1" dirty="0" smtClean="0"/>
              <a:t>105 </a:t>
            </a:r>
            <a:r>
              <a:rPr lang="ru-RU" sz="3600" b="1" i="1" dirty="0" smtClean="0"/>
              <a:t>заключений,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/>
              <a:t>Выявлено </a:t>
            </a:r>
            <a:r>
              <a:rPr lang="ru-RU" sz="3600" b="1" i="1" dirty="0" smtClean="0"/>
              <a:t>и </a:t>
            </a:r>
            <a:r>
              <a:rPr lang="ru-RU" sz="3600" b="1" i="1" dirty="0" smtClean="0"/>
              <a:t>устранено 96 </a:t>
            </a:r>
            <a:r>
              <a:rPr lang="ru-RU" sz="3600" b="1" i="1" dirty="0" smtClean="0"/>
              <a:t>коррупциогенных фактов.</a:t>
            </a:r>
            <a:endParaRPr lang="ru-RU" sz="3600" b="1" i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7224" y="428604"/>
            <a:ext cx="7973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Правовая и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антикоррупционная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экспертиза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036496" cy="4657720"/>
          </a:xfrm>
          <a:noFill/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800" b="1" i="1" dirty="0" smtClean="0">
                <a:solidFill>
                  <a:schemeClr val="tx1"/>
                </a:solidFill>
              </a:rPr>
              <a:t>Ж</a:t>
            </a:r>
            <a:r>
              <a:rPr lang="ru-RU" sz="1800" b="1" i="1" dirty="0" smtClean="0">
                <a:solidFill>
                  <a:schemeClr val="tx1"/>
                </a:solidFill>
              </a:rPr>
              <a:t>илищные </a:t>
            </a:r>
            <a:r>
              <a:rPr lang="ru-RU" sz="1800" b="1" i="1" dirty="0" smtClean="0">
                <a:solidFill>
                  <a:schemeClr val="tx1"/>
                </a:solidFill>
              </a:rPr>
              <a:t>субсидии гражданам, выезжающим из районов Крайнего Севера и приравненных к ним </a:t>
            </a:r>
            <a:r>
              <a:rPr lang="ru-RU" sz="1800" b="1" i="1" dirty="0" smtClean="0">
                <a:solidFill>
                  <a:schemeClr val="tx1"/>
                </a:solidFill>
              </a:rPr>
              <a:t>местностей:</a:t>
            </a:r>
          </a:p>
          <a:p>
            <a:pPr algn="ctr"/>
            <a:endParaRPr lang="ru-RU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</a:rPr>
              <a:t>По </a:t>
            </a:r>
            <a:r>
              <a:rPr lang="ru-RU" sz="1800" dirty="0" smtClean="0">
                <a:solidFill>
                  <a:schemeClr val="tx1"/>
                </a:solidFill>
              </a:rPr>
              <a:t>состоянию на 01.01.2017 года на учете 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стоят </a:t>
            </a:r>
            <a:r>
              <a:rPr lang="ru-RU" sz="1800" dirty="0" smtClean="0">
                <a:solidFill>
                  <a:srgbClr val="C00000"/>
                </a:solidFill>
              </a:rPr>
              <a:t>410 семей</a:t>
            </a:r>
            <a:r>
              <a:rPr lang="ru-RU" sz="1800" dirty="0" smtClean="0">
                <a:solidFill>
                  <a:schemeClr val="tx1"/>
                </a:solidFill>
              </a:rPr>
              <a:t> / 935 человек. 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</a:rPr>
              <a:t>Включены на получение </a:t>
            </a:r>
            <a:r>
              <a:rPr lang="ru-RU" sz="1800" dirty="0" smtClean="0">
                <a:solidFill>
                  <a:schemeClr val="tx1"/>
                </a:solidFill>
              </a:rPr>
              <a:t>«</a:t>
            </a:r>
            <a:r>
              <a:rPr lang="ru-RU" sz="1800" dirty="0" smtClean="0">
                <a:solidFill>
                  <a:schemeClr val="tx1"/>
                </a:solidFill>
              </a:rPr>
              <a:t>выездной субсидии» </a:t>
            </a:r>
            <a:r>
              <a:rPr lang="ru-RU" sz="1800" dirty="0" smtClean="0">
                <a:solidFill>
                  <a:schemeClr val="tx1"/>
                </a:solidFill>
              </a:rPr>
              <a:t>в 2017 году </a:t>
            </a:r>
            <a:r>
              <a:rPr lang="ru-RU" sz="1800" dirty="0" smtClean="0">
                <a:solidFill>
                  <a:srgbClr val="C00000"/>
                </a:solidFill>
              </a:rPr>
              <a:t>82 </a:t>
            </a:r>
            <a:r>
              <a:rPr lang="ru-RU" sz="1800" dirty="0" smtClean="0">
                <a:solidFill>
                  <a:srgbClr val="C00000"/>
                </a:solidFill>
              </a:rPr>
              <a:t>семьи </a:t>
            </a:r>
            <a:r>
              <a:rPr lang="ru-RU" sz="1800" dirty="0" smtClean="0">
                <a:solidFill>
                  <a:schemeClr val="tx1"/>
                </a:solidFill>
              </a:rPr>
              <a:t>/ 203 человек. Выдано </a:t>
            </a:r>
            <a:r>
              <a:rPr lang="ru-RU" sz="1800" dirty="0" smtClean="0">
                <a:solidFill>
                  <a:srgbClr val="C00000"/>
                </a:solidFill>
              </a:rPr>
              <a:t>14</a:t>
            </a:r>
            <a:r>
              <a:rPr lang="ru-RU" sz="1800" dirty="0" smtClean="0">
                <a:solidFill>
                  <a:schemeClr val="tx1"/>
                </a:solidFill>
              </a:rPr>
              <a:t> государственных жилищных </a:t>
            </a:r>
            <a:r>
              <a:rPr lang="ru-RU" sz="1800" dirty="0" smtClean="0">
                <a:solidFill>
                  <a:schemeClr val="tx1"/>
                </a:solidFill>
              </a:rPr>
              <a:t>сертификатов.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</a:rPr>
              <a:t>Поставлено </a:t>
            </a:r>
            <a:r>
              <a:rPr lang="ru-RU" sz="1800" dirty="0" smtClean="0">
                <a:solidFill>
                  <a:schemeClr val="tx1"/>
                </a:solidFill>
              </a:rPr>
              <a:t>на учет </a:t>
            </a:r>
            <a:r>
              <a:rPr lang="ru-RU" sz="1800" dirty="0" smtClean="0">
                <a:solidFill>
                  <a:srgbClr val="C00000"/>
                </a:solidFill>
              </a:rPr>
              <a:t>6</a:t>
            </a:r>
            <a:r>
              <a:rPr lang="ru-RU" sz="1800" dirty="0" smtClean="0">
                <a:solidFill>
                  <a:schemeClr val="tx1"/>
                </a:solidFill>
              </a:rPr>
              <a:t> семей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r>
              <a:rPr lang="ru-RU" sz="1800" b="1" i="1" dirty="0" smtClean="0">
                <a:solidFill>
                  <a:schemeClr val="tx1"/>
                </a:solidFill>
              </a:rPr>
              <a:t>Социальные </a:t>
            </a:r>
            <a:r>
              <a:rPr lang="ru-RU" sz="1800" b="1" i="1" dirty="0" smtClean="0">
                <a:solidFill>
                  <a:schemeClr val="tx1"/>
                </a:solidFill>
              </a:rPr>
              <a:t>выплаты на приобретение (строительство) жилья молодым </a:t>
            </a:r>
            <a:r>
              <a:rPr lang="ru-RU" sz="1800" b="1" i="1" dirty="0" smtClean="0">
                <a:solidFill>
                  <a:schemeClr val="tx1"/>
                </a:solidFill>
              </a:rPr>
              <a:t>семьям:</a:t>
            </a:r>
          </a:p>
          <a:p>
            <a:pPr algn="ctr"/>
            <a:endParaRPr lang="ru-RU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smtClean="0">
                <a:solidFill>
                  <a:schemeClr val="tx1"/>
                </a:solidFill>
              </a:rPr>
              <a:t>местной газете опубликованы </a:t>
            </a:r>
            <a:r>
              <a:rPr lang="ru-RU" sz="1800" dirty="0" smtClean="0">
                <a:solidFill>
                  <a:srgbClr val="C00000"/>
                </a:solidFill>
              </a:rPr>
              <a:t>3</a:t>
            </a:r>
            <a:r>
              <a:rPr lang="ru-RU" sz="1800" dirty="0" smtClean="0">
                <a:solidFill>
                  <a:schemeClr val="tx1"/>
                </a:solidFill>
              </a:rPr>
              <a:t> статьи 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C00000"/>
                </a:solidFill>
              </a:rPr>
              <a:t>2 </a:t>
            </a:r>
            <a:r>
              <a:rPr lang="ru-RU" sz="1800" dirty="0" smtClean="0">
                <a:solidFill>
                  <a:srgbClr val="C00000"/>
                </a:solidFill>
              </a:rPr>
              <a:t>семьи </a:t>
            </a:r>
            <a:r>
              <a:rPr lang="ru-RU" sz="1800" dirty="0" smtClean="0">
                <a:solidFill>
                  <a:schemeClr val="tx1"/>
                </a:solidFill>
              </a:rPr>
              <a:t>включены в список на получение социальных выплат в 2017 год. </a:t>
            </a:r>
          </a:p>
          <a:p>
            <a:pPr lvl="0" indent="361950">
              <a:lnSpc>
                <a:spcPct val="110000"/>
              </a:lnSpc>
            </a:pPr>
            <a:endParaRPr lang="ru-RU" sz="1800" b="1" dirty="0">
              <a:ln w="50800"/>
              <a:solidFill>
                <a:schemeClr val="tx1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188640"/>
            <a:ext cx="5544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Работа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предоставлению «выездных субсидий» и социальных выплат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32856983"/>
              </p:ext>
            </p:extLst>
          </p:nvPr>
        </p:nvGraphicFramePr>
        <p:xfrm>
          <a:off x="0" y="1628800"/>
          <a:ext cx="3347864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491880" y="1412776"/>
            <a:ext cx="5472608" cy="5184576"/>
          </a:xfrm>
          <a:noFill/>
          <a:ln>
            <a:solidFill>
              <a:srgbClr val="FFC000"/>
            </a:solidFill>
          </a:ln>
        </p:spPr>
        <p:txBody>
          <a:bodyPr>
            <a:normAutofit fontScale="85000" lnSpcReduction="20000"/>
          </a:bodyPr>
          <a:lstStyle/>
          <a:p>
            <a:pPr indent="357188">
              <a:lnSpc>
                <a:spcPct val="120000"/>
              </a:lnSpc>
            </a:pP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В 2016 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году количество </a:t>
            </a:r>
            <a:r>
              <a:rPr lang="ru-RU" sz="2400" b="1" dirty="0" err="1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недропользователей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в районе 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составляло 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FF0000"/>
                </a:solidFill>
              </a:rPr>
              <a:t>27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 ед.</a:t>
            </a:r>
          </a:p>
          <a:p>
            <a:pPr indent="357188">
              <a:lnSpc>
                <a:spcPct val="120000"/>
              </a:lnSpc>
            </a:pP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Они 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владеют 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FF0000"/>
                </a:solidFill>
              </a:rPr>
              <a:t>63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 лицензией 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на право пользования недрами 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из них</a:t>
            </a:r>
            <a:endParaRPr lang="ru-RU" sz="2400" b="1" dirty="0">
              <a:ln w="10160">
                <a:noFill/>
                <a:prstDash val="solid"/>
              </a:ln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FF0000"/>
                </a:solidFill>
              </a:rPr>
              <a:t>43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– на добычу россыпного золота,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FF0000"/>
                </a:solidFill>
              </a:rPr>
              <a:t>8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– на проведение ГРР с добычей россыпного золота,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FF0000"/>
                </a:solidFill>
              </a:rPr>
              <a:t>9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 – на рудное золото и серебро,</a:t>
            </a:r>
          </a:p>
          <a:p>
            <a:pPr>
              <a:lnSpc>
                <a:spcPct val="120000"/>
              </a:lnSpc>
            </a:pPr>
            <a:r>
              <a:rPr lang="ru-RU" sz="2400" b="1" dirty="0">
                <a:ln w="10160">
                  <a:noFill/>
                  <a:prstDash val="solid"/>
                </a:ln>
                <a:solidFill>
                  <a:srgbClr val="FF0000"/>
                </a:solidFill>
              </a:rPr>
              <a:t>2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 – на уголь,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FF0000"/>
                </a:solidFill>
              </a:rPr>
              <a:t>1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 – на ГРР с добычей полиметаллов.</a:t>
            </a:r>
            <a:endParaRPr lang="ru-RU" sz="2400" b="1" dirty="0">
              <a:ln w="10160">
                <a:noFill/>
                <a:prstDash val="solid"/>
              </a:ln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    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За 11 месяцев 2016 года в округе добыто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FF0000"/>
                </a:solidFill>
              </a:rPr>
              <a:t>1387,3 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кг 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золота 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и </a:t>
            </a:r>
            <a:endParaRPr lang="ru-RU" sz="2400" b="1" dirty="0">
              <a:ln w="10160">
                <a:noFill/>
                <a:prstDash val="solid"/>
              </a:ln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FF0000"/>
                </a:solidFill>
              </a:rPr>
              <a:t>25,4 </a:t>
            </a:r>
            <a:r>
              <a:rPr lang="ru-RU" sz="2400" b="1" dirty="0" err="1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тн</a:t>
            </a:r>
            <a:r>
              <a:rPr lang="ru-RU" sz="2400" b="1" dirty="0" smtClean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ru-RU" sz="2400" b="1" dirty="0">
                <a:ln w="10160">
                  <a:noFill/>
                  <a:prstDash val="solid"/>
                </a:ln>
                <a:solidFill>
                  <a:srgbClr val="002060"/>
                </a:solidFill>
              </a:rPr>
              <a:t>серебра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11760" y="438532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Недропользование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2143116"/>
            <a:ext cx="8964488" cy="4929222"/>
          </a:xfrm>
          <a:noFill/>
        </p:spPr>
        <p:txBody>
          <a:bodyPr>
            <a:normAutofit fontScale="25000" lnSpcReduction="20000"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solidFill>
                  <a:schemeClr val="tx1"/>
                </a:solidFill>
              </a:rPr>
              <a:t>На территории округа проживает </a:t>
            </a:r>
            <a:r>
              <a:rPr lang="ru-RU" sz="6400" dirty="0" smtClean="0">
                <a:solidFill>
                  <a:srgbClr val="C00000"/>
                </a:solidFill>
              </a:rPr>
              <a:t>332</a:t>
            </a:r>
            <a:r>
              <a:rPr lang="ru-RU" sz="6400" dirty="0" smtClean="0">
                <a:solidFill>
                  <a:schemeClr val="tx1"/>
                </a:solidFill>
              </a:rPr>
              <a:t> представителя КМНС, в том числе </a:t>
            </a:r>
            <a:r>
              <a:rPr lang="ru-RU" sz="6400" dirty="0" smtClean="0">
                <a:solidFill>
                  <a:srgbClr val="C00000"/>
                </a:solidFill>
              </a:rPr>
              <a:t>60 детей и 45 человек </a:t>
            </a:r>
            <a:r>
              <a:rPr lang="ru-RU" sz="6400" dirty="0" smtClean="0">
                <a:solidFill>
                  <a:schemeClr val="tx1"/>
                </a:solidFill>
              </a:rPr>
              <a:t>старшего возраста. Функционируют </a:t>
            </a:r>
            <a:r>
              <a:rPr lang="ru-RU" sz="6400" dirty="0" smtClean="0">
                <a:solidFill>
                  <a:schemeClr val="tx1"/>
                </a:solidFill>
              </a:rPr>
              <a:t>4 </a:t>
            </a:r>
            <a:r>
              <a:rPr lang="ru-RU" sz="6400" dirty="0" smtClean="0">
                <a:solidFill>
                  <a:schemeClr val="tx1"/>
                </a:solidFill>
              </a:rPr>
              <a:t>родовых </a:t>
            </a:r>
            <a:r>
              <a:rPr lang="ru-RU" sz="6400" dirty="0" smtClean="0">
                <a:solidFill>
                  <a:schemeClr val="tx1"/>
                </a:solidFill>
              </a:rPr>
              <a:t>общинах, которые </a:t>
            </a:r>
            <a:r>
              <a:rPr lang="ru-RU" sz="6400" dirty="0" smtClean="0">
                <a:solidFill>
                  <a:schemeClr val="tx1"/>
                </a:solidFill>
              </a:rPr>
              <a:t>занимаются </a:t>
            </a:r>
            <a:r>
              <a:rPr lang="ru-RU" sz="6400" dirty="0" err="1" smtClean="0">
                <a:solidFill>
                  <a:schemeClr val="tx1"/>
                </a:solidFill>
              </a:rPr>
              <a:t>охотпромыслом</a:t>
            </a:r>
            <a:r>
              <a:rPr lang="ru-RU" sz="6400" dirty="0" smtClean="0">
                <a:solidFill>
                  <a:schemeClr val="tx1"/>
                </a:solidFill>
              </a:rPr>
              <a:t> и речным рыболовством</a:t>
            </a:r>
            <a:r>
              <a:rPr lang="ru-RU" sz="6400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6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solidFill>
                  <a:schemeClr val="tx1"/>
                </a:solidFill>
              </a:rPr>
              <a:t>На реализацию муниципальной программы </a:t>
            </a:r>
            <a:r>
              <a:rPr lang="ru-RU" sz="6400" dirty="0" smtClean="0">
                <a:solidFill>
                  <a:schemeClr val="tx1"/>
                </a:solidFill>
              </a:rPr>
              <a:t>поддержки </a:t>
            </a:r>
            <a:r>
              <a:rPr lang="ru-RU" sz="6400" dirty="0" smtClean="0">
                <a:solidFill>
                  <a:schemeClr val="tx1"/>
                </a:solidFill>
              </a:rPr>
              <a:t>КМНС в </a:t>
            </a:r>
            <a:r>
              <a:rPr lang="ru-RU" sz="6400" dirty="0" smtClean="0">
                <a:solidFill>
                  <a:schemeClr val="tx1"/>
                </a:solidFill>
              </a:rPr>
              <a:t>2016 году за счет средств всех источников (областных, местных и внебюджетных) </a:t>
            </a:r>
            <a:r>
              <a:rPr lang="ru-RU" sz="6400" dirty="0" smtClean="0">
                <a:solidFill>
                  <a:schemeClr val="tx1"/>
                </a:solidFill>
              </a:rPr>
              <a:t>направленно </a:t>
            </a:r>
            <a:r>
              <a:rPr lang="ru-RU" sz="6400" dirty="0" smtClean="0">
                <a:solidFill>
                  <a:srgbClr val="C00000"/>
                </a:solidFill>
              </a:rPr>
              <a:t>2211,3 тыс.руб</a:t>
            </a:r>
            <a:r>
              <a:rPr lang="ru-RU" sz="6400" dirty="0" smtClean="0">
                <a:solidFill>
                  <a:schemeClr val="tx1"/>
                </a:solidFill>
              </a:rPr>
              <a:t>.: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1"/>
                </a:solidFill>
              </a:rPr>
              <a:t>организованно и обеспечено участие </a:t>
            </a:r>
            <a:r>
              <a:rPr lang="ru-RU" sz="6400" dirty="0" smtClean="0">
                <a:solidFill>
                  <a:schemeClr val="tx1"/>
                </a:solidFill>
              </a:rPr>
              <a:t>представителей </a:t>
            </a:r>
            <a:r>
              <a:rPr lang="ru-RU" sz="6400" dirty="0" smtClean="0">
                <a:solidFill>
                  <a:schemeClr val="tx1"/>
                </a:solidFill>
              </a:rPr>
              <a:t>КМНС в районных </a:t>
            </a:r>
            <a:r>
              <a:rPr lang="ru-RU" sz="6400" dirty="0" smtClean="0">
                <a:solidFill>
                  <a:schemeClr val="tx1"/>
                </a:solidFill>
              </a:rPr>
              <a:t>мероприятиях; 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1"/>
                </a:solidFill>
              </a:rPr>
              <a:t>для </a:t>
            </a:r>
            <a:r>
              <a:rPr lang="ru-RU" sz="6400" dirty="0" smtClean="0">
                <a:solidFill>
                  <a:schemeClr val="tx1"/>
                </a:solidFill>
              </a:rPr>
              <a:t>поддержания деятельности клуба «</a:t>
            </a:r>
            <a:r>
              <a:rPr lang="ru-RU" sz="6400" dirty="0" err="1" smtClean="0">
                <a:solidFill>
                  <a:schemeClr val="tx1"/>
                </a:solidFill>
              </a:rPr>
              <a:t>Олох</a:t>
            </a:r>
            <a:r>
              <a:rPr lang="ru-RU" sz="6400" dirty="0" smtClean="0">
                <a:solidFill>
                  <a:schemeClr val="tx1"/>
                </a:solidFill>
              </a:rPr>
              <a:t>» установлены окна в помещении библиотеки, приобретены экрана, аудиоаппаратура и расходный материал для изготовления национальной атрибутики; </a:t>
            </a:r>
            <a:endParaRPr lang="ru-RU" sz="6400" dirty="0" smtClean="0">
              <a:solidFill>
                <a:schemeClr val="tx1"/>
              </a:solidFill>
            </a:endParaRPr>
          </a:p>
          <a:p>
            <a:pPr marL="36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1"/>
                </a:solidFill>
              </a:rPr>
              <a:t>для </a:t>
            </a:r>
            <a:r>
              <a:rPr lang="ru-RU" sz="6400" dirty="0" smtClean="0">
                <a:solidFill>
                  <a:schemeClr val="tx1"/>
                </a:solidFill>
              </a:rPr>
              <a:t>популяризации сведений об обычаях, традициях и быте КМНС в музей приобретен один манекен, пошита на него национальная одежда и установлено национальное жилище; </a:t>
            </a:r>
            <a:endParaRPr lang="ru-RU" sz="6400" dirty="0" smtClean="0">
              <a:solidFill>
                <a:schemeClr val="tx1"/>
              </a:solidFill>
            </a:endParaRPr>
          </a:p>
          <a:p>
            <a:pPr marL="36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1"/>
                </a:solidFill>
              </a:rPr>
              <a:t>организованны </a:t>
            </a:r>
            <a:r>
              <a:rPr lang="ru-RU" sz="6400" dirty="0" smtClean="0">
                <a:solidFill>
                  <a:schemeClr val="tx1"/>
                </a:solidFill>
              </a:rPr>
              <a:t>две поездки </a:t>
            </a:r>
            <a:r>
              <a:rPr lang="ru-RU" sz="6400" dirty="0" smtClean="0">
                <a:solidFill>
                  <a:srgbClr val="C00000"/>
                </a:solidFill>
              </a:rPr>
              <a:t>16 детей </a:t>
            </a:r>
            <a:r>
              <a:rPr lang="ru-RU" sz="6400" dirty="0" smtClean="0">
                <a:solidFill>
                  <a:schemeClr val="tx1"/>
                </a:solidFill>
              </a:rPr>
              <a:t>КМНС на экскурсию в Магадан; </a:t>
            </a:r>
            <a:endParaRPr lang="ru-RU" sz="6400" dirty="0" smtClean="0">
              <a:solidFill>
                <a:schemeClr val="tx1"/>
              </a:solidFill>
            </a:endParaRPr>
          </a:p>
          <a:p>
            <a:pPr marL="36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1"/>
                </a:solidFill>
              </a:rPr>
              <a:t>приобретено </a:t>
            </a:r>
            <a:r>
              <a:rPr lang="ru-RU" sz="6400" dirty="0" smtClean="0">
                <a:solidFill>
                  <a:schemeClr val="tx1"/>
                </a:solidFill>
              </a:rPr>
              <a:t>оборудования для косторезной мастерской; </a:t>
            </a:r>
            <a:endParaRPr lang="ru-RU" sz="6400" dirty="0" smtClean="0">
              <a:solidFill>
                <a:schemeClr val="tx1"/>
              </a:solidFill>
            </a:endParaRPr>
          </a:p>
          <a:p>
            <a:pPr marL="36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1"/>
                </a:solidFill>
              </a:rPr>
              <a:t>отремонтированы </a:t>
            </a:r>
            <a:r>
              <a:rPr lang="ru-RU" sz="6400" dirty="0" smtClean="0">
                <a:solidFill>
                  <a:schemeClr val="tx1"/>
                </a:solidFill>
              </a:rPr>
              <a:t>и выделены 2-е квартиры для семей представителей КМНС; </a:t>
            </a:r>
            <a:endParaRPr lang="ru-RU" sz="6400" dirty="0" smtClean="0">
              <a:solidFill>
                <a:schemeClr val="tx1"/>
              </a:solidFill>
            </a:endParaRPr>
          </a:p>
          <a:p>
            <a:pPr marL="36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1"/>
                </a:solidFill>
              </a:rPr>
              <a:t>произведена </a:t>
            </a:r>
            <a:r>
              <a:rPr lang="ru-RU" sz="6400" dirty="0" smtClean="0">
                <a:solidFill>
                  <a:schemeClr val="tx1"/>
                </a:solidFill>
              </a:rPr>
              <a:t>оплата за обучения </a:t>
            </a:r>
            <a:r>
              <a:rPr lang="ru-RU" sz="6400" dirty="0" smtClean="0">
                <a:solidFill>
                  <a:srgbClr val="C00000"/>
                </a:solidFill>
              </a:rPr>
              <a:t>4 студентов </a:t>
            </a:r>
            <a:r>
              <a:rPr lang="ru-RU" sz="6400" dirty="0" smtClean="0">
                <a:solidFill>
                  <a:schemeClr val="tx1"/>
                </a:solidFill>
              </a:rPr>
              <a:t>из числа представителей </a:t>
            </a:r>
            <a:r>
              <a:rPr lang="ru-RU" sz="6400" dirty="0" smtClean="0">
                <a:solidFill>
                  <a:schemeClr val="tx1"/>
                </a:solidFill>
              </a:rPr>
              <a:t>КМНС;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1"/>
                </a:solidFill>
              </a:rPr>
              <a:t>осуществляется </a:t>
            </a:r>
            <a:r>
              <a:rPr lang="ru-RU" sz="6400" dirty="0" smtClean="0">
                <a:solidFill>
                  <a:schemeClr val="tx1"/>
                </a:solidFill>
              </a:rPr>
              <a:t>обучение </a:t>
            </a:r>
            <a:r>
              <a:rPr lang="ru-RU" sz="6400" dirty="0" smtClean="0">
                <a:solidFill>
                  <a:srgbClr val="C00000"/>
                </a:solidFill>
              </a:rPr>
              <a:t>7 детей </a:t>
            </a:r>
            <a:r>
              <a:rPr lang="ru-RU" sz="6400" dirty="0" smtClean="0">
                <a:solidFill>
                  <a:schemeClr val="tx1"/>
                </a:solidFill>
              </a:rPr>
              <a:t>эвенскому языку; </a:t>
            </a:r>
            <a:endParaRPr lang="ru-RU" sz="6400" dirty="0" smtClean="0">
              <a:solidFill>
                <a:schemeClr val="tx1"/>
              </a:solidFill>
            </a:endParaRPr>
          </a:p>
          <a:p>
            <a:pPr marL="36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1"/>
                </a:solidFill>
              </a:rPr>
              <a:t>5 </a:t>
            </a:r>
            <a:r>
              <a:rPr lang="ru-RU" sz="6400" dirty="0" smtClean="0">
                <a:solidFill>
                  <a:schemeClr val="tx1"/>
                </a:solidFill>
              </a:rPr>
              <a:t>семьям, оказавшимся в трудной жизненной ситуации оказана финансовая помощь; </a:t>
            </a:r>
            <a:r>
              <a:rPr lang="ru-RU" sz="6400" dirty="0" smtClean="0">
                <a:solidFill>
                  <a:schemeClr val="tx1"/>
                </a:solidFill>
              </a:rPr>
              <a:t>традиционно </a:t>
            </a:r>
            <a:r>
              <a:rPr lang="ru-RU" sz="6400" dirty="0" smtClean="0">
                <a:solidFill>
                  <a:schemeClr val="tx1"/>
                </a:solidFill>
              </a:rPr>
              <a:t>приобретались школьные принадлежности и новогодние подарки детям, подарки пожилым представителям КМНС.</a:t>
            </a:r>
          </a:p>
          <a:p>
            <a:pPr algn="ctr">
              <a:lnSpc>
                <a:spcPct val="120000"/>
              </a:lnSpc>
              <a:spcBef>
                <a:spcPts val="3000"/>
              </a:spcBef>
            </a:pPr>
            <a:endParaRPr lang="ru-RU" dirty="0" smtClean="0"/>
          </a:p>
          <a:p>
            <a:pPr algn="ctr">
              <a:lnSpc>
                <a:spcPct val="120000"/>
              </a:lnSpc>
              <a:spcBef>
                <a:spcPts val="3000"/>
              </a:spcBef>
              <a:spcAft>
                <a:spcPts val="0"/>
              </a:spcAft>
            </a:pPr>
            <a:endParaRPr lang="ru-RU" b="1" dirty="0" smtClean="0">
              <a:ln w="10160">
                <a:noFill/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7356" y="428604"/>
            <a:ext cx="5965335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Социальная поддержка КМНС</a:t>
            </a:r>
            <a:endParaRPr lang="ru-RU" sz="3200" b="1" dirty="0">
              <a:ln w="10160">
                <a:solidFill>
                  <a:srgbClr val="FFFF00"/>
                </a:solidFill>
                <a:prstDash val="solid"/>
              </a:ln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170545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532440" cy="4536504"/>
          </a:xfrm>
          <a:noFill/>
        </p:spPr>
        <p:txBody>
          <a:bodyPr>
            <a:normAutofit/>
          </a:bodyPr>
          <a:lstStyle/>
          <a:p>
            <a:r>
              <a:rPr lang="ru-RU" dirty="0" smtClean="0"/>
              <a:t>= </a:t>
            </a:r>
            <a:r>
              <a:rPr lang="ru-RU" dirty="0" err="1" smtClean="0"/>
              <a:t>ВРеестре</a:t>
            </a:r>
            <a:r>
              <a:rPr lang="ru-RU" dirty="0" smtClean="0"/>
              <a:t> </a:t>
            </a:r>
            <a:r>
              <a:rPr lang="ru-RU" dirty="0" smtClean="0"/>
              <a:t>муниципального </a:t>
            </a:r>
            <a:r>
              <a:rPr lang="ru-RU" dirty="0" smtClean="0"/>
              <a:t>имущества числится </a:t>
            </a:r>
            <a:r>
              <a:rPr lang="ru-RU" dirty="0" smtClean="0"/>
              <a:t>1166 объектов недвижимости и  2776  объекта  движимого имущества. </a:t>
            </a:r>
          </a:p>
          <a:p>
            <a:r>
              <a:rPr lang="ru-RU" dirty="0" smtClean="0"/>
              <a:t>= Осуществляется </a:t>
            </a:r>
            <a:r>
              <a:rPr lang="ru-RU" dirty="0" smtClean="0"/>
              <a:t>контроль по 31 договорам по использованию муниципального имущества и по 209 договорам аренды земли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= Поставлено в ГКУ 2 объекта недвижимости.</a:t>
            </a:r>
          </a:p>
          <a:p>
            <a:r>
              <a:rPr lang="ru-RU" dirty="0" smtClean="0"/>
              <a:t>=  </a:t>
            </a:r>
            <a:r>
              <a:rPr lang="ru-RU" dirty="0" err="1" smtClean="0"/>
              <a:t>Зарегистрированно</a:t>
            </a:r>
            <a:r>
              <a:rPr lang="ru-RU" dirty="0" smtClean="0"/>
              <a:t> право собственности на 39 объектов недвижимости.</a:t>
            </a:r>
          </a:p>
          <a:p>
            <a:r>
              <a:rPr lang="ru-RU" dirty="0" smtClean="0"/>
              <a:t>= Заключено 6 договоров по реализации Закона «О дальневосточном гектаре» </a:t>
            </a:r>
          </a:p>
          <a:p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428728" y="142852"/>
            <a:ext cx="637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algn="ctr">
              <a:spcBef>
                <a:spcPts val="0"/>
              </a:spcBef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Комитет по управлению муниципальным имуществом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604541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485" y="176808"/>
            <a:ext cx="6554867" cy="1524000"/>
          </a:xfrm>
        </p:spPr>
        <p:txBody>
          <a:bodyPr>
            <a:noAutofit/>
          </a:bodyPr>
          <a:lstStyle/>
          <a:p>
            <a:pPr algn="ctr"/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приоритетные задачи на 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2017 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год</a:t>
            </a:r>
            <a:b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712968" cy="5328592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indent="0">
              <a:buNone/>
            </a:pPr>
            <a:r>
              <a:rPr lang="ru-RU" sz="1700" b="1" i="1" u="sng" dirty="0" smtClean="0">
                <a:ln w="50800"/>
                <a:solidFill>
                  <a:schemeClr val="tx1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</a:rPr>
              <a:t>Социально- политическая сфера:</a:t>
            </a:r>
            <a:endParaRPr lang="ru-RU" sz="1700" b="1" u="sng" dirty="0" smtClean="0">
              <a:ln w="50800"/>
              <a:solidFill>
                <a:schemeClr val="tx1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</a:endParaRPr>
          </a:p>
          <a:p>
            <a:r>
              <a:rPr lang="ru-RU" sz="1700" dirty="0" smtClean="0">
                <a:solidFill>
                  <a:schemeClr val="tx1"/>
                </a:solidFill>
              </a:rPr>
              <a:t>1. Обеспечить в учреждениях образования, спорта и  культуры округа проведение запланированных ремонтных работ и укрепление материально - технической базы. Особое внимание обратить на Дом народного творчества и досуга п.Сеймчан.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2. Продолжить реализацию муниципальных программ, в том числе направленных на поддержку отдельных категорий граждан и коренных малочисленных народов Севера. 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3. Продолжить работу по сохранению и увеличению объемов спонсорской помощи  предприятиями золотодобычи в рамках социального партнерства.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4. Активизировать работу по  реализации в районе молодежной политики и   вовлечение молодежи в общественную жизнь Среднеканского городского округа.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5. Обеспечить выполнение мероприятий направленных на создание доступной среды для инвалидов и маломобильных групп населения округа.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6. Обеспечить выполнение плана мероприятий, направленных на борьбу с терроризмом и экстремизмом для обеспечения условий </a:t>
            </a:r>
            <a:r>
              <a:rPr lang="ru-RU" sz="1700" dirty="0" err="1" smtClean="0">
                <a:solidFill>
                  <a:schemeClr val="tx1"/>
                </a:solidFill>
              </a:rPr>
              <a:t>безопастности</a:t>
            </a:r>
            <a:r>
              <a:rPr lang="ru-RU" sz="1700" dirty="0" smtClean="0">
                <a:solidFill>
                  <a:schemeClr val="tx1"/>
                </a:solidFill>
              </a:rPr>
              <a:t> проживания граждан.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7. Продолжить взаимодействие с органами внутренних дел в части реализации полномочий по охране общественного порядка народной дружинной «</a:t>
            </a:r>
            <a:r>
              <a:rPr lang="ru-RU" sz="1700" dirty="0" err="1" smtClean="0">
                <a:solidFill>
                  <a:schemeClr val="tx1"/>
                </a:solidFill>
              </a:rPr>
              <a:t>Среднекан</a:t>
            </a:r>
            <a:r>
              <a:rPr lang="ru-RU" sz="1700" dirty="0" smtClean="0">
                <a:solidFill>
                  <a:schemeClr val="tx1"/>
                </a:solidFill>
              </a:rPr>
              <a:t>».</a:t>
            </a:r>
            <a:endParaRPr lang="ru-RU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32859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600" b="1" i="1" u="sng" dirty="0" err="1" smtClean="0">
                <a:ln w="50800"/>
                <a:solidFill>
                  <a:schemeClr val="tx1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</a:rPr>
              <a:t>Жилищно</a:t>
            </a:r>
            <a:r>
              <a:rPr lang="ru-RU" sz="1600" b="1" i="1" u="sng" dirty="0" smtClean="0">
                <a:ln w="50800"/>
                <a:solidFill>
                  <a:schemeClr val="tx1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</a:rPr>
              <a:t>- коммунальная сфера:</a:t>
            </a:r>
            <a:endParaRPr lang="ru-RU" sz="1600" b="1" u="sng" dirty="0" smtClean="0">
              <a:ln w="50800"/>
              <a:solidFill>
                <a:schemeClr val="tx1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1. Продолжить модернизацию и реконструкцию объектов жилищно-коммунального комплекса в соответствии с программами.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2. Повышать эффективность в работе жилищно-коммунального хозяйства по вопросам: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завоза топлива;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сбора платежей;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сокращения затрат предприятий ЖКХ;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оптимизации жилфонда и теплосетей;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расселения аварийного и ветхого жилищного фонда;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капитального ремонта жилищного фонда;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актуализации схем сетей тепло-, </a:t>
            </a:r>
            <a:r>
              <a:rPr lang="ru-RU" sz="1600" dirty="0" err="1" smtClean="0">
                <a:solidFill>
                  <a:schemeClr val="tx1"/>
                </a:solidFill>
              </a:rPr>
              <a:t>водо</a:t>
            </a:r>
            <a:r>
              <a:rPr lang="ru-RU" sz="1600" dirty="0" smtClean="0">
                <a:solidFill>
                  <a:schemeClr val="tx1"/>
                </a:solidFill>
              </a:rPr>
              <a:t>- и электроснабжения и водоотведения;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увеличения объемов благоустройства;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приобретения спецтехники предприятиям ЖКХ.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3. Продолжить реализацию мероприятий по </a:t>
            </a:r>
            <a:r>
              <a:rPr lang="ru-RU" sz="1600" dirty="0" err="1" smtClean="0">
                <a:solidFill>
                  <a:schemeClr val="tx1"/>
                </a:solidFill>
              </a:rPr>
              <a:t>энергоэффективности</a:t>
            </a:r>
            <a:r>
              <a:rPr lang="ru-RU" sz="1600" dirty="0" smtClean="0">
                <a:solidFill>
                  <a:schemeClr val="tx1"/>
                </a:solidFill>
              </a:rPr>
              <a:t> и энергосбережению в учреждениях социальной сферы и муниципальном жилищном фонде.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4. Обеспечить организацию решения вопроса по водоснабжению населения с.Верхний Сеймчан.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5. Продолжить ремонт общественной  бани в поселке Сеймчан.</a:t>
            </a:r>
          </a:p>
          <a:p>
            <a:pPr>
              <a:lnSpc>
                <a:spcPct val="120000"/>
              </a:lnSpc>
            </a:pPr>
            <a:endParaRPr lang="ru-RU" sz="1600" b="1" dirty="0">
              <a:ln w="50800"/>
              <a:solidFill>
                <a:schemeClr val="tx1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5485" y="176808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приоритетные задачи на 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2017 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год</a:t>
            </a:r>
            <a:b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84576"/>
          </a:xfrm>
        </p:spPr>
        <p:txBody>
          <a:bodyPr>
            <a:normAutofit fontScale="6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b="1" i="1" u="sng" dirty="0" smtClean="0">
                <a:ln w="50800"/>
                <a:solidFill>
                  <a:schemeClr val="tx1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</a:rPr>
              <a:t>Экономическая сфера:</a:t>
            </a:r>
            <a:endParaRPr lang="ru-RU" b="1" u="sng" dirty="0" smtClean="0">
              <a:ln w="50800"/>
              <a:solidFill>
                <a:schemeClr val="tx1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1. Продолжить работу по обеспечению благоприятного инвестиционного климата в Среднеканском городском округе и привлечению инвесторов.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Обеспечить стабильное поступление доходов в местный бюджет от эффективного управления и распоряжения муниципальным имуществом.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В полном объеме обеспечить реализацию принятых муниципальных программ, максимально привлекая средства областного и федерального бюджетов.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Поддерживать малое и среднее предпринимательство, агропромышленный комплекс, способствуя обеспечению населения округа продукцией местных сельхозпроизводителей.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 Продолжить опыт по проведению выездных «выходного дня».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6. Начать строительство </a:t>
            </a:r>
            <a:r>
              <a:rPr lang="ru-RU" dirty="0" err="1" smtClean="0">
                <a:solidFill>
                  <a:schemeClr val="tx1"/>
                </a:solidFill>
              </a:rPr>
              <a:t>водоограждающей</a:t>
            </a:r>
            <a:r>
              <a:rPr lang="ru-RU" dirty="0" smtClean="0">
                <a:solidFill>
                  <a:schemeClr val="tx1"/>
                </a:solidFill>
              </a:rPr>
              <a:t> дамбы на р.Сеймчан в районе п.Сеймчан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5485" y="176808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приоритетные задачи на 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2017 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год</a:t>
            </a:r>
            <a:b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4"/>
          <p:cNvSpPr txBox="1">
            <a:spLocks/>
          </p:cNvSpPr>
          <p:nvPr/>
        </p:nvSpPr>
        <p:spPr>
          <a:xfrm>
            <a:off x="18715" y="2492896"/>
            <a:ext cx="9144000" cy="1412776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algn="ctr">
              <a:buClr>
                <a:schemeClr val="tx1">
                  <a:shade val="95000"/>
                </a:schemeClr>
              </a:buClr>
              <a:buSzPct val="65000"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</a:t>
            </a: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внимание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4450" y="290321"/>
            <a:ext cx="6524798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Общая </a:t>
            </a:r>
            <a:r>
              <a:rPr lang="ru-RU" sz="3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характеристика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округа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9306503"/>
              </p:ext>
            </p:extLst>
          </p:nvPr>
        </p:nvGraphicFramePr>
        <p:xfrm>
          <a:off x="357159" y="1412771"/>
          <a:ext cx="8319299" cy="5207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2527"/>
                <a:gridCol w="1191748"/>
                <a:gridCol w="1192512"/>
                <a:gridCol w="1192512"/>
              </a:tblGrid>
              <a:tr h="60420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FFFF00"/>
                          </a:solidFill>
                          <a:effectLst/>
                        </a:rPr>
                        <a:t>                    Наименование </a:t>
                      </a:r>
                      <a:r>
                        <a:rPr lang="ru-RU" sz="1300" dirty="0">
                          <a:solidFill>
                            <a:srgbClr val="FFFF00"/>
                          </a:solidFill>
                          <a:effectLst/>
                        </a:rPr>
                        <a:t>показателя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730" marR="6373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FFFF00"/>
                          </a:solidFill>
                          <a:effectLst/>
                        </a:rPr>
                        <a:t>По </a:t>
                      </a:r>
                      <a:r>
                        <a:rPr lang="ru-RU" sz="1300" dirty="0">
                          <a:solidFill>
                            <a:srgbClr val="FFFF00"/>
                          </a:solidFill>
                          <a:effectLst/>
                        </a:rPr>
                        <a:t>данным Росстата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730" marR="637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2016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730" marR="6373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2015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730" marR="6373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% к уровню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2015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года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730" marR="6373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84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Численность жителей района на 31.12 отчетного года,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2375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2523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2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Число родившихся,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2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Число умерших,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66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2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прибывших 1 сентября 2016,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61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143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2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выбывших 1 сентября 2016,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162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85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191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Численность безработных, зарегистрированных в учреждениях службы занятости на конец года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45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46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99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2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Число организаций на 1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октября 2016,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единиц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105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108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Число индивидуальных предпринимателей на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октября 2016,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единиц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115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122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Среднесписочная численность работников крупных и средних организаций, чел.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1730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1728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100,1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Среднесписочная численность работников субъектов малого предпринимательства, чел.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253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253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99</a:t>
                      </a:r>
                      <a:endParaRPr lang="ru-RU" sz="1200" b="1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Среднемесячная номинальная начисленная заработная плата, рублях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65727,1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57231,8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115,3</a:t>
                      </a:r>
                      <a:endParaRPr lang="ru-RU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8509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4016" y="2060848"/>
            <a:ext cx="8748464" cy="3168352"/>
          </a:xfrm>
          <a:ln>
            <a:noFill/>
          </a:ln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Bef>
                <a:spcPts val="0"/>
              </a:spcBef>
            </a:pPr>
            <a:r>
              <a:rPr lang="ru-RU" b="1" dirty="0">
                <a:ln w="50800"/>
                <a:solidFill>
                  <a:srgbClr val="0070C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n w="50800"/>
                <a:solidFill>
                  <a:srgbClr val="0070C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2016 году бюджет округа </a:t>
            </a:r>
            <a:endParaRPr lang="ru-RU" b="1" dirty="0">
              <a:ln w="50800"/>
              <a:solidFill>
                <a:srgbClr val="0070C0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b="1" dirty="0">
                <a:ln w="50800"/>
                <a:solidFill>
                  <a:srgbClr val="0070C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доходам  составил </a:t>
            </a:r>
            <a:r>
              <a:rPr lang="ru-RU" b="1" dirty="0" smtClean="0">
                <a:ln w="50800"/>
                <a:solidFill>
                  <a:srgbClr val="FF000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330,9 </a:t>
            </a:r>
            <a:r>
              <a:rPr lang="ru-RU" b="1" dirty="0">
                <a:ln w="50800"/>
                <a:solidFill>
                  <a:srgbClr val="FF000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млн. руб.</a:t>
            </a:r>
            <a:r>
              <a:rPr lang="ru-RU" b="1" dirty="0">
                <a:ln w="50800"/>
                <a:solidFill>
                  <a:srgbClr val="0070C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из них собственные доходы </a:t>
            </a:r>
            <a:r>
              <a:rPr lang="ru-RU" b="1" dirty="0" smtClean="0">
                <a:ln w="50800"/>
                <a:solidFill>
                  <a:srgbClr val="FF000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78,3 </a:t>
            </a:r>
            <a:r>
              <a:rPr lang="ru-RU" b="1" dirty="0">
                <a:ln w="50800"/>
                <a:solidFill>
                  <a:srgbClr val="FF000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b="1" dirty="0" smtClean="0">
                <a:ln w="50800"/>
                <a:solidFill>
                  <a:srgbClr val="FF000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n w="50800"/>
                <a:solidFill>
                  <a:srgbClr val="0070C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что выше уровня 2015 года </a:t>
            </a:r>
            <a:r>
              <a:rPr lang="ru-RU" b="1" dirty="0" smtClean="0">
                <a:ln w="50800"/>
                <a:solidFill>
                  <a:srgbClr val="FF000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 3,6%, </a:t>
            </a:r>
          </a:p>
          <a:p>
            <a:pPr algn="ctr">
              <a:spcBef>
                <a:spcPts val="0"/>
              </a:spcBef>
            </a:pPr>
            <a:r>
              <a:rPr lang="ru-RU" b="1" dirty="0" smtClean="0">
                <a:ln w="50800"/>
                <a:solidFill>
                  <a:srgbClr val="0070C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ln w="50800"/>
                <a:solidFill>
                  <a:srgbClr val="0070C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расходам </a:t>
            </a:r>
            <a:r>
              <a:rPr lang="ru-RU" b="1" dirty="0" smtClean="0">
                <a:ln w="50800"/>
                <a:solidFill>
                  <a:srgbClr val="FF000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331 </a:t>
            </a:r>
            <a:r>
              <a:rPr lang="ru-RU" b="1" dirty="0">
                <a:ln w="50800"/>
                <a:solidFill>
                  <a:srgbClr val="FF000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b="1" dirty="0" smtClean="0">
                <a:ln w="50800"/>
                <a:solidFill>
                  <a:srgbClr val="FF0000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spcBef>
                <a:spcPts val="0"/>
              </a:spcBef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Действовала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целевая программа. На их реализацию было направленно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130,9 млн.руб.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в том числе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19,9 млн.руб.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из средств местного бюджета.</a:t>
            </a:r>
            <a:endParaRPr lang="ru-RU" b="1" dirty="0">
              <a:ln w="50800"/>
              <a:solidFill>
                <a:srgbClr val="0070C0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54450" y="290321"/>
            <a:ext cx="6524798" cy="86409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БЮДЖЕТ</a:t>
            </a:r>
            <a:endParaRPr kumimoji="0" lang="ru-RU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140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57290" y="142853"/>
            <a:ext cx="7215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Структура Администрации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000232" y="642918"/>
            <a:ext cx="553402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Глава Администрации Среднеканского городского округа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71546"/>
            <a:ext cx="4171950" cy="1009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Управление финансов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- бюджетный отдел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-отдел внутреннего  муниципального финансового контроля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отдел бюджетного учета и отчетности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214554"/>
            <a:ext cx="4171950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Управление жилищно-коммунального хозяйства и градостроительства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организационно-правовой отдел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отдел коммунального хозяйства и градостроительства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отдел жилищного хозяйства и жилищного контроля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500438"/>
            <a:ext cx="4171950" cy="1162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Управление экономики и развития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отдел экономики и инвестиций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-сектор  работы с  хозяйствующими субъектами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-сектор муниципальных закупок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-сектор муниципальных услуг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-отдел имущественных отношений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786322"/>
            <a:ext cx="417195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Отдел по делам ГО и ЧС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286388"/>
            <a:ext cx="1314450" cy="266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ЕДДС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643578"/>
            <a:ext cx="4171950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Отдел хозяйственно-технического обеспечения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-сектор технического обеспечения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215082"/>
            <a:ext cx="4171950" cy="37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Территориальный отдел с.В.Сеймчан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57750" y="1214422"/>
            <a:ext cx="4286250" cy="447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Первый заместитель Главы Администрации,                           управляющий делами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857750" y="1785926"/>
            <a:ext cx="428625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Управление социальной политики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отдел образования и молодежной политики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- отдел культуры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57750" y="2571744"/>
            <a:ext cx="4286250" cy="1276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Управление муниципальной службы и организационной работы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отдел документационного обеспечения и информационных ресурсов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отдел муниципальной службы, кадров, организационной работы  и профилактики коррупции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57750" y="4000504"/>
            <a:ext cx="4286250" cy="1173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Правовое управление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отдел  правовой работы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отдел ЗАГС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архивный отдел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-Административная комиссия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комиссия по делам несовершеннолетних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857750" y="5286388"/>
            <a:ext cx="428625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Комитет учета, финансов и отчетности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сектор учета и отчетности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 сектор учета имущества казны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-сектор учета финансовых и материальных ресурсов  государственных полномочий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AutoShape 8"/>
          <p:cNvCxnSpPr>
            <a:cxnSpLocks noChangeShapeType="1"/>
          </p:cNvCxnSpPr>
          <p:nvPr/>
        </p:nvCxnSpPr>
        <p:spPr bwMode="auto">
          <a:xfrm rot="5400000">
            <a:off x="1643042" y="3714752"/>
            <a:ext cx="542928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2" name="AutoShape 9"/>
          <p:cNvCxnSpPr>
            <a:cxnSpLocks noChangeShapeType="1"/>
          </p:cNvCxnSpPr>
          <p:nvPr/>
        </p:nvCxnSpPr>
        <p:spPr bwMode="auto">
          <a:xfrm flipH="1">
            <a:off x="4143372" y="1571612"/>
            <a:ext cx="2190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 flipH="1">
            <a:off x="4143372" y="2928934"/>
            <a:ext cx="2190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 flipH="1">
            <a:off x="4143372" y="4071942"/>
            <a:ext cx="2190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 flipH="1">
            <a:off x="4071934" y="4929198"/>
            <a:ext cx="2190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 flipH="1">
            <a:off x="4071934" y="5929330"/>
            <a:ext cx="2190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8" name="AutoShape 14"/>
          <p:cNvCxnSpPr>
            <a:cxnSpLocks noChangeShapeType="1"/>
          </p:cNvCxnSpPr>
          <p:nvPr/>
        </p:nvCxnSpPr>
        <p:spPr bwMode="auto">
          <a:xfrm flipH="1">
            <a:off x="4143372" y="6429396"/>
            <a:ext cx="2190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9" name="AutoShape 15"/>
          <p:cNvCxnSpPr>
            <a:cxnSpLocks noChangeShapeType="1"/>
          </p:cNvCxnSpPr>
          <p:nvPr/>
        </p:nvCxnSpPr>
        <p:spPr bwMode="auto">
          <a:xfrm rot="5400000">
            <a:off x="2429654" y="3500438"/>
            <a:ext cx="4428362" cy="7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40" name="AutoShape 16"/>
          <p:cNvCxnSpPr>
            <a:cxnSpLocks noChangeShapeType="1"/>
          </p:cNvCxnSpPr>
          <p:nvPr/>
        </p:nvCxnSpPr>
        <p:spPr bwMode="auto">
          <a:xfrm>
            <a:off x="571472" y="5000636"/>
            <a:ext cx="0" cy="3063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>
            <a:off x="6643702" y="928670"/>
            <a:ext cx="0" cy="3063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2" name="AutoShape 18"/>
          <p:cNvCxnSpPr>
            <a:cxnSpLocks noChangeShapeType="1"/>
          </p:cNvCxnSpPr>
          <p:nvPr/>
        </p:nvCxnSpPr>
        <p:spPr bwMode="auto">
          <a:xfrm>
            <a:off x="4643438" y="1285860"/>
            <a:ext cx="2571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>
            <a:off x="4643438" y="2143116"/>
            <a:ext cx="2571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4" name="AutoShape 20"/>
          <p:cNvCxnSpPr>
            <a:cxnSpLocks noChangeShapeType="1"/>
          </p:cNvCxnSpPr>
          <p:nvPr/>
        </p:nvCxnSpPr>
        <p:spPr bwMode="auto">
          <a:xfrm>
            <a:off x="4643438" y="3214686"/>
            <a:ext cx="2571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>
            <a:off x="4643438" y="4572008"/>
            <a:ext cx="2571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6" name="AutoShape 22"/>
          <p:cNvCxnSpPr>
            <a:cxnSpLocks noChangeShapeType="1"/>
          </p:cNvCxnSpPr>
          <p:nvPr/>
        </p:nvCxnSpPr>
        <p:spPr bwMode="auto">
          <a:xfrm>
            <a:off x="4643438" y="5715016"/>
            <a:ext cx="2571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4016" y="2060848"/>
            <a:ext cx="8748464" cy="4297110"/>
          </a:xfrm>
          <a:ln>
            <a:noFill/>
          </a:ln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В 2016 году в адрес Администрации и Главы поступило 54 обращения, в том числе 16 </a:t>
            </a:r>
            <a:r>
              <a:rPr lang="ru-RU" dirty="0" smtClean="0"/>
              <a:t>письменных.</a:t>
            </a:r>
          </a:p>
          <a:p>
            <a:pPr algn="ctr">
              <a:spcBef>
                <a:spcPts val="0"/>
              </a:spcBef>
            </a:pPr>
            <a:endParaRPr lang="ru-RU" b="1" dirty="0" smtClean="0">
              <a:ln w="50800"/>
              <a:solidFill>
                <a:srgbClr val="FF0000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dirty="0" smtClean="0"/>
              <a:t>Основные </a:t>
            </a:r>
            <a:r>
              <a:rPr lang="ru-RU" dirty="0" smtClean="0"/>
              <a:t>вопросы: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dirty="0" smtClean="0"/>
              <a:t>работа </a:t>
            </a:r>
            <a:r>
              <a:rPr lang="ru-RU" dirty="0" smtClean="0"/>
              <a:t>коммунальных служб, </a:t>
            </a:r>
            <a:endParaRPr lang="ru-RU" dirty="0" smtClean="0"/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dirty="0" smtClean="0"/>
              <a:t>- благоустройство, 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dirty="0" smtClean="0"/>
              <a:t>- обеспечения </a:t>
            </a:r>
            <a:r>
              <a:rPr lang="ru-RU" dirty="0" smtClean="0"/>
              <a:t>жильем, </a:t>
            </a:r>
            <a:endParaRPr lang="ru-RU" dirty="0" smtClean="0"/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dirty="0" smtClean="0"/>
              <a:t>- оказание </a:t>
            </a:r>
            <a:r>
              <a:rPr lang="ru-RU" dirty="0" smtClean="0"/>
              <a:t>материальной помощи</a:t>
            </a:r>
            <a:r>
              <a:rPr lang="ru-RU" dirty="0" smtClean="0"/>
              <a:t>.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ru-RU" dirty="0" smtClean="0"/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dirty="0" smtClean="0"/>
              <a:t>С </a:t>
            </a:r>
            <a:r>
              <a:rPr lang="ru-RU" dirty="0" smtClean="0"/>
              <a:t>октября осуществляет свою деятельность нотариус, предоставляя нотариальные услуги как в районном центре, так и в с.Верхний Сеймчан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54450" y="290321"/>
            <a:ext cx="6524798" cy="86409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Обращения граждан</a:t>
            </a:r>
            <a:endParaRPr kumimoji="0" lang="ru-RU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4016" y="2060848"/>
            <a:ext cx="8748464" cy="4297110"/>
          </a:xfrm>
          <a:ln>
            <a:noFill/>
          </a:ln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dirty="0" smtClean="0"/>
              <a:t>Сформированы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- </a:t>
            </a:r>
            <a:r>
              <a:rPr lang="ru-RU" sz="2800" dirty="0" smtClean="0"/>
              <a:t>Общественный Совет </a:t>
            </a:r>
            <a:r>
              <a:rPr lang="ru-RU" sz="2800" dirty="0" smtClean="0"/>
              <a:t>в </a:t>
            </a:r>
            <a:r>
              <a:rPr lang="ru-RU" sz="2800" dirty="0" smtClean="0"/>
              <a:t>п.Сеймчан;</a:t>
            </a:r>
          </a:p>
          <a:p>
            <a:r>
              <a:rPr lang="ru-RU" sz="2800" dirty="0" smtClean="0"/>
              <a:t>- Общественный Совет в </a:t>
            </a:r>
            <a:r>
              <a:rPr lang="ru-RU" sz="2800" dirty="0" smtClean="0"/>
              <a:t>с.Верхний Сеймчан;</a:t>
            </a:r>
          </a:p>
          <a:p>
            <a:r>
              <a:rPr lang="ru-RU" sz="2800" dirty="0" smtClean="0"/>
              <a:t>- Общественная палата Среднеканского городского округа.</a:t>
            </a:r>
          </a:p>
          <a:p>
            <a:pPr algn="ctr">
              <a:spcBef>
                <a:spcPts val="0"/>
              </a:spcBef>
            </a:pPr>
            <a:endParaRPr lang="ru-RU" sz="2800" b="1" dirty="0" smtClean="0">
              <a:ln w="50800"/>
              <a:solidFill>
                <a:srgbClr val="FF0000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sz="2800" b="1" dirty="0" smtClean="0">
              <a:ln w="50800"/>
              <a:solidFill>
                <a:srgbClr val="FF0000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800" dirty="0" smtClean="0"/>
              <a:t>Создана </a:t>
            </a:r>
            <a:r>
              <a:rPr lang="ru-RU" sz="2800" dirty="0" smtClean="0"/>
              <a:t>и зарегистрирована народная дружина «</a:t>
            </a:r>
            <a:r>
              <a:rPr lang="ru-RU" sz="2800" dirty="0" err="1" smtClean="0"/>
              <a:t>Среднекан</a:t>
            </a:r>
            <a:r>
              <a:rPr lang="ru-RU" sz="2800" dirty="0" smtClean="0"/>
              <a:t>», в дружине 11 добровольцев.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54450" y="290321"/>
            <a:ext cx="6524798" cy="86409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Общественные институты</a:t>
            </a:r>
            <a:endParaRPr kumimoji="0" lang="ru-RU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Слайд 5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820472" cy="4752528"/>
          </a:xfrm>
          <a:noFill/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indent="539750">
              <a:lnSpc>
                <a:spcPct val="150000"/>
              </a:lnSpc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</a:rPr>
              <a:t>На отопительный период 2016 – 2017 годов была запланирована поставка </a:t>
            </a:r>
            <a:r>
              <a:rPr lang="ru-RU" sz="1400" b="1" dirty="0" smtClean="0">
                <a:solidFill>
                  <a:srgbClr val="C00000"/>
                </a:solidFill>
              </a:rPr>
              <a:t>25 021 тонн угля </a:t>
            </a:r>
            <a:r>
              <a:rPr lang="ru-RU" sz="1400" b="1" dirty="0" smtClean="0">
                <a:solidFill>
                  <a:schemeClr val="tx1"/>
                </a:solidFill>
              </a:rPr>
              <a:t>(из них 20 </a:t>
            </a:r>
            <a:r>
              <a:rPr lang="ru-RU" sz="1400" b="1" dirty="0" smtClean="0">
                <a:solidFill>
                  <a:schemeClr val="tx1"/>
                </a:solidFill>
              </a:rPr>
              <a:t>000 </a:t>
            </a:r>
            <a:r>
              <a:rPr lang="ru-RU" sz="1400" b="1" dirty="0" smtClean="0">
                <a:solidFill>
                  <a:schemeClr val="tx1"/>
                </a:solidFill>
              </a:rPr>
              <a:t>тонн уголь </a:t>
            </a:r>
            <a:r>
              <a:rPr lang="ru-RU" sz="1400" b="1" dirty="0" err="1" smtClean="0">
                <a:solidFill>
                  <a:schemeClr val="tx1"/>
                </a:solidFill>
              </a:rPr>
              <a:t>Аркагалинского</a:t>
            </a:r>
            <a:r>
              <a:rPr lang="ru-RU" sz="1400" b="1" dirty="0" smtClean="0">
                <a:solidFill>
                  <a:schemeClr val="tx1"/>
                </a:solidFill>
              </a:rPr>
              <a:t> месторождения и 5021 тонн </a:t>
            </a:r>
            <a:r>
              <a:rPr lang="ru-RU" sz="1400" b="1" dirty="0" err="1" smtClean="0">
                <a:solidFill>
                  <a:schemeClr val="tx1"/>
                </a:solidFill>
              </a:rPr>
              <a:t>Зыряновского</a:t>
            </a:r>
            <a:r>
              <a:rPr lang="ru-RU" sz="1400" b="1" dirty="0" smtClean="0">
                <a:solidFill>
                  <a:schemeClr val="tx1"/>
                </a:solidFill>
              </a:rPr>
              <a:t> месторождения) на общую сумму </a:t>
            </a:r>
            <a:r>
              <a:rPr lang="ru-RU" sz="1400" b="1" dirty="0" smtClean="0">
                <a:solidFill>
                  <a:srgbClr val="C00000"/>
                </a:solidFill>
              </a:rPr>
              <a:t>140 256,7 тыс.руб.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По </a:t>
            </a:r>
            <a:r>
              <a:rPr lang="ru-RU" sz="1400" b="1" dirty="0" smtClean="0">
                <a:solidFill>
                  <a:schemeClr val="tx1"/>
                </a:solidFill>
              </a:rPr>
              <a:t>состоянию на 01.01.2017 года </a:t>
            </a:r>
            <a:r>
              <a:rPr lang="ru-RU" sz="1400" b="1" dirty="0" smtClean="0">
                <a:solidFill>
                  <a:srgbClr val="C00000"/>
                </a:solidFill>
              </a:rPr>
              <a:t>поставлено 9284 тонны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indent="539750">
              <a:lnSpc>
                <a:spcPct val="150000"/>
              </a:lnSpc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</a:rPr>
              <a:t>В 2016 </a:t>
            </a:r>
            <a:r>
              <a:rPr lang="ru-RU" sz="1400" b="1" dirty="0" smtClean="0">
                <a:solidFill>
                  <a:srgbClr val="C00000"/>
                </a:solidFill>
              </a:rPr>
              <a:t>сумма задолженности </a:t>
            </a:r>
            <a:r>
              <a:rPr lang="ru-RU" sz="1400" b="1" dirty="0" smtClean="0">
                <a:solidFill>
                  <a:schemeClr val="tx1"/>
                </a:solidFill>
              </a:rPr>
              <a:t>за поставленные жилищно-коммунальные услуги взысканная в судебном порядке составила </a:t>
            </a:r>
            <a:r>
              <a:rPr lang="ru-RU" sz="1400" b="1" dirty="0" smtClean="0">
                <a:solidFill>
                  <a:srgbClr val="C00000"/>
                </a:solidFill>
              </a:rPr>
              <a:t>1458,9 тыс.руб</a:t>
            </a:r>
            <a:r>
              <a:rPr lang="ru-RU" sz="1400" b="1" dirty="0" smtClean="0">
                <a:solidFill>
                  <a:schemeClr val="tx1"/>
                </a:solidFill>
              </a:rPr>
              <a:t>., значительно </a:t>
            </a:r>
            <a:r>
              <a:rPr lang="ru-RU" sz="1400" b="1" dirty="0" smtClean="0">
                <a:solidFill>
                  <a:schemeClr val="tx1"/>
                </a:solidFill>
              </a:rPr>
              <a:t>снизилась кредиторская задолженность предприятий ЖКХ, на конец года она составила </a:t>
            </a:r>
            <a:r>
              <a:rPr lang="ru-RU" sz="1400" b="1" dirty="0" smtClean="0">
                <a:solidFill>
                  <a:srgbClr val="C00000"/>
                </a:solidFill>
              </a:rPr>
              <a:t>14 млн.руб</a:t>
            </a:r>
            <a:r>
              <a:rPr lang="ru-RU" sz="1400" b="1" dirty="0" smtClean="0">
                <a:solidFill>
                  <a:srgbClr val="C00000"/>
                </a:solidFill>
              </a:rPr>
              <a:t>.,</a:t>
            </a:r>
            <a:r>
              <a:rPr lang="ru-RU" sz="1400" b="1" dirty="0" smtClean="0">
                <a:solidFill>
                  <a:schemeClr val="tx1"/>
                </a:solidFill>
              </a:rPr>
              <a:t> более чем </a:t>
            </a:r>
            <a:r>
              <a:rPr lang="ru-RU" sz="1400" b="1" dirty="0" smtClean="0">
                <a:solidFill>
                  <a:srgbClr val="C00000"/>
                </a:solidFill>
              </a:rPr>
              <a:t>на </a:t>
            </a:r>
            <a:r>
              <a:rPr lang="ru-RU" sz="1400" b="1" dirty="0" smtClean="0">
                <a:solidFill>
                  <a:srgbClr val="C00000"/>
                </a:solidFill>
              </a:rPr>
              <a:t>50% </a:t>
            </a:r>
            <a:r>
              <a:rPr lang="ru-RU" sz="1400" b="1" dirty="0" smtClean="0">
                <a:solidFill>
                  <a:schemeClr val="tx1"/>
                </a:solidFill>
              </a:rPr>
              <a:t> уровня 2015 года.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На </a:t>
            </a:r>
            <a:r>
              <a:rPr lang="ru-RU" sz="1400" b="1" dirty="0" smtClean="0">
                <a:solidFill>
                  <a:schemeClr val="tx1"/>
                </a:solidFill>
              </a:rPr>
              <a:t>реализацию программы «Комплексное развитие коммунальной инфраструктуры Среднеканского городского округа на 2015-2017 годы» </a:t>
            </a:r>
            <a:r>
              <a:rPr lang="ru-RU" sz="1400" b="1" dirty="0" smtClean="0">
                <a:solidFill>
                  <a:srgbClr val="C00000"/>
                </a:solidFill>
              </a:rPr>
              <a:t>направленно 21862,9 тыс.руб.</a:t>
            </a:r>
            <a:r>
              <a:rPr lang="ru-RU" sz="1400" b="1" dirty="0" smtClean="0">
                <a:solidFill>
                  <a:schemeClr val="tx1"/>
                </a:solidFill>
              </a:rPr>
              <a:t>, в том числе </a:t>
            </a:r>
            <a:r>
              <a:rPr lang="ru-RU" sz="1400" b="1" dirty="0" smtClean="0">
                <a:solidFill>
                  <a:srgbClr val="C00000"/>
                </a:solidFill>
              </a:rPr>
              <a:t>7527 тыс.руб</a:t>
            </a:r>
            <a:r>
              <a:rPr lang="ru-RU" sz="1400" b="1" dirty="0" smtClean="0">
                <a:solidFill>
                  <a:schemeClr val="tx1"/>
                </a:solidFill>
              </a:rPr>
              <a:t>. средства местного бюджета. В рамках программы обеспеченна подготовка к отопительному сезону и ремонт бани в п.Сеймчан. </a:t>
            </a:r>
          </a:p>
          <a:p>
            <a:pPr indent="539750">
              <a:lnSpc>
                <a:spcPct val="150000"/>
              </a:lnSpc>
              <a:spcBef>
                <a:spcPts val="0"/>
              </a:spcBef>
            </a:pPr>
            <a:r>
              <a:rPr lang="ru-RU" sz="1400" b="1" dirty="0" smtClean="0">
                <a:ln w="50800"/>
                <a:solidFill>
                  <a:schemeClr val="tx1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</a:rPr>
              <a:t>Уровень </a:t>
            </a:r>
            <a:r>
              <a:rPr lang="ru-RU" sz="1400" b="1" dirty="0" smtClean="0">
                <a:ln w="50800"/>
                <a:solidFill>
                  <a:schemeClr val="tx1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</a:rPr>
              <a:t>собираемости платежей с населения за предоставленные жилищно-коммунальные услуги (с учетом электроэнергии) составил 98,1%</a:t>
            </a:r>
            <a:r>
              <a:rPr lang="ru-RU" sz="1400" b="1" dirty="0">
                <a:ln w="50800"/>
                <a:solidFill>
                  <a:schemeClr val="tx1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217103"/>
            <a:ext cx="6624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algn="ctr" defTabSz="581025">
              <a:spcBef>
                <a:spcPts val="0"/>
              </a:spcBef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Жилищно-коммунальное хозяйство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4016" y="2060848"/>
            <a:ext cx="8748464" cy="4297110"/>
          </a:xfrm>
          <a:ln>
            <a:noFill/>
          </a:ln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indent="539750" algn="just">
              <a:spcBef>
                <a:spcPts val="0"/>
              </a:spcBef>
            </a:pPr>
            <a:r>
              <a:rPr lang="ru-RU" b="1" dirty="0" smtClean="0">
                <a:ln w="50800"/>
                <a:solidFill>
                  <a:schemeClr val="tx1"/>
                </a:solidFill>
                <a:effectLst>
                  <a:outerShdw blurRad="50800" dist="38100" dir="10800000" algn="r" rotWithShape="0">
                    <a:schemeClr val="tx1">
                      <a:alpha val="40000"/>
                    </a:schemeClr>
                  </a:outerShdw>
                </a:effectLst>
                <a:latin typeface="Arial Black" pitchFamily="34" charset="0"/>
              </a:rPr>
              <a:t>Предприятиями ЖКХ выполнены мероприятия по текущему ремонту жилфонда  на  сумму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2687,7 тыс.руб.</a:t>
            </a: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, что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выше</a:t>
            </a: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 уровня 2015 года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на 29%. </a:t>
            </a:r>
            <a:endParaRPr lang="ru-RU" b="1" dirty="0" smtClean="0">
              <a:ln w="50800"/>
              <a:solidFill>
                <a:srgbClr val="C00000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  <a:latin typeface="Arial Black" pitchFamily="34" charset="0"/>
            </a:endParaRPr>
          </a:p>
          <a:p>
            <a:pPr indent="539750"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За прошлый год 13 семьям (28 чел.) предоставлены жилые помещения общей площадью 566 кв.м</a:t>
            </a: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 indent="539750"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За 2016 год из муниципальной собственности в собственность граждан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передано 10 квартир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общей площадью 498.4 кв.м. Оформлено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9 договоров дарения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от граждан в собственность муниципалитета от переселяемых граждан и граждан получивших «выездные субсидии»</a:t>
            </a:r>
            <a:endParaRPr lang="ru-RU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54450" y="290321"/>
            <a:ext cx="6524798" cy="86409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Обеспечение жильем</a:t>
            </a:r>
            <a:endParaRPr kumimoji="0" lang="ru-RU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Слайд 5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6" y="27517"/>
            <a:ext cx="9077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7836" y="1916832"/>
            <a:ext cx="8402636" cy="4680520"/>
          </a:xfrm>
          <a:noFill/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         На </a:t>
            </a:r>
            <a:r>
              <a:rPr lang="ru-RU" sz="1800" b="1" dirty="0" smtClean="0">
                <a:solidFill>
                  <a:schemeClr val="tx1"/>
                </a:solidFill>
              </a:rPr>
              <a:t>реализацию программы «Благоустройство территории муниципального образования «Среднеканский городской округ» на 2016 - 2018 годы» направленно </a:t>
            </a:r>
            <a:r>
              <a:rPr lang="ru-RU" sz="1800" b="1" dirty="0" smtClean="0">
                <a:solidFill>
                  <a:srgbClr val="C00000"/>
                </a:solidFill>
              </a:rPr>
              <a:t>1725,26 тыс.руб., </a:t>
            </a:r>
            <a:r>
              <a:rPr lang="ru-RU" sz="1800" b="1" dirty="0" smtClean="0">
                <a:solidFill>
                  <a:schemeClr val="tx1"/>
                </a:solidFill>
              </a:rPr>
              <a:t>в том числе </a:t>
            </a:r>
            <a:r>
              <a:rPr lang="ru-RU" sz="1800" b="1" dirty="0" smtClean="0">
                <a:solidFill>
                  <a:srgbClr val="C00000"/>
                </a:solidFill>
              </a:rPr>
              <a:t>375,51 тыс.руб</a:t>
            </a:r>
            <a:r>
              <a:rPr lang="ru-RU" sz="1800" b="1" dirty="0" smtClean="0">
                <a:solidFill>
                  <a:schemeClr val="tx1"/>
                </a:solidFill>
              </a:rPr>
              <a:t>. средства местного бюджета.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      В </a:t>
            </a:r>
            <a:r>
              <a:rPr lang="ru-RU" sz="1800" b="1" dirty="0" smtClean="0">
                <a:solidFill>
                  <a:schemeClr val="tx1"/>
                </a:solidFill>
              </a:rPr>
              <a:t>рамках программы обеспеченно </a:t>
            </a:r>
            <a:r>
              <a:rPr lang="ru-RU" sz="1800" b="1" dirty="0" smtClean="0">
                <a:solidFill>
                  <a:schemeClr val="tx1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приобретение </a:t>
            </a:r>
            <a:r>
              <a:rPr lang="ru-RU" sz="1800" b="1" dirty="0" smtClean="0">
                <a:solidFill>
                  <a:srgbClr val="C00000"/>
                </a:solidFill>
              </a:rPr>
              <a:t>245 шт. светодиодных ламп </a:t>
            </a:r>
            <a:r>
              <a:rPr lang="ru-RU" sz="1800" b="1" dirty="0" smtClean="0">
                <a:solidFill>
                  <a:schemeClr val="tx1"/>
                </a:solidFill>
              </a:rPr>
              <a:t>для уличного освещения,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- установлена </a:t>
            </a:r>
            <a:r>
              <a:rPr lang="ru-RU" sz="1800" b="1" dirty="0" smtClean="0">
                <a:solidFill>
                  <a:srgbClr val="C00000"/>
                </a:solidFill>
              </a:rPr>
              <a:t>1  детская </a:t>
            </a:r>
            <a:r>
              <a:rPr lang="ru-RU" sz="1800" b="1" dirty="0" smtClean="0">
                <a:solidFill>
                  <a:schemeClr val="tx1"/>
                </a:solidFill>
              </a:rPr>
              <a:t>игровая площадка на территории между домами ул. Промышленная, 16 и пер. Клубный, 4;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- проведены </a:t>
            </a:r>
            <a:r>
              <a:rPr lang="ru-RU" sz="1800" b="1" dirty="0" smtClean="0">
                <a:solidFill>
                  <a:schemeClr val="tx1"/>
                </a:solidFill>
              </a:rPr>
              <a:t>работы по </a:t>
            </a:r>
            <a:r>
              <a:rPr lang="ru-RU" sz="1800" b="1" dirty="0" smtClean="0">
                <a:solidFill>
                  <a:srgbClr val="C00000"/>
                </a:solidFill>
              </a:rPr>
              <a:t>благоустройству сквера </a:t>
            </a:r>
            <a:r>
              <a:rPr lang="ru-RU" sz="1800" b="1" dirty="0" smtClean="0">
                <a:solidFill>
                  <a:schemeClr val="tx1"/>
                </a:solidFill>
              </a:rPr>
              <a:t>(вырубка кустарника, обрезка веток, выкашивание травы).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- организовано </a:t>
            </a:r>
            <a:r>
              <a:rPr lang="ru-RU" sz="1800" b="1" dirty="0" smtClean="0">
                <a:solidFill>
                  <a:srgbClr val="C00000"/>
                </a:solidFill>
              </a:rPr>
              <a:t>32 субботника</a:t>
            </a:r>
            <a:r>
              <a:rPr lang="ru-RU" sz="1800" b="1" dirty="0" smtClean="0">
                <a:solidFill>
                  <a:schemeClr val="tx1"/>
                </a:solidFill>
              </a:rPr>
              <a:t>,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- ликвидировано </a:t>
            </a:r>
            <a:r>
              <a:rPr lang="ru-RU" sz="1800" b="1" dirty="0" smtClean="0">
                <a:solidFill>
                  <a:srgbClr val="C00000"/>
                </a:solidFill>
              </a:rPr>
              <a:t>7 </a:t>
            </a:r>
            <a:r>
              <a:rPr lang="ru-RU" sz="1800" b="1" dirty="0" smtClean="0">
                <a:solidFill>
                  <a:schemeClr val="tx1"/>
                </a:solidFill>
              </a:rPr>
              <a:t>несанкционированных свалок,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</a:rPr>
              <a:t>- снесены </a:t>
            </a:r>
            <a:r>
              <a:rPr lang="ru-RU" sz="1800" b="1" dirty="0" smtClean="0">
                <a:solidFill>
                  <a:schemeClr val="tx1"/>
                </a:solidFill>
              </a:rPr>
              <a:t>незаконно построенные объекты с последующей планировкой территории на площади </a:t>
            </a:r>
            <a:r>
              <a:rPr lang="ru-RU" sz="1800" b="1" dirty="0" smtClean="0">
                <a:solidFill>
                  <a:srgbClr val="C00000"/>
                </a:solidFill>
              </a:rPr>
              <a:t>1400 кв.м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</a:p>
          <a:p>
            <a:pPr marL="174625" indent="539750">
              <a:lnSpc>
                <a:spcPct val="150000"/>
              </a:lnSpc>
              <a:spcBef>
                <a:spcPts val="0"/>
              </a:spcBef>
            </a:pPr>
            <a:endParaRPr lang="ru-RU" sz="1700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430789"/>
            <a:ext cx="4336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БЛАГОУСТРОЙСТВО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3422</TotalTime>
  <Words>1748</Words>
  <Application>Microsoft Office PowerPoint</Application>
  <PresentationFormat>Экран (4:3)</PresentationFormat>
  <Paragraphs>243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Основные приоритетные задачи на 2017 год </vt:lpstr>
      <vt:lpstr>Слайд 17</vt:lpstr>
      <vt:lpstr>Слайд 18</vt:lpstr>
      <vt:lpstr>Слайд 19</vt:lpstr>
    </vt:vector>
  </TitlesOfParts>
  <Company>Администрация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</dc:title>
  <dc:creator>Сергей</dc:creator>
  <cp:lastModifiedBy>Economika</cp:lastModifiedBy>
  <cp:revision>262</cp:revision>
  <dcterms:created xsi:type="dcterms:W3CDTF">2015-03-24T23:35:05Z</dcterms:created>
  <dcterms:modified xsi:type="dcterms:W3CDTF">2017-02-04T04:34:56Z</dcterms:modified>
</cp:coreProperties>
</file>