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9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844116330308734"/>
          <c:y val="0.11475027080324411"/>
          <c:w val="0.51242972453005764"/>
          <c:h val="0.692511595933785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38784.800000000003</c:v>
                </c:pt>
                <c:pt idx="1">
                  <c:v>38784.800000000003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1 квартал 2015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9243.7999999999975</c:v>
                </c:pt>
                <c:pt idx="1">
                  <c:v>7633.7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за 1полугодие 2015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21328.400000000001</c:v>
                </c:pt>
                <c:pt idx="1">
                  <c:v>19694.2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исполнение за 9 месяцев 2015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30951.599999999995</c:v>
                </c:pt>
                <c:pt idx="1">
                  <c:v>27042.7</c:v>
                </c:pt>
              </c:numCache>
            </c:numRef>
          </c:val>
        </c:ser>
        <c:axId val="59023360"/>
        <c:axId val="59024896"/>
      </c:barChart>
      <c:catAx>
        <c:axId val="59023360"/>
        <c:scaling>
          <c:orientation val="minMax"/>
        </c:scaling>
        <c:axPos val="b"/>
        <c:numFmt formatCode="General" sourceLinked="1"/>
        <c:tickLblPos val="nextTo"/>
        <c:crossAx val="59024896"/>
        <c:crosses val="autoZero"/>
        <c:auto val="1"/>
        <c:lblAlgn val="ctr"/>
        <c:lblOffset val="100"/>
      </c:catAx>
      <c:valAx>
        <c:axId val="59024896"/>
        <c:scaling>
          <c:orientation val="minMax"/>
        </c:scaling>
        <c:axPos val="l"/>
        <c:majorGridlines/>
        <c:numFmt formatCode="General" sourceLinked="1"/>
        <c:tickLblPos val="nextTo"/>
        <c:crossAx val="59023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24586157093679"/>
          <c:y val="0.12412943700699923"/>
          <c:w val="0.32992057538161351"/>
          <c:h val="0.8664905288301301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C71C57-287F-4B45-A944-A01B7AFC62FA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3F1960-0ACD-4CF5-A563-C69B3CFED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2858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Бюджет для граждан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г</a:t>
            </a:r>
            <a:r>
              <a:rPr lang="ru-RU" sz="2800" dirty="0" smtClean="0"/>
              <a:t>ородское поселение Октябрьское</a:t>
            </a:r>
          </a:p>
          <a:p>
            <a:pPr algn="ctr"/>
            <a:r>
              <a:rPr lang="ru-RU" sz="2800" dirty="0" smtClean="0"/>
              <a:t>2015 год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785794"/>
            <a:ext cx="6986614" cy="485300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	Бюджет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	Доходы бюджета – поступающие в бюджет денежные средства.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	Расходы бюджета – выплачиваемые из бюджета денежные средства.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81546"/>
            <a:ext cx="1378514" cy="127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817522" cy="56436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	Дефицит бюджета – превышение расходов над его доходами.</a:t>
            </a:r>
          </a:p>
          <a:p>
            <a:pPr algn="l"/>
            <a:endParaRPr lang="ru-RU" sz="2800" dirty="0" smtClean="0"/>
          </a:p>
          <a:p>
            <a:pPr algn="l"/>
            <a:endParaRPr lang="ru-RU" sz="2800" dirty="0" smtClean="0"/>
          </a:p>
          <a:p>
            <a:pPr algn="l"/>
            <a:endParaRPr lang="ru-RU" sz="2800" dirty="0" smtClean="0"/>
          </a:p>
          <a:p>
            <a:r>
              <a:rPr lang="ru-RU" sz="2800" dirty="0" smtClean="0"/>
              <a:t>	</a:t>
            </a:r>
            <a:r>
              <a:rPr lang="ru-RU" sz="2800" dirty="0" err="1" smtClean="0"/>
              <a:t>Профицит</a:t>
            </a:r>
            <a:r>
              <a:rPr lang="ru-RU" sz="2800" dirty="0" smtClean="0"/>
              <a:t> бюджета – превышение доходов бюджета над его расходами.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257297" cy="204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643446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4632" cy="177281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параметры первоначального бюджета </a:t>
            </a:r>
            <a:r>
              <a:rPr lang="ru-RU" sz="2800" dirty="0" err="1" smtClean="0"/>
              <a:t>гп</a:t>
            </a:r>
            <a:r>
              <a:rPr lang="ru-RU" sz="2800" dirty="0" smtClean="0"/>
              <a:t> Октябрьское на 2015 год и плановый период 2016-2017 гг.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714488"/>
            <a:ext cx="7429552" cy="392431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                                                                                      в тыс. рублей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481" y="2143117"/>
          <a:ext cx="6143668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431"/>
                <a:gridCol w="1152128"/>
                <a:gridCol w="1390192"/>
                <a:gridCol w="1535917"/>
              </a:tblGrid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г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38784,8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38655,9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34105,3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38784,8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38655,9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34105,3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500570"/>
            <a:ext cx="464347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43852" cy="1055609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параметры бюджета </a:t>
            </a:r>
            <a:r>
              <a:rPr lang="ru-RU" sz="2800" dirty="0" err="1" smtClean="0"/>
              <a:t>гп</a:t>
            </a:r>
            <a:r>
              <a:rPr lang="ru-RU" sz="2800" dirty="0" smtClean="0"/>
              <a:t> Октябрьское на 2015 год и плановый период 2016-2017 гг.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556792"/>
            <a:ext cx="7429552" cy="408200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                                                                                      в тыс. рублей</a:t>
            </a:r>
            <a:endParaRPr lang="ru-RU" sz="16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99592" y="3933056"/>
          <a:ext cx="727280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43608" y="1628800"/>
          <a:ext cx="7848872" cy="2280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495"/>
                <a:gridCol w="1380820"/>
                <a:gridCol w="1671519"/>
                <a:gridCol w="1744194"/>
                <a:gridCol w="1598844"/>
              </a:tblGrid>
              <a:tr h="15121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 2015 г. (тыс. 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квартал на 01.04.2015 г. (тыс. руб.)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полугодие на 01.07.2015 г. (тыс. руб.)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 месяцев на 01.10.2015 г. (тыс. руб.) 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38784,8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9243,8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21328,4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30951,6</a:t>
                      </a:r>
                      <a:endParaRPr lang="ru-RU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38784,8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7633,7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19694,2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27042,7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0262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Исполнение доходной части бюджета                 </a:t>
            </a:r>
            <a:r>
              <a:rPr lang="ru-RU" sz="2800" dirty="0" err="1" smtClean="0"/>
              <a:t>гп</a:t>
            </a:r>
            <a:r>
              <a:rPr lang="ru-RU" sz="2800" dirty="0" smtClean="0"/>
              <a:t> Октябрьское за 9 месяцев 2015 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3" y="1124748"/>
          <a:ext cx="8928993" cy="5649568"/>
        </p:xfrm>
        <a:graphic>
          <a:graphicData uri="http://schemas.openxmlformats.org/drawingml/2006/table">
            <a:tbl>
              <a:tblPr/>
              <a:tblGrid>
                <a:gridCol w="2840910"/>
                <a:gridCol w="975515"/>
                <a:gridCol w="1169241"/>
                <a:gridCol w="918991"/>
                <a:gridCol w="1160218"/>
                <a:gridCol w="856006"/>
                <a:gridCol w="1008112"/>
              </a:tblGrid>
              <a:tr h="3080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(тыс.руб.)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2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01.04.2015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исполнения за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квартал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01.07.2015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исполнения за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 полугодие 2015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01.10.2015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исполнения за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9 месяцев 2015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3288,6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6555,8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11742,5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72,4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5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3043,3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6143,3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9054,1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63,9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185,3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227,7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393,9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2668,9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131,9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77,7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427,8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176,6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316,2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2241,1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167,2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225,4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1281,4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89,0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1221,7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84,9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476,4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521,0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801,6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160,3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700,7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140,1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Невыясненные поступления, зачисляемые в бюджеты поселений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5729,8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13491,2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17987,4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Дотации бюджетам субъектов РФ и муниципальных образований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2734,8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6687,6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8961,5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75,7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Иные межбюджетные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трансферты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2995,0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6803,5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9025,9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49,6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ИТОГО: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9243,8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21328,4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46,9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30951,6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64,9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Исполнение расходной части бюджета                 </a:t>
            </a:r>
            <a:r>
              <a:rPr lang="ru-RU" sz="3200" dirty="0" err="1" smtClean="0"/>
              <a:t>гп</a:t>
            </a:r>
            <a:r>
              <a:rPr lang="ru-RU" sz="3200" dirty="0" smtClean="0"/>
              <a:t> Октябрьское за 9 месяцев 2015 г.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3" y="836709"/>
          <a:ext cx="8861523" cy="6021288"/>
        </p:xfrm>
        <a:graphic>
          <a:graphicData uri="http://schemas.openxmlformats.org/drawingml/2006/table">
            <a:tbl>
              <a:tblPr/>
              <a:tblGrid>
                <a:gridCol w="3024335"/>
                <a:gridCol w="288032"/>
                <a:gridCol w="288032"/>
                <a:gridCol w="792088"/>
                <a:gridCol w="720080"/>
                <a:gridCol w="792088"/>
                <a:gridCol w="985623"/>
                <a:gridCol w="814577"/>
                <a:gridCol w="1156668"/>
              </a:tblGrid>
              <a:tr h="1790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Рз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(тыс. руб.)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5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9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01.04.2015 </a:t>
                      </a: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42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исполнения за 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квартал </a:t>
                      </a: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 </a:t>
                      </a: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7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01.07.2015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42233" marR="422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исполнения за  </a:t>
                      </a: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полугодие </a:t>
                      </a: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 </a:t>
                      </a: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01.10.2015 </a:t>
                      </a: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исполнения за </a:t>
                      </a: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9 месяцев 2015 </a:t>
                      </a:r>
                      <a:r>
                        <a:rPr lang="ru-RU" sz="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58340" marR="58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4664,9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8909,3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13017,3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719,4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1402,7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2152,6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3508,3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6116,5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9265,7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Резервные  фонды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437,3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1390,1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1599,1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 безопасность  и правоохраниельная  деятельность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83.4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1678,5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8483,0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9792,1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Общеэкономические вопросы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365,8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1021,6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1748,9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Транспорт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333,3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3896,9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4399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09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798,7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3314,0</a:t>
                      </a: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3314,0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Связь и информатика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330,1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Жилищно-коммунальное  хозяйство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1018,6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1809,5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3063,9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Жилищное хозяйство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330,4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Благоустройство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1018,6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1664,5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2641,8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45,4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296,6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43,5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929,6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99,9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296,6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43,5</a:t>
                      </a: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929,6</a:t>
                      </a: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63,2</a:t>
                      </a: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41,7</a:t>
                      </a: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41,7</a:t>
                      </a: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 культура 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  <a:endParaRPr lang="ru-RU" sz="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14,1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26,8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43,0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ИТОГО: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7633,7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18,6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19694,2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42,2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27042,7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55,3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33" marR="42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Подготовлено по материалам: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85794"/>
            <a:ext cx="8072494" cy="566754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от 29.12.2014 г. № 79 «О бюджете муниципального образования городское поселение Октябрьское на 2015 год и плановый период  2016 и 2017 годов»;</a:t>
            </a:r>
          </a:p>
          <a:p>
            <a:pPr algn="l"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 19.06.2015 г. № 113 «Об утверждении </a:t>
            </a:r>
            <a:r>
              <a:rPr lang="ru-RU" sz="1700" dirty="0" smtClean="0"/>
              <a:t>отчета об исполнении бюджета муниципального образования городское поселение Октябрьское за 1 квартал 2015 года»;</a:t>
            </a:r>
          </a:p>
          <a:p>
            <a:pPr algn="l"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 18.09.2015 г. № 121 «Об утверждении </a:t>
            </a:r>
            <a:r>
              <a:rPr lang="ru-RU" sz="1700" dirty="0" smtClean="0"/>
              <a:t>отчета об исполнении бюджета муниципального образования городское поселение Октябрьское за 1 полугодие 2015 года»;</a:t>
            </a:r>
          </a:p>
          <a:p>
            <a:pPr>
              <a:buFont typeface="Wingdings" pitchFamily="2" charset="2"/>
              <a:buChar char="ü"/>
            </a:pPr>
            <a:r>
              <a:rPr lang="ru-RU" sz="1700" dirty="0" smtClean="0"/>
              <a:t>Решение Совета депутатов 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 </a:t>
            </a:r>
            <a:r>
              <a:rPr lang="ru-RU" sz="1700" dirty="0" smtClean="0"/>
              <a:t>03.11.2015 г. № 132 «</a:t>
            </a:r>
            <a:r>
              <a:rPr lang="ru-RU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 утверждении </a:t>
            </a:r>
            <a:r>
              <a:rPr lang="ru-RU" sz="1700" dirty="0" smtClean="0"/>
              <a:t>отчета об исполнении бюджета муниципального образования городское поселение Октябрьское за 9 месяцев 2015 года»;</a:t>
            </a:r>
          </a:p>
          <a:p>
            <a:pPr algn="l">
              <a:buFont typeface="Wingdings" pitchFamily="2" charset="2"/>
              <a:buChar char="ü"/>
            </a:pPr>
            <a:endParaRPr lang="ru-RU" sz="1700" dirty="0" smtClean="0"/>
          </a:p>
          <a:p>
            <a:pPr algn="l"/>
            <a:endParaRPr lang="ru-RU" sz="17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673</TotalTime>
  <Words>762</Words>
  <Application>Microsoft Office PowerPoint</Application>
  <PresentationFormat>Экран (4:3)</PresentationFormat>
  <Paragraphs>378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Бюджет для граждан</vt:lpstr>
      <vt:lpstr>Слайд 2</vt:lpstr>
      <vt:lpstr>Слайд 3</vt:lpstr>
      <vt:lpstr>Основные параметры первоначального бюджета гп Октябрьское на 2015 год и плановый период 2016-2017 гг.</vt:lpstr>
      <vt:lpstr>Основные параметры бюджета гп Октябрьское на 2015 год и плановый период 2016-2017 гг.</vt:lpstr>
      <vt:lpstr>Исполнение доходной части бюджета                 гп Октябрьское за 9 месяцев 2015 г.</vt:lpstr>
      <vt:lpstr>Исполнение расходной части бюджета                 гп Октябрьское за 9 месяцев 2015 г.</vt:lpstr>
      <vt:lpstr>Подготовлено по материалам: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111</cp:revision>
  <dcterms:created xsi:type="dcterms:W3CDTF">2013-10-03T05:55:45Z</dcterms:created>
  <dcterms:modified xsi:type="dcterms:W3CDTF">2015-11-16T11:06:22Z</dcterms:modified>
</cp:coreProperties>
</file>