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50" autoAdjust="0"/>
    <p:restoredTop sz="94660"/>
  </p:normalViewPr>
  <p:slideViewPr>
    <p:cSldViewPr>
      <p:cViewPr varScale="1">
        <p:scale>
          <a:sx n="83" d="100"/>
          <a:sy n="83" d="100"/>
        </p:scale>
        <p:origin x="-3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первоначальный план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42726.5</c:v>
                </c:pt>
                <c:pt idx="1">
                  <c:v>42726.5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уточненный план на 22.05.2014 г.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49815.8</c:v>
                </c:pt>
                <c:pt idx="1">
                  <c:v>51463.6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уточненный план на 25.07.2014 г.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Лист1!$D$2:$D$3</c:f>
              <c:numCache>
                <c:formatCode>0.0</c:formatCode>
                <c:ptCount val="2"/>
                <c:pt idx="0" formatCode="General">
                  <c:v>51242.2</c:v>
                </c:pt>
                <c:pt idx="1">
                  <c:v>52890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уточненный план на 26.11.2014 г.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46190.3</c:v>
                </c:pt>
                <c:pt idx="1">
                  <c:v>47838.1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уточненный план на 28.04.2015 г.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54241.5</c:v>
                </c:pt>
                <c:pt idx="1">
                  <c:v>55889.3</c:v>
                </c:pt>
              </c:numCache>
            </c:numRef>
          </c:val>
        </c:ser>
        <c:axId val="82841984"/>
        <c:axId val="82843520"/>
      </c:barChart>
      <c:catAx>
        <c:axId val="82841984"/>
        <c:scaling>
          <c:orientation val="minMax"/>
        </c:scaling>
        <c:axPos val="b"/>
        <c:numFmt formatCode="General" sourceLinked="1"/>
        <c:tickLblPos val="nextTo"/>
        <c:crossAx val="82843520"/>
        <c:crosses val="autoZero"/>
        <c:auto val="1"/>
        <c:lblAlgn val="ctr"/>
        <c:lblOffset val="100"/>
      </c:catAx>
      <c:valAx>
        <c:axId val="82843520"/>
        <c:scaling>
          <c:orientation val="minMax"/>
        </c:scaling>
        <c:axPos val="l"/>
        <c:majorGridlines/>
        <c:numFmt formatCode="General" sourceLinked="1"/>
        <c:tickLblPos val="nextTo"/>
        <c:crossAx val="82841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827599078760689"/>
          <c:y val="6.9014156797969337E-2"/>
          <c:w val="0.31838392887694433"/>
          <c:h val="0.69872336851535655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первоначальный план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42726.5</c:v>
                </c:pt>
                <c:pt idx="1">
                  <c:v>42726.5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 за 1 квартал 2014 г.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 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 formatCode="General">
                  <c:v>8317.7000000000007</c:v>
                </c:pt>
                <c:pt idx="1">
                  <c:v>9780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исполение за 1 полугодие 2014 г.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 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20787.59999999998</c:v>
                </c:pt>
                <c:pt idx="1">
                  <c:v>21215.4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исполение за 9 месяцев 2014 г.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 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34554.400000000001</c:v>
                </c:pt>
                <c:pt idx="1">
                  <c:v>33324.5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исполение за 2014 г.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 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54226.1</c:v>
                </c:pt>
                <c:pt idx="1">
                  <c:v>54654.8</c:v>
                </c:pt>
              </c:numCache>
            </c:numRef>
          </c:val>
        </c:ser>
        <c:shape val="box"/>
        <c:axId val="83124224"/>
        <c:axId val="83125760"/>
        <c:axId val="0"/>
      </c:bar3DChart>
      <c:catAx>
        <c:axId val="83124224"/>
        <c:scaling>
          <c:orientation val="minMax"/>
        </c:scaling>
        <c:axPos val="b"/>
        <c:tickLblPos val="nextTo"/>
        <c:crossAx val="83125760"/>
        <c:crosses val="autoZero"/>
        <c:auto val="1"/>
        <c:lblAlgn val="ctr"/>
        <c:lblOffset val="100"/>
      </c:catAx>
      <c:valAx>
        <c:axId val="83125760"/>
        <c:scaling>
          <c:orientation val="minMax"/>
        </c:scaling>
        <c:axPos val="l"/>
        <c:majorGridlines/>
        <c:numFmt formatCode="General" sourceLinked="1"/>
        <c:tickLblPos val="nextTo"/>
        <c:crossAx val="83124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751488447089411"/>
          <c:y val="2.7973983109905214E-2"/>
          <c:w val="0.35248511552910688"/>
          <c:h val="0.972026016890095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1C71C57-287F-4B45-A944-A01B7AFC62FA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1C57-287F-4B45-A944-A01B7AFC62FA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1C57-287F-4B45-A944-A01B7AFC62FA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C71C57-287F-4B45-A944-A01B7AFC62FA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1C71C57-287F-4B45-A944-A01B7AFC62FA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1C57-287F-4B45-A944-A01B7AFC62FA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1C57-287F-4B45-A944-A01B7AFC62FA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C71C57-287F-4B45-A944-A01B7AFC62FA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1C57-287F-4B45-A944-A01B7AFC62FA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C71C57-287F-4B45-A944-A01B7AFC62FA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C71C57-287F-4B45-A944-A01B7AFC62FA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C71C57-287F-4B45-A944-A01B7AFC62FA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28588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Бюджет для граждан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57496"/>
            <a:ext cx="6400800" cy="2781304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г</a:t>
            </a:r>
            <a:r>
              <a:rPr lang="ru-RU" sz="2800" dirty="0" smtClean="0"/>
              <a:t>ородское поселение </a:t>
            </a:r>
            <a:r>
              <a:rPr lang="ru-RU" sz="2800" dirty="0" smtClean="0"/>
              <a:t>Октябрьское </a:t>
            </a:r>
          </a:p>
          <a:p>
            <a:pPr algn="ctr"/>
            <a:r>
              <a:rPr lang="ru-RU" sz="2800" dirty="0" smtClean="0"/>
              <a:t>з</a:t>
            </a:r>
            <a:r>
              <a:rPr lang="ru-RU" sz="2800" dirty="0" smtClean="0"/>
              <a:t>а 2014 </a:t>
            </a:r>
            <a:r>
              <a:rPr lang="ru-RU" sz="2800" dirty="0" smtClean="0"/>
              <a:t>год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Подготовлено по материалам: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785794"/>
            <a:ext cx="8072494" cy="5667542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ü"/>
            </a:pPr>
            <a:r>
              <a:rPr lang="ru-RU" sz="1700" dirty="0" smtClean="0"/>
              <a:t>Решение Совета депутатов от 30.12.2013 г. № 26 «О бюджете муниципального образования городское поселение Октябрьское на 2014 год и плановый период  2015 и 2016 годов»;</a:t>
            </a:r>
          </a:p>
          <a:p>
            <a:pPr algn="l">
              <a:buFont typeface="Wingdings" pitchFamily="2" charset="2"/>
              <a:buChar char="ü"/>
            </a:pPr>
            <a:r>
              <a:rPr lang="ru-RU" sz="1700" dirty="0" smtClean="0"/>
              <a:t>Решение Совета депутатов от 22.05.2014 г. № 47 «Об утверждении отчета об исполнении бюджета муниципального образования городское поселение Октябрьское за 1 квартал 2014 года»;</a:t>
            </a:r>
          </a:p>
          <a:p>
            <a:pPr algn="l">
              <a:buFont typeface="Wingdings" pitchFamily="2" charset="2"/>
              <a:buChar char="ü"/>
            </a:pPr>
            <a:r>
              <a:rPr lang="ru-RU" sz="1700" dirty="0" smtClean="0"/>
              <a:t> Решение Совета депутатов от 25.07.2014 г. № 53 «Об утверждении отчета об исполнении бюджета муниципального образования городского поселение Октябрьское за 1 полугодие 2014 года»</a:t>
            </a:r>
          </a:p>
          <a:p>
            <a:pPr>
              <a:buFont typeface="Wingdings" pitchFamily="2" charset="2"/>
              <a:buChar char="ü"/>
            </a:pPr>
            <a:r>
              <a:rPr lang="ru-RU" sz="1700" dirty="0" smtClean="0"/>
              <a:t>Решение Совета депутатов от 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26.11.2014 г. № 70 «</a:t>
            </a:r>
            <a:r>
              <a:rPr lang="ru-RU" sz="1700" dirty="0" smtClean="0"/>
              <a:t>Об утверждении отчета об исполнении бюджета муниципального образования городского поселение Октябрьское за 9 месяцев 2014 года»</a:t>
            </a:r>
          </a:p>
          <a:p>
            <a:pPr>
              <a:buFont typeface="Wingdings" pitchFamily="2" charset="2"/>
              <a:buChar char="ü"/>
            </a:pPr>
            <a:r>
              <a:rPr lang="ru-RU" sz="1700" dirty="0" smtClean="0"/>
              <a:t>Решение Совета депутатов от 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28.04.2015 г. № 100 «</a:t>
            </a:r>
            <a:r>
              <a:rPr lang="ru-RU" sz="1700" dirty="0" smtClean="0"/>
              <a:t>Об утверждении отчета об исполнении бюджета муниципального образования городского поселение Октябрьское за 2014 год»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785794"/>
            <a:ext cx="6986614" cy="485300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	Бюджет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l"/>
            <a:endParaRPr lang="ru-RU" sz="2400" dirty="0" smtClean="0"/>
          </a:p>
          <a:p>
            <a:pPr algn="l"/>
            <a:r>
              <a:rPr lang="ru-RU" sz="2400" dirty="0" smtClean="0"/>
              <a:t>	Доходы бюджета – поступающие в бюджет денежные средства.</a:t>
            </a:r>
          </a:p>
          <a:p>
            <a:pPr algn="l"/>
            <a:endParaRPr lang="ru-RU" sz="2400" dirty="0" smtClean="0"/>
          </a:p>
          <a:p>
            <a:pPr algn="l"/>
            <a:r>
              <a:rPr lang="ru-RU" sz="2400" dirty="0" smtClean="0"/>
              <a:t>	Расходы бюджета – выплачиваемые из бюджета денежные средства.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4929198"/>
            <a:ext cx="15430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71480"/>
            <a:ext cx="7429552" cy="564360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	Дефицит бюджета – превышение расходов над его доходами.</a:t>
            </a:r>
          </a:p>
          <a:p>
            <a:pPr algn="l"/>
            <a:endParaRPr lang="ru-RU" sz="2800" dirty="0" smtClean="0"/>
          </a:p>
          <a:p>
            <a:pPr algn="l"/>
            <a:endParaRPr lang="ru-RU" sz="2800" dirty="0" smtClean="0"/>
          </a:p>
          <a:p>
            <a:pPr algn="l"/>
            <a:endParaRPr lang="ru-RU" sz="2800" dirty="0" smtClean="0"/>
          </a:p>
          <a:p>
            <a:r>
              <a:rPr lang="ru-RU" sz="2800" dirty="0" smtClean="0"/>
              <a:t>	</a:t>
            </a:r>
            <a:r>
              <a:rPr lang="ru-RU" sz="2800" dirty="0" err="1" smtClean="0"/>
              <a:t>Профицит</a:t>
            </a:r>
            <a:r>
              <a:rPr lang="ru-RU" sz="2800" dirty="0" smtClean="0"/>
              <a:t> бюджета – превышение доходов бюджета над его расходами.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1142984"/>
            <a:ext cx="1257297" cy="204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4643446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4632" cy="1772816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Основные параметры первоначального бюджета </a:t>
            </a:r>
            <a:r>
              <a:rPr lang="ru-RU" sz="2800" dirty="0" err="1" smtClean="0"/>
              <a:t>гп</a:t>
            </a:r>
            <a:r>
              <a:rPr lang="ru-RU" sz="2800" dirty="0" smtClean="0"/>
              <a:t> Октябрьское на 2014 год и плановый период 2015-2016 гг.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714488"/>
            <a:ext cx="7429552" cy="392431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                                                                                                в тыс. рублей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14481" y="2143117"/>
          <a:ext cx="6143668" cy="214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431"/>
                <a:gridCol w="1152128"/>
                <a:gridCol w="1390192"/>
                <a:gridCol w="1535917"/>
              </a:tblGrid>
              <a:tr h="71438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2014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2015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2016 г</a:t>
                      </a:r>
                      <a:endParaRPr lang="ru-RU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42726,5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35674,6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35055,7</a:t>
                      </a:r>
                      <a:endParaRPr lang="ru-RU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42726,5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35674,6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35055,7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4500570"/>
            <a:ext cx="464347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43852" cy="1214446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Основные параметры бюджета </a:t>
            </a:r>
            <a:r>
              <a:rPr lang="ru-RU" sz="2800" dirty="0" err="1" smtClean="0"/>
              <a:t>гп</a:t>
            </a:r>
            <a:r>
              <a:rPr lang="ru-RU" sz="2800" dirty="0" smtClean="0"/>
              <a:t> Октябрьское на 2014 год и плановый период 2015-2016 гг.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714488"/>
            <a:ext cx="7429552" cy="392431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                                                                                                в тыс. рублей</a:t>
            </a:r>
            <a:endParaRPr lang="ru-RU" sz="16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357290" y="2500306"/>
          <a:ext cx="6429420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6429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/>
              <a:t>Расходы бюджета </a:t>
            </a:r>
            <a:r>
              <a:rPr lang="ru-RU" sz="1800" dirty="0" err="1" smtClean="0"/>
              <a:t>гп</a:t>
            </a:r>
            <a:r>
              <a:rPr lang="ru-RU" sz="1800" dirty="0" smtClean="0"/>
              <a:t> Октябрьское на 2014 год и плановый период               2015 и 2016 гг. по уточненному плану от 30.12.2013 г.</a:t>
            </a: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857231"/>
          <a:ext cx="8572560" cy="5159871"/>
        </p:xfrm>
        <a:graphic>
          <a:graphicData uri="http://schemas.openxmlformats.org/drawingml/2006/table">
            <a:tbl>
              <a:tblPr/>
              <a:tblGrid>
                <a:gridCol w="5326265"/>
                <a:gridCol w="309941"/>
                <a:gridCol w="318026"/>
                <a:gridCol w="900178"/>
                <a:gridCol w="859075"/>
                <a:gridCol w="859075"/>
              </a:tblGrid>
              <a:tr h="16124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 CYR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Times New Roman CYR"/>
                          <a:ea typeface="Times New Roman"/>
                          <a:cs typeface="Times New Roman"/>
                        </a:rPr>
                        <a:t>Рз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ПР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Сумма (тыс. рублей)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2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 CYR"/>
                          <a:ea typeface="Times New Roman"/>
                          <a:cs typeface="Times New Roman"/>
                        </a:rPr>
                        <a:t>2014 </a:t>
                      </a:r>
                      <a:r>
                        <a:rPr lang="ru-RU" sz="900" dirty="0">
                          <a:latin typeface="Times New Roman CYR"/>
                          <a:ea typeface="Times New Roman"/>
                          <a:cs typeface="Times New Roman"/>
                        </a:rPr>
                        <a:t>г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74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 CYR"/>
                          <a:ea typeface="Times New Roman"/>
                          <a:cs typeface="Times New Roman"/>
                        </a:rPr>
                        <a:t>2015 </a:t>
                      </a:r>
                      <a:r>
                        <a:rPr lang="ru-RU" sz="900" dirty="0">
                          <a:latin typeface="Times New Roman CYR"/>
                          <a:ea typeface="Times New Roman"/>
                          <a:cs typeface="Times New Roman"/>
                        </a:rPr>
                        <a:t>г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 CYR"/>
                          <a:ea typeface="Times New Roman"/>
                          <a:cs typeface="Times New Roman"/>
                        </a:rPr>
                        <a:t>2016 </a:t>
                      </a:r>
                      <a:r>
                        <a:rPr lang="ru-RU" sz="900" dirty="0">
                          <a:latin typeface="Times New Roman CYR"/>
                          <a:ea typeface="Times New Roman"/>
                          <a:cs typeface="Times New Roman"/>
                        </a:rPr>
                        <a:t>г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 CYR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 CYR"/>
                          <a:ea typeface="Times New Roman"/>
                          <a:cs typeface="Times New Roman"/>
                        </a:rPr>
                        <a:t>01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15412,6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16304,5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17165,4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 CYR"/>
                          <a:ea typeface="Times New Roman"/>
                          <a:cs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01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02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3500,0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3500,0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3500,0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7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Функционирование Правительства Российской Федерации, высших  исполнительных органов государственной власти субъектов Российской Федерации, местных администраций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01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04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10800,6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10800,6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10800,6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 CYR"/>
                          <a:ea typeface="Times New Roman"/>
                          <a:cs typeface="Times New Roman"/>
                        </a:rPr>
                        <a:t>Резервные  фонды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01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11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72,0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72,0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72,0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 CYR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01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 CYR"/>
                          <a:ea typeface="Times New Roman"/>
                          <a:cs typeface="Times New Roman"/>
                        </a:rPr>
                        <a:t>13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1040,0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1931,9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2792,8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 CYR"/>
                          <a:ea typeface="Times New Roman"/>
                          <a:cs typeface="Times New Roman"/>
                        </a:rPr>
                        <a:t>Национальная  безопасность  и правоохраниельная  деятельность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 CYR"/>
                          <a:ea typeface="Times New Roman"/>
                          <a:cs typeface="Times New Roman"/>
                        </a:rPr>
                        <a:t>03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470,0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470,0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470,0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Защита населения и территории от последствий чрезвычайных ситуаций природного и техногенного характера, гражданская оборона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03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09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470,0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470,0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470,0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 CYR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 CYR"/>
                          <a:ea typeface="Times New Roman"/>
                          <a:cs typeface="Times New Roman"/>
                        </a:rPr>
                        <a:t>04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8322,3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8386,7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8386,7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Общеэкономические вопросы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04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 CYR"/>
                          <a:ea typeface="Times New Roman"/>
                          <a:cs typeface="Times New Roman"/>
                        </a:rPr>
                        <a:t>01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Транспорт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04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 CYR"/>
                          <a:ea typeface="Times New Roman"/>
                          <a:cs typeface="Times New Roman"/>
                        </a:rPr>
                        <a:t>08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2107,0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2107,0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2107,0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Дорожное хозяйство (дорожные фонды)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04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09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5897,3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5961,7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5961,7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Связь и информатика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04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10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257.0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257,0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257,0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национальной экономики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04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 CYR"/>
                          <a:ea typeface="Times New Roman"/>
                          <a:cs typeface="Times New Roman"/>
                        </a:rPr>
                        <a:t>12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61,0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61,0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61,0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 CYR"/>
                          <a:ea typeface="Times New Roman"/>
                          <a:cs typeface="Times New Roman"/>
                        </a:rPr>
                        <a:t>Жилищно-коммунальное  хозяйство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 CYR"/>
                          <a:ea typeface="Times New Roman"/>
                          <a:cs typeface="Times New Roman"/>
                        </a:rPr>
                        <a:t>05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13025,3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9881,1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8401,3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Жилищное хозяйство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05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01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4676,0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3284,1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3104,3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Коммунальное хозяйство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05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02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2104,3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1352,0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1352,0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 CYR"/>
                          <a:ea typeface="Times New Roman"/>
                          <a:cs typeface="Times New Roman"/>
                        </a:rPr>
                        <a:t>Благоустройство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05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03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6245,0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5245,0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3945,0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 CYR"/>
                          <a:ea typeface="Times New Roman"/>
                          <a:cs typeface="Times New Roman"/>
                        </a:rPr>
                        <a:t>Культура, кинематография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 CYR"/>
                          <a:ea typeface="Times New Roman"/>
                          <a:cs typeface="Times New Roman"/>
                        </a:rPr>
                        <a:t>08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558,3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558,3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558,3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Культура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08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 CYR"/>
                          <a:ea typeface="Times New Roman"/>
                          <a:cs typeface="Times New Roman"/>
                        </a:rPr>
                        <a:t>01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558,3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558,3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558,3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 CYR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 CYR"/>
                          <a:ea typeface="Times New Roman"/>
                          <a:cs typeface="Times New Roman"/>
                        </a:rPr>
                        <a:t>11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74,0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74,0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74,0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Физическая  культура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11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 CYR"/>
                          <a:ea typeface="Times New Roman"/>
                          <a:cs typeface="Times New Roman"/>
                        </a:rPr>
                        <a:t>01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69,0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69,0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69,0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Массовый спорт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11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02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5,0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5,0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5,0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 CYR"/>
                          <a:ea typeface="Times New Roman"/>
                          <a:cs typeface="Times New Roman"/>
                        </a:rPr>
                        <a:t>Межбюджетные трансферты  бюджетам субъектов Российской Федерации и муниципальных образований общего характера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 CYR"/>
                          <a:ea typeface="Times New Roman"/>
                          <a:cs typeface="Times New Roman"/>
                        </a:rPr>
                        <a:t>14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4864,0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Прочие межбюджетные трансферты общего характера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 CYR"/>
                          <a:ea typeface="Times New Roman"/>
                          <a:cs typeface="Times New Roman"/>
                        </a:rPr>
                        <a:t>14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 CYR"/>
                          <a:ea typeface="Times New Roman"/>
                          <a:cs typeface="Times New Roman"/>
                        </a:rPr>
                        <a:t>03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4864,0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 CYR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42726,5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35674,6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Calibri"/>
                          <a:ea typeface="Calibri"/>
                          <a:cs typeface="Times New Roman"/>
                        </a:rPr>
                        <a:t>35055,7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0" marR="440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1"/>
            <a:ext cx="7886728" cy="71438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Исполнение бюджета </a:t>
            </a:r>
            <a:r>
              <a:rPr lang="ru-RU" sz="2800" dirty="0" err="1" smtClean="0"/>
              <a:t>гп</a:t>
            </a:r>
            <a:r>
              <a:rPr lang="ru-RU" sz="2800" dirty="0" smtClean="0"/>
              <a:t> Октябрьского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268760"/>
            <a:ext cx="7789592" cy="5143536"/>
          </a:xfrm>
        </p:spPr>
        <p:txBody>
          <a:bodyPr>
            <a:normAutofit/>
          </a:bodyPr>
          <a:lstStyle/>
          <a:p>
            <a:pPr algn="l"/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285861"/>
          <a:ext cx="8622612" cy="216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720357"/>
                <a:gridCol w="1875340"/>
                <a:gridCol w="2011709"/>
                <a:gridCol w="1719062"/>
              </a:tblGrid>
              <a:tr h="9574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квартал на 01.04.2014 г. (тыс. руб.)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полугодие на 01.07.2014 г. (тыс. руб.)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9 месяцев на 01.10.2014 г. (тыс. руб.)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 01.01.2015 г. (тыс. руб.)</a:t>
                      </a:r>
                    </a:p>
                  </a:txBody>
                  <a:tcPr/>
                </a:tc>
              </a:tr>
              <a:tr h="48566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8 317,7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20 787,6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34 554,4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54226,1</a:t>
                      </a:r>
                      <a:endParaRPr lang="ru-RU" dirty="0"/>
                    </a:p>
                  </a:txBody>
                  <a:tcPr/>
                </a:tc>
              </a:tr>
              <a:tr h="48566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РАСХОДЫ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9 780,0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21 215,4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33 324,5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54654,8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115616" y="3501008"/>
          <a:ext cx="7344816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02624" cy="108012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Исполнение доходной части бюджета                 </a:t>
            </a:r>
            <a:r>
              <a:rPr lang="ru-RU" sz="2800" dirty="0" err="1" smtClean="0"/>
              <a:t>гп</a:t>
            </a:r>
            <a:r>
              <a:rPr lang="ru-RU" sz="2800" dirty="0" smtClean="0"/>
              <a:t> Октябрьское за 2014 г.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1428740"/>
          <a:ext cx="7603208" cy="4552561"/>
        </p:xfrm>
        <a:graphic>
          <a:graphicData uri="http://schemas.openxmlformats.org/drawingml/2006/table">
            <a:tbl>
              <a:tblPr/>
              <a:tblGrid>
                <a:gridCol w="5181880"/>
                <a:gridCol w="1331619"/>
                <a:gridCol w="1089709"/>
              </a:tblGrid>
              <a:tr h="36201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Доходы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Исполнение (тыс.руб.)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01.01.2015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г.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 исполнения за         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2014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г.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Налоговые доходы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13729,5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102,2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Налог на доходы физических лиц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12417,2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Единый сельскохозяйственный налог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22,8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Налоги на имущество</a:t>
                      </a:r>
                      <a:endParaRPr lang="ru-RU" sz="9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1289,5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99,7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Налог на имущество физических лиц</a:t>
                      </a:r>
                      <a:endParaRPr lang="ru-RU" sz="9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605,3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99,9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Земельный налог</a:t>
                      </a:r>
                      <a:endParaRPr lang="ru-RU" sz="9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684,2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99,5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Неналоговые доходы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2761,2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99,9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2378,0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0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Доходы от продажи материальных и нематериальных активов</a:t>
                      </a:r>
                      <a:endParaRPr lang="ru-RU" sz="9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353,7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99,9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Штрафы, санкции, возмещение ущерба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29,5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Невыясненные поступления, зачисляемые в бюджеты поселений</a:t>
                      </a:r>
                      <a:endParaRPr lang="ru-RU" sz="9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Безвозмездные поступления</a:t>
                      </a:r>
                      <a:endParaRPr lang="ru-RU" sz="9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37735,4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99,9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Дотации бюджетам субъектов РФ и муниципальных образований</a:t>
                      </a:r>
                      <a:endParaRPr lang="ru-RU" sz="9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25445,1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Прочие субсидии бюджетам поселений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Прочие межбюджетные трансферты, передаваемые бюджетам поселений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12290,3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99,9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54226,1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99,9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7772400" cy="909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Исполнение расходной части бюджета                  </a:t>
            </a:r>
            <a:r>
              <a:rPr lang="ru-RU" sz="2800" dirty="0" err="1" smtClean="0"/>
              <a:t>гп</a:t>
            </a:r>
            <a:r>
              <a:rPr lang="ru-RU" sz="2800" dirty="0" smtClean="0"/>
              <a:t> Октябрьское за 2014 г.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55576" y="1124742"/>
          <a:ext cx="7992888" cy="5651320"/>
        </p:xfrm>
        <a:graphic>
          <a:graphicData uri="http://schemas.openxmlformats.org/drawingml/2006/table">
            <a:tbl>
              <a:tblPr/>
              <a:tblGrid>
                <a:gridCol w="4980251"/>
                <a:gridCol w="276333"/>
                <a:gridCol w="247416"/>
                <a:gridCol w="1175694"/>
                <a:gridCol w="1313194"/>
              </a:tblGrid>
              <a:tr h="18527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Рз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ПР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Исполнение (тыс. руб.)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8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smtClean="0">
                          <a:latin typeface="Times New Roman"/>
                          <a:ea typeface="Times New Roman"/>
                          <a:cs typeface="Times New Roman"/>
                        </a:rPr>
                        <a:t>На  01.01.2015</a:t>
                      </a:r>
                      <a:r>
                        <a:rPr lang="ru-RU" sz="800" baseline="0" smtClean="0">
                          <a:latin typeface="Times New Roman"/>
                          <a:ea typeface="Times New Roman"/>
                          <a:cs typeface="Times New Roman"/>
                        </a:rPr>
                        <a:t> г.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74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% исполнения за  </a:t>
                      </a:r>
                      <a:r>
                        <a:rPr lang="ru-RU" sz="800" dirty="0" smtClean="0">
                          <a:latin typeface="Times New Roman"/>
                          <a:ea typeface="Calibri"/>
                          <a:cs typeface="Times New Roman"/>
                        </a:rPr>
                        <a:t>2014 г..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17670,4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96,6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7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2294,6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2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Правительства Российской Федерации, высших  исполнительных органов государственной власти субъектов Российской Федерации, местных администраций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12758,8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1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Резервные  фонды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2617,0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80,8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Национальная  безопасность  и правоохраниельная  деятельность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477,4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Защита населения и территории от последствий чрезвычайных ситуаций природного и техногенного характера, гражданская оборона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09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477,4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9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17113,5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7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Общеэкономические вопросы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1870,0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4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Транспорт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2107,0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Дорожное хозяйство (дорожные фонды)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09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12619,7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Связь и информатика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486,8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национальной экономики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30,0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 хозяйство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16169,8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96,4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Жилищное хозяйство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4526,9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99,9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Коммунальное хозяйство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5362,9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6280,1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91,3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588,3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98,3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588,3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Другие вопросы в области культуры и кинематографии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08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04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60,0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Пенсионное обеспечение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01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60,0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74,0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4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Физическая  культура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69,0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Массовый спорт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5,0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  бюджетам субъектов Российской Федерации и муниципальных образований общего характера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2501,4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Прочие межбюджетные трансферты общего характера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2501,4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54654,8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97,8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572</TotalTime>
  <Words>910</Words>
  <Application>Microsoft Office PowerPoint</Application>
  <PresentationFormat>Экран (4:3)</PresentationFormat>
  <Paragraphs>405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Бюджет для граждан</vt:lpstr>
      <vt:lpstr>Слайд 2</vt:lpstr>
      <vt:lpstr>Слайд 3</vt:lpstr>
      <vt:lpstr>Основные параметры первоначального бюджета гп Октябрьское на 2014 год и плановый период 2015-2016 гг.</vt:lpstr>
      <vt:lpstr>Основные параметры бюджета гп Октябрьское на 2014 год и плановый период 2015-2016 гг.</vt:lpstr>
      <vt:lpstr>Расходы бюджета гп Октябрьское на 2014 год и плановый период               2015 и 2016 гг. по уточненному плану от 30.12.2013 г.</vt:lpstr>
      <vt:lpstr>Исполнение бюджета гп Октябрьского </vt:lpstr>
      <vt:lpstr>Исполнение доходной части бюджета                 гп Октябрьское за 2014 г.</vt:lpstr>
      <vt:lpstr>Исполнение расходной части бюджета                  гп Октябрьское за 2014 г.</vt:lpstr>
      <vt:lpstr>Подготовлено по материалам: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97</cp:revision>
  <dcterms:created xsi:type="dcterms:W3CDTF">2013-10-03T05:55:45Z</dcterms:created>
  <dcterms:modified xsi:type="dcterms:W3CDTF">2015-05-14T09:29:41Z</dcterms:modified>
</cp:coreProperties>
</file>