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0" r:id="rId2"/>
    <p:sldId id="269" r:id="rId3"/>
    <p:sldId id="271" r:id="rId4"/>
    <p:sldId id="273" r:id="rId5"/>
    <p:sldId id="274" r:id="rId6"/>
    <p:sldId id="268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3AF5-405A-416E-8C24-060AEAAAAD3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6163-5894-4076-BA4C-81027222D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4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6163-5894-4076-BA4C-81027222DD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4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6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6BD4BE-B5F8-4345-A233-778C6CD1AFE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20581" y="947912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28001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5" name="TextBox 4"/>
          <p:cNvSpPr txBox="1"/>
          <p:nvPr/>
        </p:nvSpPr>
        <p:spPr>
          <a:xfrm>
            <a:off x="-20581" y="36029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предприятия)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0897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инвестиционного проекта)</a:t>
            </a:r>
            <a:endParaRPr lang="ru-RU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13363" y="5213611"/>
            <a:ext cx="45306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Контактное лицо по проекту:</a:t>
            </a:r>
            <a:r>
              <a:rPr lang="ru-RU" dirty="0" smtClean="0"/>
              <a:t>___________</a:t>
            </a:r>
          </a:p>
          <a:p>
            <a:r>
              <a:rPr lang="ru-RU" sz="1000" i="1" u="sng" dirty="0" smtClean="0"/>
              <a:t>________________________________________________________________________________________________________________________________________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035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/>
              <a:t>Характеристика и показатели деятельности предприятия</a:t>
            </a:r>
          </a:p>
        </p:txBody>
      </p:sp>
      <p:sp>
        <p:nvSpPr>
          <p:cNvPr id="69" name="Shape 69"/>
          <p:cNvSpPr/>
          <p:nvPr/>
        </p:nvSpPr>
        <p:spPr>
          <a:xfrm>
            <a:off x="286011" y="1067975"/>
            <a:ext cx="8635241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grpSp>
        <p:nvGrpSpPr>
          <p:cNvPr id="72" name="Group 72"/>
          <p:cNvGrpSpPr/>
          <p:nvPr/>
        </p:nvGrpSpPr>
        <p:grpSpPr>
          <a:xfrm>
            <a:off x="356966" y="1237588"/>
            <a:ext cx="4173219" cy="2164091"/>
            <a:chOff x="0" y="0"/>
            <a:chExt cx="4386950" cy="1000486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4386950" cy="1000486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1" name="Shape 71"/>
            <p:cNvSpPr/>
            <p:nvPr/>
          </p:nvSpPr>
          <p:spPr>
            <a:xfrm>
              <a:off x="15606" y="15606"/>
              <a:ext cx="4355737" cy="90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Сектор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экономики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r>
                <a:rPr sz="1712"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903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</a:t>
              </a:r>
              <a:endParaRPr lang="ru-RU" sz="1712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endParaRPr lang="ru-RU" sz="1712" b="1" i="1" dirty="0" smtClean="0"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b="1" i="1" dirty="0" smtClean="0">
                  <a:ea typeface="Calibri"/>
                  <a:cs typeface="Calibri"/>
                  <a:sym typeface="Calibri"/>
                </a:rPr>
                <a:t>Наименование </a:t>
              </a:r>
              <a:r>
                <a:rPr lang="ru-RU" sz="1712" b="1" i="1" dirty="0">
                  <a:ea typeface="Calibri"/>
                  <a:cs typeface="Calibri"/>
                  <a:sym typeface="Calibri"/>
                </a:rPr>
                <a:t>продукции:</a:t>
              </a:r>
              <a:endParaRPr sz="1712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33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</a:t>
              </a:r>
              <a:endParaRPr sz="133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73" name="Table 73"/>
          <p:cNvGraphicFramePr/>
          <p:nvPr>
            <p:extLst>
              <p:ext uri="{D42A27DB-BD31-4B8C-83A1-F6EECF244321}">
                <p14:modId xmlns:p14="http://schemas.microsoft.com/office/powerpoint/2010/main" val="1075889951"/>
              </p:ext>
            </p:extLst>
          </p:nvPr>
        </p:nvGraphicFramePr>
        <p:xfrm>
          <a:off x="337783" y="3508076"/>
          <a:ext cx="4173213" cy="2659502"/>
        </p:xfrm>
        <a:graphic>
          <a:graphicData uri="http://schemas.openxmlformats.org/drawingml/2006/table">
            <a:tbl>
              <a:tblPr/>
              <a:tblGrid>
                <a:gridCol w="1989062"/>
                <a:gridCol w="1197951"/>
                <a:gridCol w="986200"/>
              </a:tblGrid>
              <a:tr h="581513"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Показатель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Значение</a:t>
                      </a:r>
                      <a:r>
                        <a:rPr sz="1500" i="1" dirty="0">
                          <a:sym typeface="Helvetica"/>
                        </a:rPr>
                        <a:t> в </a:t>
                      </a:r>
                      <a:r>
                        <a:rPr sz="1500" i="1" dirty="0" err="1">
                          <a:sym typeface="Helvetica"/>
                        </a:rPr>
                        <a:t>отчетном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периоде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Динамика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Выручка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от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реализации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Прибыль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Рентабельность активов, %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630642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Среднесписочная численность работников, чел.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6" name="Group 76"/>
          <p:cNvGrpSpPr/>
          <p:nvPr/>
        </p:nvGrpSpPr>
        <p:grpSpPr>
          <a:xfrm>
            <a:off x="4639109" y="2585595"/>
            <a:ext cx="4173218" cy="3520843"/>
            <a:chOff x="-2" y="-12102"/>
            <a:chExt cx="4386949" cy="1284960"/>
          </a:xfrm>
        </p:grpSpPr>
        <p:sp>
          <p:nvSpPr>
            <p:cNvPr id="74" name="Shape 74"/>
            <p:cNvSpPr/>
            <p:nvPr/>
          </p:nvSpPr>
          <p:spPr>
            <a:xfrm>
              <a:off x="-2" y="-12102"/>
              <a:ext cx="4386949" cy="1284960"/>
            </a:xfrm>
            <a:prstGeom prst="roundRect">
              <a:avLst>
                <a:gd name="adj" fmla="val 3776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b="1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5" name="Shape 75"/>
            <p:cNvSpPr/>
            <p:nvPr/>
          </p:nvSpPr>
          <p:spPr>
            <a:xfrm>
              <a:off x="20005" y="20006"/>
              <a:ext cx="4346936" cy="12395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Характеристика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рынка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ru-RU" sz="1712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52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sz="152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grpSp>
        <p:nvGrpSpPr>
          <p:cNvPr id="16" name="Group 72"/>
          <p:cNvGrpSpPr/>
          <p:nvPr/>
        </p:nvGrpSpPr>
        <p:grpSpPr>
          <a:xfrm>
            <a:off x="4639108" y="1242878"/>
            <a:ext cx="4173219" cy="1219768"/>
            <a:chOff x="0" y="1"/>
            <a:chExt cx="4386950" cy="759467"/>
          </a:xfrm>
        </p:grpSpPr>
        <p:sp>
          <p:nvSpPr>
            <p:cNvPr id="17" name="Shape 70"/>
            <p:cNvSpPr/>
            <p:nvPr/>
          </p:nvSpPr>
          <p:spPr>
            <a:xfrm>
              <a:off x="0" y="1"/>
              <a:ext cx="4386950" cy="759467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18" name="Shape 71"/>
            <p:cNvSpPr/>
            <p:nvPr/>
          </p:nvSpPr>
          <p:spPr>
            <a:xfrm>
              <a:off x="15606" y="15606"/>
              <a:ext cx="4355737" cy="706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lang="ru-RU" b="1" i="1" dirty="0" smtClean="0">
                  <a:latin typeface="Calibri"/>
                  <a:ea typeface="Calibri"/>
                  <a:cs typeface="Calibri"/>
                  <a:sym typeface="Calibri"/>
                </a:rPr>
                <a:t>Время работы на рынке:</a:t>
              </a:r>
              <a:r>
                <a:rPr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   лет</a:t>
              </a:r>
              <a:endParaRPr lang="ru-RU" sz="1600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b="1" i="1" dirty="0" smtClean="0">
                  <a:ea typeface="Calibri"/>
                  <a:cs typeface="Calibri"/>
                  <a:sym typeface="Calibri"/>
                </a:rPr>
                <a:t>Доля рынка: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______________      %  </a:t>
              </a:r>
              <a:endParaRPr sz="1600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79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Характеристика инвестиционного проекта</a:t>
            </a:r>
            <a:endParaRPr lang="ru-RU" sz="2664" dirty="0"/>
          </a:p>
        </p:txBody>
      </p:sp>
      <p:sp>
        <p:nvSpPr>
          <p:cNvPr id="69" name="Shape 69"/>
          <p:cNvSpPr/>
          <p:nvPr/>
        </p:nvSpPr>
        <p:spPr>
          <a:xfrm>
            <a:off x="67800" y="1067975"/>
            <a:ext cx="8941118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7307" y="1167785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Содержание, описание, идея: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2118" y="1587344"/>
            <a:ext cx="4145973" cy="978976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Наименование, краткое описание проекта</a:t>
            </a:r>
            <a:r>
              <a:rPr lang="ru-RU" sz="1600" dirty="0" smtClean="0">
                <a:solidFill>
                  <a:schemeClr val="tx1"/>
                </a:solidFill>
              </a:rPr>
              <a:t>______________________________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</a:t>
            </a:r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2117" y="2693895"/>
            <a:ext cx="4145973" cy="3239314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>
                <a:solidFill>
                  <a:schemeClr val="tx1"/>
                </a:solidFill>
              </a:rPr>
              <a:t>Преимущества проекта*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1) 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2)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3</a:t>
            </a:r>
            <a:r>
              <a:rPr lang="ru-RU" sz="1200" i="1" dirty="0" smtClean="0">
                <a:solidFill>
                  <a:schemeClr val="tx1"/>
                </a:solidFill>
              </a:rPr>
              <a:t>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4)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5)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19517" y="1164481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Сбыт: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88262" y="1490354"/>
            <a:ext cx="4154402" cy="1938731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Потенциальные    потребители    товаров  (работ, услуг):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6383" y="6373860"/>
            <a:ext cx="902851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Могут указываться актуальность и преимущества продукции, планируемой к выпуску в рамках инвестиционного проекта, основные конкурентные преимущества и иные отличительные особенности проекта.</a:t>
            </a: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95453" y="4301521"/>
            <a:ext cx="4154402" cy="1716467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Предприятия-партнеры, заключенные договоры</a:t>
            </a:r>
            <a:r>
              <a:rPr lang="ru-RU" sz="1400" b="1" i="1" u="sng" dirty="0" smtClean="0">
                <a:solidFill>
                  <a:schemeClr val="tx1"/>
                </a:solidFill>
              </a:rPr>
              <a:t>: 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688262" y="3525591"/>
            <a:ext cx="4136586" cy="679424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</a:rPr>
              <a:t>Объем среднегодового спроса:</a:t>
            </a:r>
          </a:p>
          <a:p>
            <a:pPr algn="ctr"/>
            <a:r>
              <a:rPr lang="ru-RU" sz="1400" b="1" i="1" u="sng" dirty="0" smtClean="0">
                <a:solidFill>
                  <a:schemeClr val="tx1"/>
                </a:solidFill>
              </a:rPr>
              <a:t>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Показатели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315" y="1153595"/>
            <a:ext cx="3276600" cy="953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Место реализации проекта: ___________________________</a:t>
            </a:r>
          </a:p>
          <a:p>
            <a:pPr algn="ctr">
              <a:lnSpc>
                <a:spcPts val="1500"/>
              </a:lnSpc>
            </a:pPr>
            <a:r>
              <a:rPr lang="ru-RU" sz="1050" dirty="0" smtClean="0"/>
              <a:t>(</a:t>
            </a:r>
            <a:r>
              <a:rPr lang="ru-RU" sz="1050" i="1" dirty="0" smtClean="0"/>
              <a:t>наименование муниципального образования</a:t>
            </a:r>
            <a:r>
              <a:rPr lang="ru-RU" sz="1050" dirty="0" smtClean="0"/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19006" y="1153594"/>
            <a:ext cx="2774965" cy="94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Срок реализации проекта:</a:t>
            </a:r>
          </a:p>
          <a:p>
            <a:pPr algn="ctr">
              <a:spcBef>
                <a:spcPts val="1200"/>
              </a:spcBef>
            </a:pPr>
            <a:r>
              <a:rPr lang="ru-RU" dirty="0" smtClean="0"/>
              <a:t>______ - ______ гг.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69573" y="1153595"/>
            <a:ext cx="2777645" cy="94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Стадия реализации проекта: ______________</a:t>
            </a:r>
          </a:p>
          <a:p>
            <a:pPr>
              <a:lnSpc>
                <a:spcPts val="1900"/>
              </a:lnSpc>
            </a:pPr>
            <a:r>
              <a:rPr lang="ru-RU" dirty="0" smtClean="0"/>
              <a:t>______________________</a:t>
            </a:r>
            <a:r>
              <a:rPr lang="ru-RU" baseline="20000" dirty="0" smtClean="0"/>
              <a:t>*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7928" y="2301038"/>
            <a:ext cx="5494199" cy="3954289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Экономические показатели проекта: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spcBef>
                <a:spcPts val="90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Срок окупаемости ─  ______ лет</a:t>
            </a:r>
          </a:p>
          <a:p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4215" y="2789298"/>
            <a:ext cx="141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Показатель: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4081" y="2696379"/>
            <a:ext cx="123071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до реализации проекта: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585187" y="2685943"/>
            <a:ext cx="141858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после реализации проекта: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94829" y="3282670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Мощность (объем производства)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99452" y="3289140"/>
            <a:ext cx="1139973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83952" y="3292146"/>
            <a:ext cx="1161136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205037" y="3401577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95329" y="3928623"/>
            <a:ext cx="18534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Выручка от реализации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93302" y="3920234"/>
            <a:ext cx="1134695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95380" y="3926245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7205037" y="4041774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94829" y="4617358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Прибыль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85751" y="4599222"/>
            <a:ext cx="114224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95380" y="4602704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7" name="Штриховая стрелка вправо 36"/>
          <p:cNvSpPr/>
          <p:nvPr/>
        </p:nvSpPr>
        <p:spPr>
          <a:xfrm>
            <a:off x="7205037" y="4730509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94830" y="5239541"/>
            <a:ext cx="1853915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Рентабельность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878289" y="5236828"/>
            <a:ext cx="116113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95380" y="5239834"/>
            <a:ext cx="1149707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7" name="Штриховая стрелка вправо 46"/>
          <p:cNvSpPr/>
          <p:nvPr/>
        </p:nvSpPr>
        <p:spPr>
          <a:xfrm>
            <a:off x="7205037" y="5349662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315" y="2287863"/>
            <a:ext cx="3353691" cy="3967464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Мощностные характеристики проекта: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32890" y="4379973"/>
            <a:ext cx="3218539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r>
              <a:rPr lang="ru-RU" sz="1400" i="1" u="sng" dirty="0" smtClean="0">
                <a:solidFill>
                  <a:schemeClr val="tx1"/>
                </a:solidFill>
              </a:rPr>
              <a:t>Социальные результаты:</a:t>
            </a:r>
          </a:p>
          <a:p>
            <a:r>
              <a:rPr lang="ru-RU" sz="11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Создание постоянных рабочих мест: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 __________ ед.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 Возведение объектов инфраструктуры </a:t>
            </a:r>
            <a:r>
              <a:rPr lang="ru-RU" sz="1400" i="1" baseline="20000" dirty="0" smtClean="0">
                <a:solidFill>
                  <a:schemeClr val="tx1"/>
                </a:solidFill>
              </a:rPr>
              <a:t>**</a:t>
            </a:r>
            <a:r>
              <a:rPr lang="ru-RU" sz="1400" i="1" dirty="0" smtClean="0">
                <a:solidFill>
                  <a:schemeClr val="tx1"/>
                </a:solidFill>
              </a:rPr>
              <a:t>:              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3375" y="2990602"/>
            <a:ext cx="3218539" cy="556462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Объем производства:</a:t>
            </a:r>
          </a:p>
          <a:p>
            <a:pPr algn="r"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 млн. (тыс.) ед.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3375" y="3615777"/>
            <a:ext cx="3218539" cy="682248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Срок выхода на проектную мощность: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_________ год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-6383" y="6435645"/>
            <a:ext cx="9028511" cy="3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Указывается: </a:t>
            </a:r>
            <a:r>
              <a:rPr lang="ru-RU" sz="1000" dirty="0" err="1">
                <a:solidFill>
                  <a:schemeClr val="bg1"/>
                </a:solidFill>
              </a:rPr>
              <a:t>прединвестиционный</a:t>
            </a:r>
            <a:r>
              <a:rPr lang="ru-RU" sz="1000" dirty="0">
                <a:solidFill>
                  <a:schemeClr val="bg1"/>
                </a:solidFill>
              </a:rPr>
              <a:t>, инвестиционный или эксплуатационный этапы</a:t>
            </a:r>
          </a:p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** Указываются наименование и количественные показатели возведения объектов инфраструктуры. Например, протяженность дорог, газопровода и пр.</a:t>
            </a:r>
          </a:p>
        </p:txBody>
      </p:sp>
    </p:spTree>
    <p:extLst>
      <p:ext uri="{BB962C8B-B14F-4D97-AF65-F5344CB8AC3E}">
        <p14:creationId xmlns:p14="http://schemas.microsoft.com/office/powerpoint/2010/main" val="34576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870536" y="1143061"/>
            <a:ext cx="5229742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97595" y="3074838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97595" y="1733165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120" y="1143061"/>
            <a:ext cx="3714298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724" y="1898533"/>
            <a:ext cx="3580542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Финансирование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0626" y="2633225"/>
            <a:ext cx="20950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373" y="1195627"/>
            <a:ext cx="3677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Общая стоимость проекта:</a:t>
            </a:r>
            <a:endParaRPr lang="ru-RU" b="1" dirty="0"/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3" y="2335629"/>
            <a:ext cx="1145757" cy="114575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70534" y="1186644"/>
            <a:ext cx="525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Источники финансирования: </a:t>
            </a:r>
            <a:endParaRPr lang="ru-RU" b="1" dirty="0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22" y="1780228"/>
            <a:ext cx="980806" cy="911236"/>
          </a:xfrm>
          <a:prstGeom prst="rect">
            <a:avLst/>
          </a:prstGeom>
        </p:spPr>
      </p:pic>
      <p:pic>
        <p:nvPicPr>
          <p:cNvPr id="14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044" y="3179054"/>
            <a:ext cx="983362" cy="98336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6383" y="6435645"/>
            <a:ext cx="902851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</a:t>
            </a:r>
            <a:r>
              <a:rPr lang="ru-RU" sz="1000" dirty="0" smtClean="0">
                <a:solidFill>
                  <a:schemeClr val="bg1"/>
                </a:solidFill>
              </a:rPr>
              <a:t>Указывается сумма: для собственных -  с учетом уже вложенных собственных средств, для заемных – с учетом уже полученных займов.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1702" y="1780228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Собственные средства*: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5720" y="3181783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Заемные средства*: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72" y="2197857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72" y="3519486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20643941">
            <a:off x="3398594" y="2295594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1443873">
            <a:off x="3347948" y="3395921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3216" y="4571420"/>
            <a:ext cx="8981904" cy="1116884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0073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Объем кредита:  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Ставка кредита:  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Срок кредита: 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13315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68759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373" y="4571420"/>
            <a:ext cx="8981904" cy="1632410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5230" y="4904508"/>
            <a:ext cx="2843478" cy="1205825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Объем кредита:  ________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Ставка кредита:  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Срок кредита: __________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198472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Отсрочка платежа: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153916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" name="TextBox 2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7630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58344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8174" y="1164770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6771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1: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86943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2: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36229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3: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90060"/>
            <a:ext cx="16981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 этапа: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Объем инвестиций: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Перечень основных мероприятий: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3364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3364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23364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978728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425289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978728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425289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3978728" y="4137360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428016" y="4137359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3981455" y="5373733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428016" y="5368238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76731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723299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75368" y="2828717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721929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12473" y="1946874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2165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21929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75368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21929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1629" y="467861"/>
            <a:ext cx="8120743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660" dirty="0" smtClean="0"/>
              <a:t>План реализации инвестиционного проекта</a:t>
            </a:r>
            <a:endParaRPr lang="ru-RU" sz="2660" dirty="0"/>
          </a:p>
        </p:txBody>
      </p:sp>
    </p:spTree>
    <p:extLst>
      <p:ext uri="{BB962C8B-B14F-4D97-AF65-F5344CB8AC3E}">
        <p14:creationId xmlns:p14="http://schemas.microsoft.com/office/powerpoint/2010/main" val="38208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1034</TotalTime>
  <Words>524</Words>
  <Application>Microsoft Office PowerPoint</Application>
  <PresentationFormat>Экран (4:3)</PresentationFormat>
  <Paragraphs>168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Helvetica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проблемы</dc:title>
  <dc:creator>Лыкасова Светлана Никитична</dc:creator>
  <cp:lastModifiedBy>Лыкасова Светлана Никитична</cp:lastModifiedBy>
  <cp:revision>94</cp:revision>
  <cp:lastPrinted>2015-05-26T09:45:18Z</cp:lastPrinted>
  <dcterms:created xsi:type="dcterms:W3CDTF">2015-04-23T04:24:37Z</dcterms:created>
  <dcterms:modified xsi:type="dcterms:W3CDTF">2015-10-29T09:30:12Z</dcterms:modified>
</cp:coreProperties>
</file>