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83" r:id="rId4"/>
    <p:sldId id="284" r:id="rId5"/>
    <p:sldId id="285" r:id="rId6"/>
    <p:sldId id="291" r:id="rId7"/>
    <p:sldId id="292" r:id="rId8"/>
    <p:sldId id="293" r:id="rId9"/>
    <p:sldId id="286" r:id="rId10"/>
    <p:sldId id="294" r:id="rId11"/>
    <p:sldId id="295" r:id="rId12"/>
    <p:sldId id="296" r:id="rId13"/>
    <p:sldId id="297" r:id="rId14"/>
    <p:sldId id="298" r:id="rId15"/>
    <p:sldId id="299" r:id="rId16"/>
    <p:sldId id="288" r:id="rId17"/>
    <p:sldId id="278" r:id="rId18"/>
    <p:sldId id="269" r:id="rId1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BC"/>
    <a:srgbClr val="F8A8A2"/>
    <a:srgbClr val="F37065"/>
    <a:srgbClr val="4D4D4D"/>
    <a:srgbClr val="ABC8E7"/>
    <a:srgbClr val="89B1D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51" d="100"/>
          <a:sy n="51" d="100"/>
        </p:scale>
        <p:origin x="9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10.04.2018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10.04.2018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10.04.2018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10.04.2018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005707"/>
              </p:ext>
            </p:extLst>
          </p:nvPr>
        </p:nvGraphicFramePr>
        <p:xfrm>
          <a:off x="376486" y="548680"/>
          <a:ext cx="786792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679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51632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931187" y="5516327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5311251" y="551632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5" y="5825568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825" y="5825568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28183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25568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98783" y="582556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99325" y="5825568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1999" y="1973016"/>
            <a:ext cx="3888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572000" y="1396952"/>
            <a:ext cx="3960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».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0024" y="4806789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4828855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4796247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831807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4829649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4806789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4887506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334907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69" y="1453136"/>
            <a:ext cx="3994844" cy="262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47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019097"/>
              </p:ext>
            </p:extLst>
          </p:nvPr>
        </p:nvGraphicFramePr>
        <p:xfrm>
          <a:off x="395535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379115" y="1484784"/>
            <a:ext cx="41208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продукта</a:t>
            </a:r>
          </a:p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«Бизнес-навигатор».</a:t>
            </a:r>
            <a:endParaRPr lang="ru-RU" sz="1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5536" y="508428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2627784" y="5084280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52" name="TextBox 51"/>
          <p:cNvSpPr txBox="1"/>
          <p:nvPr/>
        </p:nvSpPr>
        <p:spPr>
          <a:xfrm>
            <a:off x="4644008" y="5084281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393521"/>
            <a:ext cx="603089" cy="58837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582" y="5393521"/>
            <a:ext cx="632508" cy="60308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6135"/>
            <a:ext cx="639863" cy="625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1043608" y="539352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95380" y="5393521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132856"/>
            <a:ext cx="3945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 в соответствии с Бизнес-планом, сформированном при помощи сервиса на портале Бизнес-навигатор МСП.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212681" y="544432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12615"/>
            <a:ext cx="3389313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4550931"/>
            <a:ext cx="7614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сформировавших Бизнес-план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при помощи сервиса на портале Бизнес-навигатор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МСП:</a:t>
            </a:r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996657" y="4470792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16632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49656" y="1412776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 descr="C:\Users\b05frv\Desktop\a519c75b8907dd207ec8b20ec767b5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101"/>
            <a:ext cx="3712762" cy="246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151998" y="296154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151487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151998" y="4149080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4550315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532" y="4471062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303" y="3307903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800070" y="33555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016" y="4512688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210137"/>
              </p:ext>
            </p:extLst>
          </p:nvPr>
        </p:nvGraphicFramePr>
        <p:xfrm>
          <a:off x="251520" y="548680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«Дальневосточный гектар»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7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870273" y="4686816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5640" y="1232173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51671" y="2817529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293096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067944" y="4365104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" y="4691924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48" y="4687086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976" y="3163887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699743" y="321151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99008" y="4654297"/>
            <a:ext cx="38252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</a:t>
            </a:r>
            <a:endParaRPr lang="en-US" sz="1000" u="sng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7"/>
          <a:stretch/>
        </p:blipFill>
        <p:spPr>
          <a:xfrm>
            <a:off x="266700" y="1215230"/>
            <a:ext cx="3578212" cy="2556867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4811318"/>
              </p:ext>
            </p:extLst>
          </p:nvPr>
        </p:nvGraphicFramePr>
        <p:xfrm>
          <a:off x="251520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«Приграничные территории»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40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140673" y="4841865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-2738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ДФО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344561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893316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07504" y="4520153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338344" y="4520153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91" y="4918981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8" y="4842135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239674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287306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0168" y="4881354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"/>
          <a:stretch/>
        </p:blipFill>
        <p:spPr>
          <a:xfrm>
            <a:off x="162191" y="1268760"/>
            <a:ext cx="3935536" cy="2754437"/>
          </a:xfrm>
          <a:prstGeom prst="rect">
            <a:avLst/>
          </a:prstGeom>
        </p:spPr>
      </p:pic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9565943"/>
              </p:ext>
            </p:extLst>
          </p:nvPr>
        </p:nvGraphicFramePr>
        <p:xfrm>
          <a:off x="179512" y="404664"/>
          <a:ext cx="7920881" cy="720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«Свободный порт Владивосток»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2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5212681" y="4758824"/>
            <a:ext cx="31037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endParaRPr lang="ru-RU" sz="1000" u="sng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среднего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73366" y="44624"/>
            <a:ext cx="6419055" cy="508918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Продукты прямого кредитования для 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ДФО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93672" y="1416569"/>
            <a:ext cx="452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</a:t>
            </a:r>
          </a:p>
          <a:p>
            <a:endParaRPr lang="ru-RU" sz="1200" dirty="0" smtClean="0">
              <a:solidFill>
                <a:srgbClr val="0072BC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текущей деятельности;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инвестиций: 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приобретение, реконструкция, модернизация, ремонт основных средств;</a:t>
            </a:r>
          </a:p>
          <a:p>
            <a:pPr marL="171450" indent="-171450">
              <a:buFontTx/>
              <a:buChar char="-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39703" y="2965324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179512" y="4448145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410352" y="443711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9" y="4846973"/>
            <a:ext cx="603089" cy="58837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556" y="4759094"/>
            <a:ext cx="632508" cy="60308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08" y="3311682"/>
            <a:ext cx="639863" cy="62515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987775" y="3359314"/>
            <a:ext cx="3184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 3 до 25 млн рублей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При кредитовании на инвестиционные цели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 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2176" y="4809346"/>
            <a:ext cx="3825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пополнение оборотных средств, финансирование текущей деятельности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 не более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 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u="sng" dirty="0" smtClean="0">
                <a:latin typeface="Arial" pitchFamily="34" charset="0"/>
                <a:cs typeface="Arial" pitchFamily="34" charset="0"/>
              </a:rPr>
              <a:t>На финансирование инвестиций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: не более 84 месяцев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"/>
          <a:stretch/>
        </p:blipFill>
        <p:spPr>
          <a:xfrm>
            <a:off x="95250" y="1268760"/>
            <a:ext cx="4108084" cy="2587074"/>
          </a:xfrm>
          <a:prstGeom prst="rect">
            <a:avLst/>
          </a:prstGeom>
        </p:spPr>
      </p:pic>
      <p:graphicFrame>
        <p:nvGraphicFramePr>
          <p:cNvPr id="18" name="Таблиц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9732575"/>
              </p:ext>
            </p:extLst>
          </p:nvPr>
        </p:nvGraphicFramePr>
        <p:xfrm>
          <a:off x="107504" y="476672"/>
          <a:ext cx="7709793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97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«Опережающее развитие»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9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9824544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7358780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8 800 30 20 100</a:t>
            </a:r>
            <a:b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058098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92786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</a:t>
            </a:r>
            <a:r>
              <a:rPr lang="ru-RU" sz="10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68189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68189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68189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304193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304193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99430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304193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304193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304193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205908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829090"/>
            <a:ext cx="76681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КРЕДИТОВАНИЯ </a:t>
            </a:r>
            <a:r>
              <a:rPr lang="ru-RU" sz="12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5480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896560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6541365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37002"/>
            <a:ext cx="7143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расходов, связанных с исполнением контрактов в рамках Ф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едеральных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31606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454587"/>
            <a:ext cx="7992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i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сельскохозяйственных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производственных 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сельскохозяйственных потребительских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кооперативов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284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10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668850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1*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419471"/>
              </p:ext>
            </p:extLst>
          </p:nvPr>
        </p:nvGraphicFramePr>
        <p:xfrm>
          <a:off x="395536" y="3501008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301209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301208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301209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661249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661249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63864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61249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661249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33282"/>
            <a:ext cx="78932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663570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9885" y="3100898"/>
            <a:ext cx="8090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 Кредитный продукт реализуется исключительно при соответствии субъекта МСП и кредитной сделки программе Минсельхоза России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5537" y="6351131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931248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Для сельскохозяйственных производственных и потребительских кооперативов.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437113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437112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437113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КРЕДИТУ*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797153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797153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07771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797153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797153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797153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36712"/>
            <a:ext cx="4721339" cy="31365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7496" y="5589240"/>
            <a:ext cx="8090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*При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субсидировании процентной ставки по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программам Минсельхоза РФ процентная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ставка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составит от 1 до 5%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78904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3732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3893898" y="306896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80526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40257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15969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077072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цели</a:t>
            </a: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i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b="1" dirty="0" smtClean="0">
                <a:latin typeface="Arial" pitchFamily="34" charset="0"/>
                <a:cs typeface="Arial" pitchFamily="34" charset="0"/>
              </a:rPr>
              <a:t>0,1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661248"/>
            <a:ext cx="7037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0,1 млн. руб. до 3 млн. руб.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включительно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не более 12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</a:t>
            </a: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 –  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7649" y="3420452"/>
            <a:ext cx="363432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0,1 млн. руб. до 3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включительно – от 10,1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3 млн. рублей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667335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AutoNum type="arabicParenR"/>
            </a:pP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финансирование инвестиций: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приобретение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, реконструкция, модернизация, ремонт основных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средств;</a:t>
            </a: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     - строительство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зданий и сооружений производственного назначения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5894" y="4885652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АО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предприниматель»</a:t>
            </a:r>
            <a:endParaRPr lang="ru-RU" sz="10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93" y="4910670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91788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060848"/>
            <a:ext cx="363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КРЕДИТОВАНИЯ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546" y="538551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10" y="538551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885050" y="538551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08" y="574555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24" y="574555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6" y="575617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6618" y="574555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2406" y="5745557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73124" y="5745557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296923"/>
            <a:ext cx="38544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1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</a:t>
            </a:r>
            <a:r>
              <a:rPr lang="ru-RU" sz="1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37" y="4869160"/>
            <a:ext cx="270407" cy="48119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364088" y="488565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21" y="4892020"/>
            <a:ext cx="270407" cy="481196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351" y="4886446"/>
            <a:ext cx="255405" cy="48119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610422" y="4944303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57745"/>
            <a:ext cx="4144571" cy="27913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23528" y="4469050"/>
            <a:ext cx="7383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Для юридических лиц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 ИП,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получивших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нефинансовую поддержку со стороны АО «Корпорация «МСП» в виде:</a:t>
            </a:r>
          </a:p>
          <a:p>
            <a:endParaRPr lang="ru-RU" sz="1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3885</TotalTime>
  <Words>2031</Words>
  <Application>Microsoft Office PowerPoint</Application>
  <PresentationFormat>Экран (4:3)</PresentationFormat>
  <Paragraphs>347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Продукты прямого кредитования для ДФО</vt:lpstr>
      <vt:lpstr>Продукты прямого кредитования для ДФО  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8 800 30 20 100  info@mspbank.ru  www.mspbank.ru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Кузнецова Татьяна Владиславовна</cp:lastModifiedBy>
  <cp:revision>137</cp:revision>
  <cp:lastPrinted>2017-11-27T08:27:26Z</cp:lastPrinted>
  <dcterms:created xsi:type="dcterms:W3CDTF">2017-08-03T13:00:25Z</dcterms:created>
  <dcterms:modified xsi:type="dcterms:W3CDTF">2018-04-10T10:23:24Z</dcterms:modified>
</cp:coreProperties>
</file>