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activeX/activeX2.xml" ContentType="application/vnd.ms-office.activeX+xml"/>
  <Override PartName="/ppt/notesSlides/notesSlide2.xml" ContentType="application/vnd.openxmlformats-officedocument.presentationml.notesSlide+xml"/>
  <Override PartName="/ppt/activeX/activeX3.xml" ContentType="application/vnd.ms-office.activeX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5"/>
  </p:notesMasterIdLst>
  <p:sldIdLst>
    <p:sldId id="309" r:id="rId2"/>
    <p:sldId id="310" r:id="rId3"/>
    <p:sldId id="311" r:id="rId4"/>
  </p:sldIdLst>
  <p:sldSz cx="9144000" cy="6858000" type="screen4x3"/>
  <p:notesSz cx="6797675" cy="9926638"/>
  <p:defaultTextStyle>
    <a:defPPr>
      <a:defRPr lang="ru-RU"/>
    </a:defPPr>
    <a:lvl1pPr marL="0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99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800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701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602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502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401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303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201" algn="l" defTabSz="9138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7"/>
    <a:srgbClr val="FFEBEF"/>
    <a:srgbClr val="FED2DB"/>
    <a:srgbClr val="DFEAF5"/>
    <a:srgbClr val="F0F5FA"/>
    <a:srgbClr val="F6F9FC"/>
    <a:srgbClr val="E6EDF6"/>
    <a:srgbClr val="008E40"/>
    <a:srgbClr val="8F2E03"/>
    <a:srgbClr val="CC4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35584" autoAdjust="0"/>
  </p:normalViewPr>
  <p:slideViewPr>
    <p:cSldViewPr>
      <p:cViewPr>
        <p:scale>
          <a:sx n="84" d="100"/>
          <a:sy n="84" d="100"/>
        </p:scale>
        <p:origin x="-235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95E4AB00-2C55-45C5-9B41-55B62B101AE8}" type="datetimeFigureOut">
              <a:rPr lang="ru-RU" smtClean="0"/>
              <a:t>07.06.2018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5258BF01-9A20-4EA9-B383-7E9F3AD59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83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99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00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01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02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502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401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303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201" algn="l" defTabSz="9138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3" y="274639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55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-57710" y="-99392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5" y="6356372"/>
            <a:ext cx="561975" cy="365125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1400"/>
            </a:lvl1pPr>
          </a:lstStyle>
          <a:p>
            <a:fld id="{E96E39A2-8495-4F15-BE55-55D510503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14"/>
          <p:cNvGrpSpPr>
            <a:grpSpLocks noChangeAspect="1"/>
          </p:cNvGrpSpPr>
          <p:nvPr userDrawn="1"/>
        </p:nvGrpSpPr>
        <p:grpSpPr bwMode="auto">
          <a:xfrm>
            <a:off x="-57719" y="116635"/>
            <a:ext cx="1173336" cy="501171"/>
            <a:chOff x="-98" y="68"/>
            <a:chExt cx="748" cy="409"/>
          </a:xfrm>
        </p:grpSpPr>
        <p:grpSp>
          <p:nvGrpSpPr>
            <p:cNvPr id="8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1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Поле 13"/>
            <p:cNvSpPr txBox="1"/>
            <p:nvPr/>
          </p:nvSpPr>
          <p:spPr>
            <a:xfrm>
              <a:off x="-98" y="186"/>
              <a:ext cx="748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defTabSz="914077">
                <a:lnSpc>
                  <a:spcPct val="115000"/>
                </a:lnSpc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 userDrawn="1"/>
        </p:nvCxnSpPr>
        <p:spPr>
          <a:xfrm flipV="1">
            <a:off x="971600" y="533275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99536" y="6453336"/>
            <a:ext cx="6565938" cy="338522"/>
          </a:xfrm>
          <a:prstGeom prst="rect">
            <a:avLst/>
          </a:prstGeom>
          <a:noFill/>
          <a:ln>
            <a:noFill/>
          </a:ln>
        </p:spPr>
        <p:txBody>
          <a:bodyPr wrap="square" lIns="91408" tIns="45704" rIns="91408" bIns="45704" rtlCol="0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914077"/>
            <a:r>
              <a:rPr lang="ru-RU" sz="1600" dirty="0" smtClean="0">
                <a:solidFill>
                  <a:prstClr val="black">
                    <a:tint val="75000"/>
                  </a:prstClr>
                </a:solidFill>
                <a:latin typeface="Times New Roman"/>
              </a:rPr>
              <a:t>Министерство финансов Свердловской области</a:t>
            </a:r>
            <a:endParaRPr lang="ru-RU" sz="1600" dirty="0">
              <a:solidFill>
                <a:prstClr val="black">
                  <a:tint val="75000"/>
                </a:prstClr>
              </a:solidFill>
              <a:latin typeface="Times New Roman"/>
            </a:endParaRP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295839" y="6525344"/>
            <a:ext cx="62037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107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-57710" y="-99392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grpSp>
        <p:nvGrpSpPr>
          <p:cNvPr id="10" name="Group 14"/>
          <p:cNvGrpSpPr>
            <a:grpSpLocks noChangeAspect="1"/>
          </p:cNvGrpSpPr>
          <p:nvPr userDrawn="1"/>
        </p:nvGrpSpPr>
        <p:grpSpPr bwMode="auto">
          <a:xfrm>
            <a:off x="-57720" y="116633"/>
            <a:ext cx="1317352" cy="537182"/>
            <a:chOff x="-98" y="68"/>
            <a:chExt cx="748" cy="352"/>
          </a:xfrm>
        </p:grpSpPr>
        <p:grpSp>
          <p:nvGrpSpPr>
            <p:cNvPr id="11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4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Поле 13"/>
            <p:cNvSpPr txBox="1"/>
            <p:nvPr/>
          </p:nvSpPr>
          <p:spPr>
            <a:xfrm>
              <a:off x="-98" y="186"/>
              <a:ext cx="748" cy="2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defTabSz="914077">
                <a:lnSpc>
                  <a:spcPct val="115000"/>
                </a:lnSpc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8" name="Подзаголовок 2"/>
          <p:cNvSpPr txBox="1">
            <a:spLocks/>
          </p:cNvSpPr>
          <p:nvPr userDrawn="1"/>
        </p:nvSpPr>
        <p:spPr>
          <a:xfrm>
            <a:off x="3419878" y="6026226"/>
            <a:ext cx="2304256" cy="715144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г. Екатеринбург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201</a:t>
            </a:r>
            <a:r>
              <a:rPr lang="en-US" sz="1800" dirty="0" smtClean="0">
                <a:solidFill>
                  <a:srgbClr val="002060"/>
                </a:solidFill>
                <a:latin typeface="Times New Roman"/>
              </a:rPr>
              <a:t>5</a:t>
            </a: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 год</a:t>
            </a:r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043608" y="265585"/>
            <a:ext cx="7992888" cy="715144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Министерство финансов Свердловской области</a:t>
            </a:r>
          </a:p>
        </p:txBody>
      </p:sp>
      <p:sp>
        <p:nvSpPr>
          <p:cNvPr id="15" name="Подзаголовок 2"/>
          <p:cNvSpPr txBox="1">
            <a:spLocks/>
          </p:cNvSpPr>
          <p:nvPr userDrawn="1"/>
        </p:nvSpPr>
        <p:spPr>
          <a:xfrm>
            <a:off x="4439063" y="4872788"/>
            <a:ext cx="4254011" cy="788479"/>
          </a:xfrm>
          <a:prstGeom prst="rect">
            <a:avLst/>
          </a:prstGeom>
        </p:spPr>
        <p:txBody>
          <a:bodyPr vert="horz" lIns="104306" tIns="52153" rIns="104306" bIns="52153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Заместитель Председателя Правительства Свердловской области</a:t>
            </a:r>
            <a:r>
              <a:rPr lang="en-US" sz="1800" dirty="0" smtClean="0">
                <a:solidFill>
                  <a:srgbClr val="002060"/>
                </a:solidFill>
                <a:latin typeface="Times New Roman"/>
              </a:rPr>
              <a:t> – </a:t>
            </a: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Министр финансов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/>
              </a:rPr>
              <a:t>Кулаченко Галина Максимовна</a:t>
            </a:r>
          </a:p>
        </p:txBody>
      </p:sp>
    </p:spTree>
    <p:extLst>
      <p:ext uri="{BB962C8B-B14F-4D97-AF65-F5344CB8AC3E}">
        <p14:creationId xmlns:p14="http://schemas.microsoft.com/office/powerpoint/2010/main" val="65650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8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8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0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2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7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6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9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77"/>
            <a:fld id="{91740518-DD6C-472D-BB65-701488809A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077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9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7"/>
          <p:cNvSpPr txBox="1">
            <a:spLocks noChangeArrowheads="1"/>
            <a:extLst>
              <a:ext uri="smNativeData">
                <pr:smNativeData xmlns="" xmlns:pr="pr" val="SMDATA_12_J4lOV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OBwAAgv7//wA3AADgBAAAAAAAAA=="/>
              </a:ext>
            </a:extLst>
          </p:cNvSpPr>
          <p:nvPr/>
        </p:nvSpPr>
        <p:spPr>
          <a:xfrm>
            <a:off x="1031708" y="-99392"/>
            <a:ext cx="7753350" cy="7293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Муниципальные образования с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высоким качеством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управления бюджетным процессом</a:t>
            </a:r>
            <a:endParaRPr lang="ru-RU" sz="2000" b="1" dirty="0">
              <a:solidFill>
                <a:srgbClr val="002060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77922"/>
              </p:ext>
            </p:extLst>
          </p:nvPr>
        </p:nvGraphicFramePr>
        <p:xfrm>
          <a:off x="1619672" y="1124744"/>
          <a:ext cx="5606251" cy="2592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606251"/>
              </a:tblGrid>
              <a:tr h="502285">
                <a:tc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ru-RU" sz="18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569739">
                <a:tc>
                  <a:txBody>
                    <a:bodyPr/>
                    <a:lstStyle/>
                    <a:p>
                      <a:pPr marL="0" marR="0" lvl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Верхняя Пышма</a:t>
                      </a:r>
                      <a:endParaRPr kumimoji="0" lang="ru-RU" sz="1600" b="0" i="0" u="none" strike="noStrike" kern="1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555130">
                <a:tc>
                  <a:txBody>
                    <a:bodyPr/>
                    <a:lstStyle/>
                    <a:p>
                      <a:pPr marL="0" marR="0" lvl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Среднеуральск</a:t>
                      </a:r>
                      <a:endParaRPr kumimoji="0" lang="ru-RU" sz="1600" b="0" i="0" u="none" strike="noStrike" kern="1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468513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Качканарский городской округ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</a:tr>
              <a:tr h="496621">
                <a:tc>
                  <a:txBody>
                    <a:bodyPr/>
                    <a:lstStyle/>
                    <a:p>
                      <a:pPr marL="0" marR="0" lvl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Верхнесалдинский</a:t>
                      </a:r>
                      <a:r>
                        <a:rPr kumimoji="0" lang="ru-RU" sz="16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 </a:t>
                      </a:r>
                    </a:p>
                  </a:txBody>
                  <a:tcPr marL="9525" marR="9525" marT="9525" marB="0">
                    <a:noFill/>
                  </a:tcPr>
                </a:tc>
              </a:tr>
            </a:tbl>
          </a:graphicData>
        </a:graphic>
      </p:graphicFrame>
      <p:sp>
        <p:nvSpPr>
          <p:cNvPr id="15" name="Лента лицом вверх 14"/>
          <p:cNvSpPr/>
          <p:nvPr/>
        </p:nvSpPr>
        <p:spPr>
          <a:xfrm>
            <a:off x="1773555" y="5222874"/>
            <a:ext cx="5580000" cy="861061"/>
          </a:xfrm>
          <a:prstGeom prst="ribbon2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Итого 4 муниципальных образования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84" name="SapphireHiddenControl" r:id="rId2" imgW="6606720" imgH="4404240"/>
        </mc:Choice>
        <mc:Fallback>
          <p:control name="SapphireHiddenControl" r:id="rId2" imgW="6606720" imgH="440424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2863" y="0"/>
                  <a:ext cx="6196013" cy="4403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305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7"/>
          <p:cNvSpPr txBox="1">
            <a:spLocks noChangeArrowheads="1"/>
            <a:extLst>
              <a:ext uri="smNativeData">
                <pr:smNativeData xmlns="" xmlns:pr="pr" val="SMDATA_12_J4lOV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OBwAAgv7//wA3AADgBAAAAAAAAA=="/>
              </a:ext>
            </a:extLst>
          </p:cNvSpPr>
          <p:nvPr/>
        </p:nvSpPr>
        <p:spPr>
          <a:xfrm>
            <a:off x="1031708" y="-99392"/>
            <a:ext cx="7753350" cy="7293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Муниципальные образования с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надлежащим качеством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управления бюджетным процессом</a:t>
            </a:r>
            <a:endParaRPr lang="ru-RU" sz="2000" b="1" dirty="0">
              <a:solidFill>
                <a:srgbClr val="002060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29056"/>
              </p:ext>
            </p:extLst>
          </p:nvPr>
        </p:nvGraphicFramePr>
        <p:xfrm>
          <a:off x="3059832" y="639368"/>
          <a:ext cx="2808312" cy="3910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20675">
                <a:tc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МО город Ирбит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lang="ru-RU" sz="11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Ирбитское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МО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Каменский городской округ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Камышловский городской округ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городской округ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Карпинск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Краснотурьинск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03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Красноуральск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Красноуфимск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645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МО Красноуфимский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Кушвинкий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Городской округ «Город Лесной»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Малышевский городской округ 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Махневское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МО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Невьянский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Нижнетуринский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Нижняя Салда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Новолялинский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92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Новоурвльскийгородской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городской округ Пелым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Первоуральск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Лента лицом вверх 8"/>
          <p:cNvSpPr/>
          <p:nvPr/>
        </p:nvSpPr>
        <p:spPr>
          <a:xfrm>
            <a:off x="1741050" y="5445224"/>
            <a:ext cx="5580000" cy="596601"/>
          </a:xfrm>
          <a:prstGeom prst="ribbon2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Итого 59 муниципальных образований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84820"/>
              </p:ext>
            </p:extLst>
          </p:nvPr>
        </p:nvGraphicFramePr>
        <p:xfrm>
          <a:off x="6084168" y="646610"/>
          <a:ext cx="2808312" cy="3865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20675">
                <a:tc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Полевской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Пышминский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922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Ревда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Режевской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 ЗАТО Свободный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Североуральский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Сосьвинский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Староуткинск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Сухой Лог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Сысертский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Тавдинский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Талицкий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Туринский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МО</a:t>
                      </a:r>
                      <a:r>
                        <a:rPr kumimoji="0" lang="en-US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«поселок Уральский»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Шалинский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Байкаловский муниципальный р-н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МО Камышловский муниципальный р-н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Нижнесергинский 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муниципальный р-н</a:t>
                      </a:r>
                    </a:p>
                  </a:txBody>
                  <a:tcPr marL="360000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Таборинский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муниципальный р-н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54051"/>
              </p:ext>
            </p:extLst>
          </p:nvPr>
        </p:nvGraphicFramePr>
        <p:xfrm>
          <a:off x="179512" y="647533"/>
          <a:ext cx="2664296" cy="3932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</a:tblGrid>
              <a:tr h="434070">
                <a:tc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ru-RU" sz="14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55" marR="3755" marT="37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МО </a:t>
                      </a: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Алапаевское</a:t>
                      </a:r>
                      <a:endParaRPr kumimoji="0" lang="ru-RU" sz="1100" b="0" i="0" u="none" strike="noStrike" kern="1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Артемовский городской округ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Артинский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городской округ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Асбестовский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городской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округ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Ачитский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городской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округ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Белоярский городской округ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Березовский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городской округ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Бисертский городской округ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Богданович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207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Верх-Нейвинский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Верхний Тагил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Верхняя Тура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Верхотурский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Волчанский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Гаринский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 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Горноуральский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Дегтярск 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МО «город Екатеринбург»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Заречный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Ивдельский</a:t>
                      </a:r>
                      <a:r>
                        <a:rPr kumimoji="0" lang="ru-RU" sz="11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</a:t>
                      </a:r>
                    </a:p>
                  </a:txBody>
                  <a:tcPr marL="360000" marR="7262" marT="726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14344" name="SapphireHiddenControl" r:id="rId2" imgW="6606720" imgH="4404240"/>
        </mc:Choice>
        <mc:Fallback>
          <p:control name="SapphireHiddenControl" r:id="rId2" imgW="6606720" imgH="440424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2863" y="0"/>
                  <a:ext cx="6196013" cy="4403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72686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7"/>
          <p:cNvSpPr txBox="1">
            <a:spLocks noChangeArrowheads="1"/>
            <a:extLst>
              <a:ext uri="smNativeData">
                <pr:smNativeData xmlns="" xmlns:pr="pr" val="SMDATA_12_J4lOV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OBwAAgv7//wA3AADgBAAAAAAAAA=="/>
              </a:ext>
            </a:extLst>
          </p:cNvSpPr>
          <p:nvPr/>
        </p:nvSpPr>
        <p:spPr>
          <a:xfrm>
            <a:off x="1031708" y="-99392"/>
            <a:ext cx="7753350" cy="7293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  <a:spcBef>
                <a:spcPts val="0"/>
              </a:spcBef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Муниципальные образования с 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ненадлежащим качеством </a:t>
            </a:r>
            <a:r>
              <a:rPr lang="ru-RU" sz="2000" b="1" dirty="0">
                <a:solidFill>
                  <a:srgbClr val="002060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управления бюджетным процессом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10381"/>
              </p:ext>
            </p:extLst>
          </p:nvPr>
        </p:nvGraphicFramePr>
        <p:xfrm>
          <a:off x="1701797" y="989329"/>
          <a:ext cx="6027422" cy="3092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3711"/>
                <a:gridCol w="3013711"/>
              </a:tblGrid>
              <a:tr h="567768">
                <a:tc gridSpan="2"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r>
                        <a:rPr lang="ru-RU" sz="16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fontAlgn="t">
                        <a:buNone/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140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600" u="none" strike="noStrike" dirty="0" smtClean="0">
                          <a:effectLst/>
                        </a:rPr>
                        <a:t>МО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город Алапаевск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Слободо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-Туринский </a:t>
                      </a:r>
                      <a:r>
                        <a:rPr kumimoji="0" lang="ru-RU" sz="16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муниципальный район</a:t>
                      </a: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140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600" u="none" strike="noStrike" dirty="0" err="1" smtClean="0">
                          <a:effectLst/>
                        </a:rPr>
                        <a:t>Арамильский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</a:rPr>
                        <a:t>городской округ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Кировградский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городской округ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140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город Нижний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Тагил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             Верхнее Дуброво</a:t>
                      </a: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140"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600" u="none" strike="noStrike" dirty="0" err="1" smtClean="0">
                          <a:effectLst/>
                        </a:rPr>
                        <a:t>Серовский</a:t>
                      </a:r>
                      <a:r>
                        <a:rPr lang="ru-RU" sz="1600" u="none" strike="noStrike" dirty="0" smtClean="0">
                          <a:effectLst/>
                        </a:rPr>
                        <a:t> городской округ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город Каменск-Уральский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142"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городской округ </a:t>
                      </a:r>
                      <a:r>
                        <a:rPr kumimoji="0" lang="ru-RU" sz="16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Рефтинский</a:t>
                      </a:r>
                      <a:endParaRPr kumimoji="0" lang="ru-RU" sz="1600" b="0" i="0" u="none" strike="noStrike" kern="1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itchFamily="2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Тугулымский</a:t>
                      </a:r>
                      <a:r>
                        <a:rPr kumimoji="0" lang="ru-RU" sz="1600" b="0" i="0" u="none" strike="noStrike" kern="1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городской округ </a:t>
                      </a:r>
                    </a:p>
                  </a:txBody>
                  <a:tcPr marL="180000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Лента лицом вверх 6"/>
          <p:cNvSpPr/>
          <p:nvPr/>
        </p:nvSpPr>
        <p:spPr>
          <a:xfrm>
            <a:off x="1773555" y="5509895"/>
            <a:ext cx="5580000" cy="574040"/>
          </a:xfrm>
          <a:prstGeom prst="ribbon2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Итого 10 муниципальных образований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368" name="SapphireHiddenControl" r:id="rId2" imgW="6606720" imgH="4404240"/>
        </mc:Choice>
        <mc:Fallback>
          <p:control name="SapphireHiddenControl" r:id="rId2" imgW="6606720" imgH="440424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2863" y="0"/>
                  <a:ext cx="6196013" cy="4403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6232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6982</TotalTime>
  <Words>285</Words>
  <Application>Microsoft Office PowerPoint</Application>
  <PresentationFormat>Экран (4:3)</PresentationFormat>
  <Paragraphs>90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3_Тема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polynkinaes</dc:creator>
  <cp:lastModifiedBy>Snedkova</cp:lastModifiedBy>
  <cp:revision>543</cp:revision>
  <cp:lastPrinted>2017-06-06T05:36:40Z</cp:lastPrinted>
  <dcterms:created xsi:type="dcterms:W3CDTF">2013-09-26T07:47:07Z</dcterms:created>
  <dcterms:modified xsi:type="dcterms:W3CDTF">2018-06-07T05:59:36Z</dcterms:modified>
</cp:coreProperties>
</file>