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81" r:id="rId4"/>
    <p:sldId id="303" r:id="rId5"/>
    <p:sldId id="286" r:id="rId6"/>
    <p:sldId id="284" r:id="rId7"/>
    <p:sldId id="285" r:id="rId8"/>
    <p:sldId id="288" r:id="rId9"/>
    <p:sldId id="289" r:id="rId10"/>
    <p:sldId id="290" r:id="rId11"/>
    <p:sldId id="291" r:id="rId12"/>
    <p:sldId id="292" r:id="rId13"/>
    <p:sldId id="293" r:id="rId14"/>
    <p:sldId id="297" r:id="rId15"/>
    <p:sldId id="298" r:id="rId16"/>
    <p:sldId id="299" r:id="rId17"/>
    <p:sldId id="300" r:id="rId18"/>
    <p:sldId id="301" r:id="rId19"/>
    <p:sldId id="302" r:id="rId20"/>
    <p:sldId id="294" r:id="rId21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6403" autoAdjust="0"/>
  </p:normalViewPr>
  <p:slideViewPr>
    <p:cSldViewPr>
      <p:cViewPr>
        <p:scale>
          <a:sx n="120" d="100"/>
          <a:sy n="120" d="100"/>
        </p:scale>
        <p:origin x="-72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" b="-10"/>
          <a:stretch/>
        </p:blipFill>
        <p:spPr>
          <a:xfrm>
            <a:off x="-86072" y="-27384"/>
            <a:ext cx="10328076" cy="688538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5373216"/>
            <a:ext cx="8784976" cy="1224136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</a:pPr>
            <a:r>
              <a:rPr lang="ru-RU" sz="2800" b="1" i="1" dirty="0" smtClean="0">
                <a:solidFill>
                  <a:schemeClr val="bg1">
                    <a:lumMod val="85000"/>
                  </a:schemeClr>
                </a:solidFill>
              </a:rPr>
              <a:t>Современные технологии </a:t>
            </a:r>
          </a:p>
          <a:p>
            <a:pPr algn="r">
              <a:spcBef>
                <a:spcPts val="0"/>
              </a:spcBef>
            </a:pPr>
            <a:r>
              <a:rPr lang="ru-RU" sz="2800" b="1" i="1" dirty="0" smtClean="0">
                <a:solidFill>
                  <a:schemeClr val="bg1">
                    <a:lumMod val="85000"/>
                  </a:schemeClr>
                </a:solidFill>
              </a:rPr>
              <a:t>работы с отходами</a:t>
            </a:r>
            <a:endParaRPr lang="ru-RU" sz="2800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717032"/>
            <a:ext cx="8964487" cy="1224136"/>
          </a:xfrm>
        </p:spPr>
        <p:txBody>
          <a:bodyPr/>
          <a:lstStyle/>
          <a:p>
            <a:pPr marL="182880" indent="0">
              <a:buNone/>
            </a:pPr>
            <a:r>
              <a:rPr lang="ru-RU" dirty="0" smtClean="0"/>
              <a:t>ЕМУП «СПЕЦАВТОБАЗА</a:t>
            </a:r>
            <a:endParaRPr lang="ru-RU" dirty="0"/>
          </a:p>
        </p:txBody>
      </p:sp>
      <p:pic>
        <p:nvPicPr>
          <p:cNvPr id="5" name="Picture 2" descr="C:\Documents and Settings\EtskaloNI\Мои документы\Логотип ЕМУП Спецавтобаз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2656"/>
            <a:ext cx="2409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0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4"/>
          <a:stretch/>
        </p:blipFill>
        <p:spPr>
          <a:xfrm>
            <a:off x="-36512" y="11244"/>
            <a:ext cx="9180512" cy="68741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404664"/>
            <a:ext cx="6372200" cy="864096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ru-RU" sz="3200" dirty="0" smtClean="0"/>
              <a:t>ЕМУП «СПЕЦАВТОБАЗА»</a:t>
            </a:r>
            <a:br>
              <a:rPr lang="ru-RU" sz="3200" dirty="0" smtClean="0"/>
            </a:br>
            <a:r>
              <a:rPr lang="ru-RU" sz="1400" i="1" dirty="0" smtClean="0"/>
              <a:t>ОСНОВНЫЕ ФУНКЦИИ: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1899" y="2060848"/>
            <a:ext cx="483616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ru-RU" sz="1600" b="1" i="1" dirty="0" smtClean="0"/>
              <a:t>Сформирована клиентская база.</a:t>
            </a:r>
          </a:p>
          <a:p>
            <a:pPr marL="0" lvl="1"/>
            <a:r>
              <a:rPr lang="ru-RU" sz="1600" dirty="0" smtClean="0"/>
              <a:t>Клиентская база насчитывает  </a:t>
            </a:r>
            <a:r>
              <a:rPr lang="ru-RU" sz="1600" dirty="0"/>
              <a:t>35 975 юридических лиц и собственников нежилых помещений, а также </a:t>
            </a:r>
            <a:r>
              <a:rPr lang="ru-RU" sz="1600" dirty="0" smtClean="0"/>
              <a:t>около 480 тыс</a:t>
            </a:r>
            <a:r>
              <a:rPr lang="ru-RU" sz="1600" dirty="0"/>
              <a:t>. собственников индивидуальных жилых </a:t>
            </a:r>
            <a:r>
              <a:rPr lang="ru-RU" sz="1600" dirty="0" smtClean="0"/>
              <a:t>домов.</a:t>
            </a:r>
          </a:p>
          <a:p>
            <a:pPr marL="0" lvl="1"/>
            <a:endParaRPr lang="ru-RU" sz="1600" dirty="0"/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ru-RU" sz="1600" b="1" i="1" dirty="0" smtClean="0"/>
              <a:t>Ведётся сбор заявок.</a:t>
            </a:r>
          </a:p>
          <a:p>
            <a:pPr marL="0" lvl="1"/>
            <a:r>
              <a:rPr lang="ru-RU" sz="1600" dirty="0" smtClean="0"/>
              <a:t>На сайте Предприятия размещены форма </a:t>
            </a:r>
            <a:r>
              <a:rPr lang="ru-RU" sz="1600" dirty="0"/>
              <a:t>уведомления, три вида заявок и четыре вида договоров. На 7.11.18 получена 1271 заявка </a:t>
            </a:r>
            <a:r>
              <a:rPr lang="ru-RU" sz="1600" dirty="0" smtClean="0"/>
              <a:t>на заключение договора от юридических лиц.</a:t>
            </a:r>
            <a:endParaRPr lang="ru-RU" sz="1600" dirty="0"/>
          </a:p>
          <a:p>
            <a:pPr marL="0" lvl="1"/>
            <a:endParaRPr lang="ru-RU" sz="1600" dirty="0"/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ru-RU" sz="1600" b="1" i="1" dirty="0"/>
              <a:t>Разработаны методические </a:t>
            </a:r>
            <a:r>
              <a:rPr lang="ru-RU" sz="1600" b="1" i="1" dirty="0" smtClean="0"/>
              <a:t>пособия.</a:t>
            </a:r>
            <a:endParaRPr lang="ru-RU" sz="1600" b="1" i="1" dirty="0"/>
          </a:p>
          <a:p>
            <a:pPr marL="0" lvl="1"/>
            <a:r>
              <a:rPr lang="ru-RU" sz="1600" dirty="0" smtClean="0"/>
              <a:t>Данный справочник позволяет найти ответы на проблемные вопросы. </a:t>
            </a:r>
          </a:p>
          <a:p>
            <a:pPr marL="285750" lvl="1" indent="-285750"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lang="ru-RU" sz="16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5535" y="1588730"/>
            <a:ext cx="51125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РАБОТА С ОБРАЗОВАТЕЛЯМИ:</a:t>
            </a:r>
            <a:endParaRPr lang="ru-RU" sz="2000" dirty="0"/>
          </a:p>
        </p:txBody>
      </p:sp>
      <p:pic>
        <p:nvPicPr>
          <p:cNvPr id="2050" name="Picture 2" descr="C:\С рабочего стола\ДОКУМЕНТЫ!\Тропина Е.А\Внутренние мероприятия\2018\Задачи НОЯБРЬ\листовка\IMG_74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"/>
          <a:stretch/>
        </p:blipFill>
        <p:spPr bwMode="auto">
          <a:xfrm rot="5400000">
            <a:off x="4759483" y="2038268"/>
            <a:ext cx="4504566" cy="360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1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4"/>
          <a:stretch/>
        </p:blipFill>
        <p:spPr>
          <a:xfrm>
            <a:off x="-36512" y="11244"/>
            <a:ext cx="9180512" cy="68741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404664"/>
            <a:ext cx="6372200" cy="864096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ru-RU" sz="3200" dirty="0" smtClean="0"/>
              <a:t>ЕМУП «СПЕЦАВТОБАЗА»</a:t>
            </a:r>
            <a:br>
              <a:rPr lang="ru-RU" sz="3200" dirty="0" smtClean="0"/>
            </a:br>
            <a:r>
              <a:rPr lang="ru-RU" sz="1400" i="1" dirty="0" smtClean="0"/>
              <a:t>ОСНОВНЫЕ ФУНКЦИИ: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5535" y="1384320"/>
            <a:ext cx="840581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РАБОТА С ОБРАЗОВАТЕЛЯМИ:</a:t>
            </a:r>
          </a:p>
          <a:p>
            <a:r>
              <a:rPr lang="ru-RU" sz="1600" i="1" dirty="0"/>
              <a:t>Для реализации договорных отношений на обслуживаемой территории заключены договоры на </a:t>
            </a:r>
            <a:r>
              <a:rPr lang="ru-RU" sz="1600" i="1" dirty="0" err="1"/>
              <a:t>биллинговые</a:t>
            </a:r>
            <a:r>
              <a:rPr lang="ru-RU" sz="1600" i="1" dirty="0"/>
              <a:t> </a:t>
            </a:r>
            <a:r>
              <a:rPr lang="ru-RU" sz="1600" i="1" dirty="0" smtClean="0"/>
              <a:t>услуги.</a:t>
            </a:r>
            <a:endParaRPr lang="ru-RU" sz="16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30743"/>
            <a:ext cx="7920880" cy="406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2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4"/>
          <a:stretch/>
        </p:blipFill>
        <p:spPr>
          <a:xfrm>
            <a:off x="-36512" y="11244"/>
            <a:ext cx="9180512" cy="68741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404664"/>
            <a:ext cx="6372200" cy="864096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ru-RU" sz="3200" dirty="0" smtClean="0"/>
              <a:t>ЕМУП «СПЕЦАВТОБАЗА»</a:t>
            </a:r>
            <a:br>
              <a:rPr lang="ru-RU" sz="3200" dirty="0" smtClean="0"/>
            </a:br>
            <a:r>
              <a:rPr lang="ru-RU" sz="1400" i="1" dirty="0" smtClean="0"/>
              <a:t>ОСНОВНЫЕ ФУНКЦИИ: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5535" y="1384320"/>
            <a:ext cx="8405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СОГЛАСОВАНИЕ ЕДИНОГО ТАРИФА: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5" y="1859340"/>
            <a:ext cx="338437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ru-RU" i="1" dirty="0"/>
              <a:t>В связи с </a:t>
            </a:r>
            <a:r>
              <a:rPr lang="ru-RU" i="1" dirty="0" smtClean="0"/>
              <a:t>пересмотром </a:t>
            </a:r>
            <a:r>
              <a:rPr lang="ru-RU" i="1" dirty="0"/>
              <a:t>территориальной схемы возникла необходимость уточнения </a:t>
            </a:r>
            <a:r>
              <a:rPr lang="ru-RU" i="1" dirty="0" smtClean="0"/>
              <a:t>расходов для </a:t>
            </a:r>
            <a:r>
              <a:rPr lang="ru-RU" i="1" dirty="0"/>
              <a:t>установления единого тарифа по обращению с ТКО. </a:t>
            </a:r>
            <a:endParaRPr lang="ru-RU" i="1" dirty="0" smtClean="0"/>
          </a:p>
          <a:p>
            <a:pPr marL="285750" lvl="1" indent="-285750">
              <a:buFont typeface="Wingdings" panose="05000000000000000000" pitchFamily="2" charset="2"/>
              <a:buChar char="ü"/>
            </a:pPr>
            <a:endParaRPr lang="ru-RU" i="1" dirty="0"/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ru-RU" i="1" dirty="0" smtClean="0"/>
              <a:t>На </a:t>
            </a:r>
            <a:r>
              <a:rPr lang="ru-RU" i="1" dirty="0"/>
              <a:t>текущий момент ЕМУП «Спецавтобаза» производит актуализацию затрат. </a:t>
            </a:r>
            <a:endParaRPr lang="ru-RU" i="1" dirty="0" smtClean="0"/>
          </a:p>
          <a:p>
            <a:pPr marL="285750" lvl="1" indent="-285750">
              <a:buFont typeface="Wingdings" panose="05000000000000000000" pitchFamily="2" charset="2"/>
              <a:buChar char="ü"/>
            </a:pPr>
            <a:endParaRPr lang="ru-RU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916" y="1784430"/>
            <a:ext cx="4843120" cy="32287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5535" y="5374957"/>
            <a:ext cx="8393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ru-RU" i="1" dirty="0"/>
              <a:t>Срок утверждения единого тарифа регионального оператора по обращению с ТКО назначен на </a:t>
            </a:r>
            <a:r>
              <a:rPr lang="ru-RU" i="1" dirty="0" smtClean="0"/>
              <a:t>6.12.2018</a:t>
            </a:r>
            <a:r>
              <a:rPr lang="ru-RU" i="1" dirty="0"/>
              <a:t>.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23300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4"/>
          <a:stretch/>
        </p:blipFill>
        <p:spPr>
          <a:xfrm>
            <a:off x="-36512" y="11244"/>
            <a:ext cx="9180512" cy="68741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404664"/>
            <a:ext cx="6372200" cy="864096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ru-RU" sz="3200" dirty="0" smtClean="0"/>
              <a:t>ЕМУП «СПЕЦАВТОБАЗА»</a:t>
            </a:r>
            <a:br>
              <a:rPr lang="ru-RU" sz="3200" dirty="0" smtClean="0"/>
            </a:br>
            <a:r>
              <a:rPr lang="ru-RU" sz="1400" i="1" dirty="0" smtClean="0"/>
              <a:t>ДРУГИЕ МЕРОПРИЯТИЯ: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9" y="1628800"/>
            <a:ext cx="345638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ru-RU" sz="1600" i="1" dirty="0"/>
              <a:t>Осуществляется информационно-просветительская работа с образователями ТКО и Администрациями Муниципальных образований. </a:t>
            </a:r>
            <a:endParaRPr lang="ru-RU" sz="1600" i="1" dirty="0" smtClean="0"/>
          </a:p>
          <a:p>
            <a:pPr marL="285750" lvl="1" indent="-285750">
              <a:buFont typeface="Wingdings" panose="05000000000000000000" pitchFamily="2" charset="2"/>
              <a:buChar char="ü"/>
            </a:pPr>
            <a:endParaRPr lang="ru-RU" sz="1600" i="1" dirty="0"/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ru-RU" sz="1600" i="1" dirty="0"/>
              <a:t>Осуществляется формирование графиков движения мусоровозов в частном секторе АПО-3. </a:t>
            </a:r>
            <a:endParaRPr lang="ru-RU" sz="1600" i="1" dirty="0" smtClean="0"/>
          </a:p>
          <a:p>
            <a:pPr marL="285750" lvl="1" indent="-285750">
              <a:buFont typeface="Wingdings" panose="05000000000000000000" pitchFamily="2" charset="2"/>
              <a:buChar char="ü"/>
            </a:pPr>
            <a:endParaRPr lang="ru-RU" sz="1600" i="1" dirty="0"/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ru-RU" sz="1600" i="1" dirty="0" smtClean="0"/>
              <a:t>Для </a:t>
            </a:r>
            <a:r>
              <a:rPr lang="ru-RU" sz="1600" i="1" dirty="0"/>
              <a:t>качественного оказания услуг ведется подбор </a:t>
            </a:r>
            <a:r>
              <a:rPr lang="ru-RU" sz="1600" i="1" dirty="0" smtClean="0"/>
              <a:t>территориальных</a:t>
            </a:r>
            <a:endParaRPr lang="ru-RU" i="1" dirty="0"/>
          </a:p>
        </p:txBody>
      </p:sp>
      <p:pic>
        <p:nvPicPr>
          <p:cNvPr id="5123" name="Picture 3" descr="C:\С рабочего стола\ДОКУМЕНТЫ!\Тропина Е.А\Внутренние мероприятия\2018\Задачи МАРТ\выставка\ЖКХ-ПромЭкспо 2018 1-2 день\IMG_05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t="3813"/>
          <a:stretch/>
        </p:blipFill>
        <p:spPr bwMode="auto">
          <a:xfrm>
            <a:off x="3905026" y="1764254"/>
            <a:ext cx="5059462" cy="341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5292497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1600" i="1" dirty="0"/>
              <a:t>представителей на местах (выявление несанкционированных свалок, работа с населением).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742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4"/>
          <a:stretch/>
        </p:blipFill>
        <p:spPr>
          <a:xfrm>
            <a:off x="-36512" y="0"/>
            <a:ext cx="9180512" cy="68741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188640"/>
            <a:ext cx="6372200" cy="864096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ru-RU" sz="3200" dirty="0" smtClean="0"/>
              <a:t>ЕМУП «СПЕЦАВТОБАЗА»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992922"/>
            <a:ext cx="7092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Организация работы с образователями ТКО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2595" y="1916832"/>
            <a:ext cx="482453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1600" i="1" dirty="0" smtClean="0"/>
              <a:t>На сайте ЕМУП «Спецавтобаза» размещены</a:t>
            </a:r>
            <a:r>
              <a:rPr lang="en-US" sz="1600" i="1" dirty="0" smtClean="0"/>
              <a:t>:</a:t>
            </a:r>
          </a:p>
          <a:p>
            <a:pPr marL="0" lvl="1"/>
            <a:endParaRPr lang="en-US" sz="1600" i="1" dirty="0" smtClean="0"/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ru-RU" sz="1600" i="1" dirty="0" smtClean="0"/>
              <a:t>Форма уведомления</a:t>
            </a:r>
            <a:r>
              <a:rPr lang="en-US" sz="1600" i="1" dirty="0" smtClean="0"/>
              <a:t>;</a:t>
            </a:r>
          </a:p>
          <a:p>
            <a:pPr marL="285750" lvl="1" indent="-285750">
              <a:buFont typeface="Wingdings" panose="05000000000000000000" pitchFamily="2" charset="2"/>
              <a:buChar char="ü"/>
            </a:pPr>
            <a:endParaRPr lang="ru-RU" sz="1600" i="1" dirty="0" smtClean="0"/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ru-RU" sz="1600" i="1" dirty="0" smtClean="0"/>
              <a:t>3 формы заявок</a:t>
            </a:r>
            <a:r>
              <a:rPr lang="en-US" sz="1600" i="1" dirty="0" smtClean="0"/>
              <a:t>:</a:t>
            </a:r>
            <a:endParaRPr lang="ru-RU" sz="1600" i="1" dirty="0" smtClean="0"/>
          </a:p>
          <a:p>
            <a:pPr marL="742950" lvl="2" indent="-285750">
              <a:buFontTx/>
              <a:buChar char="-"/>
            </a:pPr>
            <a:r>
              <a:rPr lang="ru-RU" sz="1600" i="1" dirty="0" smtClean="0"/>
              <a:t>Для организаций, обслуживающих население</a:t>
            </a:r>
            <a:r>
              <a:rPr lang="en-US" sz="1600" i="1" dirty="0" smtClean="0"/>
              <a:t>;</a:t>
            </a:r>
          </a:p>
          <a:p>
            <a:pPr marL="742950" lvl="2" indent="-285750">
              <a:buFontTx/>
              <a:buChar char="-"/>
            </a:pPr>
            <a:r>
              <a:rPr lang="ru-RU" sz="1600" i="1" dirty="0" smtClean="0"/>
              <a:t>Для юридических лиц, ИП, собственников нежилых помещений</a:t>
            </a:r>
            <a:r>
              <a:rPr lang="en-US" sz="1600" i="1" dirty="0" smtClean="0"/>
              <a:t>;</a:t>
            </a:r>
          </a:p>
          <a:p>
            <a:pPr marL="742950" lvl="2" indent="-285750">
              <a:buFontTx/>
              <a:buChar char="-"/>
            </a:pPr>
            <a:r>
              <a:rPr lang="ru-RU" sz="1600" i="1" dirty="0" smtClean="0"/>
              <a:t>Для физических лиц собственников жилых помещений.</a:t>
            </a:r>
          </a:p>
          <a:p>
            <a:pPr marL="457200" lvl="2"/>
            <a:endParaRPr lang="ru-RU" sz="1600" i="1" dirty="0" smtClean="0"/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ru-RU" sz="1600" i="1" dirty="0" smtClean="0"/>
              <a:t>Образец заполнения заявки.</a:t>
            </a:r>
          </a:p>
          <a:p>
            <a:pPr marL="457200" lvl="2"/>
            <a:endParaRPr lang="ru-RU" sz="1600" i="1" dirty="0"/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ru-RU" sz="1600" i="1" dirty="0" smtClean="0"/>
              <a:t>4 формы проектов договоров</a:t>
            </a:r>
            <a:r>
              <a:rPr lang="en-US" sz="1600" i="1" dirty="0" smtClean="0"/>
              <a:t>;</a:t>
            </a:r>
            <a:endParaRPr lang="ru-RU" sz="1600" i="1" dirty="0" smtClean="0"/>
          </a:p>
          <a:p>
            <a:pPr marL="0" lvl="1"/>
            <a:endParaRPr lang="ru-RU" sz="1600" i="1" dirty="0" smtClean="0"/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ru-RU" sz="1600" i="1" dirty="0" smtClean="0"/>
              <a:t>Методические пособия «Вопросы-ответы»</a:t>
            </a:r>
            <a:r>
              <a:rPr lang="en-US" sz="1600" i="1" dirty="0"/>
              <a:t>.</a:t>
            </a:r>
            <a:endParaRPr lang="ru-RU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630" y="2503642"/>
            <a:ext cx="3511561" cy="261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60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4"/>
          <a:stretch/>
        </p:blipFill>
        <p:spPr>
          <a:xfrm>
            <a:off x="-36512" y="0"/>
            <a:ext cx="9180512" cy="68741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188640"/>
            <a:ext cx="6372200" cy="864096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ru-RU" sz="3200" dirty="0" smtClean="0"/>
              <a:t>ЕМУП «СПЕЦАВТОБАЗА»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22630" y="992922"/>
            <a:ext cx="39213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Заполнение заявки на примере юридического лица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2595" y="1916832"/>
            <a:ext cx="4824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1600" i="1" dirty="0" smtClean="0"/>
              <a:t>Приложение №1 содержит информацию о юридическом лице (наименование, реквизиты и т.п.)</a:t>
            </a:r>
            <a:endParaRPr lang="ru-RU" i="1" dirty="0"/>
          </a:p>
        </p:txBody>
      </p:sp>
      <p:pic>
        <p:nvPicPr>
          <p:cNvPr id="2051" name="Picture 3" descr="C:\Users\Blankovav\Desktop\Региональный оператор\1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32856"/>
            <a:ext cx="3009243" cy="406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28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4"/>
          <a:stretch/>
        </p:blipFill>
        <p:spPr>
          <a:xfrm>
            <a:off x="-36512" y="0"/>
            <a:ext cx="9180512" cy="68741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188640"/>
            <a:ext cx="6372200" cy="864096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ru-RU" sz="3200" dirty="0" smtClean="0"/>
              <a:t>ЕМУП «СПЕЦАВТОБАЗА»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22630" y="992922"/>
            <a:ext cx="39213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Заполнение заявки на примере юридического лица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2595" y="1916832"/>
            <a:ext cx="4824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1600" i="1" dirty="0" smtClean="0"/>
              <a:t>Приложение №2 содержит информацию об объектах юридического лица, на которых осуществляется хозяйственная деятельность</a:t>
            </a:r>
            <a:endParaRPr lang="ru-RU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862" y="2747829"/>
            <a:ext cx="5943954" cy="349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20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4"/>
          <a:stretch/>
        </p:blipFill>
        <p:spPr>
          <a:xfrm>
            <a:off x="-36512" y="0"/>
            <a:ext cx="9180512" cy="68741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188640"/>
            <a:ext cx="6372200" cy="864096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ru-RU" sz="3200" dirty="0" smtClean="0"/>
              <a:t>ЕМУП «СПЕЦАВТОБАЗА»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22630" y="992922"/>
            <a:ext cx="39213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Заполнение заявки на примере юридического лица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2595" y="1916832"/>
            <a:ext cx="48245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1600" i="1" dirty="0" smtClean="0"/>
              <a:t>Приложение №3 содержит информацию о местах сбора ТКО.</a:t>
            </a:r>
            <a:endParaRPr lang="ru-RU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862" y="2348880"/>
            <a:ext cx="5785917" cy="389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10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4"/>
          <a:stretch/>
        </p:blipFill>
        <p:spPr>
          <a:xfrm>
            <a:off x="-36512" y="0"/>
            <a:ext cx="9180512" cy="68741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188640"/>
            <a:ext cx="6372200" cy="864096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ru-RU" sz="3200" dirty="0" smtClean="0"/>
              <a:t>ЕМУП «СПЕЦАВТОБАЗА»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22630" y="992922"/>
            <a:ext cx="39213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Заполнение заявки на примере юридического лица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2595" y="1916832"/>
            <a:ext cx="48245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1400" i="1" dirty="0" smtClean="0"/>
              <a:t>Приложение №4  содержит сведения о юридических лицах использующих контейнерную площадку (в случае если собственником контейнерной площадки предоставляется коммунальная услуга)</a:t>
            </a:r>
            <a:endParaRPr lang="ru-RU" sz="1400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60068"/>
            <a:ext cx="6960188" cy="345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31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4"/>
          <a:stretch/>
        </p:blipFill>
        <p:spPr>
          <a:xfrm>
            <a:off x="-36512" y="0"/>
            <a:ext cx="9180512" cy="68741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188640"/>
            <a:ext cx="6372200" cy="864096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ru-RU" sz="3200" dirty="0" smtClean="0"/>
              <a:t>ЕМУП «СПЕЦАВТОБАЗА»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22630" y="992922"/>
            <a:ext cx="39213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Заполнение заявки на примере юридического лица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2595" y="1916832"/>
            <a:ext cx="4824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1400" i="1" dirty="0" smtClean="0"/>
              <a:t>Приложение №5 Категории образователей ТКО в соответствии с Постановлениями РЭК</a:t>
            </a:r>
            <a:endParaRPr lang="ru-RU" sz="1400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630" y="2154426"/>
            <a:ext cx="2894299" cy="406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55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4"/>
          <a:stretch/>
        </p:blipFill>
        <p:spPr>
          <a:xfrm>
            <a:off x="-36512" y="11244"/>
            <a:ext cx="9180512" cy="68741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404664"/>
            <a:ext cx="6372200" cy="1296144"/>
          </a:xfrm>
        </p:spPr>
        <p:txBody>
          <a:bodyPr/>
          <a:lstStyle/>
          <a:p>
            <a:pPr marL="0" indent="0">
              <a:buNone/>
            </a:pPr>
            <a:r>
              <a:rPr lang="ru-RU" sz="3800" dirty="0" smtClean="0"/>
              <a:t>ЕМУП «СПЕЦАВТОБАЗА»:</a:t>
            </a:r>
            <a:endParaRPr lang="ru-RU" sz="3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844824"/>
            <a:ext cx="36004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i="1" dirty="0"/>
              <a:t>ЕМУП «</a:t>
            </a:r>
            <a:r>
              <a:rPr lang="ru-RU" sz="1600" i="1" dirty="0" smtClean="0"/>
              <a:t>Спецавтобаза» - это предприятие с более чем вековой историей.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i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i="1" dirty="0" smtClean="0"/>
              <a:t>Основанная в </a:t>
            </a:r>
            <a:r>
              <a:rPr lang="ru-RU" sz="1600" i="1" dirty="0"/>
              <a:t>1892 году, </a:t>
            </a:r>
            <a:r>
              <a:rPr lang="ru-RU" sz="1600" i="1" dirty="0" smtClean="0"/>
              <a:t>сегодня компания не только одна из крупнейших на Урале в сфере  работы </a:t>
            </a:r>
            <a:r>
              <a:rPr lang="ru-RU" sz="1600" i="1" dirty="0"/>
              <a:t>с </a:t>
            </a:r>
            <a:r>
              <a:rPr lang="ru-RU" sz="1600" i="1" dirty="0" smtClean="0"/>
              <a:t>отходами, но и является региональным оператором по обращению с ТКО в АПО-3 Свердловской области. </a:t>
            </a:r>
            <a:endParaRPr lang="ru-RU" sz="16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9"/>
          <a:stretch/>
        </p:blipFill>
        <p:spPr>
          <a:xfrm>
            <a:off x="4283968" y="1916832"/>
            <a:ext cx="4644516" cy="28864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5536" y="5004465"/>
            <a:ext cx="853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i="1" dirty="0"/>
              <a:t>Это проверенная годами, надежная команда </a:t>
            </a:r>
            <a:r>
              <a:rPr lang="ru-RU" sz="1600" i="1" dirty="0" smtClean="0"/>
              <a:t>из 380 </a:t>
            </a:r>
            <a:r>
              <a:rPr lang="ru-RU" sz="1600" i="1" dirty="0"/>
              <a:t>специалистов, автопарк современной специализированной техники и доверие более 3 000 клиентов.</a:t>
            </a:r>
          </a:p>
        </p:txBody>
      </p:sp>
    </p:spTree>
    <p:extLst>
      <p:ext uri="{BB962C8B-B14F-4D97-AF65-F5344CB8AC3E}">
        <p14:creationId xmlns:p14="http://schemas.microsoft.com/office/powerpoint/2010/main" val="247052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4"/>
          <a:stretch/>
        </p:blipFill>
        <p:spPr>
          <a:xfrm>
            <a:off x="-36512" y="11244"/>
            <a:ext cx="9180512" cy="6874140"/>
          </a:xfr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11560" y="1916832"/>
            <a:ext cx="7776864" cy="2880320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pPr marL="0" indent="0" algn="ctr">
              <a:lnSpc>
                <a:spcPct val="114000"/>
              </a:lnSpc>
              <a:buNone/>
            </a:pPr>
            <a:r>
              <a:rPr lang="ru-RU" sz="8000" dirty="0" smtClean="0">
                <a:solidFill>
                  <a:srgbClr val="00B050"/>
                </a:solidFill>
              </a:rPr>
              <a:t>СПАСИБО ЗА ВНИМАНИЕ!</a:t>
            </a:r>
            <a:endParaRPr lang="ru-RU" sz="8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36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4"/>
          <a:stretch/>
        </p:blipFill>
        <p:spPr>
          <a:xfrm>
            <a:off x="-36512" y="11244"/>
            <a:ext cx="9180512" cy="68741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404664"/>
            <a:ext cx="6372200" cy="864096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ru-RU" sz="3200" dirty="0" smtClean="0"/>
              <a:t>ЕМУП «СПЕЦАВТОБАЗА»</a:t>
            </a:r>
            <a:br>
              <a:rPr lang="ru-RU" sz="3200" dirty="0" smtClean="0"/>
            </a:br>
            <a:r>
              <a:rPr lang="ru-RU" sz="1400" i="1" dirty="0" smtClean="0"/>
              <a:t>ЛИЦЕНЗИЯ: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587564"/>
            <a:ext cx="26642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ЕМУП «Спецавтобаза» имеет лицензию на деятельность по сбору, </a:t>
            </a:r>
            <a:r>
              <a:rPr lang="ru-RU" sz="1600" i="1" dirty="0" smtClean="0"/>
              <a:t>транспортированию</a:t>
            </a:r>
            <a:r>
              <a:rPr lang="ru-RU" sz="1600" i="1" dirty="0"/>
              <a:t>, обработке, размещению отходов 4 класса опасности, обезвреживанию 2-4 классов опасности от 23 августа 2016 года серия 066 №00468, выданную Департаментом Федеральной службы по надзору в сфере природопользования по </a:t>
            </a:r>
            <a:r>
              <a:rPr lang="ru-RU" sz="1600" i="1" dirty="0" err="1"/>
              <a:t>УрФО</a:t>
            </a:r>
            <a:r>
              <a:rPr lang="ru-RU" sz="1600" i="1" dirty="0"/>
              <a:t>.</a:t>
            </a:r>
          </a:p>
        </p:txBody>
      </p:sp>
      <p:pic>
        <p:nvPicPr>
          <p:cNvPr id="7" name="Рисунок 6" descr="C:\Users\Blankovav\Desktop\Региональный оператор\Лицензия 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81338"/>
            <a:ext cx="3384375" cy="4351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Blankovav\Desktop\Региональный оператор\Лицензия 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88840"/>
            <a:ext cx="3119120" cy="447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17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2656"/>
            <a:ext cx="5506174" cy="387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935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4"/>
          <a:stretch/>
        </p:blipFill>
        <p:spPr>
          <a:xfrm>
            <a:off x="-36512" y="11244"/>
            <a:ext cx="9180512" cy="68741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404664"/>
            <a:ext cx="6372200" cy="864096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ru-RU" sz="3200" dirty="0" smtClean="0"/>
              <a:t>ЕМУП «СПЕЦАВТОБАЗА»</a:t>
            </a:r>
            <a:br>
              <a:rPr lang="ru-RU" sz="3200" dirty="0" smtClean="0"/>
            </a:br>
            <a:r>
              <a:rPr lang="ru-RU" sz="1400" i="1" dirty="0" smtClean="0"/>
              <a:t>	РЕГИОНАЛЬНЫЙ ОПЕРАТОР:</a:t>
            </a:r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41784" y="1542851"/>
            <a:ext cx="315009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500" b="1" dirty="0"/>
              <a:t>29 декабря 2017 года </a:t>
            </a:r>
            <a:r>
              <a:rPr lang="ru-RU" altLang="ru-RU" sz="1500" i="1" dirty="0"/>
              <a:t>ЕМУП «Спецавтобаза» на основании «Протокола подведения итогов конкурсного отбора регионального оператора по обращению с ТКО с зоной деятельности в Восточном административно-производственном объединении (АПО-3)» признано победителем конкурса.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41784" y="4237345"/>
            <a:ext cx="265132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500" b="1" dirty="0"/>
              <a:t>1 января 2019 года </a:t>
            </a:r>
            <a:r>
              <a:rPr lang="ru-RU" altLang="ru-RU" sz="1500" i="1" dirty="0"/>
              <a:t>состоится переход на новую систему обращения с ТКО в Восточном административно-производственном объединении (АПО-3) Свердловской области.</a:t>
            </a:r>
          </a:p>
          <a:p>
            <a:pPr>
              <a:spcBef>
                <a:spcPct val="50000"/>
              </a:spcBef>
            </a:pPr>
            <a:endParaRPr lang="ru-RU" altLang="ru-RU" sz="12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5891796" cy="527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0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4"/>
          <a:stretch/>
        </p:blipFill>
        <p:spPr>
          <a:xfrm>
            <a:off x="-36512" y="11244"/>
            <a:ext cx="9180512" cy="68741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404664"/>
            <a:ext cx="6372200" cy="864096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ru-RU" sz="3200" dirty="0" smtClean="0"/>
              <a:t>ЕМУП «СПЕЦАВТОБАЗА»</a:t>
            </a:r>
            <a:br>
              <a:rPr lang="ru-RU" sz="3200" dirty="0" smtClean="0"/>
            </a:br>
            <a:r>
              <a:rPr lang="ru-RU" sz="1400" i="1" dirty="0" smtClean="0"/>
              <a:t>СХЕМА ВЗАИМОДЕЙСТВИЯ: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27" y="1288870"/>
            <a:ext cx="8402145" cy="51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4"/>
          <a:stretch/>
        </p:blipFill>
        <p:spPr>
          <a:xfrm>
            <a:off x="-36512" y="11244"/>
            <a:ext cx="9180512" cy="68741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404664"/>
            <a:ext cx="6372200" cy="864096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ru-RU" sz="3200" dirty="0" smtClean="0"/>
              <a:t>ЕМУП «СПЕЦАВТОБАЗА»</a:t>
            </a:r>
            <a:br>
              <a:rPr lang="ru-RU" sz="3200" dirty="0" smtClean="0"/>
            </a:br>
            <a:r>
              <a:rPr lang="ru-RU" sz="1400" i="1" dirty="0" smtClean="0"/>
              <a:t>ОСНОВНЫЕ ФУНКЦИИ: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5763" y="1556792"/>
            <a:ext cx="4716277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sz="1400" i="1" dirty="0"/>
              <a:t>Соблюдение территориальной схемы обращения с отходами;</a:t>
            </a:r>
          </a:p>
          <a:p>
            <a:pPr marL="285750" lvl="1" indent="-28575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sz="1400" i="1" dirty="0"/>
              <a:t>Обеспечение сбора, транспортирования, обработки, утилизации, обезвреживания, захоронения твердых коммунальных отходов на территории АПО-3 Свердловской области;</a:t>
            </a:r>
          </a:p>
          <a:p>
            <a:pPr marL="285750" lvl="1" indent="-28575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sz="1400" i="1" dirty="0"/>
              <a:t>Заключение договоров на оказание услуг по обращению с твердыми коммунальными отходами с собственниками ТКО;</a:t>
            </a:r>
          </a:p>
          <a:p>
            <a:pPr marL="285750" lvl="1" indent="-28575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sz="1400" i="1" dirty="0"/>
              <a:t>Привлечение операторов к деятельности по сбору, транспортированию, обработке, утилизации, обезвреживанию ТКО на территории АПО-3 Свердловской области и контроль за их деятельностью;</a:t>
            </a:r>
          </a:p>
          <a:p>
            <a:pPr marL="285750" lvl="1" indent="-28575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sz="1400" i="1" dirty="0"/>
              <a:t>Ликвидация мест несанкционированного размещения отходов и взыскание понесенных расходов с собственников земельных </a:t>
            </a:r>
            <a:r>
              <a:rPr lang="ru-RU" sz="1400" i="1" dirty="0" smtClean="0"/>
              <a:t>участков</a:t>
            </a:r>
            <a:r>
              <a:rPr lang="ru-RU" sz="1400" i="1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2" t="17926" r="29648"/>
          <a:stretch/>
        </p:blipFill>
        <p:spPr>
          <a:xfrm>
            <a:off x="5047950" y="1302794"/>
            <a:ext cx="3883511" cy="500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7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4"/>
          <a:stretch/>
        </p:blipFill>
        <p:spPr>
          <a:xfrm>
            <a:off x="-36512" y="11244"/>
            <a:ext cx="9180512" cy="68741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404664"/>
            <a:ext cx="6372200" cy="864096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ru-RU" sz="3200" dirty="0" smtClean="0"/>
              <a:t>ЕМУП «СПЕЦАВТОБАЗА»</a:t>
            </a:r>
            <a:br>
              <a:rPr lang="ru-RU" sz="3200" dirty="0" smtClean="0"/>
            </a:br>
            <a:r>
              <a:rPr lang="ru-RU" sz="1400" i="1" dirty="0" smtClean="0"/>
              <a:t>ТЕРРИТОРИАЛЬНАЯ СХЕМА: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0653" y="1484784"/>
            <a:ext cx="4355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ru-RU" i="1" dirty="0"/>
              <a:t>Территориальная схема – это основной рабочий документ, дорожная карта регионального оператора.</a:t>
            </a:r>
          </a:p>
          <a:p>
            <a:pPr marL="285750" lvl="1" indent="-285750">
              <a:buFont typeface="Wingdings" panose="05000000000000000000" pitchFamily="2" charset="2"/>
              <a:buChar char="ü"/>
            </a:pPr>
            <a:endParaRPr lang="ru-RU" i="1" dirty="0"/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ru-RU" i="1" dirty="0"/>
              <a:t>Проект актуализированной территориальной схемы на сегодняшний момент размещен на </a:t>
            </a:r>
            <a:r>
              <a:rPr lang="ru-RU" i="1" dirty="0" smtClean="0"/>
              <a:t>сайте областного  </a:t>
            </a:r>
            <a:r>
              <a:rPr lang="ru-RU" i="1" dirty="0"/>
              <a:t>Министерства энергетики и ЖКХ. </a:t>
            </a:r>
            <a:r>
              <a:rPr lang="ru-RU" i="1" dirty="0" smtClean="0"/>
              <a:t>Утвердить планируется 30.11.2018 г.</a:t>
            </a:r>
          </a:p>
          <a:p>
            <a:pPr marL="285750" lvl="1" indent="-285750">
              <a:buFont typeface="Wingdings" panose="05000000000000000000" pitchFamily="2" charset="2"/>
              <a:buChar char="ü"/>
            </a:pP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2152" y="542606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/>
              <a:t>Актуализированная схема движения потоков в АПО-3 до 2025 года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" t="76927" r="37278" b="3779"/>
          <a:stretch/>
        </p:blipFill>
        <p:spPr bwMode="auto">
          <a:xfrm>
            <a:off x="61531" y="1344201"/>
            <a:ext cx="2409714" cy="98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14" b="98486" l="9961" r="97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257"/>
          <a:stretch/>
        </p:blipFill>
        <p:spPr bwMode="auto">
          <a:xfrm>
            <a:off x="97288" y="1344201"/>
            <a:ext cx="4473365" cy="4317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67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4"/>
          <a:stretch/>
        </p:blipFill>
        <p:spPr>
          <a:xfrm>
            <a:off x="-36512" y="11244"/>
            <a:ext cx="9180512" cy="68741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404664"/>
            <a:ext cx="6372200" cy="864096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ru-RU" sz="3200" dirty="0" smtClean="0"/>
              <a:t>ЕМУП «СПЕЦАВТОБАЗА»</a:t>
            </a:r>
            <a:br>
              <a:rPr lang="ru-RU" sz="3200" dirty="0" smtClean="0"/>
            </a:br>
            <a:r>
              <a:rPr lang="ru-RU" sz="1400" i="1" dirty="0" smtClean="0"/>
              <a:t>ОСНОВНЫЕ ФУНКЦИИ: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1899" y="2333198"/>
            <a:ext cx="483616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sz="1600" i="1" dirty="0"/>
              <a:t>Проведены торги по сбору и транспортированию ТКО на территории АПО-3 Свердловской области.  По итогам конкурентной процедуры оператором по сбору, транспортированию ТКО определен ООО «</a:t>
            </a:r>
            <a:r>
              <a:rPr lang="ru-RU" sz="1600" i="1" dirty="0" err="1"/>
              <a:t>ТрансСервис</a:t>
            </a:r>
            <a:r>
              <a:rPr lang="ru-RU" sz="1600" i="1" dirty="0" smtClean="0"/>
              <a:t>».</a:t>
            </a:r>
          </a:p>
          <a:p>
            <a:pPr marL="285750" lvl="1" indent="-28575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sz="1600" i="1" dirty="0"/>
              <a:t>Осуществляется заключение договоров с объектами по размещению и захоронению ТКО на вверенной территории. Заключение договоров ведется с объектами, имеющими лицензии и включенными в ГРОРО на данный вид услуги. На 7.11.18 заключено </a:t>
            </a:r>
            <a:r>
              <a:rPr lang="ru-RU" sz="1600" i="1" dirty="0" smtClean="0"/>
              <a:t>13 договоров </a:t>
            </a:r>
            <a:r>
              <a:rPr lang="ru-RU" sz="1600" i="1" dirty="0"/>
              <a:t>с объектами по размещению из </a:t>
            </a:r>
            <a:r>
              <a:rPr lang="ru-RU" sz="1600" i="1" dirty="0" smtClean="0"/>
              <a:t>15 </a:t>
            </a:r>
            <a:r>
              <a:rPr lang="ru-RU" sz="1600" i="1" dirty="0"/>
              <a:t>требующих заключение договора</a:t>
            </a:r>
            <a:r>
              <a:rPr lang="ru-RU" sz="1600" dirty="0"/>
              <a:t>.</a:t>
            </a:r>
          </a:p>
          <a:p>
            <a:pPr marL="285750" lvl="1" indent="-285750"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lang="ru-RU" sz="16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5535" y="1588730"/>
            <a:ext cx="51125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ПРИВЛЕЧЕНИЕ ОПЕРАТОРОВ К ДЕЯТЕЛЬНОСТИ:</a:t>
            </a:r>
            <a:endParaRPr lang="ru-RU" sz="2000" dirty="0"/>
          </a:p>
        </p:txBody>
      </p:sp>
      <p:pic>
        <p:nvPicPr>
          <p:cNvPr id="1028" name="Picture 4" descr="https://kadrovyhdel.ru/wp-content/uploads/2017/07/1-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15748"/>
            <a:ext cx="3156585" cy="473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87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2399</TotalTime>
  <Words>733</Words>
  <Application>Microsoft Office PowerPoint</Application>
  <PresentationFormat>Экран (4:3)</PresentationFormat>
  <Paragraphs>87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ЕМУП «СПЕЦАВТОБАЗА</vt:lpstr>
      <vt:lpstr>ЕМУП «СПЕЦАВТОБАЗА»:</vt:lpstr>
      <vt:lpstr>ЕМУП «СПЕЦАВТОБАЗА» ЛИЦЕНЗИЯ:</vt:lpstr>
      <vt:lpstr>Презентация PowerPoint</vt:lpstr>
      <vt:lpstr>ЕМУП «СПЕЦАВТОБАЗА»  РЕГИОНАЛЬНЫЙ ОПЕРАТОР:</vt:lpstr>
      <vt:lpstr>ЕМУП «СПЕЦАВТОБАЗА» СХЕМА ВЗАИМОДЕЙСТВИЯ:</vt:lpstr>
      <vt:lpstr>ЕМУП «СПЕЦАВТОБАЗА» ОСНОВНЫЕ ФУНКЦИИ:</vt:lpstr>
      <vt:lpstr>ЕМУП «СПЕЦАВТОБАЗА» ТЕРРИТОРИАЛЬНАЯ СХЕМА:</vt:lpstr>
      <vt:lpstr>ЕМУП «СПЕЦАВТОБАЗА» ОСНОВНЫЕ ФУНКЦИИ:</vt:lpstr>
      <vt:lpstr>ЕМУП «СПЕЦАВТОБАЗА» ОСНОВНЫЕ ФУНКЦИИ:</vt:lpstr>
      <vt:lpstr>ЕМУП «СПЕЦАВТОБАЗА» ОСНОВНЫЕ ФУНКЦИИ:</vt:lpstr>
      <vt:lpstr>ЕМУП «СПЕЦАВТОБАЗА» ОСНОВНЫЕ ФУНКЦИИ:</vt:lpstr>
      <vt:lpstr>ЕМУП «СПЕЦАВТОБАЗА» ДРУГИЕ МЕРОПРИЯТИЯ:</vt:lpstr>
      <vt:lpstr>ЕМУП «СПЕЦАВТОБАЗА» </vt:lpstr>
      <vt:lpstr>ЕМУП «СПЕЦАВТОБАЗА» </vt:lpstr>
      <vt:lpstr>ЕМУП «СПЕЦАВТОБАЗА» </vt:lpstr>
      <vt:lpstr>ЕМУП «СПЕЦАВТОБАЗА» </vt:lpstr>
      <vt:lpstr>ЕМУП «СПЕЦАВТОБАЗА» </vt:lpstr>
      <vt:lpstr>ЕМУП «СПЕЦАВТОБАЗА»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ЕМУП «СПЕЦАВТОБАЗА</dc:title>
  <dc:creator>Тропина Евгения Алексеевна</dc:creator>
  <cp:lastModifiedBy>Исаева Наталья Владимировна</cp:lastModifiedBy>
  <cp:revision>189</cp:revision>
  <cp:lastPrinted>2018-11-09T04:06:45Z</cp:lastPrinted>
  <dcterms:created xsi:type="dcterms:W3CDTF">2015-11-26T04:26:01Z</dcterms:created>
  <dcterms:modified xsi:type="dcterms:W3CDTF">2019-01-23T12:02:19Z</dcterms:modified>
</cp:coreProperties>
</file>