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DUx0qxFXUAEC7bB.jpg"/>
          <p:cNvPicPr>
            <a:picLocks noChangeAspect="1"/>
          </p:cNvPicPr>
          <p:nvPr/>
        </p:nvPicPr>
        <p:blipFill>
          <a:blip r:embed="rId2" cstate="print"/>
          <a:srcRect l="18913" t="45365" r="19461"/>
          <a:stretch>
            <a:fillRect/>
          </a:stretch>
        </p:blipFill>
        <p:spPr>
          <a:xfrm>
            <a:off x="4499992" y="3861048"/>
            <a:ext cx="4289273" cy="27379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Скругленный прямоугольник 5"/>
          <p:cNvSpPr/>
          <p:nvPr/>
        </p:nvSpPr>
        <p:spPr>
          <a:xfrm>
            <a:off x="683568" y="1124744"/>
            <a:ext cx="7920880" cy="2553891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Памятка </a:t>
            </a:r>
          </a:p>
          <a:p>
            <a:pPr algn="ctr"/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предоставлению единовременной денежной выплаты </a:t>
            </a:r>
          </a:p>
          <a:p>
            <a:pPr algn="ctr"/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взамен предоставления земельного участка </a:t>
            </a:r>
          </a:p>
          <a:p>
            <a:pPr algn="ctr"/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собственность бесплатно</a:t>
            </a:r>
            <a:endParaRPr lang="ru-RU" sz="28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Овал 16"/>
          <p:cNvSpPr/>
          <p:nvPr/>
        </p:nvSpPr>
        <p:spPr>
          <a:xfrm>
            <a:off x="6732240" y="3717032"/>
            <a:ext cx="1872208" cy="180020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6228184" y="1772816"/>
            <a:ext cx="1800200" cy="1728192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83568" y="3861048"/>
            <a:ext cx="1800200" cy="1728192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8" name="Picture 4" descr="https://cdn.pixabay.com/photo/2018/01/30/12/07/bulb-3118633__34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4005064"/>
            <a:ext cx="1224136" cy="91877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827584" y="494116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важно знать</a:t>
            </a:r>
            <a:endParaRPr lang="ru-RU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1043608" y="1700808"/>
            <a:ext cx="1944216" cy="1872208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115616" y="2780928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кто имеет право</a:t>
            </a:r>
            <a:endParaRPr lang="ru-RU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2" name="Picture 8" descr="http://planet-family.ru/upload/iblock/642/64250e246c8e44346b0b952795ec164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1844824"/>
            <a:ext cx="1390667" cy="1023009"/>
          </a:xfrm>
          <a:prstGeom prst="rect">
            <a:avLst/>
          </a:prstGeom>
          <a:noFill/>
        </p:spPr>
      </p:pic>
      <p:sp>
        <p:nvSpPr>
          <p:cNvPr id="14" name="Овал 13"/>
          <p:cNvSpPr/>
          <p:nvPr/>
        </p:nvSpPr>
        <p:spPr>
          <a:xfrm>
            <a:off x="3635896" y="1412776"/>
            <a:ext cx="1872208" cy="1944216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3635896" y="249289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куда обратиться</a:t>
            </a:r>
            <a:endParaRPr lang="ru-RU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3928" y="1700808"/>
            <a:ext cx="1296144" cy="7192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60232" y="1988840"/>
            <a:ext cx="887363" cy="974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/>
          <p:nvPr/>
        </p:nvSpPr>
        <p:spPr>
          <a:xfrm>
            <a:off x="6372200" y="292494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сроки</a:t>
            </a:r>
            <a:endParaRPr lang="ru-RU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42" name="Picture 18" descr="https://pixy.org/src/419/4199316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5856" y="3165837"/>
            <a:ext cx="2808312" cy="3692163"/>
          </a:xfrm>
          <a:prstGeom prst="rect">
            <a:avLst/>
          </a:prstGeom>
          <a:noFill/>
        </p:spPr>
      </p:pic>
      <p:pic>
        <p:nvPicPr>
          <p:cNvPr id="5122" name="Picture 2" descr="https://matrixrelo.com/wp-content/uploads/2013/02/Relocation-Checklist_1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92280" y="3933056"/>
            <a:ext cx="1152128" cy="7200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" name="TextBox 17"/>
          <p:cNvSpPr txBox="1"/>
          <p:nvPr/>
        </p:nvSpPr>
        <p:spPr>
          <a:xfrm>
            <a:off x="6876256" y="4581128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необходимые документы</a:t>
            </a:r>
            <a:endParaRPr lang="ru-RU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83568" y="332656"/>
            <a:ext cx="7848872" cy="783193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Единовременная денежная выплата взамен предоставления земельного участка в собственность бесплатно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67544" y="548680"/>
            <a:ext cx="4968552" cy="108012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Единовременная денежная выплата взамен предоставления земельного участка в собственность бесплатно</a:t>
            </a:r>
            <a:endParaRPr lang="ru-RU" sz="20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436096" y="548680"/>
            <a:ext cx="3240360" cy="108012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5436096" y="692696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важно знать</a:t>
            </a:r>
            <a:endParaRPr lang="ru-RU" sz="36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11560" y="1916832"/>
            <a:ext cx="7992888" cy="3881914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Единовременная денежная выплата предоставляется взамен земельного участка гражданам, состоящим на учете на предоставление земельного участка для индивидуального жилищного строительства по желанию гражданина</a:t>
            </a:r>
          </a:p>
          <a:p>
            <a:pPr>
              <a:buFont typeface="Wingdings" pitchFamily="2" charset="2"/>
              <a:buChar char="ü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Единовременная денежная выплата предоставляется однократно</a:t>
            </a:r>
          </a:p>
          <a:p>
            <a:pPr>
              <a:buFont typeface="Wingdings" pitchFamily="2" charset="2"/>
              <a:buChar char="ü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Единовременная денежная выплата предоставляется путем безналичного перечисления денежных средств третьим лицам (участникам сделки) в зависимости от цели использования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Размер единовременной денежной выплаты составляет 223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400 рублей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67544" y="260648"/>
            <a:ext cx="4824536" cy="1296144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Единовременная денежная выплата взамен предоставления земельного участка в собственность бесплатно</a:t>
            </a:r>
            <a:endParaRPr lang="ru-RU" sz="20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292080" y="260648"/>
            <a:ext cx="3384376" cy="1296144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5364088" y="836712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сроки</a:t>
            </a:r>
            <a:endParaRPr lang="ru-RU" sz="32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1772816"/>
            <a:ext cx="8856984" cy="483209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уполномоченный орган в течение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10 рабочих дней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после доведения лимитов бюджетных ассигнований почтовым отправлением с уведомлением информирует граждан о возможности получения единовременной денежной выплаты с учетом порядковых номером, присвоенных заявлениям о постановке на учет в качестве лиц, имеющих право на предоставление земельного участка</a:t>
            </a:r>
          </a:p>
          <a:p>
            <a:pPr>
              <a:buFont typeface="Wingdings" pitchFamily="2" charset="2"/>
              <a:buChar char="ü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гражданин в течение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15 рабочих дней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 даты получения уведомления о возможности получения единовременной денежной выплаты направляет в уполномоченный орган заявление о согласии (об отказе) на получение единовременной денежной выплаты взамен предоставления земельного участка в собственность бесплатно;</a:t>
            </a:r>
          </a:p>
          <a:p>
            <a:pPr>
              <a:buFont typeface="Wingdings" pitchFamily="2" charset="2"/>
              <a:buChar char="ü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гражданин в течение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60 рабочих дней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 даты получения уведомления о возможности получения единовременной денежной выплаты представляет в уполномоченный орган необходимые документы (в зависимости от цели, на которую будет направлена единовременная денежная выплата);</a:t>
            </a:r>
          </a:p>
          <a:p>
            <a:pPr>
              <a:buFont typeface="Wingdings" pitchFamily="2" charset="2"/>
              <a:buChar char="ü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уполномоченный орган в течение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рабочих дней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принимает решение о предоставлении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(об отказе в предоставлении) гражданину единовременной денежной выплаты и уведомляет о принятом решении;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уполномоченный орган в течение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10 рабочих дней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направляет единовременную денежную выплату путем перечисления денежных средств лицу, осуществляющему отчуждение приобретаемого жилого помещения и (или) земельного участка, либо лицу, осуществляющему строительство жилого дома, либо кредитной организации </a:t>
            </a:r>
            <a:endParaRPr lang="ru-RU" sz="1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95536" y="188640"/>
            <a:ext cx="6120680" cy="1152128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Единовременная денежная выплата взамен предоставления земельного участка в собственность бесплатно</a:t>
            </a:r>
            <a:endParaRPr lang="ru-RU" sz="20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5536" y="2852936"/>
            <a:ext cx="8496944" cy="337113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копию паспорта, удостоверяющего личность гражданина Российской Федерации;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копию документа, удостоверяющего личность представителя заявителя и нотариально удостоверенную доверенность (в случае обращения представителя);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копию документа, удостоверяющего личность родителя и его регистрацию по месту жительства (в случае если стороной сделки по приобретению объектов недвижимости является родитель, не состоящий на учете);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копии свидетельств о рождении детей;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копию удостоверения многодетной семьи;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копию договора купли-продажи жилого помещения и (или) земельного участка (с рассрочкой платежа), прошедшего государственную регистрацию;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реквизиты банковского счета организации или физического лица, осуществляющего отчуждение приобретаемого жилого помещения и (или) земельного участка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5536" y="1412776"/>
            <a:ext cx="8352928" cy="1328023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случае направления единовременной денежной выплаты на приобретение по договору купли-продажи жилого помещения и (или) земельного участка, вид разрешенного использования которого допускает строительство жилого дома, гражданин представляет следующие документы: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9512" y="188640"/>
            <a:ext cx="432048" cy="408623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9" name="Picture 5" descr="C:\Users\Garmanova.ON\Desktop\2018-09-07_13-09-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188640"/>
            <a:ext cx="2061737" cy="10540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23528" y="188640"/>
            <a:ext cx="6336704" cy="1080120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Единовременная денежная выплата взамен предоставления земельного участка в собственность бесплатно</a:t>
            </a:r>
            <a:endParaRPr lang="ru-RU" sz="20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3528" y="2348880"/>
            <a:ext cx="8568952" cy="439269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копию паспорта, удостоверяющего личность гражданина Российской Федерации;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копию документа, удостоверяющего личность представителя заявителя и нотариально удостоверенную доверенность (в случае обращения представителя);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копию документа, удостоверяющего личность родителя и его регистрацию по месту жительства (в случае если стороной сделки по приобретению объектов недвижимости является родитель, не состоящий на учете);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копии свидетельств о рождении детей;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копию удостоверения многодетной семьи; 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документы, подтверждающие право собственности, аренды, постоянного (бессрочного) пользования или пожизненно наследуемого владения гражданина, состоящего на учете, либо другого родителя на земельный участок, вид разрешенного использования которого допускает строительство индивидуального жилого дома;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градостроительный план земельного участка;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копию договора строительного подряда с информацией об общей площади индивидуального жилого дома, планируемого к строительству, и расчет стоимости производимых работ по строительству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реквизиты банковского счета организации или физического лица, осуществляющего отчуждение приобретаемого жилого помещения и (или) земельного участка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3528" y="1340768"/>
            <a:ext cx="8424936" cy="919401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случае направления единовременной денежной выплаты на оплату цены договора строительного подряда на строительство жилого дома, гражданин представляет следующие документы: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9512" y="188640"/>
            <a:ext cx="432048" cy="408623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C:\Users\Garmanova.ON\Desktop\0ef3bdba5735b6f334dd0d72a4531f1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188640"/>
            <a:ext cx="1872208" cy="10870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95536" y="260648"/>
            <a:ext cx="6264696" cy="108012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Единовременная денежная выплата взамен предоставления земельного участка в собственность бесплатно</a:t>
            </a:r>
            <a:endParaRPr lang="ru-RU" sz="20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5536" y="2924944"/>
            <a:ext cx="8352928" cy="3643551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копию паспорта, удостоверяющего личность гражданина Российской Федерации;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копию документа, удостоверяющего личность представителя заявителя и нотариально удостоверенную доверенность (в случае обращения представителя);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копию документа, удостоверяющего личность родителя и его регистрацию по месту жительства (в случае если стороной сделки по приобретению объектов недвижимости является родитель, не состоящий на учете);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копии свидетельств о рождении детей;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копию удостоверения многодетной семьи; 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копию договора банковского счета;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копию кредитного договора;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копию договора купли-продажи жилого помещения (в случае приобретения жилого помещения);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копию договора строительного подряда (в случае строительства жилого дома)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5536" y="1484784"/>
            <a:ext cx="8352928" cy="1328023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7938" indent="-7938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случае направления единовременной денежной выплаты на оплату первоначального взноса при получении жилищного кредита, в том числе ипотечного, на приобретение жилого помещения или строительство жилого дома, гражданин представляет следующие документы: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9512" y="188640"/>
            <a:ext cx="432048" cy="408623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4" descr="https://modern37.ru/upload/iblock/149/1493505b07778da95b42be9d5cb16bf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332656"/>
            <a:ext cx="1912017" cy="9952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95536" y="260648"/>
            <a:ext cx="6120680" cy="108012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Единовременная денежная выплата взамен предоставления земельного участка в собственность бесплатно</a:t>
            </a:r>
            <a:endParaRPr lang="ru-RU" sz="20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3528" y="2852936"/>
            <a:ext cx="8568952" cy="272415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копию паспорта, удостоверяющего личность гражданина Российской Федерации;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копию документа, удостоверяющего личность представителя заявителя и нотариально удостоверенную доверенность (в случае обращения представителя);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копию документа, удостоверяющего личность родителя и его регистрацию по месту жительства (в случае если стороной сделки по приобретению объектов недвижимости является родитель, не состоящий на учете);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копии свидетельств о рождении детей;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копию удостоверения многодетной семьи; 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копию кредитного договора;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справку кредитора (заимодавца) о сумме остатка основного долга и сумме задолженности по выплате процентов за пользование кредитом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5536" y="1484784"/>
            <a:ext cx="8424936" cy="1328023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7938" indent="-7938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случае направления единовременной денежной выплаты на погашение основной суммы долга и уплаты процентов по кредитам (займам), в том числе ипотечным, на приобретение или строительство жилого помещения или индивидуального жилого дома, гражданин представляет следующие документы: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9512" y="188640"/>
            <a:ext cx="432048" cy="408623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1" name="Picture 1" descr="C:\Users\Garmanova.ON\Desktop\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188640"/>
            <a:ext cx="2088232" cy="11348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95536" y="332656"/>
            <a:ext cx="5904656" cy="122413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Единовременная денежная выплата взамен предоставления земельного участка в собственность бесплатно</a:t>
            </a:r>
            <a:endParaRPr lang="ru-RU" sz="20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5536" y="3356992"/>
            <a:ext cx="8352928" cy="2962513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копию паспорта, удостоверяющего личность гражданина Российской Федерации;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копию документа, удостоверяющего личность представителя заявителя и нотариально удостоверенную доверенность (в случае обращения представителя);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копию документа, удостоверяющего личность родителя и его регистрацию по месту жительства (в случае если стороной сделки по приобретению объектов недвижимости является родитель, не состоящий на учете);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копии свидетельств о рождении детей;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копию удостоверения многодетной семьи; 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копию договора банковского счета;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копию договора участия в долевом строительстве, прошедший государственную регистрацию;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копии документов, подтверждающих произведенные расходы (квитанции к приходным ордерам, банковские выписки о перечислении денежных средств со счета покупателя на счет продавца)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5536" y="1628800"/>
            <a:ext cx="8280920" cy="163449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7938" indent="-7938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случае направления единовременной денежной выплаты на оплату цены договора участия в долевом строительстве, который предусматривает в качестве объекта долевого строительства жилое помещение, путем внесения соответствующих средств на счет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эскроу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гражданин представляет следующие документы: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9512" y="188640"/>
            <a:ext cx="432048" cy="408623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7" name="Picture 1" descr="C:\Users\Garmanova.ON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404664"/>
            <a:ext cx="2286000" cy="10178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518</TotalTime>
  <Words>1087</Words>
  <Application>Microsoft Office PowerPoint</Application>
  <PresentationFormat>Экран (4:3)</PresentationFormat>
  <Paragraphs>86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Справедливость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Памятка по предоставлению единовременной денежной выплаты взамен предоставления земельного участка в собственность бесплатно</dc:title>
  <dc:creator>Гарманова Ольга Николаевна</dc:creator>
  <cp:lastModifiedBy>Admin</cp:lastModifiedBy>
  <cp:revision>61</cp:revision>
  <dcterms:created xsi:type="dcterms:W3CDTF">2018-11-20T08:51:03Z</dcterms:created>
  <dcterms:modified xsi:type="dcterms:W3CDTF">2019-01-18T08:01:33Z</dcterms:modified>
</cp:coreProperties>
</file>