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5" r:id="rId3"/>
    <p:sldId id="316" r:id="rId4"/>
    <p:sldId id="317" r:id="rId5"/>
    <p:sldId id="318" r:id="rId6"/>
    <p:sldId id="322" r:id="rId7"/>
    <p:sldId id="319" r:id="rId8"/>
    <p:sldId id="320" r:id="rId9"/>
    <p:sldId id="321" r:id="rId10"/>
    <p:sldId id="297" r:id="rId11"/>
    <p:sldId id="258" r:id="rId12"/>
    <p:sldId id="290" r:id="rId13"/>
    <p:sldId id="313" r:id="rId14"/>
    <p:sldId id="291" r:id="rId15"/>
    <p:sldId id="299" r:id="rId16"/>
    <p:sldId id="298" r:id="rId17"/>
    <p:sldId id="267" r:id="rId18"/>
    <p:sldId id="310" r:id="rId19"/>
    <p:sldId id="301" r:id="rId20"/>
    <p:sldId id="302" r:id="rId21"/>
    <p:sldId id="303" r:id="rId22"/>
    <p:sldId id="304" r:id="rId23"/>
    <p:sldId id="305" r:id="rId24"/>
    <p:sldId id="312" r:id="rId25"/>
    <p:sldId id="306" r:id="rId26"/>
    <p:sldId id="307" r:id="rId27"/>
    <p:sldId id="308" r:id="rId28"/>
    <p:sldId id="309" r:id="rId29"/>
    <p:sldId id="31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937"/>
    <a:srgbClr val="800000"/>
    <a:srgbClr val="C35855"/>
    <a:srgbClr val="C0C0C0"/>
    <a:srgbClr val="D2F7FE"/>
    <a:srgbClr val="BBF2FD"/>
    <a:srgbClr val="CAFCAE"/>
    <a:srgbClr val="AEEFFC"/>
    <a:srgbClr val="D3FD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7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2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Pt>
            <c:idx val="5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"/>
                  <c:y val="-0.3147595868977530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7.5234696144872975E-3"/>
                  <c:y val="-0.28684949357478884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0.26121948818897639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2.5077879651453196E-3"/>
                  <c:y val="-0.27511023622047248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2.5077879651454098E-3"/>
                  <c:y val="-0.2922937992125984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0.31082529527559216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оценка</c:v>
                </c:pt>
                <c:pt idx="3">
                  <c:v>2020 прогноз </c:v>
                </c:pt>
                <c:pt idx="4">
                  <c:v>2021 прогноз</c:v>
                </c:pt>
                <c:pt idx="5">
                  <c:v>2022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1187</c:v>
                </c:pt>
                <c:pt idx="1">
                  <c:v>1107.2</c:v>
                </c:pt>
                <c:pt idx="2">
                  <c:v>800</c:v>
                </c:pt>
                <c:pt idx="3">
                  <c:v>910</c:v>
                </c:pt>
                <c:pt idx="4">
                  <c:v>1020</c:v>
                </c:pt>
                <c:pt idx="5">
                  <c:v>1100</c:v>
                </c:pt>
              </c:numCache>
            </c:numRef>
          </c:val>
        </c:ser>
        <c:gapWidth val="72"/>
        <c:overlap val="100"/>
        <c:axId val="84181376"/>
        <c:axId val="84182912"/>
      </c:barChart>
      <c:catAx>
        <c:axId val="84181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84182912"/>
        <c:crosses val="autoZero"/>
        <c:auto val="1"/>
        <c:lblAlgn val="ctr"/>
        <c:lblOffset val="100"/>
      </c:catAx>
      <c:valAx>
        <c:axId val="84182912"/>
        <c:scaling>
          <c:orientation val="minMax"/>
        </c:scaling>
        <c:delete val="1"/>
        <c:axPos val="l"/>
        <c:numFmt formatCode="General" sourceLinked="1"/>
        <c:tickLblPos val="none"/>
        <c:crossAx val="8418137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347799242707143E-2"/>
          <c:y val="8.4350531100409243E-2"/>
          <c:w val="0.9363914027767406"/>
          <c:h val="0.695059848422639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 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303.2</c:v>
                </c:pt>
                <c:pt idx="1">
                  <c:v>320.2</c:v>
                </c:pt>
                <c:pt idx="2">
                  <c:v>334.6</c:v>
                </c:pt>
                <c:pt idx="3">
                  <c:v>350.9</c:v>
                </c:pt>
              </c:numCache>
            </c:numRef>
          </c:val>
        </c:ser>
        <c:gapWidth val="46"/>
        <c:axId val="93128960"/>
        <c:axId val="93138944"/>
      </c:barChart>
      <c:catAx>
        <c:axId val="93128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138944"/>
        <c:crosses val="autoZero"/>
        <c:auto val="1"/>
        <c:lblAlgn val="ctr"/>
        <c:lblOffset val="100"/>
      </c:catAx>
      <c:valAx>
        <c:axId val="93138944"/>
        <c:scaling>
          <c:orientation val="minMax"/>
          <c:min val="100"/>
        </c:scaling>
        <c:delete val="1"/>
        <c:axPos val="l"/>
        <c:numFmt formatCode="General" sourceLinked="1"/>
        <c:tickLblPos val="none"/>
        <c:crossAx val="93128960"/>
        <c:crosses val="autoZero"/>
        <c:crossBetween val="between"/>
      </c:valAx>
    </c:plotArea>
    <c:plotVisOnly val="1"/>
  </c:chart>
  <c:spPr>
    <a:ln w="38100">
      <a:solidFill>
        <a:schemeClr val="accent6">
          <a:lumMod val="40000"/>
          <a:lumOff val="6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14.3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gapWidth val="62"/>
        <c:axId val="93180288"/>
        <c:axId val="93181824"/>
      </c:barChart>
      <c:catAx>
        <c:axId val="93180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181824"/>
        <c:crosses val="autoZero"/>
        <c:auto val="1"/>
        <c:lblAlgn val="ctr"/>
        <c:lblOffset val="100"/>
      </c:catAx>
      <c:valAx>
        <c:axId val="93181824"/>
        <c:scaling>
          <c:orientation val="minMax"/>
        </c:scaling>
        <c:delete val="1"/>
        <c:axPos val="l"/>
        <c:numFmt formatCode="General" sourceLinked="1"/>
        <c:tickLblPos val="none"/>
        <c:crossAx val="93180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8941501053259877"/>
                  <c:y val="-0.39142005054993934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97,1%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4.281523185876969E-3"/>
                  <c:y val="1.8371801281339155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"Программные" расходы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0.97100000000000064</c:v>
                </c:pt>
                <c:pt idx="1">
                  <c:v>2.9000000000000001E-2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3302807624549831"/>
          <c:y val="0.18260471058771249"/>
          <c:w val="0.32416332825764543"/>
          <c:h val="0.47900927674702831"/>
        </c:manualLayout>
      </c:layout>
      <c:txPr>
        <a:bodyPr/>
        <a:lstStyle/>
        <a:p>
          <a:pPr>
            <a:defRPr sz="11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48317010993066"/>
          <c:y val="9.5905333011779267E-2"/>
          <c:w val="0.87330725285438993"/>
          <c:h val="0.84049966319293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7432019748483233E-2"/>
                  <c:y val="3.8715210505065892E-2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/>
                      <a:t>7</a:t>
                    </a:r>
                    <a:r>
                      <a:rPr lang="en-US" smtClean="0"/>
                      <a:t>9,6%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2.1278123568926029E-3"/>
                  <c:y val="4.6949390447131893E-3"/>
                </c:manualLayout>
              </c:layout>
              <c:showVal val="1"/>
            </c:dLbl>
            <c:dLbl>
              <c:idx val="2"/>
              <c:layout>
                <c:manualLayout>
                  <c:x val="-0.13395124119000362"/>
                  <c:y val="-0.10707685595909402"/>
                </c:manualLayout>
              </c:layout>
              <c:showVal val="1"/>
            </c:dLbl>
            <c:dLbl>
              <c:idx val="3"/>
              <c:layout>
                <c:manualLayout>
                  <c:x val="-0.10442034218420176"/>
                  <c:y val="-0.14398196948306571"/>
                </c:manualLayout>
              </c:layout>
              <c:showVal val="1"/>
            </c:dLbl>
            <c:dLbl>
              <c:idx val="4"/>
              <c:layout>
                <c:manualLayout>
                  <c:x val="-6.2247597489167868E-2"/>
                  <c:y val="-0.19299921959890662"/>
                </c:manualLayout>
              </c:layout>
              <c:showVal val="1"/>
            </c:dLbl>
            <c:dLbl>
              <c:idx val="5"/>
              <c:layout>
                <c:manualLayout>
                  <c:x val="-6.6991201519614445E-3"/>
                  <c:y val="-0.14731493248717675"/>
                </c:manualLayout>
              </c:layout>
              <c:showVal val="1"/>
            </c:dLbl>
            <c:dLbl>
              <c:idx val="6"/>
              <c:layout>
                <c:manualLayout>
                  <c:x val="-0.18482390845461616"/>
                  <c:y val="-0.19110105652217504"/>
                </c:manualLayout>
              </c:layout>
              <c:showVal val="1"/>
            </c:dLbl>
            <c:dLbl>
              <c:idx val="7"/>
              <c:layout>
                <c:manualLayout>
                  <c:x val="1.9394349647491624E-3"/>
                  <c:y val="-3.0027275880911326E-2"/>
                </c:manualLayout>
              </c:layout>
              <c:showVal val="1"/>
            </c:dLbl>
            <c:dLbl>
              <c:idx val="8"/>
              <c:layout>
                <c:manualLayout>
                  <c:x val="1.5655780794003923E-2"/>
                  <c:y val="-0.14765330952387404"/>
                </c:manualLayout>
              </c:layout>
              <c:showVal val="1"/>
            </c:dLbl>
            <c:dLbl>
              <c:idx val="9"/>
              <c:layout>
                <c:manualLayout>
                  <c:x val="6.3682691325227636E-2"/>
                  <c:y val="-0.1315134486190877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0.76800000000000113</c:v>
                </c:pt>
                <c:pt idx="1">
                  <c:v>0.14700000000000021</c:v>
                </c:pt>
                <c:pt idx="2">
                  <c:v>1.6000000000000021E-2</c:v>
                </c:pt>
                <c:pt idx="3">
                  <c:v>1.0000000000000022E-3</c:v>
                </c:pt>
                <c:pt idx="4">
                  <c:v>1.0000000000000022E-3</c:v>
                </c:pt>
                <c:pt idx="5">
                  <c:v>1.0000000000000022E-3</c:v>
                </c:pt>
                <c:pt idx="6">
                  <c:v>2.0000000000000039E-3</c:v>
                </c:pt>
                <c:pt idx="7">
                  <c:v>3.9000000000000014E-2</c:v>
                </c:pt>
                <c:pt idx="8">
                  <c:v>2.4E-2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7.8386352133713831E-3"/>
                  <c:y val="-1.7636929230085606E-2"/>
                </c:manualLayout>
              </c:layout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34,0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901488177087787E-2"/>
                  <c:y val="-3.4885777283053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0.20900000000000021</c:v>
                </c:pt>
                <c:pt idx="1">
                  <c:v>0.45100000000000001</c:v>
                </c:pt>
                <c:pt idx="2">
                  <c:v>0.34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019636549369979"/>
          <c:y val="0.26220234834621425"/>
          <c:w val="0.88980363450630062"/>
          <c:h val="0.634306749652063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layout>
                <c:manualLayout>
                  <c:x val="-0.13281774947121291"/>
                  <c:y val="-8.4655492141704369E-2"/>
                </c:manualLayout>
              </c:layout>
              <c:showVal val="1"/>
            </c:dLbl>
            <c:dLbl>
              <c:idx val="4"/>
              <c:layout>
                <c:manualLayout>
                  <c:x val="-4.8735355405133352E-2"/>
                  <c:y val="-0.1155974078088359"/>
                </c:manualLayout>
              </c:layout>
              <c:showVal val="1"/>
            </c:dLbl>
            <c:dLbl>
              <c:idx val="5"/>
              <c:layout>
                <c:manualLayout>
                  <c:x val="-3.7934635337636192E-3"/>
                  <c:y val="-3.713037732649605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8.4000000000000047E-2</c:v>
                </c:pt>
                <c:pt idx="1">
                  <c:v>0.53500000000000003</c:v>
                </c:pt>
                <c:pt idx="2">
                  <c:v>0.32600000000000057</c:v>
                </c:pt>
                <c:pt idx="3">
                  <c:v>7.0000000000000088E-3</c:v>
                </c:pt>
                <c:pt idx="4">
                  <c:v>5.0000000000000079E-3</c:v>
                </c:pt>
                <c:pt idx="5">
                  <c:v>4.3999999999999997E-2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1614563151519749"/>
                  <c:y val="-0.2878097283087501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9786918821226568"/>
                </c:manualLayout>
              </c:layout>
              <c:showVal val="1"/>
            </c:dLbl>
            <c:dLbl>
              <c:idx val="2"/>
              <c:layout>
                <c:manualLayout>
                  <c:x val="-0.11614563151519752"/>
                  <c:y val="0.17988108019296908"/>
                </c:manualLayout>
              </c:layout>
              <c:showVal val="1"/>
            </c:dLbl>
            <c:dLbl>
              <c:idx val="3"/>
              <c:layout>
                <c:manualLayout>
                  <c:x val="-0.14625746190802649"/>
                  <c:y val="-5.3964324057890645E-2"/>
                </c:manualLayout>
              </c:layout>
              <c:showVal val="1"/>
            </c:dLbl>
            <c:dLbl>
              <c:idx val="4"/>
              <c:layout>
                <c:manualLayout>
                  <c:x val="-0.1075422514029608"/>
                  <c:y val="-0.10343162111095699"/>
                </c:manualLayout>
              </c:layout>
              <c:showVal val="1"/>
            </c:dLbl>
            <c:dLbl>
              <c:idx val="5"/>
              <c:layout>
                <c:manualLayout>
                  <c:x val="-6.4525350841776394E-2"/>
                  <c:y val="-0.14390486415437506"/>
                </c:manualLayout>
              </c:layout>
              <c:showVal val="1"/>
            </c:dLbl>
            <c:dLbl>
              <c:idx val="6"/>
              <c:layout>
                <c:manualLayout>
                  <c:x val="-2.1508450280592128E-2"/>
                  <c:y val="-0.13491081014472686"/>
                </c:manualLayout>
              </c:layout>
              <c:showVal val="1"/>
            </c:dLbl>
            <c:dLbl>
              <c:idx val="7"/>
              <c:layout>
                <c:manualLayout>
                  <c:x val="-4.3016900561184714E-3"/>
                  <c:y val="-2.248513502412122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0.54500000000000004</c:v>
                </c:pt>
                <c:pt idx="1">
                  <c:v>0.14700000000000021</c:v>
                </c:pt>
                <c:pt idx="2">
                  <c:v>4.0000000000000105E-3</c:v>
                </c:pt>
                <c:pt idx="3">
                  <c:v>0.21000000000000021</c:v>
                </c:pt>
                <c:pt idx="4">
                  <c:v>1.0000000000000005E-2</c:v>
                </c:pt>
                <c:pt idx="5">
                  <c:v>8.4000000000000047E-2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8.2755564823020517E-2"/>
                  <c:y val="-0.1247490116274343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4044452736386684E-2"/>
                  <c:y val="-4.3016900561184283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0.27300000000000002</c:v>
                </c:pt>
                <c:pt idx="1">
                  <c:v>0.4970000000000005</c:v>
                </c:pt>
                <c:pt idx="2">
                  <c:v>0.18600000000000028</c:v>
                </c:pt>
                <c:pt idx="3">
                  <c:v>1.9000000000000031E-2</c:v>
                </c:pt>
                <c:pt idx="4">
                  <c:v>2.5000000000000001E-2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-5.5921970729539527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0.26400000000000001</c:v>
                </c:pt>
                <c:pt idx="1">
                  <c:v>0.15100000000000038</c:v>
                </c:pt>
                <c:pt idx="2">
                  <c:v>0.58499999999999996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Pt>
            <c:idx val="5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"/>
                  <c:y val="-0.32644173795504344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3.3072158763028411E-3"/>
                  <c:y val="-0.35825359682257535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9.9216476289085247E-3"/>
                  <c:y val="-0.33996280505869886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3.3072158763028411E-3"/>
                  <c:y val="-0.37619662630078138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0.36246319853349634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-3.3072158763028411E-3"/>
                  <c:y val="-0.35765644095100546"/>
                </c:manualLayout>
              </c:layout>
              <c:dLblPos val="ctr"/>
              <c:showVal val="1"/>
            </c:dLbl>
            <c:delete val="1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inEnd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оценка</c:v>
                </c:pt>
                <c:pt idx="3">
                  <c:v>2020 прогноз</c:v>
                </c:pt>
                <c:pt idx="4">
                  <c:v>2021 прогноз</c:v>
                </c:pt>
                <c:pt idx="5">
                  <c:v>2022 прогноз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2867.6</c:v>
                </c:pt>
                <c:pt idx="1">
                  <c:v>2961.7</c:v>
                </c:pt>
                <c:pt idx="2">
                  <c:v>3139.5</c:v>
                </c:pt>
                <c:pt idx="3">
                  <c:v>3205.4</c:v>
                </c:pt>
                <c:pt idx="4">
                  <c:v>3285.5</c:v>
                </c:pt>
                <c:pt idx="5">
                  <c:v>3380.8</c:v>
                </c:pt>
              </c:numCache>
            </c:numRef>
          </c:val>
        </c:ser>
        <c:gapWidth val="78"/>
        <c:overlap val="100"/>
        <c:axId val="64032128"/>
        <c:axId val="64033920"/>
      </c:barChart>
      <c:catAx>
        <c:axId val="64032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4033920"/>
        <c:crosses val="autoZero"/>
        <c:auto val="1"/>
        <c:lblAlgn val="ctr"/>
        <c:lblOffset val="100"/>
      </c:catAx>
      <c:valAx>
        <c:axId val="64033920"/>
        <c:scaling>
          <c:orientation val="minMax"/>
          <c:min val="600"/>
        </c:scaling>
        <c:delete val="1"/>
        <c:axPos val="l"/>
        <c:numFmt formatCode="General" sourceLinked="1"/>
        <c:tickLblPos val="none"/>
        <c:crossAx val="64032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928269153355314E-2"/>
          <c:y val="8.8184646150428078E-2"/>
          <c:w val="0.94960877362832896"/>
          <c:h val="0.725488834573936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Pt>
            <c:idx val="7"/>
            <c:spPr>
              <a:solidFill>
                <a:schemeClr val="accent3"/>
              </a:solidFill>
            </c:spPr>
          </c:dPt>
          <c:dPt>
            <c:idx val="8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9099150324142903E-3"/>
                  <c:y val="-0.2915498579329943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2</a:t>
                    </a:r>
                    <a:r>
                      <a:rPr lang="en-US" sz="1200" dirty="0"/>
                      <a:t>5547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6.8832217378091308E-3"/>
                  <c:y val="-0.2804957000593095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2.1236644599649658E-3"/>
                  <c:y val="-0.25618612157073695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3.3926813316396802E-4"/>
                  <c:y val="-0.2593015958400581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-6.3496359432354404E-3"/>
                  <c:y val="-0.24133848153818624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3.1318405068644993E-4"/>
                  <c:y val="-0.24630608543330482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-4.1993347187736264E-3"/>
                  <c:y val="-0.24995732817478394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-6.2831127798699503E-3"/>
                  <c:y val="-0.22492103557192392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7.3525601614482419E-5"/>
                  <c:y val="-0.2297770030758198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оценка</c:v>
                </c:pt>
                <c:pt idx="6">
                  <c:v>2020 прогноз</c:v>
                </c:pt>
                <c:pt idx="7">
                  <c:v>2021 прогноз</c:v>
                </c:pt>
                <c:pt idx="8">
                  <c:v>2022 прогноз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25547</c:v>
                </c:pt>
                <c:pt idx="1">
                  <c:v>25078</c:v>
                </c:pt>
                <c:pt idx="2">
                  <c:v>24717</c:v>
                </c:pt>
                <c:pt idx="3">
                  <c:v>24479</c:v>
                </c:pt>
                <c:pt idx="4">
                  <c:v>24150</c:v>
                </c:pt>
                <c:pt idx="5">
                  <c:v>23831</c:v>
                </c:pt>
                <c:pt idx="6">
                  <c:v>23649</c:v>
                </c:pt>
                <c:pt idx="7">
                  <c:v>23469</c:v>
                </c:pt>
                <c:pt idx="8">
                  <c:v>23289</c:v>
                </c:pt>
              </c:numCache>
            </c:numRef>
          </c:val>
        </c:ser>
        <c:gapWidth val="62"/>
        <c:overlap val="85"/>
        <c:axId val="84504576"/>
        <c:axId val="84506112"/>
      </c:barChart>
      <c:catAx>
        <c:axId val="84504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84506112"/>
        <c:crosses val="autoZero"/>
        <c:auto val="1"/>
        <c:lblAlgn val="ctr"/>
        <c:lblOffset val="100"/>
      </c:catAx>
      <c:valAx>
        <c:axId val="84506112"/>
        <c:scaling>
          <c:orientation val="minMax"/>
          <c:min val="16000"/>
        </c:scaling>
        <c:delete val="1"/>
        <c:axPos val="l"/>
        <c:numFmt formatCode="General" sourceLinked="1"/>
        <c:tickLblPos val="none"/>
        <c:crossAx val="84504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ВМР</c:v>
                </c:pt>
                <c:pt idx="1">
                  <c:v>ВО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98.66</c:v>
                </c:pt>
                <c:pt idx="1">
                  <c:v>99.32</c:v>
                </c:pt>
                <c:pt idx="2">
                  <c:v>99.990000000000023</c:v>
                </c:pt>
              </c:numCache>
            </c:numRef>
          </c:val>
        </c:ser>
        <c:gapWidth val="62"/>
        <c:overlap val="100"/>
        <c:axId val="84540416"/>
        <c:axId val="84542208"/>
      </c:barChart>
      <c:catAx>
        <c:axId val="8454041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4542208"/>
        <c:crosses val="autoZero"/>
        <c:auto val="1"/>
        <c:lblAlgn val="ctr"/>
        <c:lblOffset val="100"/>
      </c:catAx>
      <c:valAx>
        <c:axId val="84542208"/>
        <c:scaling>
          <c:orientation val="minMax"/>
          <c:max val="100.5"/>
          <c:min val="10"/>
        </c:scaling>
        <c:delete val="1"/>
        <c:axPos val="b"/>
        <c:numFmt formatCode="General" sourceLinked="1"/>
        <c:tickLblPos val="none"/>
        <c:crossAx val="8454041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2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Pt>
            <c:idx val="5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2.2987790790244693E-17"/>
                  <c:y val="-0.20452903543307091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7.5233638954359198E-3"/>
                  <c:y val="-0.24275688976377949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0.26121948818897639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2.5077879651453144E-3"/>
                  <c:y val="-0.27511023622047248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2.5077879651454059E-3"/>
                  <c:y val="-0.2922937992125984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0.31082529527559177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оценка</c:v>
                </c:pt>
                <c:pt idx="3">
                  <c:v>2020 прогноз </c:v>
                </c:pt>
                <c:pt idx="4">
                  <c:v>2021 прогноз</c:v>
                </c:pt>
                <c:pt idx="5">
                  <c:v>2022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30534</c:v>
                </c:pt>
                <c:pt idx="1">
                  <c:v>36370</c:v>
                </c:pt>
                <c:pt idx="2">
                  <c:v>40880</c:v>
                </c:pt>
                <c:pt idx="3">
                  <c:v>43415</c:v>
                </c:pt>
                <c:pt idx="4">
                  <c:v>46551</c:v>
                </c:pt>
                <c:pt idx="5">
                  <c:v>49933</c:v>
                </c:pt>
              </c:numCache>
            </c:numRef>
          </c:val>
        </c:ser>
        <c:gapWidth val="72"/>
        <c:overlap val="100"/>
        <c:axId val="84604800"/>
        <c:axId val="84606336"/>
      </c:barChart>
      <c:catAx>
        <c:axId val="8460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84606336"/>
        <c:crosses val="autoZero"/>
        <c:auto val="1"/>
        <c:lblAlgn val="ctr"/>
        <c:lblOffset val="100"/>
      </c:catAx>
      <c:valAx>
        <c:axId val="84606336"/>
        <c:scaling>
          <c:orientation val="minMax"/>
        </c:scaling>
        <c:delete val="1"/>
        <c:axPos val="l"/>
        <c:numFmt formatCode="General" sourceLinked="1"/>
        <c:tickLblPos val="none"/>
        <c:crossAx val="8460480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.3633207421397637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34921119875569384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.31393734029552278"/>
                  <c:y val="1.037466425299149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.37390289967781559"/>
                  <c:y val="5.187332126495749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0.3209921119875585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0.33510165537162612"/>
                  <c:y val="1.037466425299149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0.3245194978335750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36952</c:v>
                </c:pt>
                <c:pt idx="1">
                  <c:v>35960</c:v>
                </c:pt>
                <c:pt idx="2">
                  <c:v>32407</c:v>
                </c:pt>
                <c:pt idx="3">
                  <c:v>39974</c:v>
                </c:pt>
                <c:pt idx="4">
                  <c:v>34181</c:v>
                </c:pt>
                <c:pt idx="5">
                  <c:v>35134</c:v>
                </c:pt>
                <c:pt idx="6">
                  <c:v>57858</c:v>
                </c:pt>
              </c:numCache>
            </c:numRef>
          </c:val>
        </c:ser>
        <c:gapWidth val="35"/>
        <c:overlap val="100"/>
        <c:axId val="84651392"/>
        <c:axId val="84661376"/>
      </c:barChart>
      <c:catAx>
        <c:axId val="84651392"/>
        <c:scaling>
          <c:orientation val="minMax"/>
        </c:scaling>
        <c:axPos val="l"/>
        <c:numFmt formatCode="General" sourceLinked="1"/>
        <c:tickLblPos val="nextTo"/>
        <c:crossAx val="84661376"/>
        <c:crosses val="autoZero"/>
        <c:auto val="1"/>
        <c:lblAlgn val="ctr"/>
        <c:lblOffset val="100"/>
      </c:catAx>
      <c:valAx>
        <c:axId val="84661376"/>
        <c:scaling>
          <c:orientation val="minMax"/>
          <c:max val="60000"/>
        </c:scaling>
        <c:delete val="1"/>
        <c:axPos val="b"/>
        <c:numFmt formatCode="General" sourceLinked="1"/>
        <c:tickLblPos val="none"/>
        <c:crossAx val="84651392"/>
        <c:crosses val="autoZero"/>
        <c:crossBetween val="between"/>
        <c:majorUnit val="2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628390201224862E-2"/>
          <c:y val="0"/>
          <c:w val="0.66730607805210662"/>
          <c:h val="0.92928348336882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B prst="convex"/>
            </a:sp3d>
          </c:spPr>
          <c:dPt>
            <c:idx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2018 год факт </c:v>
                </c:pt>
                <c:pt idx="1">
                  <c:v> 2019 год бюджет</c:v>
                </c:pt>
                <c:pt idx="2">
                  <c:v> 2020 год прогноз </c:v>
                </c:pt>
                <c:pt idx="3">
                  <c:v>2021 год прогноз</c:v>
                </c:pt>
                <c:pt idx="4">
                  <c:v> 2022 год прогноз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73.3</c:v>
                </c:pt>
                <c:pt idx="1">
                  <c:v>74.900000000000006</c:v>
                </c:pt>
                <c:pt idx="2">
                  <c:v>76.5</c:v>
                </c:pt>
                <c:pt idx="3">
                  <c:v>77.8</c:v>
                </c:pt>
                <c:pt idx="4">
                  <c:v>72.2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2018 год факт </c:v>
                </c:pt>
                <c:pt idx="1">
                  <c:v> 2019 год бюджет</c:v>
                </c:pt>
                <c:pt idx="2">
                  <c:v> 2020 год прогноз </c:v>
                </c:pt>
                <c:pt idx="3">
                  <c:v>2021 год прогноз</c:v>
                </c:pt>
                <c:pt idx="4">
                  <c:v> 2022 год прогноз 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6.2</c:v>
                </c:pt>
                <c:pt idx="1">
                  <c:v>6.4</c:v>
                </c:pt>
                <c:pt idx="2">
                  <c:v>6.6</c:v>
                </c:pt>
                <c:pt idx="3">
                  <c:v>6.6</c:v>
                </c:pt>
                <c:pt idx="4">
                  <c:v>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2018 год факт </c:v>
                </c:pt>
                <c:pt idx="1">
                  <c:v> 2019 год бюджет</c:v>
                </c:pt>
                <c:pt idx="2">
                  <c:v> 2020 год прогноз </c:v>
                </c:pt>
                <c:pt idx="3">
                  <c:v>2021 год прогноз</c:v>
                </c:pt>
                <c:pt idx="4">
                  <c:v> 2022 год прогноз 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4.7</c:v>
                </c:pt>
                <c:pt idx="1">
                  <c:v>5.0999999999999996</c:v>
                </c:pt>
                <c:pt idx="2">
                  <c:v>6.5</c:v>
                </c:pt>
                <c:pt idx="3">
                  <c:v>8.9</c:v>
                </c:pt>
                <c:pt idx="4">
                  <c:v>9.7000000000000011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2018 год факт </c:v>
                </c:pt>
                <c:pt idx="1">
                  <c:v> 2019 год бюджет</c:v>
                </c:pt>
                <c:pt idx="2">
                  <c:v> 2020 год прогноз </c:v>
                </c:pt>
                <c:pt idx="3">
                  <c:v>2021 год прогноз</c:v>
                </c:pt>
                <c:pt idx="4">
                  <c:v> 2022 год прогноз </c:v>
                </c:pt>
              </c:strCache>
            </c:strRef>
          </c:cat>
          <c:val>
            <c:numRef>
              <c:f>Лист1!$E$2:$E$6</c:f>
              <c:numCache>
                <c:formatCode>#,##0.00</c:formatCode>
                <c:ptCount val="5"/>
                <c:pt idx="0">
                  <c:v>6.2</c:v>
                </c:pt>
                <c:pt idx="1">
                  <c:v>6.2</c:v>
                </c:pt>
                <c:pt idx="2">
                  <c:v>4.8</c:v>
                </c:pt>
                <c:pt idx="3">
                  <c:v>1.1000000000000001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2018 год факт </c:v>
                </c:pt>
                <c:pt idx="1">
                  <c:v> 2019 год бюджет</c:v>
                </c:pt>
                <c:pt idx="2">
                  <c:v> 2020 год прогноз </c:v>
                </c:pt>
                <c:pt idx="3">
                  <c:v>2021 год прогноз</c:v>
                </c:pt>
                <c:pt idx="4">
                  <c:v> 2022 год прогноз </c:v>
                </c:pt>
              </c:strCache>
            </c:strRef>
          </c:cat>
          <c:val>
            <c:numRef>
              <c:f>Лист1!$F$2:$F$6</c:f>
              <c:numCache>
                <c:formatCode>#,##0.00</c:formatCode>
                <c:ptCount val="5"/>
                <c:pt idx="0">
                  <c:v>9.6</c:v>
                </c:pt>
                <c:pt idx="1">
                  <c:v>7.3</c:v>
                </c:pt>
                <c:pt idx="2">
                  <c:v>5.6</c:v>
                </c:pt>
                <c:pt idx="3">
                  <c:v>5.5</c:v>
                </c:pt>
                <c:pt idx="4">
                  <c:v>5.4</c:v>
                </c:pt>
              </c:numCache>
            </c:numRef>
          </c:val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иные налоговые и неналоговые доходы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2018 год факт </c:v>
                </c:pt>
                <c:pt idx="1">
                  <c:v> 2019 год бюджет</c:v>
                </c:pt>
                <c:pt idx="2">
                  <c:v> 2020 год прогноз </c:v>
                </c:pt>
                <c:pt idx="3">
                  <c:v>2021 год прогноз</c:v>
                </c:pt>
                <c:pt idx="4">
                  <c:v> 2022 год прогноз 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gapWidth val="17"/>
        <c:overlap val="100"/>
        <c:axId val="92913024"/>
        <c:axId val="92865664"/>
      </c:barChart>
      <c:catAx>
        <c:axId val="92913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92865664"/>
        <c:crosses val="autoZero"/>
        <c:auto val="1"/>
        <c:lblAlgn val="ctr"/>
        <c:lblOffset val="100"/>
      </c:catAx>
      <c:valAx>
        <c:axId val="92865664"/>
        <c:scaling>
          <c:orientation val="minMax"/>
        </c:scaling>
        <c:delete val="1"/>
        <c:axPos val="l"/>
        <c:numFmt formatCode="#,##0.00" sourceLinked="1"/>
        <c:tickLblPos val="none"/>
        <c:crossAx val="92913024"/>
        <c:crosses val="autoZero"/>
        <c:crossBetween val="between"/>
        <c:majorUnit val="2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957530834655595"/>
          <c:y val="0.13527715027548379"/>
          <c:w val="0.23535039316619247"/>
          <c:h val="0.8391763055133796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2948109550709329E-2"/>
          <c:y val="5.4421904510609929E-2"/>
          <c:w val="0.95736126999319981"/>
          <c:h val="0.897737924952782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9 мес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18.899999999999999</c:v>
                </c:pt>
                <c:pt idx="2">
                  <c:v>24</c:v>
                </c:pt>
                <c:pt idx="3">
                  <c:v>28.8</c:v>
                </c:pt>
                <c:pt idx="4">
                  <c:v>20.399999999999999</c:v>
                </c:pt>
              </c:numCache>
            </c:numRef>
          </c:val>
        </c:ser>
        <c:gapWidth val="17"/>
        <c:axId val="93089792"/>
        <c:axId val="93091328"/>
      </c:barChart>
      <c:catAx>
        <c:axId val="9308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091328"/>
        <c:crosses val="autoZero"/>
        <c:auto val="1"/>
        <c:lblAlgn val="ctr"/>
        <c:lblOffset val="100"/>
      </c:catAx>
      <c:valAx>
        <c:axId val="93091328"/>
        <c:scaling>
          <c:orientation val="minMax"/>
          <c:max val="150"/>
        </c:scaling>
        <c:delete val="1"/>
        <c:axPos val="l"/>
        <c:numFmt formatCode="General" sourceLinked="1"/>
        <c:tickLblPos val="none"/>
        <c:crossAx val="93089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067996029115046E-2"/>
          <c:y val="9.700311076547051E-2"/>
          <c:w val="0.93741734789324127"/>
          <c:h val="0.649318825686034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230,1</a:t>
                    </a:r>
                  </a:p>
                </c:rich>
              </c:tx>
              <c:spPr>
                <a:noFill/>
              </c:spPr>
              <c:dLblPos val="outEnd"/>
              <c:showVal val="1"/>
            </c:dLbl>
            <c:dLbl>
              <c:idx val="1"/>
              <c:layout>
                <c:manualLayout>
                  <c:x val="2.8912998737845156E-3"/>
                  <c:y val="-2.340561193683793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-8.919902619515729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2.75591359414172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 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230.1</c:v>
                </c:pt>
                <c:pt idx="1">
                  <c:v>214.3</c:v>
                </c:pt>
                <c:pt idx="2">
                  <c:v>222.7</c:v>
                </c:pt>
                <c:pt idx="3">
                  <c:v>77.5</c:v>
                </c:pt>
              </c:numCache>
            </c:numRef>
          </c:val>
        </c:ser>
        <c:gapWidth val="42"/>
        <c:axId val="92999680"/>
        <c:axId val="93001216"/>
      </c:barChart>
      <c:catAx>
        <c:axId val="92999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001216"/>
        <c:crosses val="autoZero"/>
        <c:auto val="1"/>
        <c:lblAlgn val="ctr"/>
        <c:lblOffset val="100"/>
      </c:catAx>
      <c:valAx>
        <c:axId val="93001216"/>
        <c:scaling>
          <c:orientation val="minMax"/>
        </c:scaling>
        <c:delete val="1"/>
        <c:axPos val="l"/>
        <c:numFmt formatCode="General" sourceLinked="1"/>
        <c:tickLblPos val="none"/>
        <c:crossAx val="92999680"/>
        <c:crosses val="autoZero"/>
        <c:crossBetween val="between"/>
      </c:valAx>
    </c:plotArea>
    <c:plotVisOnly val="1"/>
  </c:chart>
  <c:spPr>
    <a:ln w="38100">
      <a:solidFill>
        <a:schemeClr val="accent6">
          <a:lumMod val="40000"/>
          <a:lumOff val="6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D0B24-B442-45A9-B240-90AA1BB781AF}" type="doc">
      <dgm:prSet loTypeId="urn:microsoft.com/office/officeart/2005/8/layout/bProcess2" loCatId="process" qsTypeId="urn:microsoft.com/office/officeart/2005/8/quickstyle/3d3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2E3EE698-1303-4126-AA07-AFE2113DA74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Составление</a:t>
          </a:r>
          <a:r>
            <a:rPr lang="ru-RU" sz="16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 проекта бюджета на очередной год и плановый период</a:t>
          </a:r>
          <a:endParaRPr lang="ru-RU" sz="16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gm:t>
    </dgm:pt>
    <dgm:pt modelId="{93C751F5-B06E-472F-844F-602CDAAFD3AF}" type="parTrans" cxnId="{E6D9FA6C-D246-4F23-9877-B36043545B6D}">
      <dgm:prSet/>
      <dgm:spPr/>
      <dgm:t>
        <a:bodyPr/>
        <a:lstStyle/>
        <a:p>
          <a:endParaRPr lang="ru-RU"/>
        </a:p>
      </dgm:t>
    </dgm:pt>
    <dgm:pt modelId="{95412C5D-C059-4441-8BEC-FC7C47BD64C7}" type="sibTrans" cxnId="{E6D9FA6C-D246-4F23-9877-B36043545B6D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B7A77199-53A8-4393-B6C2-B5B1CE7DE1FF}">
      <dgm:prSet phldrT="[Текст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Рассмотрение </a:t>
          </a:r>
          <a:r>
            <a:rPr lang="ru-RU" sz="16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проекта бюджета на очередной год и плановый период</a:t>
          </a:r>
          <a:endParaRPr lang="ru-RU" sz="16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gm:t>
    </dgm:pt>
    <dgm:pt modelId="{57E65F55-7176-4C0A-96EF-D801B62F8194}" type="parTrans" cxnId="{027E5979-444C-4C36-B870-AC25C3F03A2E}">
      <dgm:prSet/>
      <dgm:spPr/>
      <dgm:t>
        <a:bodyPr/>
        <a:lstStyle/>
        <a:p>
          <a:endParaRPr lang="ru-RU"/>
        </a:p>
      </dgm:t>
    </dgm:pt>
    <dgm:pt modelId="{287F10A2-748F-4199-B42C-DA22E20008A8}" type="sibTrans" cxnId="{027E5979-444C-4C36-B870-AC25C3F03A2E}">
      <dgm:prSet/>
      <dgm:spPr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CA7F5BA-F3F0-48FB-B72A-64C1D4BC53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Утверждение</a:t>
          </a:r>
          <a:r>
            <a:rPr lang="ru-RU" sz="16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 проекта бюджета на очередной год и плановый период </a:t>
          </a:r>
          <a:endParaRPr lang="ru-RU" sz="16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gm:t>
    </dgm:pt>
    <dgm:pt modelId="{003E46C8-A04C-4A36-944E-C142242F188A}" type="parTrans" cxnId="{6AFB7A93-108A-4653-B317-3BA967715E66}">
      <dgm:prSet/>
      <dgm:spPr/>
      <dgm:t>
        <a:bodyPr/>
        <a:lstStyle/>
        <a:p>
          <a:endParaRPr lang="ru-RU"/>
        </a:p>
      </dgm:t>
    </dgm:pt>
    <dgm:pt modelId="{2A6B6099-5637-4B34-8966-3D5378A05D66}" type="sibTrans" cxnId="{6AFB7A93-108A-4653-B317-3BA967715E66}">
      <dgm:prSet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5AF79B77-94F8-48EA-B638-B68C11E9B64A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Исполнение </a:t>
          </a:r>
          <a:r>
            <a:rPr lang="ru-RU" sz="16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бюджета в текущем году</a:t>
          </a:r>
          <a:endParaRPr lang="ru-RU" sz="16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gm:t>
    </dgm:pt>
    <dgm:pt modelId="{08CB47BD-93DC-4040-9994-E2DA6D4B8AB0}" type="parTrans" cxnId="{D04FC27F-4304-4A6E-8AAD-311B6C507A31}">
      <dgm:prSet/>
      <dgm:spPr/>
      <dgm:t>
        <a:bodyPr/>
        <a:lstStyle/>
        <a:p>
          <a:endParaRPr lang="ru-RU"/>
        </a:p>
      </dgm:t>
    </dgm:pt>
    <dgm:pt modelId="{932F1289-88EA-4F77-8DBD-24AB3CE6D507}" type="sibTrans" cxnId="{D04FC27F-4304-4A6E-8AAD-311B6C507A31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5FDD461-904F-457A-B3B5-D9B5726E969A}">
      <dgm:prSet phldrT="[Текст]"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Формирование отчета </a:t>
          </a:r>
          <a:r>
            <a:rPr lang="ru-RU" sz="1600" b="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об исполнении </a:t>
          </a:r>
          <a:r>
            <a:rPr lang="ru-RU" sz="16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бюджета предыдущего года</a:t>
          </a:r>
          <a:endParaRPr lang="ru-RU" sz="16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gm:t>
    </dgm:pt>
    <dgm:pt modelId="{E3A818DB-F49C-437A-BE66-6E02D3ED3088}" type="parTrans" cxnId="{4AFF21D1-A8B7-4287-A5AD-D4D281F39BD4}">
      <dgm:prSet/>
      <dgm:spPr/>
      <dgm:t>
        <a:bodyPr/>
        <a:lstStyle/>
        <a:p>
          <a:endParaRPr lang="ru-RU"/>
        </a:p>
      </dgm:t>
    </dgm:pt>
    <dgm:pt modelId="{CFFB5ED8-2F68-472A-9AB7-9390365CB2E1}" type="sibTrans" cxnId="{4AFF21D1-A8B7-4287-A5AD-D4D281F39BD4}">
      <dgm:prSet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D8DA81EC-3A57-4F69-9022-D60796266FC4}">
      <dgm:prSet phldrT="[Текст]" custT="1"/>
      <dgm:spPr>
        <a:solidFill>
          <a:srgbClr val="FF99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Утверждение отчета </a:t>
          </a:r>
          <a:r>
            <a:rPr lang="ru-RU" sz="16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об исполнении бюджета предыдущего года</a:t>
          </a:r>
          <a:endParaRPr lang="ru-RU" sz="16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gm:t>
    </dgm:pt>
    <dgm:pt modelId="{BB568164-AECE-4ED1-B039-FFFE661AF6BF}" type="parTrans" cxnId="{BF6A5693-D46E-430E-8953-55CB087E922E}">
      <dgm:prSet/>
      <dgm:spPr/>
      <dgm:t>
        <a:bodyPr/>
        <a:lstStyle/>
        <a:p>
          <a:endParaRPr lang="ru-RU"/>
        </a:p>
      </dgm:t>
    </dgm:pt>
    <dgm:pt modelId="{715C0E52-261B-4200-BC84-61BA10EBFB2B}" type="sibTrans" cxnId="{BF6A5693-D46E-430E-8953-55CB087E922E}">
      <dgm:prSet/>
      <dgm:spPr/>
      <dgm:t>
        <a:bodyPr/>
        <a:lstStyle/>
        <a:p>
          <a:endParaRPr lang="ru-RU"/>
        </a:p>
      </dgm:t>
    </dgm:pt>
    <dgm:pt modelId="{C074608F-6107-4F20-B34E-8057339D39C9}" type="pres">
      <dgm:prSet presAssocID="{156D0B24-B442-45A9-B240-90AA1BB781A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1909FB-0DDE-49A5-B3CA-230C0B7186F5}" type="pres">
      <dgm:prSet presAssocID="{2E3EE698-1303-4126-AA07-AFE2113DA74C}" presName="firstNode" presStyleLbl="node1" presStyleIdx="0" presStyleCnt="6" custScaleX="238152" custScaleY="89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CE02-A939-4E70-BBD3-909D51573901}" type="pres">
      <dgm:prSet presAssocID="{95412C5D-C059-4441-8BEC-FC7C47BD64C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46EB5BD-D020-4BA3-887E-D8F7E1DCCEFC}" type="pres">
      <dgm:prSet presAssocID="{B7A77199-53A8-4393-B6C2-B5B1CE7DE1FF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057BA62-E5A2-42E1-AB38-2F20593E4F5F}" type="pres">
      <dgm:prSet presAssocID="{B7A77199-53A8-4393-B6C2-B5B1CE7DE1FF}" presName="padding" presStyleLbl="node1" presStyleIdx="0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1C3CA2F-A5B3-4FC6-8DE5-C0CD39B35BBD}" type="pres">
      <dgm:prSet presAssocID="{B7A77199-53A8-4393-B6C2-B5B1CE7DE1FF}" presName="shape" presStyleLbl="node1" presStyleIdx="1" presStyleCnt="6" custScaleX="353168" custScaleY="136625" custLinFactNeighborX="-1617" custLinFactNeighborY="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1D22B-522C-4E32-A093-026E894870DE}" type="pres">
      <dgm:prSet presAssocID="{287F10A2-748F-4199-B42C-DA22E20008A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14669C9-909B-47BC-A4AA-14FB013E43FC}" type="pres">
      <dgm:prSet presAssocID="{0CA7F5BA-F3F0-48FB-B72A-64C1D4BC53AF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61EBABF-C423-4548-BD6F-0EA017017764}" type="pres">
      <dgm:prSet presAssocID="{0CA7F5BA-F3F0-48FB-B72A-64C1D4BC53AF}" presName="padding" presStyleLbl="node1" presStyleIdx="1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97071DB-A63A-4E7E-9733-012B1192E720}" type="pres">
      <dgm:prSet presAssocID="{0CA7F5BA-F3F0-48FB-B72A-64C1D4BC53AF}" presName="shape" presStyleLbl="node1" presStyleIdx="2" presStyleCnt="6" custScaleX="340673" custScaleY="14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2792E-BB3A-4B04-BBDC-747E75464884}" type="pres">
      <dgm:prSet presAssocID="{2A6B6099-5637-4B34-8966-3D5378A05D6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F92F318-BEA7-4F94-B7B3-02D132E5F443}" type="pres">
      <dgm:prSet presAssocID="{5AF79B77-94F8-48EA-B638-B68C11E9B64A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D4DE928-0E0F-418B-BB1F-7F7834EF9B59}" type="pres">
      <dgm:prSet presAssocID="{5AF79B77-94F8-48EA-B638-B68C11E9B64A}" presName="padding" presStyleLbl="node1" presStyleIdx="2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3AB9404-2415-4580-840C-D687295BF07D}" type="pres">
      <dgm:prSet presAssocID="{5AF79B77-94F8-48EA-B638-B68C11E9B64A}" presName="shape" presStyleLbl="node1" presStyleIdx="3" presStyleCnt="6" custScaleX="337570" custScaleY="145563" custLinFactNeighborX="94821" custLinFactNeighborY="1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50D6F-5E75-4CED-B1ED-031F43B8995C}" type="pres">
      <dgm:prSet presAssocID="{932F1289-88EA-4F77-8DBD-24AB3CE6D507}" presName="sibTrans" presStyleLbl="sibTrans2D1" presStyleIdx="3" presStyleCnt="5" custAng="52810" custScaleX="95104" custScaleY="107233" custLinFactNeighborX="-14449" custLinFactNeighborY="6388"/>
      <dgm:spPr/>
      <dgm:t>
        <a:bodyPr/>
        <a:lstStyle/>
        <a:p>
          <a:endParaRPr lang="ru-RU"/>
        </a:p>
      </dgm:t>
    </dgm:pt>
    <dgm:pt modelId="{EAE202B1-D652-4648-9618-3EAAB73B94BA}" type="pres">
      <dgm:prSet presAssocID="{75FDD461-904F-457A-B3B5-D9B5726E969A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B44F28-FF27-445A-AFAA-B6FDA8CA0B49}" type="pres">
      <dgm:prSet presAssocID="{75FDD461-904F-457A-B3B5-D9B5726E969A}" presName="padding" presStyleLbl="node1" presStyleIdx="3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A78093A-0FBE-44B4-A0C3-75BC653B3D1D}" type="pres">
      <dgm:prSet presAssocID="{75FDD461-904F-457A-B3B5-D9B5726E969A}" presName="shape" presStyleLbl="node1" presStyleIdx="4" presStyleCnt="6" custScaleX="331394" custScaleY="145126" custLinFactNeighborX="91662" custLinFactNeighborY="-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EBC7B-2D62-4160-982A-123170861D78}" type="pres">
      <dgm:prSet presAssocID="{CFFB5ED8-2F68-472A-9AB7-9390365CB2E1}" presName="sibTrans" presStyleLbl="sibTrans2D1" presStyleIdx="4" presStyleCnt="5" custAng="210224" custScaleX="105590" custScaleY="107398" custLinFactNeighborX="10558" custLinFactNeighborY="-2613"/>
      <dgm:spPr/>
      <dgm:t>
        <a:bodyPr/>
        <a:lstStyle/>
        <a:p>
          <a:endParaRPr lang="ru-RU"/>
        </a:p>
      </dgm:t>
    </dgm:pt>
    <dgm:pt modelId="{32BB6336-E515-48E5-AD47-EEC7C5259C2A}" type="pres">
      <dgm:prSet presAssocID="{D8DA81EC-3A57-4F69-9022-D60796266FC4}" presName="lastNode" presStyleLbl="node1" presStyleIdx="5" presStyleCnt="6" custScaleX="244491" custScaleY="100843" custLinFactNeighborX="68776" custLinFactNeighborY="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860DE-2E2C-427D-A430-2DC29A519B49}" type="presOf" srcId="{156D0B24-B442-45A9-B240-90AA1BB781AF}" destId="{C074608F-6107-4F20-B34E-8057339D39C9}" srcOrd="0" destOrd="0" presId="urn:microsoft.com/office/officeart/2005/8/layout/bProcess2"/>
    <dgm:cxn modelId="{519A314D-B70A-4FA8-BD41-A863AC00B9B3}" type="presOf" srcId="{CFFB5ED8-2F68-472A-9AB7-9390365CB2E1}" destId="{943EBC7B-2D62-4160-982A-123170861D78}" srcOrd="0" destOrd="0" presId="urn:microsoft.com/office/officeart/2005/8/layout/bProcess2"/>
    <dgm:cxn modelId="{2610458C-2C23-4C6B-9315-0171B1DFE32B}" type="presOf" srcId="{932F1289-88EA-4F77-8DBD-24AB3CE6D507}" destId="{6A250D6F-5E75-4CED-B1ED-031F43B8995C}" srcOrd="0" destOrd="0" presId="urn:microsoft.com/office/officeart/2005/8/layout/bProcess2"/>
    <dgm:cxn modelId="{FB30632B-05EE-4F3C-A423-51F568770716}" type="presOf" srcId="{95412C5D-C059-4441-8BEC-FC7C47BD64C7}" destId="{59C0CE02-A939-4E70-BBD3-909D51573901}" srcOrd="0" destOrd="0" presId="urn:microsoft.com/office/officeart/2005/8/layout/bProcess2"/>
    <dgm:cxn modelId="{D2EDE8E7-F7ED-490F-BAB5-973EFD8C9419}" type="presOf" srcId="{287F10A2-748F-4199-B42C-DA22E20008A8}" destId="{1CE1D22B-522C-4E32-A093-026E894870DE}" srcOrd="0" destOrd="0" presId="urn:microsoft.com/office/officeart/2005/8/layout/bProcess2"/>
    <dgm:cxn modelId="{D04FC27F-4304-4A6E-8AAD-311B6C507A31}" srcId="{156D0B24-B442-45A9-B240-90AA1BB781AF}" destId="{5AF79B77-94F8-48EA-B638-B68C11E9B64A}" srcOrd="3" destOrd="0" parTransId="{08CB47BD-93DC-4040-9994-E2DA6D4B8AB0}" sibTransId="{932F1289-88EA-4F77-8DBD-24AB3CE6D507}"/>
    <dgm:cxn modelId="{A841295F-1D24-411F-8DFC-F4C932AF4A56}" type="presOf" srcId="{2E3EE698-1303-4126-AA07-AFE2113DA74C}" destId="{DF1909FB-0DDE-49A5-B3CA-230C0B7186F5}" srcOrd="0" destOrd="0" presId="urn:microsoft.com/office/officeart/2005/8/layout/bProcess2"/>
    <dgm:cxn modelId="{95F365CD-B886-4271-A884-B0833D151320}" type="presOf" srcId="{5AF79B77-94F8-48EA-B638-B68C11E9B64A}" destId="{73AB9404-2415-4580-840C-D687295BF07D}" srcOrd="0" destOrd="0" presId="urn:microsoft.com/office/officeart/2005/8/layout/bProcess2"/>
    <dgm:cxn modelId="{2F15E83A-CC68-4128-A3C0-54EEF8ADA120}" type="presOf" srcId="{2A6B6099-5637-4B34-8966-3D5378A05D66}" destId="{2D02792E-BB3A-4B04-BBDC-747E75464884}" srcOrd="0" destOrd="0" presId="urn:microsoft.com/office/officeart/2005/8/layout/bProcess2"/>
    <dgm:cxn modelId="{D7ABC167-3B45-467F-B657-604AC76C702C}" type="presOf" srcId="{B7A77199-53A8-4393-B6C2-B5B1CE7DE1FF}" destId="{C1C3CA2F-A5B3-4FC6-8DE5-C0CD39B35BBD}" srcOrd="0" destOrd="0" presId="urn:microsoft.com/office/officeart/2005/8/layout/bProcess2"/>
    <dgm:cxn modelId="{41C43F21-0D24-43B8-8258-4D3FE29A0D93}" type="presOf" srcId="{D8DA81EC-3A57-4F69-9022-D60796266FC4}" destId="{32BB6336-E515-48E5-AD47-EEC7C5259C2A}" srcOrd="0" destOrd="0" presId="urn:microsoft.com/office/officeart/2005/8/layout/bProcess2"/>
    <dgm:cxn modelId="{4A29DFDB-E7B5-4304-8B3E-12AE2970CA12}" type="presOf" srcId="{0CA7F5BA-F3F0-48FB-B72A-64C1D4BC53AF}" destId="{E97071DB-A63A-4E7E-9733-012B1192E720}" srcOrd="0" destOrd="0" presId="urn:microsoft.com/office/officeart/2005/8/layout/bProcess2"/>
    <dgm:cxn modelId="{E6D9FA6C-D246-4F23-9877-B36043545B6D}" srcId="{156D0B24-B442-45A9-B240-90AA1BB781AF}" destId="{2E3EE698-1303-4126-AA07-AFE2113DA74C}" srcOrd="0" destOrd="0" parTransId="{93C751F5-B06E-472F-844F-602CDAAFD3AF}" sibTransId="{95412C5D-C059-4441-8BEC-FC7C47BD64C7}"/>
    <dgm:cxn modelId="{BF6A5693-D46E-430E-8953-55CB087E922E}" srcId="{156D0B24-B442-45A9-B240-90AA1BB781AF}" destId="{D8DA81EC-3A57-4F69-9022-D60796266FC4}" srcOrd="5" destOrd="0" parTransId="{BB568164-AECE-4ED1-B039-FFFE661AF6BF}" sibTransId="{715C0E52-261B-4200-BC84-61BA10EBFB2B}"/>
    <dgm:cxn modelId="{027E5979-444C-4C36-B870-AC25C3F03A2E}" srcId="{156D0B24-B442-45A9-B240-90AA1BB781AF}" destId="{B7A77199-53A8-4393-B6C2-B5B1CE7DE1FF}" srcOrd="1" destOrd="0" parTransId="{57E65F55-7176-4C0A-96EF-D801B62F8194}" sibTransId="{287F10A2-748F-4199-B42C-DA22E20008A8}"/>
    <dgm:cxn modelId="{A1CF5778-8FBB-421B-887E-D1DAA7D2E471}" type="presOf" srcId="{75FDD461-904F-457A-B3B5-D9B5726E969A}" destId="{3A78093A-0FBE-44B4-A0C3-75BC653B3D1D}" srcOrd="0" destOrd="0" presId="urn:microsoft.com/office/officeart/2005/8/layout/bProcess2"/>
    <dgm:cxn modelId="{6AFB7A93-108A-4653-B317-3BA967715E66}" srcId="{156D0B24-B442-45A9-B240-90AA1BB781AF}" destId="{0CA7F5BA-F3F0-48FB-B72A-64C1D4BC53AF}" srcOrd="2" destOrd="0" parTransId="{003E46C8-A04C-4A36-944E-C142242F188A}" sibTransId="{2A6B6099-5637-4B34-8966-3D5378A05D66}"/>
    <dgm:cxn modelId="{4AFF21D1-A8B7-4287-A5AD-D4D281F39BD4}" srcId="{156D0B24-B442-45A9-B240-90AA1BB781AF}" destId="{75FDD461-904F-457A-B3B5-D9B5726E969A}" srcOrd="4" destOrd="0" parTransId="{E3A818DB-F49C-437A-BE66-6E02D3ED3088}" sibTransId="{CFFB5ED8-2F68-472A-9AB7-9390365CB2E1}"/>
    <dgm:cxn modelId="{0578960D-C000-413C-88C2-17C3ABC74E46}" type="presParOf" srcId="{C074608F-6107-4F20-B34E-8057339D39C9}" destId="{DF1909FB-0DDE-49A5-B3CA-230C0B7186F5}" srcOrd="0" destOrd="0" presId="urn:microsoft.com/office/officeart/2005/8/layout/bProcess2"/>
    <dgm:cxn modelId="{1EC78076-6461-441A-9194-42D2FE6B1621}" type="presParOf" srcId="{C074608F-6107-4F20-B34E-8057339D39C9}" destId="{59C0CE02-A939-4E70-BBD3-909D51573901}" srcOrd="1" destOrd="0" presId="urn:microsoft.com/office/officeart/2005/8/layout/bProcess2"/>
    <dgm:cxn modelId="{7229B698-0829-4D29-9AFB-E8872FE41BA3}" type="presParOf" srcId="{C074608F-6107-4F20-B34E-8057339D39C9}" destId="{F46EB5BD-D020-4BA3-887E-D8F7E1DCCEFC}" srcOrd="2" destOrd="0" presId="urn:microsoft.com/office/officeart/2005/8/layout/bProcess2"/>
    <dgm:cxn modelId="{A389F51B-E51E-4F28-8343-950D4F30CF46}" type="presParOf" srcId="{F46EB5BD-D020-4BA3-887E-D8F7E1DCCEFC}" destId="{B057BA62-E5A2-42E1-AB38-2F20593E4F5F}" srcOrd="0" destOrd="0" presId="urn:microsoft.com/office/officeart/2005/8/layout/bProcess2"/>
    <dgm:cxn modelId="{1CAE6069-2608-4D6C-A005-B6D44311FD99}" type="presParOf" srcId="{F46EB5BD-D020-4BA3-887E-D8F7E1DCCEFC}" destId="{C1C3CA2F-A5B3-4FC6-8DE5-C0CD39B35BBD}" srcOrd="1" destOrd="0" presId="urn:microsoft.com/office/officeart/2005/8/layout/bProcess2"/>
    <dgm:cxn modelId="{45C928EA-D650-471F-BA3B-71A0404303F3}" type="presParOf" srcId="{C074608F-6107-4F20-B34E-8057339D39C9}" destId="{1CE1D22B-522C-4E32-A093-026E894870DE}" srcOrd="3" destOrd="0" presId="urn:microsoft.com/office/officeart/2005/8/layout/bProcess2"/>
    <dgm:cxn modelId="{DC8024F9-04FB-4E33-B26A-295054BA2CB4}" type="presParOf" srcId="{C074608F-6107-4F20-B34E-8057339D39C9}" destId="{414669C9-909B-47BC-A4AA-14FB013E43FC}" srcOrd="4" destOrd="0" presId="urn:microsoft.com/office/officeart/2005/8/layout/bProcess2"/>
    <dgm:cxn modelId="{DDB257E0-E7CA-44B8-9866-624C64A3D8A0}" type="presParOf" srcId="{414669C9-909B-47BC-A4AA-14FB013E43FC}" destId="{661EBABF-C423-4548-BD6F-0EA017017764}" srcOrd="0" destOrd="0" presId="urn:microsoft.com/office/officeart/2005/8/layout/bProcess2"/>
    <dgm:cxn modelId="{75F5D1C9-E9C6-4181-9ACD-E46C51A3EE8A}" type="presParOf" srcId="{414669C9-909B-47BC-A4AA-14FB013E43FC}" destId="{E97071DB-A63A-4E7E-9733-012B1192E720}" srcOrd="1" destOrd="0" presId="urn:microsoft.com/office/officeart/2005/8/layout/bProcess2"/>
    <dgm:cxn modelId="{C062CE23-A9C0-4AEC-9F1A-562543A18330}" type="presParOf" srcId="{C074608F-6107-4F20-B34E-8057339D39C9}" destId="{2D02792E-BB3A-4B04-BBDC-747E75464884}" srcOrd="5" destOrd="0" presId="urn:microsoft.com/office/officeart/2005/8/layout/bProcess2"/>
    <dgm:cxn modelId="{11287863-D022-4985-A7BD-67E21B35F3C4}" type="presParOf" srcId="{C074608F-6107-4F20-B34E-8057339D39C9}" destId="{6F92F318-BEA7-4F94-B7B3-02D132E5F443}" srcOrd="6" destOrd="0" presId="urn:microsoft.com/office/officeart/2005/8/layout/bProcess2"/>
    <dgm:cxn modelId="{A75D0F27-6CCA-4AAA-8372-F69EE35CDB14}" type="presParOf" srcId="{6F92F318-BEA7-4F94-B7B3-02D132E5F443}" destId="{0D4DE928-0E0F-418B-BB1F-7F7834EF9B59}" srcOrd="0" destOrd="0" presId="urn:microsoft.com/office/officeart/2005/8/layout/bProcess2"/>
    <dgm:cxn modelId="{6C4057DF-6BE4-426A-B237-C5075CACCDAE}" type="presParOf" srcId="{6F92F318-BEA7-4F94-B7B3-02D132E5F443}" destId="{73AB9404-2415-4580-840C-D687295BF07D}" srcOrd="1" destOrd="0" presId="urn:microsoft.com/office/officeart/2005/8/layout/bProcess2"/>
    <dgm:cxn modelId="{BD0C67D1-E441-4570-A3BB-7E187A7CAF33}" type="presParOf" srcId="{C074608F-6107-4F20-B34E-8057339D39C9}" destId="{6A250D6F-5E75-4CED-B1ED-031F43B8995C}" srcOrd="7" destOrd="0" presId="urn:microsoft.com/office/officeart/2005/8/layout/bProcess2"/>
    <dgm:cxn modelId="{8785B5FF-9751-41CB-81AC-CA8E9D6A44D1}" type="presParOf" srcId="{C074608F-6107-4F20-B34E-8057339D39C9}" destId="{EAE202B1-D652-4648-9618-3EAAB73B94BA}" srcOrd="8" destOrd="0" presId="urn:microsoft.com/office/officeart/2005/8/layout/bProcess2"/>
    <dgm:cxn modelId="{18828800-8C8F-445C-A3D6-1EFC4B6E7721}" type="presParOf" srcId="{EAE202B1-D652-4648-9618-3EAAB73B94BA}" destId="{8DB44F28-FF27-445A-AFAA-B6FDA8CA0B49}" srcOrd="0" destOrd="0" presId="urn:microsoft.com/office/officeart/2005/8/layout/bProcess2"/>
    <dgm:cxn modelId="{F92774BD-6208-4E6C-879F-BE5057EBA901}" type="presParOf" srcId="{EAE202B1-D652-4648-9618-3EAAB73B94BA}" destId="{3A78093A-0FBE-44B4-A0C3-75BC653B3D1D}" srcOrd="1" destOrd="0" presId="urn:microsoft.com/office/officeart/2005/8/layout/bProcess2"/>
    <dgm:cxn modelId="{45585906-89DE-450D-84C2-8F503F27E9AA}" type="presParOf" srcId="{C074608F-6107-4F20-B34E-8057339D39C9}" destId="{943EBC7B-2D62-4160-982A-123170861D78}" srcOrd="9" destOrd="0" presId="urn:microsoft.com/office/officeart/2005/8/layout/bProcess2"/>
    <dgm:cxn modelId="{D7923E88-C639-4977-A84D-9053F9E40B9B}" type="presParOf" srcId="{C074608F-6107-4F20-B34E-8057339D39C9}" destId="{32BB6336-E515-48E5-AD47-EEC7C5259C2A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1E0CF-9FBA-46FF-B4E6-60EF80AF1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FD7EC30-C996-4BCC-804B-F68BC0CD6B1E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900" dirty="0" smtClean="0">
              <a:solidFill>
                <a:srgbClr val="FFFF00"/>
              </a:solidFill>
              <a:latin typeface="робот"/>
            </a:rPr>
            <a:t>Доходы  -  969,1 млн. рублей</a:t>
          </a:r>
        </a:p>
        <a:p>
          <a:r>
            <a:rPr lang="ru-RU" sz="1900" dirty="0" smtClean="0">
              <a:solidFill>
                <a:srgbClr val="FFFF00"/>
              </a:solidFill>
              <a:latin typeface="робот"/>
            </a:rPr>
            <a:t>Расходы – 969,1 млн. рублей</a:t>
          </a:r>
        </a:p>
        <a:p>
          <a:r>
            <a:rPr lang="ru-RU" sz="1900" dirty="0" smtClean="0">
              <a:solidFill>
                <a:srgbClr val="FFFF00"/>
              </a:solidFill>
              <a:latin typeface="робот"/>
            </a:rPr>
            <a:t>Сбалансированный бюджет</a:t>
          </a:r>
          <a:endParaRPr lang="ru-RU" sz="1900" dirty="0">
            <a:solidFill>
              <a:srgbClr val="FFFF00"/>
            </a:solidFill>
            <a:latin typeface="робот"/>
          </a:endParaRPr>
        </a:p>
      </dgm:t>
    </dgm:pt>
    <dgm:pt modelId="{FA4B70F7-D55C-408E-8C76-852E1EC25311}" type="parTrans" cxnId="{55660D7F-7320-4249-AAD5-E2E23C93B227}">
      <dgm:prSet/>
      <dgm:spPr/>
      <dgm:t>
        <a:bodyPr/>
        <a:lstStyle/>
        <a:p>
          <a:endParaRPr lang="ru-RU"/>
        </a:p>
      </dgm:t>
    </dgm:pt>
    <dgm:pt modelId="{CC834B60-4837-4AB1-A6A7-0364B46EB32F}" type="sibTrans" cxnId="{55660D7F-7320-4249-AAD5-E2E23C93B227}">
      <dgm:prSet/>
      <dgm:spPr/>
      <dgm:t>
        <a:bodyPr/>
        <a:lstStyle/>
        <a:p>
          <a:endParaRPr lang="ru-RU"/>
        </a:p>
      </dgm:t>
    </dgm:pt>
    <dgm:pt modelId="{B389C881-493F-4090-9BC6-DD0984E75AE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  <a:latin typeface="робот"/>
            </a:rPr>
            <a:t>Доходы – 993,2 млн. рублей</a:t>
          </a:r>
        </a:p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  <a:latin typeface="робот"/>
            </a:rPr>
            <a:t>Расходы  - 993,2 млн. рублей</a:t>
          </a:r>
        </a:p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  <a:latin typeface="робот"/>
            </a:rPr>
            <a:t>Сбалансированный бюджет</a:t>
          </a:r>
          <a:endParaRPr lang="ru-RU" sz="1900" dirty="0">
            <a:solidFill>
              <a:schemeClr val="accent6">
                <a:lumMod val="50000"/>
              </a:schemeClr>
            </a:solidFill>
            <a:latin typeface="робот"/>
          </a:endParaRPr>
        </a:p>
      </dgm:t>
    </dgm:pt>
    <dgm:pt modelId="{B009F858-58EF-4183-BC02-DA5AB8FE3F2A}" type="parTrans" cxnId="{507978D3-ED6E-44EC-9221-C89F55AD52DB}">
      <dgm:prSet/>
      <dgm:spPr/>
      <dgm:t>
        <a:bodyPr/>
        <a:lstStyle/>
        <a:p>
          <a:endParaRPr lang="ru-RU"/>
        </a:p>
      </dgm:t>
    </dgm:pt>
    <dgm:pt modelId="{3CF80862-084E-4843-86FA-8291B2CF470E}" type="sibTrans" cxnId="{507978D3-ED6E-44EC-9221-C89F55AD52DB}">
      <dgm:prSet/>
      <dgm:spPr/>
      <dgm:t>
        <a:bodyPr/>
        <a:lstStyle/>
        <a:p>
          <a:endParaRPr lang="ru-RU"/>
        </a:p>
      </dgm:t>
    </dgm:pt>
    <dgm:pt modelId="{9D2B6E0D-0C27-4F08-A47C-942FDCD8A5AA}">
      <dgm:prSet phldrT="[Текст]" custT="1"/>
      <dgm:spPr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chemeClr val="accent2">
                  <a:lumMod val="50000"/>
                </a:schemeClr>
              </a:solidFill>
              <a:latin typeface="робот"/>
            </a:rPr>
            <a:t>Доходы  - 861 млн. рублей</a:t>
          </a:r>
        </a:p>
        <a:p>
          <a:r>
            <a:rPr lang="ru-RU" sz="1900" dirty="0" smtClean="0">
              <a:solidFill>
                <a:schemeClr val="accent2">
                  <a:lumMod val="50000"/>
                </a:schemeClr>
              </a:solidFill>
              <a:latin typeface="робот"/>
            </a:rPr>
            <a:t>Расходы – 861 млн. рублей</a:t>
          </a:r>
        </a:p>
        <a:p>
          <a:r>
            <a:rPr lang="ru-RU" sz="1900" dirty="0" smtClean="0">
              <a:solidFill>
                <a:schemeClr val="accent2">
                  <a:lumMod val="50000"/>
                </a:schemeClr>
              </a:solidFill>
              <a:latin typeface="робот"/>
            </a:rPr>
            <a:t>Сбалансированный бюджет</a:t>
          </a:r>
          <a:endParaRPr lang="ru-RU" sz="1900" dirty="0">
            <a:solidFill>
              <a:schemeClr val="accent2">
                <a:lumMod val="50000"/>
              </a:schemeClr>
            </a:solidFill>
            <a:latin typeface="робот"/>
          </a:endParaRPr>
        </a:p>
      </dgm:t>
    </dgm:pt>
    <dgm:pt modelId="{2A16D20E-EC7F-4774-ADFA-A5F4D9EE3110}" type="parTrans" cxnId="{0C2FC699-BC6B-4E40-9C0B-FCE5B6B64E89}">
      <dgm:prSet/>
      <dgm:spPr/>
      <dgm:t>
        <a:bodyPr/>
        <a:lstStyle/>
        <a:p>
          <a:endParaRPr lang="ru-RU"/>
        </a:p>
      </dgm:t>
    </dgm:pt>
    <dgm:pt modelId="{584AF0F2-1904-4871-96D5-BA080C90E01F}" type="sibTrans" cxnId="{0C2FC699-BC6B-4E40-9C0B-FCE5B6B64E89}">
      <dgm:prSet/>
      <dgm:spPr/>
      <dgm:t>
        <a:bodyPr/>
        <a:lstStyle/>
        <a:p>
          <a:endParaRPr lang="ru-RU"/>
        </a:p>
      </dgm:t>
    </dgm:pt>
    <dgm:pt modelId="{E5B4BD0A-B330-480F-A4DC-6DEF063E6535}" type="pres">
      <dgm:prSet presAssocID="{1801E0CF-9FBA-46FF-B4E6-60EF80AF17ED}" presName="compositeShape" presStyleCnt="0">
        <dgm:presLayoutVars>
          <dgm:dir/>
          <dgm:resizeHandles/>
        </dgm:presLayoutVars>
      </dgm:prSet>
      <dgm:spPr/>
    </dgm:pt>
    <dgm:pt modelId="{CF8709CD-3C58-4FA6-ADD0-18C738834271}" type="pres">
      <dgm:prSet presAssocID="{1801E0CF-9FBA-46FF-B4E6-60EF80AF17ED}" presName="pyramid" presStyleLbl="node1" presStyleIdx="0" presStyleCnt="1" custLinFactNeighborX="1412" custLinFactNeighborY="-132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28F1E98-E2BA-4E23-8DF7-697A2A462A3B}" type="pres">
      <dgm:prSet presAssocID="{1801E0CF-9FBA-46FF-B4E6-60EF80AF17ED}" presName="theList" presStyleCnt="0"/>
      <dgm:spPr/>
    </dgm:pt>
    <dgm:pt modelId="{78A54AE9-3613-47DB-BF2C-D4157043B4D6}" type="pres">
      <dgm:prSet presAssocID="{FFD7EC30-C996-4BCC-804B-F68BC0CD6B1E}" presName="aNode" presStyleLbl="fgAcc1" presStyleIdx="0" presStyleCnt="3" custScaleX="107492" custScaleY="103585" custLinFactY="-4277" custLinFactNeighborX="36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1FB8-D6D4-4250-B38E-2C278524C1CD}" type="pres">
      <dgm:prSet presAssocID="{FFD7EC30-C996-4BCC-804B-F68BC0CD6B1E}" presName="aSpace" presStyleCnt="0"/>
      <dgm:spPr/>
    </dgm:pt>
    <dgm:pt modelId="{D5B4E7BF-085C-48F6-9568-D01C3A0D4949}" type="pres">
      <dgm:prSet presAssocID="{B389C881-493F-4090-9BC6-DD0984E75AE5}" presName="aNode" presStyleLbl="fgAcc1" presStyleIdx="1" presStyleCnt="3" custScaleX="105456" custLinFactNeighborX="5127" custLinFactNeighborY="-1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1102E-DE71-4A0F-BB45-6F54CFECC2D8}" type="pres">
      <dgm:prSet presAssocID="{B389C881-493F-4090-9BC6-DD0984E75AE5}" presName="aSpace" presStyleCnt="0"/>
      <dgm:spPr/>
    </dgm:pt>
    <dgm:pt modelId="{956385B1-C520-490C-A566-0BB94188D313}" type="pres">
      <dgm:prSet presAssocID="{9D2B6E0D-0C27-4F08-A47C-942FDCD8A5AA}" presName="aNode" presStyleLbl="fgAcc1" presStyleIdx="2" presStyleCnt="3" custScaleX="104666" custScaleY="100617" custLinFactNeighborX="4732" custLinFactNeighborY="4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B537-048A-4CC0-8242-EA86BFF0EC19}" type="pres">
      <dgm:prSet presAssocID="{9D2B6E0D-0C27-4F08-A47C-942FDCD8A5AA}" presName="aSpace" presStyleCnt="0"/>
      <dgm:spPr/>
    </dgm:pt>
  </dgm:ptLst>
  <dgm:cxnLst>
    <dgm:cxn modelId="{507978D3-ED6E-44EC-9221-C89F55AD52DB}" srcId="{1801E0CF-9FBA-46FF-B4E6-60EF80AF17ED}" destId="{B389C881-493F-4090-9BC6-DD0984E75AE5}" srcOrd="1" destOrd="0" parTransId="{B009F858-58EF-4183-BC02-DA5AB8FE3F2A}" sibTransId="{3CF80862-084E-4843-86FA-8291B2CF470E}"/>
    <dgm:cxn modelId="{74F690D1-271E-44FC-8B8A-43513300A9E4}" type="presOf" srcId="{1801E0CF-9FBA-46FF-B4E6-60EF80AF17ED}" destId="{E5B4BD0A-B330-480F-A4DC-6DEF063E6535}" srcOrd="0" destOrd="0" presId="urn:microsoft.com/office/officeart/2005/8/layout/pyramid2"/>
    <dgm:cxn modelId="{2444E0A8-E6C7-44EE-A5B4-CD7F360CFCBF}" type="presOf" srcId="{B389C881-493F-4090-9BC6-DD0984E75AE5}" destId="{D5B4E7BF-085C-48F6-9568-D01C3A0D4949}" srcOrd="0" destOrd="0" presId="urn:microsoft.com/office/officeart/2005/8/layout/pyramid2"/>
    <dgm:cxn modelId="{3040CDF1-EE8C-4395-AB08-796ABC00B0A4}" type="presOf" srcId="{FFD7EC30-C996-4BCC-804B-F68BC0CD6B1E}" destId="{78A54AE9-3613-47DB-BF2C-D4157043B4D6}" srcOrd="0" destOrd="0" presId="urn:microsoft.com/office/officeart/2005/8/layout/pyramid2"/>
    <dgm:cxn modelId="{2431C53A-3ABE-4B81-BD6B-ED7D730A33CA}" type="presOf" srcId="{9D2B6E0D-0C27-4F08-A47C-942FDCD8A5AA}" destId="{956385B1-C520-490C-A566-0BB94188D313}" srcOrd="0" destOrd="0" presId="urn:microsoft.com/office/officeart/2005/8/layout/pyramid2"/>
    <dgm:cxn modelId="{55660D7F-7320-4249-AAD5-E2E23C93B227}" srcId="{1801E0CF-9FBA-46FF-B4E6-60EF80AF17ED}" destId="{FFD7EC30-C996-4BCC-804B-F68BC0CD6B1E}" srcOrd="0" destOrd="0" parTransId="{FA4B70F7-D55C-408E-8C76-852E1EC25311}" sibTransId="{CC834B60-4837-4AB1-A6A7-0364B46EB32F}"/>
    <dgm:cxn modelId="{0C2FC699-BC6B-4E40-9C0B-FCE5B6B64E89}" srcId="{1801E0CF-9FBA-46FF-B4E6-60EF80AF17ED}" destId="{9D2B6E0D-0C27-4F08-A47C-942FDCD8A5AA}" srcOrd="2" destOrd="0" parTransId="{2A16D20E-EC7F-4774-ADFA-A5F4D9EE3110}" sibTransId="{584AF0F2-1904-4871-96D5-BA080C90E01F}"/>
    <dgm:cxn modelId="{CD2A096C-643E-49D5-A8D4-EDE3B26E2D78}" type="presParOf" srcId="{E5B4BD0A-B330-480F-A4DC-6DEF063E6535}" destId="{CF8709CD-3C58-4FA6-ADD0-18C738834271}" srcOrd="0" destOrd="0" presId="urn:microsoft.com/office/officeart/2005/8/layout/pyramid2"/>
    <dgm:cxn modelId="{24EDC394-15A5-441B-A16B-3C6FDDC24A3D}" type="presParOf" srcId="{E5B4BD0A-B330-480F-A4DC-6DEF063E6535}" destId="{428F1E98-E2BA-4E23-8DF7-697A2A462A3B}" srcOrd="1" destOrd="0" presId="urn:microsoft.com/office/officeart/2005/8/layout/pyramid2"/>
    <dgm:cxn modelId="{CB25670A-7F41-4318-8C05-51AF7E67C7B2}" type="presParOf" srcId="{428F1E98-E2BA-4E23-8DF7-697A2A462A3B}" destId="{78A54AE9-3613-47DB-BF2C-D4157043B4D6}" srcOrd="0" destOrd="0" presId="urn:microsoft.com/office/officeart/2005/8/layout/pyramid2"/>
    <dgm:cxn modelId="{FFECFFBC-D60E-4FAD-B737-30B68EA7282C}" type="presParOf" srcId="{428F1E98-E2BA-4E23-8DF7-697A2A462A3B}" destId="{C98D1FB8-D6D4-4250-B38E-2C278524C1CD}" srcOrd="1" destOrd="0" presId="urn:microsoft.com/office/officeart/2005/8/layout/pyramid2"/>
    <dgm:cxn modelId="{64ED9A14-2D0A-4C16-8A58-58D7A7C942A8}" type="presParOf" srcId="{428F1E98-E2BA-4E23-8DF7-697A2A462A3B}" destId="{D5B4E7BF-085C-48F6-9568-D01C3A0D4949}" srcOrd="2" destOrd="0" presId="urn:microsoft.com/office/officeart/2005/8/layout/pyramid2"/>
    <dgm:cxn modelId="{0A9D05F4-C279-4ACE-88B8-6FFB73BBB88C}" type="presParOf" srcId="{428F1E98-E2BA-4E23-8DF7-697A2A462A3B}" destId="{A621102E-DE71-4A0F-BB45-6F54CFECC2D8}" srcOrd="3" destOrd="0" presId="urn:microsoft.com/office/officeart/2005/8/layout/pyramid2"/>
    <dgm:cxn modelId="{7BA77031-9681-4D34-8CF6-6D866F319FBB}" type="presParOf" srcId="{428F1E98-E2BA-4E23-8DF7-697A2A462A3B}" destId="{956385B1-C520-490C-A566-0BB94188D313}" srcOrd="4" destOrd="0" presId="urn:microsoft.com/office/officeart/2005/8/layout/pyramid2"/>
    <dgm:cxn modelId="{023B7AF9-FAB0-404E-9BC9-164C381DD716}" type="presParOf" srcId="{428F1E98-E2BA-4E23-8DF7-697A2A462A3B}" destId="{0D43B537-048A-4CC0-8242-EA86BFF0EC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909FB-0DDE-49A5-B3CA-230C0B7186F5}">
      <dsp:nvSpPr>
        <dsp:cNvPr id="0" name=""/>
        <dsp:cNvSpPr/>
      </dsp:nvSpPr>
      <dsp:spPr>
        <a:xfrm>
          <a:off x="728848" y="150412"/>
          <a:ext cx="3263993" cy="123298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Составление</a:t>
          </a:r>
          <a:r>
            <a:rPr lang="ru-RU" sz="1600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 проекта бюджета на очередной год и плановый период</a:t>
          </a:r>
          <a:endParaRPr lang="ru-RU" sz="1600" kern="12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sp:txBody>
      <dsp:txXfrm>
        <a:off x="728848" y="150412"/>
        <a:ext cx="3263993" cy="1232988"/>
      </dsp:txXfrm>
    </dsp:sp>
    <dsp:sp modelId="{59C0CE02-A939-4E70-BBD3-909D51573901}">
      <dsp:nvSpPr>
        <dsp:cNvPr id="0" name=""/>
        <dsp:cNvSpPr/>
      </dsp:nvSpPr>
      <dsp:spPr>
        <a:xfrm rot="10828277">
          <a:off x="2113588" y="1554320"/>
          <a:ext cx="479692" cy="227104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CA2F-A5B3-4FC6-8DE5-C0CD39B35BBD}">
      <dsp:nvSpPr>
        <dsp:cNvPr id="0" name=""/>
        <dsp:cNvSpPr/>
      </dsp:nvSpPr>
      <dsp:spPr>
        <a:xfrm>
          <a:off x="731808" y="1939489"/>
          <a:ext cx="3228510" cy="124896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Рассмотрение </a:t>
          </a:r>
          <a:r>
            <a:rPr lang="ru-RU" sz="1600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проекта бюджета на очередной год и плановый период</a:t>
          </a:r>
          <a:endParaRPr lang="ru-RU" sz="1600" kern="12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sp:txBody>
      <dsp:txXfrm>
        <a:off x="731808" y="1939489"/>
        <a:ext cx="3228510" cy="1248967"/>
      </dsp:txXfrm>
    </dsp:sp>
    <dsp:sp modelId="{1CE1D22B-522C-4E32-A093-026E894870DE}">
      <dsp:nvSpPr>
        <dsp:cNvPr id="0" name=""/>
        <dsp:cNvSpPr/>
      </dsp:nvSpPr>
      <dsp:spPr>
        <a:xfrm rot="10772302">
          <a:off x="2113506" y="3355110"/>
          <a:ext cx="479692" cy="227104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071DB-A63A-4E7E-9733-012B1192E720}">
      <dsp:nvSpPr>
        <dsp:cNvPr id="0" name=""/>
        <dsp:cNvSpPr/>
      </dsp:nvSpPr>
      <dsp:spPr>
        <a:xfrm>
          <a:off x="803702" y="3736012"/>
          <a:ext cx="3114287" cy="132519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Утверждение</a:t>
          </a:r>
          <a:r>
            <a:rPr lang="ru-RU" sz="1600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 проекта бюджета на очередной год и плановый период </a:t>
          </a:r>
          <a:endParaRPr lang="ru-RU" sz="1600" kern="12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sp:txBody>
      <dsp:txXfrm>
        <a:off x="803702" y="3736012"/>
        <a:ext cx="3114287" cy="1325198"/>
      </dsp:txXfrm>
    </dsp:sp>
    <dsp:sp modelId="{2D02792E-BB3A-4B04-BBDC-747E75464884}">
      <dsp:nvSpPr>
        <dsp:cNvPr id="0" name=""/>
        <dsp:cNvSpPr/>
      </dsp:nvSpPr>
      <dsp:spPr>
        <a:xfrm rot="5407892">
          <a:off x="4561535" y="4290662"/>
          <a:ext cx="479692" cy="227104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B9404-2415-4580-840C-D687295BF07D}">
      <dsp:nvSpPr>
        <dsp:cNvPr id="0" name=""/>
        <dsp:cNvSpPr/>
      </dsp:nvSpPr>
      <dsp:spPr>
        <a:xfrm>
          <a:off x="5671919" y="3744418"/>
          <a:ext cx="3085920" cy="133067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Исполнение </a:t>
          </a:r>
          <a:r>
            <a:rPr lang="ru-RU" sz="1600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бюджета в текущем году</a:t>
          </a:r>
          <a:endParaRPr lang="ru-RU" sz="1600" kern="12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sp:txBody>
      <dsp:txXfrm>
        <a:off x="5671919" y="3744418"/>
        <a:ext cx="3085920" cy="1330674"/>
      </dsp:txXfrm>
    </dsp:sp>
    <dsp:sp modelId="{6A250D6F-5E75-4CED-B1ED-031F43B8995C}">
      <dsp:nvSpPr>
        <dsp:cNvPr id="0" name=""/>
        <dsp:cNvSpPr/>
      </dsp:nvSpPr>
      <dsp:spPr>
        <a:xfrm rot="10034">
          <a:off x="6913083" y="3385126"/>
          <a:ext cx="514388" cy="215985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8093A-0FBE-44B4-A0C3-75BC653B3D1D}">
      <dsp:nvSpPr>
        <dsp:cNvPr id="0" name=""/>
        <dsp:cNvSpPr/>
      </dsp:nvSpPr>
      <dsp:spPr>
        <a:xfrm>
          <a:off x="5676758" y="1866709"/>
          <a:ext cx="3029462" cy="132667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Формирование отчета </a:t>
          </a:r>
          <a:r>
            <a:rPr lang="ru-RU" sz="1600" b="0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об исполнении </a:t>
          </a:r>
          <a:r>
            <a:rPr lang="ru-RU" sz="1600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бюджета предыдущего года</a:t>
          </a:r>
          <a:endParaRPr lang="ru-RU" sz="1600" kern="12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sp:txBody>
      <dsp:txXfrm>
        <a:off x="5676758" y="1866709"/>
        <a:ext cx="3029462" cy="1326679"/>
      </dsp:txXfrm>
    </dsp:sp>
    <dsp:sp modelId="{943EBC7B-2D62-4160-982A-123170861D78}">
      <dsp:nvSpPr>
        <dsp:cNvPr id="0" name=""/>
        <dsp:cNvSpPr/>
      </dsp:nvSpPr>
      <dsp:spPr>
        <a:xfrm rot="21600000">
          <a:off x="6903790" y="1514249"/>
          <a:ext cx="515180" cy="239799"/>
        </a:xfrm>
        <a:prstGeom prst="triangle">
          <a:avLst/>
        </a:prstGeom>
        <a:solidFill>
          <a:srgbClr val="FFC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6336-E515-48E5-AD47-EEC7C5259C2A}">
      <dsp:nvSpPr>
        <dsp:cNvPr id="0" name=""/>
        <dsp:cNvSpPr/>
      </dsp:nvSpPr>
      <dsp:spPr>
        <a:xfrm>
          <a:off x="5406967" y="57365"/>
          <a:ext cx="3350872" cy="1382104"/>
        </a:xfrm>
        <a:prstGeom prst="ellipse">
          <a:avLst/>
        </a:prstGeom>
        <a:solidFill>
          <a:srgbClr val="FF99C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Утверждение отчета </a:t>
          </a:r>
          <a:r>
            <a:rPr lang="ru-RU" sz="1600" kern="1200" dirty="0" smtClean="0">
              <a:solidFill>
                <a:srgbClr val="000000"/>
              </a:solidFill>
              <a:latin typeface="робот"/>
              <a:cs typeface="Times New Roman" panose="02020603050405020304" pitchFamily="18" charset="0"/>
            </a:rPr>
            <a:t>об исполнении бюджета предыдущего года</a:t>
          </a:r>
          <a:endParaRPr lang="ru-RU" sz="1600" kern="1200" dirty="0">
            <a:solidFill>
              <a:srgbClr val="000000"/>
            </a:solidFill>
            <a:latin typeface="робот"/>
            <a:cs typeface="Times New Roman" panose="02020603050405020304" pitchFamily="18" charset="0"/>
          </a:endParaRPr>
        </a:p>
      </dsp:txBody>
      <dsp:txXfrm>
        <a:off x="5406967" y="57365"/>
        <a:ext cx="3350872" cy="13821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</cdr:x>
      <cdr:y>0.05882</cdr:y>
    </cdr:from>
    <cdr:to>
      <cdr:x>0.64</cdr:x>
      <cdr:y>0.14706</cdr:y>
    </cdr:to>
    <cdr:sp macro="" textlink="">
      <cdr:nvSpPr>
        <cdr:cNvPr id="2" name="Подзаголовок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88032" y="144016"/>
          <a:ext cx="20162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rPr>
            <a:t>Лесозаготовки</a:t>
          </a:r>
        </a:p>
      </cdr:txBody>
    </cdr:sp>
  </cdr:relSizeAnchor>
  <cdr:relSizeAnchor xmlns:cdr="http://schemas.openxmlformats.org/drawingml/2006/chartDrawing">
    <cdr:from>
      <cdr:x>0.08</cdr:x>
      <cdr:y>0.44118</cdr:y>
    </cdr:from>
    <cdr:to>
      <cdr:x>0.6</cdr:x>
      <cdr:y>0.52941</cdr:y>
    </cdr:to>
    <cdr:sp macro="" textlink="">
      <cdr:nvSpPr>
        <cdr:cNvPr id="3" name="Подзаголовок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88032" y="1080120"/>
          <a:ext cx="18722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800" b="1" dirty="0" smtClean="0">
              <a:solidFill>
                <a:srgbClr val="4F81BD">
                  <a:lumMod val="75000"/>
                </a:srgbClr>
              </a:solidFill>
              <a:latin typeface="Calibri"/>
            </a:rPr>
            <a:t>Финансовая деятельность  </a:t>
          </a:r>
          <a:endParaRPr kumimoji="0" lang="ru-RU" sz="800" b="1" i="0" u="none" strike="noStrike" kern="1200" cap="none" spc="0" normalizeH="0" noProof="0" dirty="0" smtClean="0">
            <a:ln>
              <a:noFill/>
            </a:ln>
            <a:solidFill>
              <a:srgbClr val="4F81BD">
                <a:lumMod val="75000"/>
              </a:srgbClr>
            </a:solidFill>
            <a:effectLst/>
            <a:uLnTx/>
            <a:uFillTx/>
            <a:latin typeface="Calibri"/>
          </a:endParaRPr>
        </a:p>
      </cdr:txBody>
    </cdr:sp>
  </cdr:relSizeAnchor>
  <cdr:relSizeAnchor xmlns:cdr="http://schemas.openxmlformats.org/drawingml/2006/chartDrawing">
    <cdr:from>
      <cdr:x>0.08</cdr:x>
      <cdr:y>0.58824</cdr:y>
    </cdr:from>
    <cdr:to>
      <cdr:x>0.6</cdr:x>
      <cdr:y>0.67647</cdr:y>
    </cdr:to>
    <cdr:sp macro="" textlink="">
      <cdr:nvSpPr>
        <cdr:cNvPr id="4" name="Подзаголовок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88032" y="1440160"/>
          <a:ext cx="18722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800" b="1" dirty="0" smtClean="0">
              <a:solidFill>
                <a:srgbClr val="4F81BD">
                  <a:lumMod val="75000"/>
                </a:srgbClr>
              </a:solidFill>
              <a:latin typeface="Calibri"/>
            </a:rPr>
            <a:t>Образование   </a:t>
          </a:r>
          <a:endParaRPr kumimoji="0" lang="ru-RU" sz="800" b="1" i="0" u="none" strike="noStrike" kern="1200" cap="none" spc="0" normalizeH="0" noProof="0" dirty="0" smtClean="0">
            <a:ln>
              <a:noFill/>
            </a:ln>
            <a:solidFill>
              <a:srgbClr val="4F81BD">
                <a:lumMod val="75000"/>
              </a:srgbClr>
            </a:solidFill>
            <a:effectLst/>
            <a:uLnTx/>
            <a:uFillTx/>
            <a:latin typeface="Calibri"/>
          </a:endParaRPr>
        </a:p>
      </cdr:txBody>
    </cdr:sp>
  </cdr:relSizeAnchor>
  <cdr:relSizeAnchor xmlns:cdr="http://schemas.openxmlformats.org/drawingml/2006/chartDrawing">
    <cdr:from>
      <cdr:x>0.08</cdr:x>
      <cdr:y>0.70588</cdr:y>
    </cdr:from>
    <cdr:to>
      <cdr:x>0.6</cdr:x>
      <cdr:y>0.79412</cdr:y>
    </cdr:to>
    <cdr:sp macro="" textlink="">
      <cdr:nvSpPr>
        <cdr:cNvPr id="5" name="Подзаголовок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88032" y="1728192"/>
          <a:ext cx="18722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800" b="1" dirty="0" smtClean="0">
              <a:solidFill>
                <a:srgbClr val="4F81BD">
                  <a:lumMod val="75000"/>
                </a:srgbClr>
              </a:solidFill>
              <a:latin typeface="Calibri"/>
            </a:rPr>
            <a:t>Здравоохранение   </a:t>
          </a:r>
          <a:endParaRPr kumimoji="0" lang="ru-RU" sz="800" b="1" i="0" u="none" strike="noStrike" kern="1200" cap="none" spc="0" normalizeH="0" noProof="0" dirty="0" smtClean="0">
            <a:ln>
              <a:noFill/>
            </a:ln>
            <a:solidFill>
              <a:srgbClr val="4F81BD">
                <a:lumMod val="75000"/>
              </a:srgbClr>
            </a:solidFill>
            <a:effectLst/>
            <a:uLnTx/>
            <a:uFillTx/>
            <a:latin typeface="Calibri"/>
          </a:endParaRPr>
        </a:p>
      </cdr:txBody>
    </cdr:sp>
  </cdr:relSizeAnchor>
  <cdr:relSizeAnchor xmlns:cdr="http://schemas.openxmlformats.org/drawingml/2006/chartDrawing">
    <cdr:from>
      <cdr:x>0.08</cdr:x>
      <cdr:y>0.82353</cdr:y>
    </cdr:from>
    <cdr:to>
      <cdr:x>0.6</cdr:x>
      <cdr:y>0.91176</cdr:y>
    </cdr:to>
    <cdr:sp macro="" textlink="">
      <cdr:nvSpPr>
        <cdr:cNvPr id="6" name="Подзаголовок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88032" y="2016224"/>
          <a:ext cx="18722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rPr>
            <a:t>Культура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0.22837</cdr:x>
      <cdr:y>0.04938</cdr:y>
    </cdr:from>
    <cdr:to>
      <cdr:x>0.33075</cdr:x>
      <cdr:y>0.147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88215" y="288016"/>
          <a:ext cx="936163" cy="5693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336,8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accent1">
                  <a:lumMod val="50000"/>
                </a:schemeClr>
              </a:solidFill>
            </a:rPr>
            <a:t>млн. руб.</a:t>
          </a:r>
          <a:endParaRPr lang="ru-RU" sz="11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0.36224</cdr:x>
      <cdr:y>0.04938</cdr:y>
    </cdr:from>
    <cdr:to>
      <cdr:x>0.46462</cdr:x>
      <cdr:y>0.147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23" y="288016"/>
          <a:ext cx="936162" cy="5693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357,9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млн. руб.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0A88-ED42-48B1-BD66-78389A49E0E7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D417-10DE-42E1-A2A2-5522E648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D417-10DE-42E1-A2A2-5522E6484E5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D417-10DE-42E1-A2A2-5522E6484E5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г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фг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76672"/>
            <a:ext cx="648767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356992"/>
            <a:ext cx="8712968" cy="10933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ru-RU" altLang="ru-RU" sz="32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БЮДЖЕТ ДЛЯ ГРАЖДАН  на 2020 год и плановый период 2021-2022 годов</a:t>
            </a:r>
            <a:endParaRPr lang="en-US" altLang="ru-RU" sz="32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Grp="1"/>
          </p:cNvSpPr>
          <p:nvPr>
            <p:ph type="subTitle" idx="4294967295"/>
          </p:nvPr>
        </p:nvSpPr>
        <p:spPr>
          <a:xfrm>
            <a:off x="5508104" y="5013176"/>
            <a:ext cx="1656184" cy="14401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r">
              <a:spcBef>
                <a:spcPct val="0"/>
              </a:spcBef>
              <a:buFont typeface="Wingdings 2" pitchFamily="18" charset="2"/>
              <a:buNone/>
              <a:defRPr/>
            </a:pPr>
            <a:endParaRPr lang="ru-RU" sz="800" b="1" dirty="0" smtClean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44208" y="5013176"/>
            <a:ext cx="1224136" cy="10081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1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C35855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робот"/>
              </a:rPr>
              <a:t>Основные параметры районного бюджета на 2019-2022 годы,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 рублей 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" y="692696"/>
          <a:ext cx="9144000" cy="629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10"/>
                <a:gridCol w="1440160"/>
                <a:gridCol w="1512168"/>
                <a:gridCol w="1224136"/>
                <a:gridCol w="1187626"/>
              </a:tblGrid>
              <a:tr h="5088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0883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ДОХОДЫ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ДОХОДЫ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– ВСЕГО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908,0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969,1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993,2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861,0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Налоговые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неналоговые доходы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336,8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357,9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365,1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377,7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Безвозмездные поступления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571,2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611,2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628,1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483,3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31806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РАСХОДЫ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РАСХОДЫ – ВСЕГО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944,2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969,1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993,2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861,0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452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Расходы за счет собственных источников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372,3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357,9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365,1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377,7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Расходы за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счет областных средств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571,9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611,2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628,1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483,3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0883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ДЕФИЦИТ, ПРОФИЦИТ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Дефицит (-), профицит (+)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- 36,2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Объем муниципального долга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Основные направления бюджетной политики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на 2020-2022 гг.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30243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Указ Президента России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от 7 мая 2018 г. № 204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556792"/>
            <a:ext cx="199796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НАЦИОНАЛЬНЫЕ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ЦЕЛИ РАЗВИТИЯ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8949895">
            <a:off x="1509482" y="1954308"/>
            <a:ext cx="871547" cy="864095"/>
          </a:xfrm>
          <a:prstGeom prst="rtTriangl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140968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и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благосостояния граждан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Снижение бедности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Повышение качества и доступности здравоохранения и образования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Создание современной инфраструктуры </a:t>
            </a:r>
          </a:p>
        </p:txBody>
      </p:sp>
      <p:sp>
        <p:nvSpPr>
          <p:cNvPr id="15" name="4-конечная звезда 14"/>
          <p:cNvSpPr/>
          <p:nvPr/>
        </p:nvSpPr>
        <p:spPr>
          <a:xfrm flipH="1">
            <a:off x="4572000" y="1628800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95536" y="3717032"/>
            <a:ext cx="144016" cy="144016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95536" y="4077072"/>
            <a:ext cx="144016" cy="144016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4-конечная звезда 17"/>
          <p:cNvSpPr/>
          <p:nvPr/>
        </p:nvSpPr>
        <p:spPr>
          <a:xfrm>
            <a:off x="395536" y="4437112"/>
            <a:ext cx="144016" cy="144016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764704"/>
            <a:ext cx="48245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Основные задачи бюджетной политики на 2020-2022 гг.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395536" y="3284984"/>
            <a:ext cx="144016" cy="144016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1533465"/>
            <a:ext cx="40324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Исполнение полномочий по решению вопросов местного значения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Обеспечение сбалансированности бюджета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Укрепление доходной базы консолидированного бюджета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Сокращение задолженности по налоговым и неналоговым платежам в бюджеты всех уровней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Обеспечение реализации мероприятий, направленных на улучшение качества жизни и благосостояния населения района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Совершенствование муниципального финансового контроля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Повышение доступности и качества муниципальных услуг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Совершенствование системы межбюджетных отношений    </a:t>
            </a:r>
          </a:p>
          <a:p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 </a:t>
            </a:r>
          </a:p>
        </p:txBody>
      </p:sp>
      <p:sp>
        <p:nvSpPr>
          <p:cNvPr id="21" name="4-конечная звезда 20"/>
          <p:cNvSpPr/>
          <p:nvPr/>
        </p:nvSpPr>
        <p:spPr>
          <a:xfrm flipH="1">
            <a:off x="4572000" y="2276872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572000" y="3284984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4-конечная звезда 22"/>
          <p:cNvSpPr/>
          <p:nvPr/>
        </p:nvSpPr>
        <p:spPr>
          <a:xfrm flipH="1">
            <a:off x="4572000" y="2708920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4-конечная звезда 23"/>
          <p:cNvSpPr/>
          <p:nvPr/>
        </p:nvSpPr>
        <p:spPr>
          <a:xfrm flipH="1">
            <a:off x="4572000" y="3933056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4-конечная звезда 28"/>
          <p:cNvSpPr/>
          <p:nvPr/>
        </p:nvSpPr>
        <p:spPr>
          <a:xfrm flipH="1">
            <a:off x="4572000" y="4797152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4-конечная звезда 29"/>
          <p:cNvSpPr/>
          <p:nvPr/>
        </p:nvSpPr>
        <p:spPr>
          <a:xfrm flipH="1">
            <a:off x="4572000" y="5445224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4-конечная звезда 30"/>
          <p:cNvSpPr/>
          <p:nvPr/>
        </p:nvSpPr>
        <p:spPr>
          <a:xfrm flipH="1">
            <a:off x="4572000" y="6093296"/>
            <a:ext cx="144016" cy="144016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 descr="https://vologda-portal.ru/upload/medialibrary/b96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013176"/>
            <a:ext cx="396044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Прогноз социально-экономического развития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на 2020-2022 годы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20688"/>
            <a:ext cx="331236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Формирование прогноза</a:t>
            </a:r>
            <a:endParaRPr lang="ru-RU" sz="2000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39552" y="1052736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Сценарные условия функционирования экономики Вологодской области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 Тенденции социально-экономического развития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 Оценка и перспективы развития хозяйствующих субъектов района  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>
            <a:off x="395536" y="1196752"/>
            <a:ext cx="144016" cy="144016"/>
          </a:xfrm>
          <a:prstGeom prst="star4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4-конечная звезда 24"/>
          <p:cNvSpPr/>
          <p:nvPr/>
        </p:nvSpPr>
        <p:spPr>
          <a:xfrm>
            <a:off x="395536" y="1484784"/>
            <a:ext cx="144016" cy="144016"/>
          </a:xfrm>
          <a:prstGeom prst="star4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4-конечная звезда 25"/>
          <p:cNvSpPr/>
          <p:nvPr/>
        </p:nvSpPr>
        <p:spPr>
          <a:xfrm>
            <a:off x="395536" y="1844824"/>
            <a:ext cx="144016" cy="144016"/>
          </a:xfrm>
          <a:prstGeom prst="star4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323528" y="2420888"/>
            <a:ext cx="288032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робот"/>
              </a:rPr>
              <a:t>Прогноз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робот"/>
              </a:rPr>
              <a:t>социально-экономического развития Вытегорского муниципального района на 2020 год и плановый период 2021 и 2022 годов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робот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03848" y="2708920"/>
            <a:ext cx="0" cy="39604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75856" y="227687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Базовый сценарий – сохранение поступательных темпов роста основных отраслей экономики за счет реализации имеющегося потенциала социально-экономического развития 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347864" y="3068960"/>
            <a:ext cx="554461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3275856" y="3573016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ОСНОВА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ДЛЯ ФОРМИРОВАНИЯ 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779912" y="3717032"/>
            <a:ext cx="51845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28.06.2014 № 172-фз «О стратегическом планировании в Российской Федерации»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3779912" y="4149080"/>
            <a:ext cx="511256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Постановление Администрации Вытегорского муниципального района от 21.10.2019  № 1134  «Об основных направлениях бюджетной и налоговой политики Вытегорского муниципального района на 2020 год и плановый период 2021 и 2022 годов»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3779912" y="5373216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Постановление Администрации Вытегорского муниципального района от 03.11.2016 № 984 «Об утверждении Порядка разработки и корректировки прогноза социально-экономического развития Вытегорского муниципального района на среднесрочный период» 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Группа 28"/>
          <p:cNvGrpSpPr/>
          <p:nvPr/>
        </p:nvGrpSpPr>
        <p:grpSpPr>
          <a:xfrm>
            <a:off x="3419872" y="4005064"/>
            <a:ext cx="360040" cy="57606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37" name="Нашивка 36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1" y="252027"/>
              <a:ext cx="504056" cy="216024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i="0" kern="1200" dirty="0"/>
            </a:p>
          </p:txBody>
        </p:sp>
      </p:grpSp>
      <p:grpSp>
        <p:nvGrpSpPr>
          <p:cNvPr id="39" name="Группа 28"/>
          <p:cNvGrpSpPr/>
          <p:nvPr/>
        </p:nvGrpSpPr>
        <p:grpSpPr>
          <a:xfrm>
            <a:off x="3419872" y="4725144"/>
            <a:ext cx="360040" cy="57606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40" name="Нашивка 39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1" y="252027"/>
              <a:ext cx="504056" cy="216024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i="0" kern="1200" dirty="0"/>
            </a:p>
          </p:txBody>
        </p:sp>
      </p:grpSp>
      <p:grpSp>
        <p:nvGrpSpPr>
          <p:cNvPr id="42" name="Группа 28"/>
          <p:cNvGrpSpPr/>
          <p:nvPr/>
        </p:nvGrpSpPr>
        <p:grpSpPr>
          <a:xfrm>
            <a:off x="3419872" y="5445224"/>
            <a:ext cx="360040" cy="57606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43" name="Нашивка 42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Нашивка 4"/>
            <p:cNvSpPr/>
            <p:nvPr/>
          </p:nvSpPr>
          <p:spPr>
            <a:xfrm>
              <a:off x="1" y="252027"/>
              <a:ext cx="504056" cy="216024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i="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5" name="Подзаголовок 2"/>
          <p:cNvSpPr txBox="1">
            <a:spLocks/>
          </p:cNvSpPr>
          <p:nvPr/>
        </p:nvSpPr>
        <p:spPr>
          <a:xfrm>
            <a:off x="395536" y="1772816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</a:t>
            </a:r>
          </a:p>
        </p:txBody>
      </p:sp>
      <p:pic>
        <p:nvPicPr>
          <p:cNvPr id="2050" name="Picture 2" descr="https://dd9kt66ku4kp4.cloudfront.net/sites/morganmckinley.ie/files/graph_-_rising_and_falling_0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373216"/>
            <a:ext cx="1872208" cy="124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Прогноз социально-экономического развития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на 2020-2022 годы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17032"/>
            <a:ext cx="410445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Инвестиции в основной капитал </a:t>
            </a:r>
            <a:endParaRPr lang="ru-RU" sz="2000" b="1" dirty="0"/>
          </a:p>
        </p:txBody>
      </p:sp>
      <p:grpSp>
        <p:nvGrpSpPr>
          <p:cNvPr id="2" name="Группа 28"/>
          <p:cNvGrpSpPr/>
          <p:nvPr/>
        </p:nvGrpSpPr>
        <p:grpSpPr>
          <a:xfrm rot="5400000">
            <a:off x="3995936" y="4005064"/>
            <a:ext cx="216024" cy="1224136"/>
            <a:chOff x="1" y="-1"/>
            <a:chExt cx="504056" cy="720080"/>
          </a:xfrm>
          <a:solidFill>
            <a:schemeClr val="accent6"/>
          </a:solidFill>
        </p:grpSpPr>
        <p:sp>
          <p:nvSpPr>
            <p:cNvPr id="46" name="Нашивка 45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47" name="Нашивка 4"/>
            <p:cNvSpPr/>
            <p:nvPr/>
          </p:nvSpPr>
          <p:spPr>
            <a:xfrm rot="16200000">
              <a:off x="27003" y="239066"/>
              <a:ext cx="450050" cy="24194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/>
                <a:t>м</a:t>
              </a:r>
              <a:r>
                <a:rPr lang="ru-RU" sz="1100" b="1" i="0" kern="1200" dirty="0" smtClean="0"/>
                <a:t>лн.руб.</a:t>
              </a:r>
              <a:endParaRPr lang="ru-RU" sz="1100" b="1" i="0" kern="1200" dirty="0"/>
            </a:p>
          </p:txBody>
        </p:sp>
      </p:grpSp>
      <p:grpSp>
        <p:nvGrpSpPr>
          <p:cNvPr id="3" name="Группа 28"/>
          <p:cNvGrpSpPr/>
          <p:nvPr/>
        </p:nvGrpSpPr>
        <p:grpSpPr>
          <a:xfrm rot="5400000">
            <a:off x="8208404" y="3897052"/>
            <a:ext cx="216024" cy="129614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50" name="Нашивка 49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1" name="Нашивка 4"/>
            <p:cNvSpPr/>
            <p:nvPr/>
          </p:nvSpPr>
          <p:spPr>
            <a:xfrm rot="16200000">
              <a:off x="27003" y="239066"/>
              <a:ext cx="450050" cy="24194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/>
                <a:t>% к 2017 году </a:t>
              </a:r>
              <a:endParaRPr lang="ru-RU" sz="1000" b="1" i="0" kern="1200" dirty="0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395536" y="548680"/>
            <a:ext cx="396044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Промышленное производство </a:t>
            </a:r>
            <a:endParaRPr lang="ru-RU" sz="2000" b="1" dirty="0"/>
          </a:p>
        </p:txBody>
      </p:sp>
      <p:grpSp>
        <p:nvGrpSpPr>
          <p:cNvPr id="5" name="Группа 28"/>
          <p:cNvGrpSpPr/>
          <p:nvPr/>
        </p:nvGrpSpPr>
        <p:grpSpPr>
          <a:xfrm rot="16200000">
            <a:off x="1295636" y="512676"/>
            <a:ext cx="216024" cy="1584176"/>
            <a:chOff x="1" y="-1"/>
            <a:chExt cx="504056" cy="720080"/>
          </a:xfrm>
          <a:solidFill>
            <a:schemeClr val="accent6"/>
          </a:solidFill>
        </p:grpSpPr>
        <p:sp>
          <p:nvSpPr>
            <p:cNvPr id="56" name="Нашивка 55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7" name="Нашивка 4"/>
            <p:cNvSpPr/>
            <p:nvPr/>
          </p:nvSpPr>
          <p:spPr>
            <a:xfrm rot="5400000">
              <a:off x="-42622" y="239135"/>
              <a:ext cx="552334" cy="204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i="0" kern="1200" dirty="0" smtClean="0"/>
                <a:t>в % к  предыдущему году </a:t>
              </a:r>
              <a:endParaRPr lang="ru-RU" sz="800" b="1" i="0" kern="1200" dirty="0"/>
            </a:p>
          </p:txBody>
        </p:sp>
      </p:grpSp>
      <p:grpSp>
        <p:nvGrpSpPr>
          <p:cNvPr id="6" name="Группа 28"/>
          <p:cNvGrpSpPr/>
          <p:nvPr/>
        </p:nvGrpSpPr>
        <p:grpSpPr>
          <a:xfrm rot="16200000">
            <a:off x="6012160" y="1268760"/>
            <a:ext cx="216024" cy="93610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62" name="Нашивка 61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3" name="Нашивка 4"/>
            <p:cNvSpPr/>
            <p:nvPr/>
          </p:nvSpPr>
          <p:spPr>
            <a:xfrm rot="5400000">
              <a:off x="27003" y="239066"/>
              <a:ext cx="450050" cy="24194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0" kern="1200" dirty="0" smtClean="0"/>
                <a:t>руб.</a:t>
              </a:r>
              <a:endParaRPr lang="ru-RU" sz="1100" b="1" i="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788024" y="548680"/>
            <a:ext cx="424847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Финансовый результат деятельности организаций  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32040" y="3717032"/>
            <a:ext cx="410445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Потребительский рынок </a:t>
            </a:r>
            <a:endParaRPr lang="ru-RU" sz="2000" b="1" dirty="0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51520" y="908720"/>
            <a:ext cx="45365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Объем отгруженной промышленной продукции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51520" y="1484784"/>
          <a:ext cx="4608512" cy="1701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792087"/>
                <a:gridCol w="576067"/>
                <a:gridCol w="648072"/>
                <a:gridCol w="792086"/>
              </a:tblGrid>
              <a:tr h="378341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/>
                          </a:solidFill>
                        </a:rPr>
                        <a:t>2016</a:t>
                      </a:r>
                      <a:endParaRPr lang="ru-RU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/>
                          </a:solidFill>
                        </a:rPr>
                        <a:t>2017</a:t>
                      </a:r>
                      <a:endParaRPr lang="ru-RU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/>
                          </a:solidFill>
                        </a:rPr>
                        <a:t>2018</a:t>
                      </a:r>
                      <a:endParaRPr lang="ru-RU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  <a:r>
                        <a:rPr lang="ru-RU" sz="900" baseline="0" dirty="0" smtClean="0">
                          <a:solidFill>
                            <a:schemeClr val="accent1"/>
                          </a:solidFill>
                        </a:rPr>
                        <a:t> месяцев</a:t>
                      </a:r>
                      <a:r>
                        <a:rPr lang="ru-RU" sz="10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accent1"/>
                          </a:solidFill>
                        </a:rPr>
                        <a:t>2019</a:t>
                      </a:r>
                      <a:endParaRPr lang="ru-RU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68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Обрабатывающие производства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110,2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105,4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129,3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104,1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28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Добыча полезных</a:t>
                      </a:r>
                      <a:r>
                        <a:rPr lang="ru-RU" sz="900" baseline="0" dirty="0" smtClean="0"/>
                        <a:t> ископаемых </a:t>
                      </a:r>
                      <a:endParaRPr lang="ru-RU" sz="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162,2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94,6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84,5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53,0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электрической энергией, газом и паром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103,9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104,4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100,8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69,7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09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Водоснабжение; водоотведение</a:t>
                      </a:r>
                      <a:endParaRPr lang="ru-RU" sz="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104,3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111,2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117,5</a:t>
                      </a:r>
                      <a:endParaRPr lang="ru-RU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Круговая стрелка 30"/>
          <p:cNvSpPr/>
          <p:nvPr/>
        </p:nvSpPr>
        <p:spPr>
          <a:xfrm rot="21245652" flipV="1">
            <a:off x="2231277" y="2888869"/>
            <a:ext cx="736067" cy="7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5273"/>
              <a:gd name="adj5" fmla="val 125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403648" y="3284984"/>
            <a:ext cx="115212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2020-2022 гг.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2915816" y="3212976"/>
            <a:ext cx="115212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2,3-2,5% 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004048" y="2564904"/>
            <a:ext cx="639688" cy="3516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1187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млн.руб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580112" y="2276872"/>
            <a:ext cx="639688" cy="3516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1678,3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млн.руб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300192" y="2276872"/>
            <a:ext cx="639688" cy="3516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1678,3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млн.руб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020272" y="2132856"/>
            <a:ext cx="639688" cy="3516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1810,2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млн.руб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596336" y="1844824"/>
            <a:ext cx="639688" cy="3516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1825,3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млн.руб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172400" y="1484784"/>
            <a:ext cx="639688" cy="3516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1840,4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млн.руб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5796136" y="1268760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Прибыль организаций </a:t>
            </a: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5724128" y="3068960"/>
            <a:ext cx="432048" cy="216024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5076056" y="3068960"/>
            <a:ext cx="432048" cy="216024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6372200" y="2996952"/>
            <a:ext cx="504056" cy="36004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endParaRPr lang="ru-RU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</a:p>
          <a:p>
            <a:pPr algn="just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</a:p>
          <a:p>
            <a:pPr algn="just">
              <a:defRPr/>
            </a:pPr>
            <a:endParaRPr lang="ru-RU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7020272" y="2996952"/>
            <a:ext cx="504056" cy="36004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7668344" y="2996952"/>
            <a:ext cx="504056" cy="36004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8316416" y="2996952"/>
            <a:ext cx="504056" cy="36004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pPr algn="ctr">
              <a:defRPr/>
            </a:pPr>
            <a:endParaRPr lang="ru-RU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Круговая стрелка 59"/>
          <p:cNvSpPr/>
          <p:nvPr/>
        </p:nvSpPr>
        <p:spPr>
          <a:xfrm rot="21245652" flipV="1">
            <a:off x="5399629" y="2312806"/>
            <a:ext cx="736067" cy="7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5273"/>
              <a:gd name="adj5" fmla="val 125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руговая стрелка 72"/>
          <p:cNvSpPr/>
          <p:nvPr/>
        </p:nvSpPr>
        <p:spPr>
          <a:xfrm rot="21245652" flipV="1">
            <a:off x="8063925" y="1520719"/>
            <a:ext cx="736067" cy="7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5273"/>
              <a:gd name="adj5" fmla="val 125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21245652" flipV="1">
            <a:off x="6695773" y="2168790"/>
            <a:ext cx="736067" cy="7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5273"/>
              <a:gd name="adj5" fmla="val 125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21245652" flipV="1">
            <a:off x="7415853" y="1880758"/>
            <a:ext cx="736067" cy="7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5273"/>
              <a:gd name="adj5" fmla="val 125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одзаголовок 2"/>
          <p:cNvSpPr txBox="1">
            <a:spLocks/>
          </p:cNvSpPr>
          <p:nvPr/>
        </p:nvSpPr>
        <p:spPr>
          <a:xfrm>
            <a:off x="323528" y="4149080"/>
            <a:ext cx="45365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Объем инвестиций в основной капитал 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9" name="Диаграмма 78"/>
          <p:cNvGraphicFramePr/>
          <p:nvPr/>
        </p:nvGraphicFramePr>
        <p:xfrm>
          <a:off x="467544" y="4653136"/>
          <a:ext cx="43204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Подзаголовок 2"/>
          <p:cNvSpPr txBox="1">
            <a:spLocks/>
          </p:cNvSpPr>
          <p:nvPr/>
        </p:nvSpPr>
        <p:spPr>
          <a:xfrm>
            <a:off x="4932040" y="4149080"/>
            <a:ext cx="41044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Объем розничного товарооборота 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3" name="Диаграмма 82"/>
          <p:cNvGraphicFramePr/>
          <p:nvPr/>
        </p:nvGraphicFramePr>
        <p:xfrm>
          <a:off x="4932040" y="4653136"/>
          <a:ext cx="38400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Прогноз социально-экономического развития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на 2020-2022 годы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56992"/>
            <a:ext cx="331236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Демография </a:t>
            </a:r>
            <a:endParaRPr lang="ru-RU" sz="2000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95536" y="3861048"/>
            <a:ext cx="82089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Среднегодовая численность постоянного населения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dirty="0" smtClean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6228184" y="3789040"/>
            <a:ext cx="280831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Динамика среднегодовой численности населения в 2018 году</a:t>
            </a:r>
          </a:p>
        </p:txBody>
      </p:sp>
      <p:graphicFrame>
        <p:nvGraphicFramePr>
          <p:cNvPr id="39" name="Диаграмма 38"/>
          <p:cNvGraphicFramePr/>
          <p:nvPr/>
        </p:nvGraphicFramePr>
        <p:xfrm>
          <a:off x="395536" y="3933056"/>
          <a:ext cx="55446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Группа 28"/>
          <p:cNvGrpSpPr/>
          <p:nvPr/>
        </p:nvGrpSpPr>
        <p:grpSpPr>
          <a:xfrm rot="5400000">
            <a:off x="4932040" y="3789040"/>
            <a:ext cx="216024" cy="1224136"/>
            <a:chOff x="1" y="-1"/>
            <a:chExt cx="504056" cy="720080"/>
          </a:xfrm>
          <a:solidFill>
            <a:schemeClr val="accent6"/>
          </a:solidFill>
        </p:grpSpPr>
        <p:sp>
          <p:nvSpPr>
            <p:cNvPr id="46" name="Нашивка 45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47" name="Нашивка 4"/>
            <p:cNvSpPr/>
            <p:nvPr/>
          </p:nvSpPr>
          <p:spPr>
            <a:xfrm rot="16200000">
              <a:off x="27003" y="239066"/>
              <a:ext cx="450050" cy="24194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0" kern="1200" dirty="0" smtClean="0"/>
                <a:t>чел.</a:t>
              </a:r>
              <a:endParaRPr lang="ru-RU" sz="1100" b="1" i="0" kern="1200" dirty="0"/>
            </a:p>
          </p:txBody>
        </p:sp>
      </p:grpSp>
      <p:grpSp>
        <p:nvGrpSpPr>
          <p:cNvPr id="49" name="Группа 28"/>
          <p:cNvGrpSpPr/>
          <p:nvPr/>
        </p:nvGrpSpPr>
        <p:grpSpPr>
          <a:xfrm rot="5400000">
            <a:off x="8136396" y="3753036"/>
            <a:ext cx="216024" cy="129614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50" name="Нашивка 49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1" name="Нашивка 4"/>
            <p:cNvSpPr/>
            <p:nvPr/>
          </p:nvSpPr>
          <p:spPr>
            <a:xfrm rot="16200000">
              <a:off x="27003" y="239066"/>
              <a:ext cx="450050" cy="24194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/>
                <a:t>% к 2017 году </a:t>
              </a:r>
              <a:endParaRPr lang="ru-RU" sz="1000" b="1" i="0" kern="1200" dirty="0"/>
            </a:p>
          </p:txBody>
        </p:sp>
      </p:grpSp>
      <p:graphicFrame>
        <p:nvGraphicFramePr>
          <p:cNvPr id="52" name="Диаграмма 51"/>
          <p:cNvGraphicFramePr/>
          <p:nvPr/>
        </p:nvGraphicFramePr>
        <p:xfrm>
          <a:off x="6228184" y="4437112"/>
          <a:ext cx="266429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395536" y="620688"/>
            <a:ext cx="403244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Денежные доходы населения</a:t>
            </a:r>
            <a:endParaRPr lang="ru-RU" sz="2000" b="1" dirty="0"/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395536" y="980728"/>
            <a:ext cx="82089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Среднемесячная начисленная заработная плата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dirty="0" smtClean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Группа 28"/>
          <p:cNvGrpSpPr/>
          <p:nvPr/>
        </p:nvGrpSpPr>
        <p:grpSpPr>
          <a:xfrm rot="16200000">
            <a:off x="971600" y="1124744"/>
            <a:ext cx="216024" cy="93610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56" name="Нашивка 55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7" name="Нашивка 4"/>
            <p:cNvSpPr/>
            <p:nvPr/>
          </p:nvSpPr>
          <p:spPr>
            <a:xfrm rot="5400000">
              <a:off x="27003" y="239066"/>
              <a:ext cx="450050" cy="24194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0" kern="1200" dirty="0" smtClean="0"/>
                <a:t>руб.</a:t>
              </a:r>
              <a:endParaRPr lang="ru-RU" sz="1100" b="1" i="0" kern="1200" dirty="0"/>
            </a:p>
          </p:txBody>
        </p:sp>
      </p:grpSp>
      <p:graphicFrame>
        <p:nvGraphicFramePr>
          <p:cNvPr id="58" name="Диаграмма 57"/>
          <p:cNvGraphicFramePr/>
          <p:nvPr/>
        </p:nvGraphicFramePr>
        <p:xfrm>
          <a:off x="611560" y="1484784"/>
          <a:ext cx="446449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Подзаголовок 2"/>
          <p:cNvSpPr txBox="1">
            <a:spLocks/>
          </p:cNvSpPr>
          <p:nvPr/>
        </p:nvSpPr>
        <p:spPr>
          <a:xfrm>
            <a:off x="6084168" y="476672"/>
            <a:ext cx="280831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Среднемесячная заработная плата по видам деятельности  за  6 месяцев 2019 года  </a:t>
            </a: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" name="Группа 28"/>
          <p:cNvGrpSpPr/>
          <p:nvPr/>
        </p:nvGrpSpPr>
        <p:grpSpPr>
          <a:xfrm rot="16200000">
            <a:off x="6156176" y="548680"/>
            <a:ext cx="216024" cy="936104"/>
            <a:chOff x="1" y="-1"/>
            <a:chExt cx="504056" cy="720080"/>
          </a:xfrm>
          <a:solidFill>
            <a:schemeClr val="accent6"/>
          </a:solidFill>
        </p:grpSpPr>
        <p:sp>
          <p:nvSpPr>
            <p:cNvPr id="62" name="Нашивка 61"/>
            <p:cNvSpPr/>
            <p:nvPr/>
          </p:nvSpPr>
          <p:spPr>
            <a:xfrm rot="5400000">
              <a:off x="-108011" y="108011"/>
              <a:ext cx="720080" cy="504056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3" name="Нашивка 4"/>
            <p:cNvSpPr/>
            <p:nvPr/>
          </p:nvSpPr>
          <p:spPr>
            <a:xfrm rot="5400000">
              <a:off x="27003" y="239066"/>
              <a:ext cx="450050" cy="24194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0" kern="1200" dirty="0" smtClean="0"/>
                <a:t>руб.</a:t>
              </a:r>
              <a:endParaRPr lang="ru-RU" sz="1100" b="1" i="0" kern="1200" dirty="0"/>
            </a:p>
          </p:txBody>
        </p:sp>
      </p:grpSp>
      <p:graphicFrame>
        <p:nvGraphicFramePr>
          <p:cNvPr id="64" name="Диаграмма 63"/>
          <p:cNvGraphicFramePr/>
          <p:nvPr/>
        </p:nvGraphicFramePr>
        <p:xfrm>
          <a:off x="5076056" y="1268760"/>
          <a:ext cx="36004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Подзаголовок 2"/>
          <p:cNvSpPr txBox="1">
            <a:spLocks/>
          </p:cNvSpPr>
          <p:nvPr/>
        </p:nvSpPr>
        <p:spPr>
          <a:xfrm>
            <a:off x="5148064" y="1772816"/>
            <a:ext cx="2448272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Обеспечение электрической энергии</a:t>
            </a: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5292080" y="2060848"/>
            <a:ext cx="1872208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Транспортировка и хранение </a:t>
            </a: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робот"/>
              </a:rPr>
              <a:t>Структура налоговых и неналоговых доходов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робот"/>
              </a:rPr>
              <a:t>районного бюджета</a:t>
            </a:r>
            <a:endParaRPr lang="ru-RU" sz="20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180528" y="548680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836712"/>
            <a:ext cx="1008112" cy="5693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303,2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млн. руб.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836712"/>
            <a:ext cx="936104" cy="5693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365,1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836712"/>
            <a:ext cx="936104" cy="5693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377,7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Основные направления межведомственного взаимодействия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в целях укрепления доходной базы бюджета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653136"/>
            <a:ext cx="446449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робот"/>
              </a:rPr>
              <a:t>БЮДЖЕТНЫЙ ЭФФЕКТ </a:t>
            </a:r>
            <a:endParaRPr lang="ru-RU" sz="1600" b="1" dirty="0">
              <a:solidFill>
                <a:srgbClr val="C00000"/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96944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Принятие мер по сокращению задолженности по налоговым платежам в бюджет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Выявление неиспользованных  резервов роста налоговой базы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Принятие мер по дополнительным поступлениям от обеления доходов 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Выработка мер по увеличению налоговой отдачи в отдельных секторах экономики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Реализация мер реагирования для улучшения ситуации с поступлением доходов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Разработка и реализация Планов мероприятий (дорожных карт) совместных мероприятий контрольно-надзорных органов и ОМСУ по решению проблемных вопросов собираемости налогов </a:t>
            </a:r>
          </a:p>
          <a:p>
            <a:pPr marL="342900" indent="-342900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s://oren.ru/wp-content/uploads/2016/0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1152128" cy="720080"/>
          </a:xfrm>
          <a:prstGeom prst="rect">
            <a:avLst/>
          </a:prstGeom>
          <a:noFill/>
        </p:spPr>
      </p:pic>
      <p:pic>
        <p:nvPicPr>
          <p:cNvPr id="10" name="Picture 4" descr="ГЕР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861048"/>
            <a:ext cx="57675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infinica.ru/wp-content/uploads/2015/11/1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648072" cy="648072"/>
          </a:xfrm>
          <a:prstGeom prst="rect">
            <a:avLst/>
          </a:prstGeom>
          <a:noFill/>
        </p:spPr>
      </p:pic>
      <p:pic>
        <p:nvPicPr>
          <p:cNvPr id="1033" name="Picture 9" descr="http://itd2.mycdn.me/image?id=856999959217&amp;t=20&amp;plc=WEB&amp;tkn=*QDw4asHAYZwlLS4d_kXSo8o9H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861048"/>
            <a:ext cx="864096" cy="648072"/>
          </a:xfrm>
          <a:prstGeom prst="rect">
            <a:avLst/>
          </a:prstGeom>
          <a:noFill/>
        </p:spPr>
      </p:pic>
      <p:pic>
        <p:nvPicPr>
          <p:cNvPr id="1035" name="Picture 11" descr="https://naklejki-na-avto.ru/images/product/l/5525a2d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789040"/>
            <a:ext cx="648072" cy="648072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1115616" y="2996952"/>
          <a:ext cx="6552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43808" y="4941168"/>
            <a:ext cx="30963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109,5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млн.руб.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за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2015-2019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Объемы межбюджетных трансфертов из областного бюджета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7504" y="548680"/>
          <a:ext cx="439248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404664"/>
            <a:ext cx="33123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СУБСИДИИ, млн.руб.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15616" y="1772816"/>
            <a:ext cx="1152128" cy="432048"/>
          </a:xfrm>
          <a:prstGeom prst="downArrow">
            <a:avLst>
              <a:gd name="adj1" fmla="val 50000"/>
              <a:gd name="adj2" fmla="val 671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72000" y="548680"/>
          <a:ext cx="439248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8064" y="404664"/>
            <a:ext cx="33123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СУБВЕНЦИИ, млн.руб.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652120" y="1844824"/>
            <a:ext cx="1152128" cy="360040"/>
          </a:xfrm>
          <a:prstGeom prst="downArrow">
            <a:avLst>
              <a:gd name="adj1" fmla="val 50000"/>
              <a:gd name="adj2" fmla="val 671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2276873"/>
            <a:ext cx="4392488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образование  -  62,9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 рублей,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культура – 52,4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 рублей,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туризм –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79,2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млн. рублей,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жилищно-коммунальное хозяйство – 5,4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млн.рублей,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физическая культура и спорт – 5,4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 рублей,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дорожная деятельность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1,4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 рублей,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развитие связи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5,4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 рублей,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безопасность  – 0,9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 рублей,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развитие мобильной торговли – 1,3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млн. рублей</a:t>
            </a:r>
          </a:p>
          <a:p>
            <a:pPr algn="just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276872"/>
            <a:ext cx="439248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на осуществление передаваемых полномочий в сфере образования – 303,0 млн.рублей,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на осуществление передаваемых полномочий по организации деятельности многофункциональных центров – 6,0 млн.рублей,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на осуществление передаваемых полномочий по предоставлению единовременной денежной выплаты взамен предоставления земельных участков гражданам, имеющим трех и более детей – 9,1 млн. рублей, 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 на осуществление отдельных государственных полномочий – 2,1 млн. рублей.</a:t>
            </a:r>
          </a:p>
          <a:p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365104"/>
            <a:ext cx="439248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ИНЫЕ МЕЖБЮДЖЕТНЫЕ ТРАСФЕРТЫ,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млн.руб.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797152"/>
            <a:ext cx="432048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Передача полномочий по заключенным соглашениям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644008" y="4869160"/>
          <a:ext cx="4032448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5" y="5877272"/>
          <a:ext cx="885698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279"/>
                <a:gridCol w="871179"/>
                <a:gridCol w="1088973"/>
                <a:gridCol w="1016376"/>
                <a:gridCol w="871177"/>
              </a:tblGrid>
              <a:tr h="2829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млн.руб.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829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Безвозмездные поступления, всего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460,8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611,2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628,1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483,3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07504" y="4365104"/>
            <a:ext cx="4392488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БЕЗВОЗМЕЗДНЫЕ ПОСТУПЛЕНИЯ от негосударственных организаций,  млн.руб.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4941168"/>
            <a:ext cx="446449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 АО «Белый Ручей»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2020 год – </a:t>
            </a:r>
            <a:r>
              <a:rPr lang="ru-RU" sz="1200" b="1" dirty="0" smtClean="0">
                <a:solidFill>
                  <a:schemeClr val="accent2"/>
                </a:solidFill>
                <a:latin typeface="робот"/>
              </a:rPr>
              <a:t>20,0 млн.рублей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2021 год - </a:t>
            </a:r>
            <a:r>
              <a:rPr lang="ru-RU" sz="1200" b="1" dirty="0" smtClean="0">
                <a:solidFill>
                  <a:schemeClr val="accent2"/>
                </a:solidFill>
                <a:latin typeface="робот"/>
              </a:rPr>
              <a:t>20,0 млн.рублей  </a:t>
            </a:r>
            <a:endParaRPr lang="ru-RU" sz="1200" b="1" dirty="0">
              <a:solidFill>
                <a:schemeClr val="accent2"/>
              </a:solidFill>
              <a:latin typeface="робот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5445224"/>
            <a:ext cx="446449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 капитальный ремонт здания Дома культуры в п.Депо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Основные подходы к формированию расходной части 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районного бюджета </a:t>
            </a:r>
            <a:r>
              <a:rPr lang="ru-RU" sz="1400" b="1" i="1" dirty="0" smtClean="0">
                <a:solidFill>
                  <a:schemeClr val="bg1"/>
                </a:solidFill>
              </a:rPr>
              <a:t>на 2020-2022 годы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348880"/>
            <a:ext cx="63356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робот"/>
              </a:rPr>
              <a:t>       Увеличение расходов на повышение заработной платы работникам бюджетной сферы в рамках реализации указов Президента в целях их обеспечения в полном объеме исходя из среднемесячного дохода от трудовой деятельности на 2020 год  - 36995 рублей, на 2021 год – 39511 рублей,  на 2022 год – 42198 рублей и с учетом повышения минимального размера  оплаты труда с 1 января 2020 года до уровня 12130 рублей   </a:t>
            </a:r>
          </a:p>
          <a:p>
            <a:pPr algn="just"/>
            <a:endParaRPr lang="ru-RU" sz="1400" b="1" dirty="0">
              <a:solidFill>
                <a:schemeClr val="accent3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05064"/>
            <a:ext cx="63367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робот"/>
              </a:rPr>
              <a:t>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робот"/>
              </a:rPr>
              <a:t>Обеспечение в полном объеме мер социальной поддержки граждан, социальных выплат, публичных нормативных обязательств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725144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робот"/>
              </a:rPr>
              <a:t>     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робот"/>
              </a:rPr>
              <a:t>Обеспечение формирования муниципального Дорожного фонда района в соответствии с доходными источниками   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229200"/>
            <a:ext cx="626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робот"/>
              </a:rPr>
              <a:t>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робот"/>
              </a:rPr>
              <a:t>Значительное увеличение расходов, направляемых на развитие   района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661248"/>
            <a:ext cx="62646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робот"/>
              </a:rPr>
              <a:t>     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робот"/>
              </a:rPr>
              <a:t>Обеспечение выравнивания бюджетной обеспеченности поселений, входящих в состав района и поддержки мер по обеспечению сбалансированности бюджетов поселений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5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672075" cy="504056"/>
          </a:xfrm>
          <a:prstGeom prst="rect">
            <a:avLst/>
          </a:prstGeom>
          <a:noFill/>
        </p:spPr>
      </p:pic>
      <p:pic>
        <p:nvPicPr>
          <p:cNvPr id="16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653136"/>
            <a:ext cx="672075" cy="504056"/>
          </a:xfrm>
          <a:prstGeom prst="rect">
            <a:avLst/>
          </a:prstGeom>
          <a:noFill/>
        </p:spPr>
      </p:pic>
      <p:pic>
        <p:nvPicPr>
          <p:cNvPr id="17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229200"/>
            <a:ext cx="672075" cy="504056"/>
          </a:xfrm>
          <a:prstGeom prst="rect">
            <a:avLst/>
          </a:prstGeom>
          <a:noFill/>
        </p:spPr>
      </p:pic>
      <p:pic>
        <p:nvPicPr>
          <p:cNvPr id="18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77072"/>
            <a:ext cx="672075" cy="504056"/>
          </a:xfrm>
          <a:prstGeom prst="rect">
            <a:avLst/>
          </a:prstGeom>
          <a:noFill/>
        </p:spPr>
      </p:pic>
      <p:pic>
        <p:nvPicPr>
          <p:cNvPr id="33798" name="Picture 6" descr="https://big-rostov.ru/wp-content/uploads/2017/12/4576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1728192" cy="10081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3800" name="Picture 8" descr="http://inserpuhov.ru/upload/gallery/285/10285_371247b8cbf4952ddcb4ffe7ee53c8d2d448fb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172819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3802" name="Picture 10" descr="http://abcnews.com.ua/media/cache/news/uploads/content/5a68b8c718b3a540304b85cb/89051a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3212976"/>
            <a:ext cx="1728192" cy="11037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1728192" cy="10801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517232"/>
            <a:ext cx="1728192" cy="11521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aphicFrame>
        <p:nvGraphicFramePr>
          <p:cNvPr id="19" name="Диаграмма 18"/>
          <p:cNvGraphicFramePr/>
          <p:nvPr/>
        </p:nvGraphicFramePr>
        <p:xfrm>
          <a:off x="2699792" y="836712"/>
          <a:ext cx="36724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012160" y="980729"/>
            <a:ext cx="2664296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робот"/>
              </a:rPr>
              <a:t>71,2 % </a:t>
            </a:r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всех расходов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 в 2020 году будет направлено на финансирование отраслей социальной сферы</a:t>
            </a:r>
            <a:endParaRPr lang="ru-RU" sz="1600" dirty="0">
              <a:solidFill>
                <a:schemeClr val="bg1"/>
              </a:solidFill>
              <a:latin typeface="робот"/>
            </a:endParaRPr>
          </a:p>
        </p:txBody>
      </p:sp>
      <p:pic>
        <p:nvPicPr>
          <p:cNvPr id="21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733256"/>
            <a:ext cx="6720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«Развитие образования Вытегорского муниципального района»,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04664"/>
          <a:ext cx="8784980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080120"/>
                <a:gridCol w="1512168"/>
                <a:gridCol w="1440160"/>
                <a:gridCol w="1368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на 2020 год</a:t>
                      </a:r>
                      <a:endParaRPr lang="ru-RU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на 2021 год</a:t>
                      </a:r>
                      <a:endParaRPr lang="ru-RU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на 2022 год </a:t>
                      </a:r>
                      <a:endParaRPr lang="ru-RU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485,1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516,6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468,9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508,6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51,4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53,3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47,2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59,0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27984" y="836712"/>
            <a:ext cx="504056" cy="50405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+31,5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484784"/>
            <a:ext cx="62281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Обеспечение дошкольного, общего и дополнительного образования, оплата труда работников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9304" y="2420889"/>
            <a:ext cx="6264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Капитальные ремонты в образовательных учреждениях, в т.ч завершение капитального ремонта в ср.школе №1 г.Вытегра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786058"/>
            <a:ext cx="6215074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Реализация региональных проектов «Успех каждого ребенка», «Современная школа», «Цифровая образовательная среда»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429000"/>
            <a:ext cx="536408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Обеспечение молоком школьников 1-х классов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4005064"/>
            <a:ext cx="536408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Присмотр и уход за детьми-инвалидами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4365104"/>
            <a:ext cx="5364088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Кадровое обеспечение системы образования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4869160"/>
            <a:ext cx="536408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Развитие отдыха детей,  их оздоровления, занятости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5229200"/>
            <a:ext cx="53640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Осуществление полномочий в соответствии с  законом области от 17.12.2017 №1719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3320" y="1916832"/>
            <a:ext cx="6120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Обучение 3993 детей,  выплата заработной платы 385 педагогам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2204864"/>
            <a:ext cx="6228184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Укрепление материально-технической базы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9832" y="3214686"/>
            <a:ext cx="5904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Ремонт спортзала в Белоручейской школе, обновление МТБ 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645024"/>
            <a:ext cx="52210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Обеспечение молоком 355 школьников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4581128"/>
            <a:ext cx="28803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Выплата стипендий 15 студентам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9344" y="5857892"/>
            <a:ext cx="5904656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Содержание МКУ «МФЦ», методического центра, Управления образования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43608" y="4365104"/>
            <a:ext cx="1368152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</a:t>
            </a: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 2020 год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516,6 млн. руб.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411760" y="2132856"/>
            <a:ext cx="432048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75,9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11760" y="2780928"/>
            <a:ext cx="432048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8,1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47864" y="3429000"/>
            <a:ext cx="360040" cy="3600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0,6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347864" y="3933056"/>
            <a:ext cx="360040" cy="3600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0,7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347864" y="4365104"/>
            <a:ext cx="360040" cy="3600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0,8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347864" y="4869160"/>
            <a:ext cx="360040" cy="3600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1,0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347864" y="5301208"/>
            <a:ext cx="360040" cy="3600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20,0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71800" y="5805264"/>
            <a:ext cx="432048" cy="42862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15,9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107504" y="3429000"/>
          <a:ext cx="29523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8" name="Picture 4" descr="http://mosreg.ru/upload/iblock/861/209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1944216" cy="14401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8" name="Овал 37"/>
          <p:cNvSpPr/>
          <p:nvPr/>
        </p:nvSpPr>
        <p:spPr>
          <a:xfrm>
            <a:off x="2339752" y="1556792"/>
            <a:ext cx="504056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393,6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робот"/>
                <a:cs typeface="Times New Roman" panose="02020603050405020304" pitchFamily="18" charset="0"/>
              </a:rPr>
              <a:t>КОНТАКТНАЯ ИНФОРМАЦИЯ О ФИНАНСОВОМ УПРАВЛЕНИИ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04329" y="4308480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5393" y="1124744"/>
            <a:ext cx="4932279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робот"/>
                <a:cs typeface="Times New Roman" panose="02020603050405020304" pitchFamily="18" charset="0"/>
              </a:rPr>
              <a:t>Разработчиком презентации </a:t>
            </a:r>
          </a:p>
          <a:p>
            <a:pPr>
              <a:defRPr/>
            </a:pPr>
            <a:r>
              <a:rPr lang="ru-RU" sz="2400" dirty="0">
                <a:latin typeface="робот"/>
                <a:cs typeface="Times New Roman" panose="02020603050405020304" pitchFamily="18" charset="0"/>
              </a:rPr>
              <a:t>«Бюджет для граждан» является</a:t>
            </a:r>
          </a:p>
          <a:p>
            <a:pPr>
              <a:defRPr/>
            </a:pPr>
            <a:r>
              <a:rPr lang="ru-RU" sz="2400" dirty="0">
                <a:latin typeface="робот"/>
                <a:cs typeface="Times New Roman" panose="02020603050405020304" pitchFamily="18" charset="0"/>
              </a:rPr>
              <a:t>Финансовое управление </a:t>
            </a:r>
            <a:r>
              <a:rPr lang="ru-RU" sz="2400" dirty="0" smtClean="0">
                <a:latin typeface="робот"/>
                <a:cs typeface="Times New Roman" panose="02020603050405020304" pitchFamily="18" charset="0"/>
              </a:rPr>
              <a:t> Администрации </a:t>
            </a:r>
            <a:r>
              <a:rPr lang="ru-RU" sz="2400" dirty="0" err="1" smtClean="0">
                <a:latin typeface="робот"/>
                <a:cs typeface="Times New Roman" panose="02020603050405020304" pitchFamily="18" charset="0"/>
              </a:rPr>
              <a:t>Вытегорского</a:t>
            </a:r>
            <a:r>
              <a:rPr lang="ru-RU" sz="2400" dirty="0" smtClean="0">
                <a:latin typeface="робот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робот"/>
                <a:cs typeface="Times New Roman" panose="02020603050405020304" pitchFamily="18" charset="0"/>
              </a:rPr>
              <a:t>муниципального района</a:t>
            </a:r>
            <a:endParaRPr lang="ru-RU" dirty="0">
              <a:latin typeface="робот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688" y="3573463"/>
          <a:ext cx="8583612" cy="2946663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4291806"/>
                <a:gridCol w="4291806"/>
              </a:tblGrid>
              <a:tr h="3960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70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Начальник Управления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Заика Светлана Евгеньевна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78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пр.Ленина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, д.68,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г.Вытегра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, 162900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78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Телефон, факс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(817-46) 2-27-26;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(817-46) 2-11-91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78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budget@vytegra-adm.ru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984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Режим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-00 до 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-00, с 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-00 до 17-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00</a:t>
                      </a:r>
                      <a:endParaRPr lang="ru-RU" sz="1800" baseline="0" dirty="0" smtClean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робот"/>
                          <a:cs typeface="Times New Roman" panose="02020603050405020304" pitchFamily="18" charset="0"/>
                        </a:rPr>
                        <a:t>Выходные дни – суббота, воскресенье</a:t>
                      </a:r>
                      <a:endParaRPr lang="ru-RU" sz="1800" dirty="0">
                        <a:solidFill>
                          <a:schemeClr val="tx1"/>
                        </a:solidFill>
                        <a:latin typeface="робот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DF-8-002\Documents\ПРИЗЕНТАЦИИ\народный бюджет\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50" y="1052736"/>
            <a:ext cx="3464570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«Сохранение и развитие кадрового потенциала отрасли здравоохранения»,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тыс.руб.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64704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2020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2022 год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861,0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861,0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1041,0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1041,0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0,09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0,09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0,1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0,1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691680" y="2204864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180,0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396552" y="3861048"/>
          <a:ext cx="4392488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9752" y="2132856"/>
            <a:ext cx="666023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Выплата единовременного пособия квалифицированным медицинским работникам при заключении трудового договора с учреждением здравоохранения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924944"/>
            <a:ext cx="6876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Выплата единовременного пособия в размере 50 тыс.рублей  8 специалистам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3501008"/>
            <a:ext cx="62281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 С</a:t>
            </a:r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типендии студентам медицинских образовательных учреждений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077072"/>
            <a:ext cx="5760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Выплата стипендии в размере 4 тыс.рублей 12 студентам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653136"/>
            <a:ext cx="50760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Компенсация затрат за аренду жилого помещения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5229200"/>
            <a:ext cx="4536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Предоставление компенсации  8 специалистам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23728" y="3501008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388,0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75856" y="4653136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293,0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331640" y="4797152"/>
            <a:ext cx="1008112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2020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861,0</a:t>
            </a: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тыс.руб.</a:t>
            </a:r>
            <a:r>
              <a:rPr lang="ru-RU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770" name="Picture 2" descr="https://news.pn/photo/31d624f0edcec9daf555f48e10723537.i1200x895x6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1656184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pic>
        <p:nvPicPr>
          <p:cNvPr id="32774" name="Picture 6" descr="http://checkbiotech.org/wp-content/uploads/2017/09/assured-quality-in-home-health-care-1080x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589240"/>
            <a:ext cx="2592288" cy="11295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«Совершенствование социальной политики»,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76672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2020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2022 год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226,8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256,6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315,0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110,0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24,0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26,5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31,7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12,8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004048" y="1124744"/>
            <a:ext cx="432048" cy="36004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+29,8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844824"/>
            <a:ext cx="50760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Развитие физической культуры и спорта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636912"/>
            <a:ext cx="5112568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Сохранение и развитие культурного потенциала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996952"/>
            <a:ext cx="4501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Завершение ремонта киноконцертного зала «Волго-Балт», капитальный ремонт ДК в п.Депо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276872"/>
            <a:ext cx="4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Реализация национального проекта «Спорт-норма жизни»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797152"/>
            <a:ext cx="4752528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Молодежная политика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3501008"/>
            <a:ext cx="5112568" cy="33855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Развитие туризма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301208"/>
            <a:ext cx="4752528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Развитие архивного дела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877272"/>
            <a:ext cx="475252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Предоставление мер поддержки отдельным категориям граждан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3933056"/>
            <a:ext cx="4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Реконструкция набережной реки Вытегра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04048" y="5877272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11,2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75856" y="3429000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83,7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75856" y="1772816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21,5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04048" y="5229200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1,3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75856" y="2564904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137,2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004048" y="4653136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1,7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995936" y="2204864"/>
            <a:ext cx="432048" cy="360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3,0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995936" y="2996952"/>
            <a:ext cx="432048" cy="360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70,0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95936" y="3933056"/>
            <a:ext cx="432048" cy="360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81,7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79512" y="1214422"/>
          <a:ext cx="3168352" cy="365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Овал 29"/>
          <p:cNvSpPr/>
          <p:nvPr/>
        </p:nvSpPr>
        <p:spPr>
          <a:xfrm>
            <a:off x="1403648" y="2708920"/>
            <a:ext cx="1080120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робот"/>
              </a:rPr>
              <a:t>предусмотрено</a:t>
            </a:r>
            <a:r>
              <a:rPr lang="ru-RU" sz="1000" b="1" dirty="0" smtClean="0">
                <a:solidFill>
                  <a:srgbClr val="002060"/>
                </a:solidFill>
                <a:latin typeface="робот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робот"/>
              </a:rPr>
              <a:t>в 2020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робот"/>
              </a:rPr>
              <a:t>256,6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робот"/>
              </a:rPr>
              <a:t>млн.руб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https://sun9-67.userapi.com/c851136/v851136626/1ebe71/wXpIyavSL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313234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робот"/>
              </a:rPr>
              <a:t>МП  «Совершенствование социальной политики»,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91440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Предоставление мер социальной поддержки 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564904"/>
            <a:ext cx="5184576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Денежные  выплаты  взамен  предоставления земельного участка гражданам,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 имеющим трех и более детей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052736"/>
            <a:ext cx="4176464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Всего: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11,2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 млн.рублей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5536" y="908720"/>
            <a:ext cx="2880320" cy="864096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2020 год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17032"/>
            <a:ext cx="6192688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Меры социальной поддержки в форме денежной компенсации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21088"/>
            <a:ext cx="648072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  Выплаты почетным гражданам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25144"/>
            <a:ext cx="6840760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Доплаты к пенсии муниципальным служащим и лицам, замещавшим должности Главы района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517232"/>
            <a:ext cx="7272808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Выплаты в связи с Днем памяти жертв катастрофы на Чернобыльской АЭС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72000" y="1700808"/>
            <a:ext cx="2448272" cy="57606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9,1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 руб.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3573016"/>
            <a:ext cx="487526" cy="50462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0,6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20272" y="4149080"/>
            <a:ext cx="504056" cy="5040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0,09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08304" y="4797152"/>
            <a:ext cx="504056" cy="5040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1,3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40352" y="5949280"/>
            <a:ext cx="504056" cy="5040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0,1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62" name="Picture 2" descr="http://zemli78.ru/upload/iblock/673/6731ccb9c4052569aa68758d961de0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641476" cy="17281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9" name="Стрелка вправо 18"/>
          <p:cNvSpPr/>
          <p:nvPr/>
        </p:nvSpPr>
        <p:spPr>
          <a:xfrm rot="5400000">
            <a:off x="5665812" y="1831132"/>
            <a:ext cx="288032" cy="11795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6021288"/>
            <a:ext cx="7272808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  Поддержка ветеранских организаций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40352" y="5373216"/>
            <a:ext cx="504056" cy="5040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0,01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«Формирование комфортной среды проживания»,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76672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2020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2022 год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94,8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56,8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69,3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91,5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844824"/>
            <a:ext cx="6120680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Ремонт и содержание автомобильных дорог и искусственных сооружений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08920"/>
            <a:ext cx="58326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Организация в границах поселения электро-, тепло-, газо- и водоснабжения населения, водоотведения в пределах полномочий, установленных законодательством РФ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56166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Софинансирование мероприятий на реализацию проекта «Народный бюджет»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221088"/>
            <a:ext cx="561662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Предоставление средств для приобретения (строительства) жилья молодым семьям, участникам программы «Обеспечение жильем молодых семей», мероприятия по переселению граждан, снос  аварийного жилья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157192"/>
            <a:ext cx="561662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Капитальный и текущий ремонт муниципального жилищного фонда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589240"/>
            <a:ext cx="5616624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Организация пассажирских перевозок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6021288"/>
            <a:ext cx="56166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Обеспечение деятельности Управления ЖКХ, транспорта и строительства Администрации района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72200" y="1844824"/>
            <a:ext cx="504056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24,9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84168" y="2780928"/>
            <a:ext cx="504056" cy="5040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8,5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40152" y="3573016"/>
            <a:ext cx="432048" cy="43204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1,3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940152" y="4365104"/>
            <a:ext cx="432048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4,6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940152" y="5013176"/>
            <a:ext cx="432048" cy="43204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5,9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40152" y="5517232"/>
            <a:ext cx="432048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2,1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940152" y="6021288"/>
            <a:ext cx="432048" cy="43204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4,1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2276872"/>
            <a:ext cx="5214974" cy="2857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Строительство антенно-мачтового сооружения в п.Горный Ручей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508104" y="2204864"/>
            <a:ext cx="504056" cy="43204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5,4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s://vytegra.news/wp-content/uploads/2019/11/dlya-1-1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69160"/>
            <a:ext cx="1727349" cy="1152128"/>
          </a:xfrm>
          <a:prstGeom prst="rect">
            <a:avLst/>
          </a:prstGeom>
          <a:noFill/>
        </p:spPr>
      </p:pic>
      <p:pic>
        <p:nvPicPr>
          <p:cNvPr id="12296" name="Picture 8" descr="https://vytegra.news/wp-content/uploads/2019/02/IMG_2225-16-02-19-17-25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772816"/>
            <a:ext cx="1440160" cy="1042402"/>
          </a:xfrm>
          <a:prstGeom prst="rect">
            <a:avLst/>
          </a:prstGeom>
          <a:noFill/>
        </p:spPr>
      </p:pic>
      <p:pic>
        <p:nvPicPr>
          <p:cNvPr id="24" name="Picture 2" descr="G:\мо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1790159" cy="1296144"/>
          </a:xfrm>
          <a:prstGeom prst="rect">
            <a:avLst/>
          </a:prstGeom>
          <a:noFill/>
        </p:spPr>
      </p:pic>
      <p:pic>
        <p:nvPicPr>
          <p:cNvPr id="29" name="Picture 6" descr="https://vytegra.news/wp-content/uploads/2019/10/Svetlana-Timasheva-1024x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89040"/>
            <a:ext cx="172734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«Формирование современной городской среды на 2018-2022 годы»,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76672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2020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2022 год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3,8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3648" y="1844824"/>
            <a:ext cx="6552728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Реализация проекта «Формирование комфортной городской среды»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95936" y="2780928"/>
            <a:ext cx="504056" cy="50405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1,1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460432" y="2780928"/>
            <a:ext cx="504056" cy="50405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2,1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2276872"/>
            <a:ext cx="4176464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Мероприятия по благоустройству дворовых территорий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2843808" y="2780928"/>
            <a:ext cx="1008112" cy="360040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2020 год </a:t>
            </a:r>
            <a:endParaRPr lang="ru-RU" sz="1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2780928"/>
            <a:ext cx="2448272" cy="27699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МО «Город «Вытегра»  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2780928"/>
            <a:ext cx="2808312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МО «Город «Вытегра»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сельские поселения Анненское, Девятинское, Оштинское     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7524328" y="2852936"/>
            <a:ext cx="864096" cy="360040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2020  год </a:t>
            </a:r>
            <a:endParaRPr lang="ru-RU" sz="1100" dirty="0"/>
          </a:p>
        </p:txBody>
      </p:sp>
      <p:pic>
        <p:nvPicPr>
          <p:cNvPr id="10242" name="Picture 2" descr="https://vytegra.news/wp-content/uploads/2019/10/Zamena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21088"/>
            <a:ext cx="2267040" cy="151209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572000" y="2276872"/>
            <a:ext cx="4320480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Мероприятия по благоустройству общественных территорий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140968"/>
            <a:ext cx="3744416" cy="9694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Ремонт дворовых проездов, обеспечение освещения, установка урн, скамеек: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робот"/>
              </a:rPr>
              <a:t>улица Вянгинская, дом 27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робот"/>
              </a:rPr>
              <a:t>улица Шевченко, дом 25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робот"/>
              </a:rPr>
              <a:t>Улица 25-Октября, дом 3  </a:t>
            </a:r>
            <a:endParaRPr lang="ru-RU" sz="1100" b="1" dirty="0">
              <a:solidFill>
                <a:schemeClr val="bg1"/>
              </a:solidFill>
              <a:latin typeface="робот"/>
            </a:endParaRPr>
          </a:p>
        </p:txBody>
      </p:sp>
      <p:pic>
        <p:nvPicPr>
          <p:cNvPr id="17" name="Picture 6" descr="https://vytegra.news/wp-content/uploads/2019/06/IMG_0722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2137420" cy="17099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4644008" y="3501008"/>
            <a:ext cx="4248472" cy="43088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Устройство мощения, укладка тротуарной плитки, установка скамеек, урн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4725144"/>
            <a:ext cx="4248472" cy="27699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Изготовление и установка  мемориальных плит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4008" y="5517232"/>
            <a:ext cx="4248472" cy="6001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Установка маршевой лестницы  - 3 шт.,  обновление фундамента, установка гранитных плит, установка малых архитектурных форм 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4008" y="4005064"/>
            <a:ext cx="2088232" cy="507831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робот"/>
              </a:rPr>
              <a:t>   Территория у мемориала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робот"/>
              </a:rPr>
              <a:t>на площади Победы 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робот"/>
              </a:rPr>
              <a:t>в городе Вытегра </a:t>
            </a:r>
            <a:endParaRPr lang="ru-RU" sz="10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04248" y="4005064"/>
            <a:ext cx="2160240" cy="646331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робот"/>
              </a:rPr>
              <a:t>    Территория  у обелиска «Здесь был остановлен враг»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робот"/>
              </a:rPr>
              <a:t> в сельском поселении Оштинское   </a:t>
            </a:r>
            <a:endParaRPr lang="ru-RU" sz="9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5085184"/>
            <a:ext cx="4248472" cy="369332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робот"/>
              </a:rPr>
              <a:t>            Территория у памятника Герою Советского Союза А.М,Сергееву в с.Анненский Мост    </a:t>
            </a:r>
            <a:endParaRPr lang="ru-RU" sz="9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6237312"/>
            <a:ext cx="4248472" cy="230832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робот"/>
              </a:rPr>
              <a:t>   Территория возле памятника МБОУ «Белоручейская СОШ» в п.Депо </a:t>
            </a:r>
            <a:endParaRPr lang="ru-RU" sz="9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644008" y="3861048"/>
            <a:ext cx="288032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6804248" y="3861048"/>
            <a:ext cx="288032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4644008" y="4941168"/>
            <a:ext cx="288032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4644008" y="6093296"/>
            <a:ext cx="288032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251520" y="2996952"/>
            <a:ext cx="288032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«Комплексная безопасность жизнедеятельности населения»,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</a:t>
            </a:r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48680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2020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2021 год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076056" y="1196752"/>
            <a:ext cx="432048" cy="36004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+0,2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5035430" cy="49244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Обеспечение функционирования единой диспетчерской службы района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1916832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2,6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714620"/>
            <a:ext cx="5040560" cy="29238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Противопожарные мероприятия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92080" y="2564904"/>
            <a:ext cx="504056" cy="49778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0,7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86124"/>
            <a:ext cx="5040560" cy="29238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Мероприятия по мобилизационной подготовке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92080" y="3140968"/>
            <a:ext cx="504056" cy="50177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0,02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786190"/>
            <a:ext cx="5040560" cy="49244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Мероприятия по профилактике преступлений и иных правонарушений 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92080" y="3789040"/>
            <a:ext cx="504056" cy="50747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500570"/>
            <a:ext cx="5040560" cy="692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Профилактика незаконного оборота наркотиков, снижение масштабов злоупотребления алкогольной продукцией 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92080" y="4653136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0,05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5572140"/>
            <a:ext cx="5040560" cy="692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Обеспечение развития аппаратно-программного комплекса «Безопасный город» на территории Вытегорского муниципального района 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92080" y="5589240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0,4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6012160" y="2060848"/>
          <a:ext cx="2952328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6866" name="Picture 2" descr="https://xn--01-6kcaj2c6aih.xn--p1ai/images/newspic/main/2015/10/62473871438487654123597454198892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41168"/>
            <a:ext cx="2626230" cy="1512168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6948264" y="3356992"/>
            <a:ext cx="108012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</a:t>
            </a: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2020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4,7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млн.руб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«Охрана окружающей среды, воспроизводство и рациональное использование природных ресурсов»,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64704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2020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2022 год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16,1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12,4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1,7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1,2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1,2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276872"/>
            <a:ext cx="7344816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Реализация мероприятий в сфере экологии и природопользования  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64904"/>
            <a:ext cx="5976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организация и проведение экологических акций,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  осуществление государственного экологического надзора,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  ликвидация свалок, установка контейнерных площадок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01008"/>
            <a:ext cx="5797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002060"/>
              </a:solidFill>
              <a:latin typeface="робот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Модернизация очистных сооружений п.Белоусово  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437112"/>
            <a:ext cx="547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Изготовление проектно-сметной документации на модернизацию системы водоснабжения в г.Вытегра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941168"/>
            <a:ext cx="5400600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Обеспечение санитарно-эпидемиологического благополучия населения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372200" y="2564904"/>
          <a:ext cx="29158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Овал 11"/>
          <p:cNvSpPr/>
          <p:nvPr/>
        </p:nvSpPr>
        <p:spPr>
          <a:xfrm>
            <a:off x="7596336" y="2132856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4,4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56176" y="3140968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040" y="1412776"/>
            <a:ext cx="504056" cy="43204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+8,5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24128" y="4005064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52120" y="4941168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0,3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banner2.kisspng.com/20180408/dfw/kisspng-computer-icons-environmental-protection-environmen-recycle-5ac9a01fa44389.948719121523163167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1751546" cy="1440160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7308304" y="3501008"/>
            <a:ext cx="1080120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</a:t>
            </a: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2020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16,1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млн.руб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284984"/>
            <a:ext cx="5904656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Снижение уровня загрязнения водных объектов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077072"/>
            <a:ext cx="5472608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Обеспечение населения питьевой водой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5589240"/>
            <a:ext cx="54726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Отлов безнадзорных животных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877272"/>
            <a:ext cx="4573742" cy="5000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Предотвращение распространения  борщевика Сосновского</a:t>
            </a:r>
            <a:endParaRPr lang="ru-RU" sz="1600" b="1" dirty="0"/>
          </a:p>
        </p:txBody>
      </p:sp>
      <p:sp>
        <p:nvSpPr>
          <p:cNvPr id="24" name="Овал 23"/>
          <p:cNvSpPr/>
          <p:nvPr/>
        </p:nvSpPr>
        <p:spPr>
          <a:xfrm>
            <a:off x="4860032" y="5877272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0,3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«Формирование благоприятного инвестиционного климата, развитие и поддержки приоритетных отраслей экономики»,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С 2021 года  –  муниципальная программа  «Экономическое развитие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Вытегорского муниципального района на 2021-2025 годы»</a:t>
            </a:r>
          </a:p>
          <a:p>
            <a:pPr algn="ctr"/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692696"/>
          <a:ext cx="8784980" cy="132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6124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2020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 2022 год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545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5,3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2,7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545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5004048" y="1412776"/>
            <a:ext cx="432048" cy="43204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+2,3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132856"/>
            <a:ext cx="599962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Реализация мероприятий по развитию малого и среднего предпринимательства на территории района 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67744" y="2132856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708920"/>
            <a:ext cx="58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Оказание финансовой поддержки на развитие мобильной торговли в малонаселенных или труднодоступных населенных пунктах района,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приобретение  специализированного автотранспорта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356992"/>
            <a:ext cx="54006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Реализация мероприятий, направленных на поддержку и развитие сельского хозяйства на территории района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99792" y="3501008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0,8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293096"/>
            <a:ext cx="5508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Оказание финансовой поддержки сельхозпроизводителям района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4797152"/>
            <a:ext cx="5256584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Градостроительная деятельность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59832" y="4797152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3,1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180528" y="3356992"/>
          <a:ext cx="3500462" cy="280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Овал 18"/>
          <p:cNvSpPr/>
          <p:nvPr/>
        </p:nvSpPr>
        <p:spPr>
          <a:xfrm>
            <a:off x="1259632" y="4437112"/>
            <a:ext cx="648072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2020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5,3</a:t>
            </a: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млн.ру</a:t>
            </a: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radio-serov.ru/sites/default/files/img-news/36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1728192" cy="129614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07904" y="5229200"/>
            <a:ext cx="52565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Разработка Градостроительной концепции развития центральной части г.Вытегра</a:t>
            </a:r>
            <a:endParaRPr lang="ru-RU" sz="1400" b="1" dirty="0">
              <a:solidFill>
                <a:schemeClr val="tx2"/>
              </a:solidFill>
              <a:latin typeface="робот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268760"/>
            <a:ext cx="295232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Капитальный ремонт киноконцертного зала «Волго-Балт»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140968"/>
            <a:ext cx="295232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Проведение ремонтных работ в образовательных учреждениях, обновление МТБ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861048"/>
            <a:ext cx="295232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Проведение ремонтных работ в учреждениях культуры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48680"/>
            <a:ext cx="295232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Реализация туристско-рекреационных проектов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988840"/>
            <a:ext cx="295232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Оснащение объектов спортивной инфраструктуры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509120"/>
            <a:ext cx="295232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Капитальный ремонт систем водоподготовки, водоотведения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636912"/>
            <a:ext cx="295232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Ремонт автомобильных дорог и  мостов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79512" y="764704"/>
            <a:ext cx="1132704" cy="4824536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48680"/>
            <a:ext cx="576064" cy="525658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Н</a:t>
            </a:r>
          </a:p>
          <a:p>
            <a:pPr algn="ctr"/>
            <a:r>
              <a:rPr lang="ru-RU" sz="2800" b="1" dirty="0" smtClean="0"/>
              <a:t>А</a:t>
            </a:r>
          </a:p>
          <a:p>
            <a:pPr algn="ctr"/>
            <a:r>
              <a:rPr lang="ru-RU" sz="2800" b="1" dirty="0" smtClean="0"/>
              <a:t>П</a:t>
            </a:r>
          </a:p>
          <a:p>
            <a:pPr algn="ctr"/>
            <a:r>
              <a:rPr lang="ru-RU" sz="2800" b="1" dirty="0" smtClean="0"/>
              <a:t>Р</a:t>
            </a:r>
          </a:p>
          <a:p>
            <a:pPr algn="ctr"/>
            <a:r>
              <a:rPr lang="ru-RU" sz="2800" b="1" dirty="0" smtClean="0"/>
              <a:t>А</a:t>
            </a:r>
          </a:p>
          <a:p>
            <a:pPr algn="ctr"/>
            <a:r>
              <a:rPr lang="ru-RU" sz="2800" b="1" dirty="0" smtClean="0"/>
              <a:t>В</a:t>
            </a:r>
          </a:p>
          <a:p>
            <a:pPr algn="ctr"/>
            <a:r>
              <a:rPr lang="ru-RU" sz="2800" b="1" dirty="0" smtClean="0"/>
              <a:t>Л</a:t>
            </a:r>
          </a:p>
          <a:p>
            <a:pPr algn="ctr"/>
            <a:r>
              <a:rPr lang="ru-RU" sz="2800" b="1" dirty="0" smtClean="0"/>
              <a:t>Е</a:t>
            </a:r>
          </a:p>
          <a:p>
            <a:pPr algn="ctr"/>
            <a:r>
              <a:rPr lang="ru-RU" sz="2800" b="1" dirty="0" smtClean="0"/>
              <a:t>Н</a:t>
            </a:r>
          </a:p>
          <a:p>
            <a:pPr algn="ctr"/>
            <a:r>
              <a:rPr lang="ru-RU" sz="2800" b="1" dirty="0" smtClean="0"/>
              <a:t>И</a:t>
            </a:r>
          </a:p>
          <a:p>
            <a:pPr algn="ctr"/>
            <a:r>
              <a:rPr lang="ru-RU" sz="2800" b="1" dirty="0" smtClean="0"/>
              <a:t>Я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23" name="Picture 5" descr="E:\фото\article7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2088232" cy="122413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>
            <a:off x="4427984" y="1916832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10,2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27984" y="3212976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115,2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427984" y="1268760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50,0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427984" y="548680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266,4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7984" y="2564904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40,9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427984" y="3861048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46,5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27984" y="4581128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72,5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БЮДЖЕТ РАЗВИТИЯ </a:t>
            </a:r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НА 2020-2022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ГОДЫ</a:t>
            </a:r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,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0" y="5877272"/>
          <a:ext cx="9144000" cy="98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/>
                <a:gridCol w="1224136"/>
                <a:gridCol w="1224136"/>
                <a:gridCol w="1296145"/>
                <a:gridCol w="1547663"/>
              </a:tblGrid>
              <a:tr h="373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Сумма, млн.руб.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ИТОГО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72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БЮДЖЕТ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РАЗВИТИЯ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 соответствии с проектом районного бюджета 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266,5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253,9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86,7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607,1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03648" y="5229200"/>
            <a:ext cx="295232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Строительство антенно-мачтовых сооружений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427984" y="5229200"/>
            <a:ext cx="576064" cy="5760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5,4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4" descr="http://stroitelstvo-dorog178.ru/userfiles/images/watermarked%20-%20dorozhno-transportnoe-stroitelstv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2016224" cy="1200132"/>
          </a:xfrm>
          <a:prstGeom prst="rect">
            <a:avLst/>
          </a:prstGeom>
          <a:solidFill>
            <a:srgbClr val="00B050"/>
          </a:solidFill>
          <a:ln w="28575">
            <a:solidFill>
              <a:srgbClr val="CAFCAE"/>
            </a:solidFill>
          </a:ln>
        </p:spPr>
      </p:pic>
      <p:pic>
        <p:nvPicPr>
          <p:cNvPr id="40" name="Содержимое 4" descr="фок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76256" y="1916832"/>
            <a:ext cx="2088481" cy="12961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2" name="Picture 2" descr="F:\Паршуков\X9TjJrddXx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48680"/>
            <a:ext cx="2139356" cy="1152128"/>
          </a:xfrm>
          <a:prstGeom prst="rect">
            <a:avLst/>
          </a:prstGeom>
          <a:noFill/>
          <a:ln w="28575">
            <a:solidFill>
              <a:srgbClr val="CAFCAE"/>
            </a:solidFill>
          </a:ln>
        </p:spPr>
      </p:pic>
      <p:pic>
        <p:nvPicPr>
          <p:cNvPr id="43" name="Picture 2" descr="E:\фото\школа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2088232" cy="10801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4" name="Picture 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293096"/>
            <a:ext cx="1800200" cy="10801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146" name="Picture 2" descr="https://vytegra.news/wp-content/uploads/2019/09/Rp4l9W1pyY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052736"/>
            <a:ext cx="1864713" cy="13205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ФИНАНСОВАЯ ПОМОЩЬ БЮДЖЕТАМ ПОСЕЛЕНИЙ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ИЗ РАЙОННОГО БЮДЖЕТА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на 2020-2022 годы, млн.руб. </a:t>
            </a:r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620688"/>
          <a:ext cx="8784980" cy="182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4026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2022 год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970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МЕЖБЮДЖЕТНЫЕ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ТРАНСФЕРТЫ, всего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76,7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41,8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40,1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42,0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97815">
                <a:tc gridSpan="5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том числе за счет: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39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налоговых и неналоговых доходов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38,8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36,1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39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областных средств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37,9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4,0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492896"/>
            <a:ext cx="4176464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на выравнивание бюджетной обеспеченности поселений района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492896"/>
            <a:ext cx="4536504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на поддержку мер по обеспечению сбалансированности бюджетов поселений, входящих в состав района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573016"/>
            <a:ext cx="288032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29,5 млн.руб.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573016"/>
            <a:ext cx="324036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11,7 млн.руб.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077072"/>
            <a:ext cx="5904656" cy="3385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ИНЫЕ МЕЖБЮДЖЕТНЫЕ ТРАНСФЕРТЫ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229200"/>
            <a:ext cx="75608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На осуществление дорожной деятельности (текущее содержание автомобильных дорог на        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     территории сельского поселения Алмозерское) </a:t>
            </a: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949280"/>
            <a:ext cx="75608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chemeClr val="bg1"/>
              </a:solidFill>
              <a:latin typeface="робот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На организацию библиотечного обслуживания населения сельского поселения Оштинское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4509120"/>
            <a:ext cx="75608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chemeClr val="bg1"/>
              </a:solidFill>
              <a:latin typeface="робот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робот"/>
              </a:rPr>
              <a:t>На изготовление проектно-сметной документации на водоснабжение в городе Вытегра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 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51520" y="4509120"/>
            <a:ext cx="1224136" cy="648072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млн.руб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51520" y="5229200"/>
            <a:ext cx="1224136" cy="648072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0,5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млн.руб.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51520" y="5949280"/>
            <a:ext cx="1224136" cy="576064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1,4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млн.руб.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робот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4377" y="964760"/>
            <a:ext cx="8367735" cy="952071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робот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554538" y="1957388"/>
            <a:ext cx="12700" cy="2192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52575" y="1920875"/>
            <a:ext cx="3001963" cy="2100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73588" y="1916113"/>
            <a:ext cx="2735262" cy="2160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альтернативный процесс 20"/>
          <p:cNvSpPr/>
          <p:nvPr/>
        </p:nvSpPr>
        <p:spPr>
          <a:xfrm>
            <a:off x="6160443" y="4021914"/>
            <a:ext cx="2864225" cy="250343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Бюджет муниципального образования (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Вытегорского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 муниципального района)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059343" y="4021914"/>
            <a:ext cx="2990545" cy="25034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субъекта Российской Федерации (Вологодской области)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34924" y="4047108"/>
            <a:ext cx="2823923" cy="247823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Федеральный бюджет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робот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36538" y="766763"/>
            <a:ext cx="864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  <a:latin typeface="робот"/>
                <a:cs typeface="Times New Roman" panose="02020603050405020304" pitchFamily="18" charset="0"/>
              </a:rPr>
              <a:t>БЮДЖЕТНЫЙ ПРОЦЕСС </a:t>
            </a:r>
            <a:r>
              <a:rPr lang="ru-RU" altLang="ru-RU" sz="2400" b="1" dirty="0" smtClean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– ежегодное формирование и исполнение бюджета</a:t>
            </a:r>
          </a:p>
        </p:txBody>
      </p:sp>
      <p:graphicFrame>
        <p:nvGraphicFramePr>
          <p:cNvPr id="45056" name="Схема 45055"/>
          <p:cNvGraphicFramePr/>
          <p:nvPr/>
        </p:nvGraphicFramePr>
        <p:xfrm>
          <a:off x="107504" y="1772816"/>
          <a:ext cx="875784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робот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143348" y="860571"/>
            <a:ext cx="6768753" cy="158598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РАЙОННОГО БЮДЖЕТА ВЫТЕГОРСКОГО МУНИЦИПАЛЬНОГО РАЙОНА ОСНОВАНО НА: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36712" y="2564904"/>
            <a:ext cx="8511752" cy="1224136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 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36712" y="4005064"/>
            <a:ext cx="8511752" cy="1152128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36712" y="5445224"/>
            <a:ext cx="8511752" cy="108012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pic>
        <p:nvPicPr>
          <p:cNvPr id="9231" name="Picture 15" descr="C:\Users\User\Desktop\фото к народному бюджету\1341448602_byudzhe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1979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робот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56816" y="4225013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856984" cy="43088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9B3937"/>
                </a:solidFill>
                <a:latin typeface="робот"/>
                <a:cs typeface="Times New Roman" panose="02020603050405020304" pitchFamily="18" charset="0"/>
              </a:rPr>
              <a:t>Бюджет</a:t>
            </a:r>
            <a:r>
              <a:rPr lang="ru-RU" sz="2200" dirty="0">
                <a:solidFill>
                  <a:srgbClr val="9B3937"/>
                </a:solidFill>
                <a:latin typeface="робот"/>
                <a:cs typeface="Times New Roman" panose="02020603050405020304" pitchFamily="18" charset="0"/>
              </a:rPr>
              <a:t> –</a:t>
            </a:r>
            <a:r>
              <a:rPr lang="ru-RU" sz="2200" dirty="0">
                <a:latin typeface="робот"/>
                <a:cs typeface="Times New Roman" panose="02020603050405020304" pitchFamily="18" charset="0"/>
              </a:rPr>
              <a:t> это план доходов и расходов на определенный период</a:t>
            </a:r>
          </a:p>
        </p:txBody>
      </p:sp>
      <p:sp>
        <p:nvSpPr>
          <p:cNvPr id="10248" name="Прямоугольник 1"/>
          <p:cNvSpPr>
            <a:spLocks noChangeArrowheads="1"/>
          </p:cNvSpPr>
          <p:nvPr/>
        </p:nvSpPr>
        <p:spPr bwMode="auto">
          <a:xfrm>
            <a:off x="179513" y="2420888"/>
            <a:ext cx="2448272" cy="2092881"/>
          </a:xfrm>
          <a:prstGeom prst="rect">
            <a:avLst/>
          </a:prstGeom>
          <a:ln>
            <a:headEnd/>
            <a:tailEnd/>
          </a:ln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робот"/>
                <a:cs typeface="Times New Roman" pitchFamily="18" charset="0"/>
              </a:rPr>
              <a:t>Доходы бюджета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робот"/>
                <a:cs typeface="Times New Roman" pitchFamily="18" charset="0"/>
              </a:rPr>
              <a:t>       </a:t>
            </a:r>
            <a:r>
              <a:rPr lang="ru-RU" altLang="ru-RU" sz="2200" dirty="0" smtClean="0">
                <a:latin typeface="робот"/>
                <a:cs typeface="Times New Roman" pitchFamily="18" charset="0"/>
              </a:rPr>
              <a:t>– </a:t>
            </a:r>
            <a:r>
              <a:rPr lang="ru-RU" altLang="ru-RU" sz="2200" dirty="0">
                <a:latin typeface="робот"/>
                <a:cs typeface="Times New Roman" pitchFamily="18" charset="0"/>
              </a:rPr>
              <a:t>это</a:t>
            </a:r>
          </a:p>
          <a:p>
            <a:pPr algn="ctr"/>
            <a:r>
              <a:rPr lang="ru-RU" altLang="ru-RU" sz="2200" dirty="0">
                <a:latin typeface="робот"/>
                <a:cs typeface="Times New Roman" pitchFamily="18" charset="0"/>
              </a:rPr>
              <a:t>поступающие в бюджет</a:t>
            </a:r>
          </a:p>
          <a:p>
            <a:pPr algn="ctr"/>
            <a:r>
              <a:rPr lang="ru-RU" altLang="ru-RU" sz="2200" dirty="0">
                <a:latin typeface="робот"/>
                <a:cs typeface="Times New Roman" pitchFamily="18" charset="0"/>
              </a:rPr>
              <a:t>денежные средства</a:t>
            </a:r>
          </a:p>
        </p:txBody>
      </p:sp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6372200" y="2420888"/>
            <a:ext cx="2664296" cy="2092881"/>
          </a:xfrm>
          <a:prstGeom prst="rect">
            <a:avLst/>
          </a:prstGeom>
          <a:ln>
            <a:headEnd/>
            <a:tailEnd/>
          </a:ln>
          <a:scene3d>
            <a:camera prst="perspectiveContrasting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3">
                    <a:lumMod val="75000"/>
                  </a:schemeClr>
                </a:solidFill>
                <a:latin typeface="робот"/>
                <a:cs typeface="Times New Roman" pitchFamily="18" charset="0"/>
              </a:rPr>
              <a:t>Расходы бюджета</a:t>
            </a:r>
            <a:r>
              <a:rPr lang="ru-RU" altLang="ru-RU" sz="2000" b="1" dirty="0" smtClean="0">
                <a:solidFill>
                  <a:srgbClr val="CC0099"/>
                </a:solidFill>
                <a:latin typeface="робот"/>
                <a:cs typeface="Times New Roman" pitchFamily="18" charset="0"/>
              </a:rPr>
              <a:t>             </a:t>
            </a:r>
            <a:r>
              <a:rPr lang="ru-RU" altLang="ru-RU" sz="2200" dirty="0" smtClean="0">
                <a:latin typeface="робот"/>
                <a:cs typeface="Times New Roman" pitchFamily="18" charset="0"/>
              </a:rPr>
              <a:t>– это</a:t>
            </a:r>
          </a:p>
          <a:p>
            <a:pPr algn="ctr"/>
            <a:r>
              <a:rPr lang="ru-RU" altLang="ru-RU" sz="2200" dirty="0" smtClean="0">
                <a:latin typeface="робот"/>
                <a:cs typeface="Times New Roman" pitchFamily="18" charset="0"/>
              </a:rPr>
              <a:t>выплачиваемые из бюджета</a:t>
            </a:r>
          </a:p>
          <a:p>
            <a:pPr algn="ctr"/>
            <a:r>
              <a:rPr lang="ru-RU" altLang="ru-RU" sz="2200" dirty="0" smtClean="0">
                <a:latin typeface="робот"/>
                <a:cs typeface="Times New Roman" pitchFamily="18" charset="0"/>
              </a:rPr>
              <a:t>денежные средства</a:t>
            </a:r>
            <a:endParaRPr lang="ru-RU" altLang="ru-RU" sz="2200" dirty="0">
              <a:latin typeface="робот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2620" y="5661248"/>
            <a:ext cx="698688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ln w="1905"/>
                <a:solidFill>
                  <a:srgbClr val="9B393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робот"/>
                <a:cs typeface="Times New Roman" panose="02020603050405020304" pitchFamily="18" charset="0"/>
              </a:rPr>
              <a:t>ДОХОДЫ – РАСХОДЫ = ДЕФИЦИТ (ПРОФИЦИТ</a:t>
            </a:r>
            <a:r>
              <a:rPr lang="ru-RU" sz="2200" b="1" dirty="0">
                <a:ln w="1905"/>
                <a:solidFill>
                  <a:srgbClr val="9B393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робот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7" name="Picture 3" descr="C:\Users\DF-8-002\Documents\ПРИЗЕНТАЦИИ\народный бюджет\2665688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72816"/>
            <a:ext cx="4248472" cy="374441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860032" y="3717032"/>
            <a:ext cx="1008112" cy="8423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ea typeface="Tahoma" pitchFamily="34" charset="0"/>
                <a:cs typeface="Tahoma" pitchFamily="34" charset="0"/>
              </a:rPr>
              <a:t>расходы</a:t>
            </a: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робот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 flipH="1">
            <a:off x="3059832" y="3645024"/>
            <a:ext cx="936104" cy="9361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ea typeface="Tahoma" pitchFamily="34" charset="0"/>
                <a:cs typeface="Tahoma" pitchFamily="34" charset="0"/>
              </a:rPr>
              <a:t>доходы</a:t>
            </a: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робот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робот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36538" y="620689"/>
            <a:ext cx="8640762" cy="769441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ДОХОДЫ БЮДЖЕТА – это безвозмездные и безвозвратные поступления денежных средств в бюджет.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43807" y="1577409"/>
            <a:ext cx="3218656" cy="612648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Доходы бюджета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робот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54525" y="2190750"/>
            <a:ext cx="0" cy="35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85900" y="2546350"/>
            <a:ext cx="5903913" cy="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484313" y="2546350"/>
            <a:ext cx="0" cy="373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54525" y="2546350"/>
            <a:ext cx="0" cy="3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396163" y="2554288"/>
            <a:ext cx="0" cy="357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альтернативный процесс 20"/>
          <p:cNvSpPr/>
          <p:nvPr/>
        </p:nvSpPr>
        <p:spPr>
          <a:xfrm>
            <a:off x="6062463" y="2872966"/>
            <a:ext cx="2864225" cy="70777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054125" y="2874189"/>
            <a:ext cx="2900128" cy="70777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20325" y="2884043"/>
            <a:ext cx="2823923" cy="699139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Налоговые доходы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495425" y="3582988"/>
            <a:ext cx="0" cy="96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400925" y="3594100"/>
            <a:ext cx="0" cy="96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54525" y="3930650"/>
            <a:ext cx="0" cy="74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20650" y="3690938"/>
            <a:ext cx="2824163" cy="31226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Поступления от уплаты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федеральных, региональных 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местных налогов и сборов,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предусмотренных Налоговым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Кодексом Российской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Федерации, законодательством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Вологодской области 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Решениями Представительного Собрания </a:t>
            </a:r>
            <a:r>
              <a:rPr lang="ru-RU" sz="1200" b="1" dirty="0" err="1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Вытегорскрго</a:t>
            </a: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 муниципального района</a:t>
            </a:r>
            <a:endParaRPr lang="ru-RU" sz="1200" dirty="0">
              <a:solidFill>
                <a:srgbClr val="000000"/>
              </a:solidFill>
              <a:latin typeface="робот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40063" y="3690938"/>
            <a:ext cx="2928937" cy="312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200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например:</a:t>
            </a:r>
          </a:p>
          <a:p>
            <a:pPr marL="284400" indent="-285750"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штрафные санкции;</a:t>
            </a:r>
          </a:p>
          <a:p>
            <a:pPr marL="284400" indent="-285750"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>
              <a:buFontTx/>
              <a:buChar char="-"/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73775" y="3690938"/>
            <a:ext cx="2824163" cy="3125787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Поступления в местный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бюджет из бюджета Вологодской области межбюджетных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трансфертов в виде дотаций,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субсидий, субвенций и иных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межбюджетных трансфертов, а также поступления от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физических и юридических лиц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(кроме налоговых 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робот"/>
                <a:cs typeface="Times New Roman" panose="02020603050405020304" pitchFamily="18" charset="0"/>
              </a:rPr>
              <a:t>неналоговых доходов)</a:t>
            </a:r>
            <a:endParaRPr lang="ru-RU" sz="1200" dirty="0">
              <a:latin typeface="робот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454525" y="3582988"/>
            <a:ext cx="0" cy="96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852738"/>
          <a:ext cx="8401050" cy="3744912"/>
        </p:xfrm>
        <a:graphic>
          <a:graphicData uri="http://schemas.openxmlformats.org/drawingml/2006/table">
            <a:tbl>
              <a:tblPr/>
              <a:tblGrid>
                <a:gridCol w="2800350"/>
                <a:gridCol w="2800350"/>
                <a:gridCol w="2800350"/>
              </a:tblGrid>
              <a:tr h="3744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Дотации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предоставляются  на безвозмездной и безвозвратной основе для покрытия текущих расходов без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определения конкретных целей и условий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их использования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Субвенции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предоставляются бюджету другого уровня на безвозмездной и безвозвратной основе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на осуществление определенных целевых расходов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Субсидии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предоставляются бюджету другого уровня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на условиях долевого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робот"/>
                        </a:rPr>
                        <a:t>финансирования  целевых расходов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35855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робот"/>
                <a:cs typeface="Times New Roman" panose="02020603050405020304" pitchFamily="18" charset="0"/>
              </a:rPr>
              <a:t>Межбюджетные   трансферты    –    денежные    средства,    перечисляемые    из    одного    бюджета бюджетной системы Российской Федерации другому</a:t>
            </a:r>
            <a:endParaRPr lang="ru-RU" sz="22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68313" y="1484313"/>
            <a:ext cx="8496300" cy="1296987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latin typeface="робот"/>
                <a:cs typeface="Times New Roman" pitchFamily="18" charset="0"/>
              </a:rPr>
              <a:t>Виды межбюджетных трансфертов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231087"/>
          <a:ext cx="8496944" cy="551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755576" y="1340768"/>
            <a:ext cx="2601978" cy="151216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робот"/>
              </a:rPr>
              <a:t>2020 </a:t>
            </a:r>
            <a:r>
              <a:rPr lang="ru-RU" sz="3200" dirty="0">
                <a:latin typeface="робот"/>
              </a:rPr>
              <a:t>год</a:t>
            </a:r>
          </a:p>
        </p:txBody>
      </p:sp>
      <p:sp>
        <p:nvSpPr>
          <p:cNvPr id="8" name="Овал 7"/>
          <p:cNvSpPr/>
          <p:nvPr/>
        </p:nvSpPr>
        <p:spPr>
          <a:xfrm>
            <a:off x="755576" y="2996952"/>
            <a:ext cx="2601978" cy="151216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робот"/>
              </a:rPr>
              <a:t>2021 </a:t>
            </a:r>
            <a:r>
              <a:rPr lang="ru-RU" sz="3200" dirty="0">
                <a:latin typeface="робот"/>
              </a:rPr>
              <a:t>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755576" y="4857760"/>
            <a:ext cx="2592288" cy="15955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робот"/>
              </a:rPr>
              <a:t>2022 </a:t>
            </a:r>
            <a:r>
              <a:rPr lang="ru-RU" sz="3200" dirty="0">
                <a:latin typeface="робот"/>
              </a:rPr>
              <a:t>год</a:t>
            </a: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rgbClr val="C3585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i="1" dirty="0">
                <a:solidFill>
                  <a:schemeClr val="bg1"/>
                </a:solidFill>
                <a:latin typeface="робот"/>
              </a:rPr>
              <a:t>Основные характеристики 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4569</TotalTime>
  <Words>2833</Words>
  <Application>Microsoft Office PowerPoint</Application>
  <PresentationFormat>Экран (4:3)</PresentationFormat>
  <Paragraphs>746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Межбюджетные   трансферты    –    денежные    средства,    перечисляемые    из    одного    бюджета бюджетной системы Российской Федерации другому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Леонова</dc:creator>
  <cp:lastModifiedBy>DF-8-002</cp:lastModifiedBy>
  <cp:revision>525</cp:revision>
  <dcterms:created xsi:type="dcterms:W3CDTF">2018-12-06T13:13:23Z</dcterms:created>
  <dcterms:modified xsi:type="dcterms:W3CDTF">2020-07-24T13:22:44Z</dcterms:modified>
</cp:coreProperties>
</file>