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60" r:id="rId5"/>
    <p:sldId id="267" r:id="rId6"/>
    <p:sldId id="268" r:id="rId7"/>
    <p:sldId id="269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-1860" y="-22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06.03.2019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7" Type="http://schemas.openxmlformats.org/officeDocument/2006/relationships/image" Target="../media/image1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gektar35.ru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consultantplus://offline/ref=6661B3A828B37D1C84698CB26A75041219DC44DDD5C501AFEC5EE23819BA43C41C49FE7A99079E1C8F307811E8x72BK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Лого ВГ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" y="0"/>
            <a:ext cx="4211960" cy="1311655"/>
          </a:xfrm>
          <a:prstGeom prst="rect">
            <a:avLst/>
          </a:prstGeom>
        </p:spPr>
      </p:pic>
      <p:pic>
        <p:nvPicPr>
          <p:cNvPr id="7" name="Picture 2" descr="https://shotam.info/wp-content/uploads/2018/10/vlasenkoatua-690-3192-1024x682.jpg"/>
          <p:cNvPicPr>
            <a:picLocks noChangeAspect="1" noChangeArrowheads="1"/>
          </p:cNvPicPr>
          <p:nvPr/>
        </p:nvPicPr>
        <p:blipFill>
          <a:blip r:embed="rId3" cstate="print">
            <a:lum bright="10000" contrast="-40000"/>
          </a:blip>
          <a:srcRect t="7041" b="11374"/>
          <a:stretch>
            <a:fillRect/>
          </a:stretch>
        </p:blipFill>
        <p:spPr bwMode="auto">
          <a:xfrm>
            <a:off x="0" y="1889449"/>
            <a:ext cx="9144000" cy="4968552"/>
          </a:xfrm>
          <a:prstGeom prst="rect">
            <a:avLst/>
          </a:prstGeom>
          <a:noFill/>
        </p:spPr>
      </p:pic>
      <p:sp>
        <p:nvSpPr>
          <p:cNvPr id="6" name="Скругленный прямоугольник 5"/>
          <p:cNvSpPr/>
          <p:nvPr/>
        </p:nvSpPr>
        <p:spPr>
          <a:xfrm>
            <a:off x="611560" y="1268760"/>
            <a:ext cx="7920880" cy="1600438"/>
          </a:xfrm>
          <a:prstGeom prst="round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Памятка 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по предоставлению Вологодского гектара</a:t>
            </a:r>
          </a:p>
          <a:p>
            <a:pPr algn="ctr"/>
            <a:r>
              <a:rPr lang="ru-RU" sz="28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в собственность бесплатно</a:t>
            </a:r>
            <a:endParaRPr lang="ru-RU" sz="2800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Овал 16"/>
          <p:cNvSpPr/>
          <p:nvPr/>
        </p:nvSpPr>
        <p:spPr>
          <a:xfrm>
            <a:off x="6732240" y="3717032"/>
            <a:ext cx="1872208" cy="1800200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Овал 19"/>
          <p:cNvSpPr/>
          <p:nvPr/>
        </p:nvSpPr>
        <p:spPr>
          <a:xfrm>
            <a:off x="6228184" y="1772816"/>
            <a:ext cx="1800200" cy="172819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683568" y="3861048"/>
            <a:ext cx="1800200" cy="1728192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https://cdn.pixabay.com/photo/2018/01/30/12/07/bulb-3118633__340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99592" y="4005064"/>
            <a:ext cx="1224136" cy="918778"/>
          </a:xfrm>
          <a:prstGeom prst="rect">
            <a:avLst/>
          </a:prstGeom>
          <a:noFill/>
        </p:spPr>
      </p:pic>
      <p:sp>
        <p:nvSpPr>
          <p:cNvPr id="9" name="TextBox 8"/>
          <p:cNvSpPr txBox="1"/>
          <p:nvPr/>
        </p:nvSpPr>
        <p:spPr>
          <a:xfrm>
            <a:off x="827584" y="494116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важно знать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1259632" y="1628800"/>
            <a:ext cx="1944216" cy="1872208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1331640" y="2852936"/>
            <a:ext cx="194421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кто имеет право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3707904" y="2924944"/>
            <a:ext cx="1872208" cy="1944216"/>
          </a:xfrm>
          <a:prstGeom prst="ellipse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TextBox 14"/>
          <p:cNvSpPr txBox="1"/>
          <p:nvPr/>
        </p:nvSpPr>
        <p:spPr>
          <a:xfrm>
            <a:off x="3707904" y="3933056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куда обратиться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95936" y="3284984"/>
            <a:ext cx="1296144" cy="71927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660232" y="1988840"/>
            <a:ext cx="887363" cy="9743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TextBox 20"/>
          <p:cNvSpPr txBox="1"/>
          <p:nvPr/>
        </p:nvSpPr>
        <p:spPr>
          <a:xfrm>
            <a:off x="6372200" y="2924944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https://matrixrelo.com/wp-content/uploads/2013/02/Relocation-Checklist_1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092280" y="3933056"/>
            <a:ext cx="1152128" cy="72008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8" name="TextBox 17"/>
          <p:cNvSpPr txBox="1"/>
          <p:nvPr/>
        </p:nvSpPr>
        <p:spPr>
          <a:xfrm>
            <a:off x="6876256" y="4581128"/>
            <a:ext cx="15841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необходимые документы</a:t>
            </a:r>
            <a:endParaRPr lang="ru-RU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9458" name="Picture 2" descr="https://www.playmeo.com/wp-content/uploads/2017/09/0091_madagascar-rescue_PNG.png"/>
          <p:cNvPicPr>
            <a:picLocks noChangeAspect="1" noChangeArrowheads="1"/>
          </p:cNvPicPr>
          <p:nvPr/>
        </p:nvPicPr>
        <p:blipFill>
          <a:blip r:embed="rId6" cstate="print">
            <a:lum contrast="30000"/>
          </a:blip>
          <a:srcRect/>
          <a:stretch>
            <a:fillRect/>
          </a:stretch>
        </p:blipFill>
        <p:spPr bwMode="auto">
          <a:xfrm>
            <a:off x="1619672" y="1988840"/>
            <a:ext cx="1248139" cy="936104"/>
          </a:xfrm>
          <a:prstGeom prst="rect">
            <a:avLst/>
          </a:prstGeom>
          <a:noFill/>
        </p:spPr>
      </p:pic>
      <p:pic>
        <p:nvPicPr>
          <p:cNvPr id="19" name="Рисунок 18" descr="Лого ВГ.png"/>
          <p:cNvPicPr>
            <a:picLocks noChangeAspect="1"/>
          </p:cNvPicPr>
          <p:nvPr/>
        </p:nvPicPr>
        <p:blipFill>
          <a:blip r:embed="rId7" cstate="print"/>
          <a:stretch>
            <a:fillRect/>
          </a:stretch>
        </p:blipFill>
        <p:spPr>
          <a:xfrm>
            <a:off x="2195736" y="0"/>
            <a:ext cx="4924425" cy="1533525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548680"/>
            <a:ext cx="4968552" cy="108012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ВОЛОГОДСКИЙ ГЕКТАР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508104" y="548680"/>
            <a:ext cx="3240360" cy="1080120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436096" y="836712"/>
            <a:ext cx="3240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КТО ИМЕЕТ ПРАВО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467544" y="1988840"/>
            <a:ext cx="8280920" cy="2962513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dirty="0" smtClean="0"/>
              <a:t>граждане Российской Федерации, достигшие совершеннолетия, проживающие на территории Российской Федерации;</a:t>
            </a:r>
          </a:p>
          <a:p>
            <a:pPr>
              <a:buFont typeface="Wingdings" pitchFamily="2" charset="2"/>
              <a:buChar char="ü"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smtClean="0"/>
              <a:t>юридические лица, зарегистрированные на территории Российской Федерации, осуществляющие производство и (или) переработку сельскохозяйственной продукции.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Лого ВГ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093296"/>
            <a:ext cx="1863824" cy="580417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260648"/>
            <a:ext cx="4824536" cy="100811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ВОЛОГОДСКИЙ ГЕКТАР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260648"/>
            <a:ext cx="3384376" cy="100811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436096" y="404664"/>
            <a:ext cx="324036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НЕОБХОДИМЫЕ ДОКУМЕНТЫ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1412776"/>
            <a:ext cx="8533456" cy="4733211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физического лица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копия паспорта гражданина Российской Федерации;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для юридического лица</a:t>
            </a:r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ru-RU" sz="2400" dirty="0" smtClean="0">
                <a:solidFill>
                  <a:schemeClr val="tx1"/>
                </a:solidFill>
              </a:rPr>
              <a:t>выписка из Единого государственного реестра юридических лиц*.</a:t>
            </a:r>
          </a:p>
          <a:p>
            <a:endParaRPr lang="ru-RU" sz="2400" dirty="0" smtClean="0">
              <a:solidFill>
                <a:schemeClr val="tx1"/>
              </a:solidFill>
            </a:endParaRPr>
          </a:p>
          <a:p>
            <a:pPr algn="just"/>
            <a:r>
              <a:rPr lang="ru-RU" sz="2400" dirty="0" smtClean="0">
                <a:solidFill>
                  <a:schemeClr val="tx1"/>
                </a:solidFill>
              </a:rPr>
              <a:t>* </a:t>
            </a:r>
            <a:r>
              <a:rPr lang="ru-RU" sz="2000" dirty="0" smtClean="0">
                <a:solidFill>
                  <a:schemeClr val="tx1"/>
                </a:solidFill>
              </a:rPr>
              <a:t>в соответствии с подпунктом 2 части 1 статьи 7 Федерального закона от 27 июля 2010 года № 210-ФЗ «Об организации предоставления государственных и муниципальных услуг» предоставление выписки из Единого государственного реестра юридических лиц является необязательным</a:t>
            </a:r>
            <a:r>
              <a:rPr lang="ru-RU" sz="2000" dirty="0" smtClean="0">
                <a:solidFill>
                  <a:schemeClr val="tx1"/>
                </a:solidFill>
              </a:rPr>
              <a:t>.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Лого ВГ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-1" y="6309320"/>
            <a:ext cx="1761913" cy="54868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188640"/>
            <a:ext cx="4824536" cy="93610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ВОЛОГОДСКИЙ ГЕКТАР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92080" y="188640"/>
            <a:ext cx="3384376" cy="93610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364088" y="332656"/>
            <a:ext cx="32403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ЦЕЛИ ПРЕДОСТАВЛЕНИЯ ЗЕМЕЛЬНЫХ УЧАСТКОВ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251520" y="1268760"/>
            <a:ext cx="8640960" cy="5278041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Растениеводство;</a:t>
            </a:r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выращивание зерновых и иных сельскохозяйственных культур;</a:t>
            </a:r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овощеводство;</a:t>
            </a:r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выращивание тонизирующих, лекарственных, цветочных культур;</a:t>
            </a:r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выращивание льна и конопли;</a:t>
            </a:r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животноводство;</a:t>
            </a:r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скотоводство;</a:t>
            </a:r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звероводство;</a:t>
            </a:r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птицеводство;</a:t>
            </a:r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свиноводство;</a:t>
            </a:r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пчеловодство;</a:t>
            </a:r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рыбоводство;</a:t>
            </a:r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научное обеспечение сельского хозяйства;</a:t>
            </a:r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хранение и переработка сельскохозяйственной продукции;</a:t>
            </a:r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ведение личного подсобного хозяйства на полевых участках;</a:t>
            </a:r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питомники;</a:t>
            </a:r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 обеспечение сельскохозяйственного производства;</a:t>
            </a:r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сенокошение;</a:t>
            </a:r>
            <a:endParaRPr lang="ru-RU" sz="1600" dirty="0" smtClean="0"/>
          </a:p>
          <a:p>
            <a:pPr>
              <a:buFont typeface="Wingdings" pitchFamily="2" charset="2"/>
              <a:buChar char="ü"/>
            </a:pPr>
            <a:r>
              <a:rPr lang="ru-RU" sz="1600" i="1" dirty="0" smtClean="0"/>
              <a:t>выпас сельскохозяйственных животных.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260648"/>
            <a:ext cx="4824536" cy="129614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ВОЛОГОДСКИЙ ГЕКТАР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260648"/>
            <a:ext cx="3384376" cy="1296144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364088" y="404664"/>
            <a:ext cx="324036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РАЗМЕРЫ ПРЕДОСТАВЛЯЕМЫХ ЗЕМЕЛЬНЫХ УЧАСТКОВ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1844824"/>
            <a:ext cx="8533456" cy="4188381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Максимальные размеры предоставляемых земельных участков:</a:t>
            </a:r>
          </a:p>
          <a:p>
            <a:pPr marL="447675"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2,5 га – гражданам для ведения личного подсобного хозяйства;</a:t>
            </a:r>
          </a:p>
          <a:p>
            <a:pPr marL="447675"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 га – гражданам для иных целей; </a:t>
            </a:r>
          </a:p>
          <a:p>
            <a:pPr marL="447675" algn="just"/>
            <a:r>
              <a:rPr lang="ru-RU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100 га – юридическим лицам.</a:t>
            </a:r>
          </a:p>
          <a:p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ü"/>
            </a:pPr>
            <a:r>
              <a:rPr lang="ru-RU" sz="2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Минимальный размер предоставляемых земельных участков – 1 га.</a:t>
            </a: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Tx/>
              <a:buChar char="-"/>
            </a:pPr>
            <a:endParaRPr lang="ru-RU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Лого ВГ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6277583"/>
            <a:ext cx="1863824" cy="580417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395536" y="260648"/>
            <a:ext cx="4824536" cy="115212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ВОЛОГОДСКИЙ ГЕКТАР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292080" y="260648"/>
            <a:ext cx="3384376" cy="1152128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364088" y="620688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КАК ПОЛУЧИТЬ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23528" y="1628800"/>
            <a:ext cx="8533456" cy="452889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получения Вологодского гектара в Государственной информационной системе «Вологодский гектар» по адресу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http://gektar35.ru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информационно-телекоммуникационной сети «Интернет» необходимо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</a:pPr>
            <a:endParaRPr lang="ru-RU" sz="2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осуществить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выбор земельного участка, определяя земельный контур из перечня территорий </a:t>
            </a:r>
            <a:r>
              <a:rPr lang="ru-RU" sz="2000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и (или) земельных участков;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заполнить и направить в государственной информационной системе предварительную заявку на получение выбранного земельного участка;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заполнить и направить в уполномоченный орган заявление о предварительном согласовании предоставления земельного участка или о предоставлении земельного участка в собственность бесплатно (возможно посредством Регионального портала </a:t>
            </a:r>
            <a:r>
              <a:rPr lang="ru-RU" sz="2000" dirty="0" err="1" smtClean="0">
                <a:latin typeface="Times New Roman" pitchFamily="18" charset="0"/>
                <a:cs typeface="Times New Roman" pitchFamily="18" charset="0"/>
              </a:rPr>
              <a:t>госуслуг</a:t>
            </a: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ru-RU" sz="24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Рисунок 5" descr="Лого ВГ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277583"/>
            <a:ext cx="1863824" cy="580417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3"/>
          <p:cNvSpPr/>
          <p:nvPr/>
        </p:nvSpPr>
        <p:spPr>
          <a:xfrm>
            <a:off x="467544" y="260648"/>
            <a:ext cx="4824536" cy="100811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ea typeface="MS PGothic" pitchFamily="34" charset="-128"/>
                <a:cs typeface="Times New Roman" pitchFamily="18" charset="0"/>
              </a:rPr>
              <a:t>ВОЛОГОДСКИЙ ГЕКТАР</a:t>
            </a:r>
            <a:endParaRPr lang="ru-RU" sz="2000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ea typeface="MS PGothic" pitchFamily="34" charset="-128"/>
              <a:cs typeface="Times New Roman" pitchFamily="18" charset="0"/>
            </a:endParaRP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5364088" y="260648"/>
            <a:ext cx="3312368" cy="1008112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0" name="TextBox 9"/>
          <p:cNvSpPr txBox="1"/>
          <p:nvPr/>
        </p:nvSpPr>
        <p:spPr>
          <a:xfrm>
            <a:off x="5364088" y="548680"/>
            <a:ext cx="32403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chemeClr val="accent3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СРОКИ</a:t>
            </a:r>
            <a:endParaRPr lang="ru-RU" b="1" dirty="0">
              <a:solidFill>
                <a:schemeClr val="accent3">
                  <a:lumMod val="75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395536" y="1412776"/>
            <a:ext cx="8533456" cy="4699159"/>
          </a:xfrm>
          <a:prstGeom prst="roundRect">
            <a:avLst/>
          </a:prstGeom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lvl="0"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2 месяца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– с момента выбора границ контура интересующего земельного участка до обращения заявителя в уполномоченный орган с заявлением о предварительном согласовании предоставления земельного участка в случае</a:t>
            </a:r>
            <a:r>
              <a:rPr lang="ru-RU" dirty="0" smtClean="0"/>
              <a:t>, если земельный участок предстоит образовать или границы земельного участка подлежат уточнению в соответствии с </a:t>
            </a:r>
            <a:r>
              <a:rPr lang="ru-RU" dirty="0" smtClean="0">
                <a:solidFill>
                  <a:schemeClr val="tx1"/>
                </a:solidFill>
              </a:rPr>
              <a:t>Федеральным </a:t>
            </a:r>
            <a:r>
              <a:rPr lang="ru-RU" u="sng" dirty="0" smtClean="0">
                <a:solidFill>
                  <a:schemeClr val="tx1"/>
                </a:solidFill>
                <a:hlinkClick r:id="rId2"/>
              </a:rPr>
              <a:t>законом</a:t>
            </a:r>
            <a:r>
              <a:rPr lang="ru-RU" dirty="0" smtClean="0">
                <a:solidFill>
                  <a:schemeClr val="tx1"/>
                </a:solidFill>
              </a:rPr>
              <a:t> от 13 </a:t>
            </a:r>
            <a:r>
              <a:rPr lang="ru-RU" dirty="0" smtClean="0"/>
              <a:t>июля 2015 года № 218-ФЗ «О государственной регистрации недвижимости»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;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3 месяца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с</a:t>
            </a:r>
            <a:r>
              <a:rPr lang="ru-RU" dirty="0" smtClean="0"/>
              <a:t>ведения о выбранном земельном контуре сохраняются                                         в государственной информационной системе с даты их внесения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более 30 дней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срок рассмотрения и принятия решения уполномоченным органом о предварительном согласовании предоставления земельного участка;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2 года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– срок действия решения уполномоченного органа о предварительном согласовании предоставления земельного участка;</a:t>
            </a:r>
          </a:p>
          <a:p>
            <a:pPr indent="450850" algn="just" fontAlgn="base">
              <a:spcBef>
                <a:spcPct val="0"/>
              </a:spcBef>
              <a:spcAft>
                <a:spcPct val="0"/>
              </a:spcAft>
              <a:buFont typeface="Wingdings" pitchFamily="2" charset="2"/>
              <a:buChar char="ü"/>
            </a:pP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Не более 30 дней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– срок рассмотрения и принятия решения уполномоченным органом о предоставлении земельного участка.</a:t>
            </a:r>
          </a:p>
        </p:txBody>
      </p:sp>
      <p:pic>
        <p:nvPicPr>
          <p:cNvPr id="6" name="Рисунок 5" descr="Лого ВГ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6277583"/>
            <a:ext cx="1863824" cy="58041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хническая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Другая 1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1056</TotalTime>
  <Words>465</Words>
  <Application>Microsoft Office PowerPoint</Application>
  <PresentationFormat>Экран (4:3)</PresentationFormat>
  <Paragraphs>65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Памятка по предоставлению единовременной денежной выплаты взамен предоставления земельного участка в собственность бесплатно</dc:title>
  <dc:creator>Гарманова Ольга Николаевна</dc:creator>
  <cp:lastModifiedBy>MurzaevaEA</cp:lastModifiedBy>
  <cp:revision>108</cp:revision>
  <dcterms:created xsi:type="dcterms:W3CDTF">2018-11-20T08:51:03Z</dcterms:created>
  <dcterms:modified xsi:type="dcterms:W3CDTF">2019-03-06T08:25:32Z</dcterms:modified>
</cp:coreProperties>
</file>