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450" r:id="rId3"/>
    <p:sldId id="447" r:id="rId4"/>
    <p:sldId id="448" r:id="rId5"/>
    <p:sldId id="437" r:id="rId6"/>
    <p:sldId id="455" r:id="rId7"/>
    <p:sldId id="479" r:id="rId8"/>
    <p:sldId id="480" r:id="rId9"/>
    <p:sldId id="417" r:id="rId10"/>
    <p:sldId id="456" r:id="rId11"/>
    <p:sldId id="442" r:id="rId12"/>
    <p:sldId id="481" r:id="rId13"/>
    <p:sldId id="454" r:id="rId14"/>
    <p:sldId id="47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39033"/>
    <a:srgbClr val="CC3300"/>
    <a:srgbClr val="E9FF79"/>
    <a:srgbClr val="FFA3D8"/>
    <a:srgbClr val="AF58C0"/>
    <a:srgbClr val="F9FFDD"/>
    <a:srgbClr val="F3FFB7"/>
    <a:srgbClr val="500000"/>
    <a:srgbClr val="FF4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0467" autoAdjust="0"/>
  </p:normalViewPr>
  <p:slideViewPr>
    <p:cSldViewPr>
      <p:cViewPr varScale="1">
        <p:scale>
          <a:sx n="83" d="100"/>
          <a:sy n="83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FA88C1-AFDC-4117-A4D7-16A8C7DA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73A72-8340-4122-BA8D-C6281ECE185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A88C1-AFDC-4117-A4D7-16A8C7DA31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926" y="857"/>
              </a:cxn>
              <a:cxn ang="0">
                <a:pos x="2157" y="793"/>
              </a:cxn>
              <a:cxn ang="0">
                <a:pos x="2509" y="473"/>
              </a:cxn>
              <a:cxn ang="0">
                <a:pos x="2970" y="390"/>
              </a:cxn>
              <a:cxn ang="0">
                <a:pos x="5773" y="388"/>
              </a:cxn>
              <a:cxn ang="0">
                <a:pos x="5777" y="0"/>
              </a:cxn>
              <a:cxn ang="0">
                <a:pos x="0" y="2"/>
              </a:cxn>
              <a:cxn ang="0">
                <a:pos x="0" y="858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tx2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10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1" name="Picture 31" descr="1"/>
          <p:cNvPicPr>
            <a:picLocks noChangeAspect="1" noChangeArrowheads="1"/>
          </p:cNvPicPr>
          <p:nvPr/>
        </p:nvPicPr>
        <p:blipFill>
          <a:blip r:embed="rId3" cstate="print"/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892C-81B3-44E5-80DF-326A7EAF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67AF-7002-400C-B7C0-28163505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52C7-37CB-4215-A2D0-3EC6AAF8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CD2E-EF07-4079-B286-132097F1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ED4A-D4A0-4F8D-9159-E88A5036D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C0C7-347E-4500-B9C5-EF0409C3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FF10-ED30-4798-A17F-362E4E54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2582-A8DA-48CD-8CD0-DC189CAB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1542-B5A5-48B6-91FF-5D0DA2D7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4F80-74E2-4ED2-8063-0B6A0B12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039F-3C0F-4097-A426-BC40A1006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78DE-7047-4C7A-9F48-0215A8C07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2A15-76F3-4465-88CC-6C829AAA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3997-0E59-45A1-8C8F-A800E5A40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19E0-6A1F-404E-941D-164E7C1B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3261" y="473"/>
              </a:cxn>
              <a:cxn ang="0">
                <a:pos x="3437" y="465"/>
              </a:cxn>
              <a:cxn ang="0">
                <a:pos x="3763" y="314"/>
              </a:cxn>
              <a:cxn ang="0">
                <a:pos x="5779" y="314"/>
              </a:cxn>
              <a:cxn ang="0">
                <a:pos x="5777" y="0"/>
              </a:cxn>
              <a:cxn ang="0">
                <a:pos x="0" y="1"/>
              </a:cxn>
              <a:cxn ang="0">
                <a:pos x="0" y="472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68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A3790209-DDA3-4028-A609-38492EF9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73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74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2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0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79" y="2886"/>
              <a:ext cx="622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  <p:sldLayoutId id="2147483699" r:id="rId13"/>
    <p:sldLayoutId id="2147483698" r:id="rId14"/>
    <p:sldLayoutId id="214748369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1097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8FF40508787A41AE3EA3D7D1113FE26599777BACDFDE73EF4AD0063A32C327EF3C03F042C7DC4bCpFK" TargetMode="External"/><Relationship Id="rId2" Type="http://schemas.openxmlformats.org/officeDocument/2006/relationships/hyperlink" Target="consultantplus://offline/ref=F301DDF70C655C5AE45873A38661DB20E833AF65D8EB99962C2B96172C11683572445A5E5EDC17I0u0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131bf064cafd27da7a0bf913aa783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636" y="3933056"/>
            <a:ext cx="4083852" cy="2376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64904"/>
            <a:ext cx="8401050" cy="674687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374762"/>
                </a:solidFill>
              </a:rPr>
              <a:t>Изменение </a:t>
            </a:r>
            <a:br>
              <a:rPr lang="ru-RU" sz="4400" dirty="0" smtClean="0">
                <a:solidFill>
                  <a:srgbClr val="374762"/>
                </a:solidFill>
              </a:rPr>
            </a:br>
            <a:r>
              <a:rPr lang="ru-RU" sz="4400" dirty="0" smtClean="0">
                <a:solidFill>
                  <a:srgbClr val="374762"/>
                </a:solidFill>
              </a:rPr>
              <a:t>нормативно-правовых актов в сфере охраны труда </a:t>
            </a:r>
            <a:br>
              <a:rPr lang="ru-RU" sz="4400" dirty="0" smtClean="0">
                <a:solidFill>
                  <a:srgbClr val="374762"/>
                </a:solidFill>
              </a:rPr>
            </a:br>
            <a:endParaRPr lang="en-US" sz="4400" dirty="0" smtClean="0">
              <a:solidFill>
                <a:srgbClr val="374762"/>
              </a:solidFill>
            </a:endParaRPr>
          </a:p>
        </p:txBody>
      </p:sp>
      <p:pic>
        <p:nvPicPr>
          <p:cNvPr id="13315" name="Picture 7" descr="только-зн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96752"/>
            <a:ext cx="1296144" cy="5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1124744"/>
            <a:ext cx="34559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Департамент труда и занятости населения  Вологодской области</a:t>
            </a: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611560" y="5013176"/>
            <a:ext cx="49320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Консультант управления труда Департамента труда</a:t>
            </a:r>
          </a:p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 и занятости населения области</a:t>
            </a:r>
          </a:p>
          <a:p>
            <a:r>
              <a:rPr lang="ru-RU" sz="2000" b="1" dirty="0" smtClean="0">
                <a:solidFill>
                  <a:srgbClr val="182F4E"/>
                </a:solidFill>
                <a:latin typeface="Calibri" pitchFamily="34" charset="0"/>
              </a:rPr>
              <a:t> В.Н. Степанова </a:t>
            </a:r>
            <a:endParaRPr lang="ru-RU" sz="2000" b="1" dirty="0">
              <a:solidFill>
                <a:srgbClr val="182F4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506194" cy="674687"/>
          </a:xfrm>
        </p:spPr>
        <p:txBody>
          <a:bodyPr/>
          <a:lstStyle/>
          <a:p>
            <a:pPr algn="ctr"/>
            <a:r>
              <a:rPr lang="ru-RU" sz="2000" dirty="0" smtClean="0"/>
              <a:t>Зарегистрировано в Минюсте России 01.03.2018 N 50193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i="1" dirty="0" smtClean="0"/>
              <a:t>Приказ Минтруда России от 27.12.2017 N 882н</a:t>
            </a:r>
          </a:p>
          <a:p>
            <a:pPr algn="ctr">
              <a:buNone/>
            </a:pPr>
            <a:r>
              <a:rPr lang="ru-RU" sz="2400" dirty="0" smtClean="0"/>
              <a:t>    "Об утверждении Типовых норм бесплатной выдачи специальной одежды, специальной обуви и других средств индивидуальной защиты работникам промышленности строительных материалов, стекольной и </a:t>
            </a:r>
            <a:r>
              <a:rPr lang="ru-RU" sz="2400" dirty="0" err="1" smtClean="0"/>
              <a:t>фарфоро-фаянсовой</a:t>
            </a:r>
            <a:r>
              <a:rPr lang="ru-RU" sz="2400" dirty="0" smtClean="0"/>
              <a:t> промышленности,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загрязнением"</a:t>
            </a:r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Вступил в действие с 03.06.2018 г.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					</a:t>
            </a:r>
            <a:endParaRPr lang="ru-RU" sz="1600" dirty="0"/>
          </a:p>
        </p:txBody>
      </p:sp>
      <p:pic>
        <p:nvPicPr>
          <p:cNvPr id="1027" name="Picture 3" descr="D:\Картинка\44683-45011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85184"/>
            <a:ext cx="266429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650210" cy="674687"/>
          </a:xfrm>
        </p:spPr>
        <p:txBody>
          <a:bodyPr/>
          <a:lstStyle/>
          <a:p>
            <a:pPr algn="ctr"/>
            <a:r>
              <a:rPr lang="ru-RU" sz="1800" i="1" dirty="0" smtClean="0"/>
              <a:t>Зарегистрировано в Минюсте России 01.03.2018 N 50192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00200"/>
            <a:ext cx="8437562" cy="4997152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/>
              <a:t>Приказ Минтруда России от 28.12.2017 N 883н</a:t>
            </a:r>
          </a:p>
          <a:p>
            <a:pPr algn="ctr">
              <a:buNone/>
            </a:pPr>
            <a:r>
              <a:rPr lang="ru-RU" sz="2400" dirty="0" smtClean="0"/>
              <a:t>    «Об утверждении Типовых норм бесплатной выдачи специальной одежды, специальной обуви и других средств индивидуальной защиты работникам, занятым на геологических, топографо-геодезических, изыскательских, землеустроительных работах и в картографическом производстве (занятым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загрязнением)»</a:t>
            </a:r>
          </a:p>
          <a:p>
            <a:pPr algn="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Вступает в силу 3 июня 2018 года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Картинка\котят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216024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650210" cy="674687"/>
          </a:xfrm>
        </p:spPr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России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19.12.2018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N 53067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00200"/>
            <a:ext cx="8437562" cy="499715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Минтруда России от 10.12.2018 N 778н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"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утверждении Типовых норм бесплатной выдачи специальной одежды, специальной обуви и других средств индивидуальной защиты работникам организаций легкой промышленности,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загрязнением"</a:t>
            </a:r>
          </a:p>
          <a:p>
            <a:pPr algn="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Вступил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силу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21.03.2019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Картинка\котят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216024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082258" cy="674687"/>
          </a:xfrm>
        </p:spPr>
        <p:txBody>
          <a:bodyPr/>
          <a:lstStyle/>
          <a:p>
            <a:pPr algn="ctr"/>
            <a:r>
              <a:rPr lang="ru-RU" sz="1800" b="0" i="1" dirty="0" smtClean="0"/>
              <a:t>Зарегистрировано в Минюсте России </a:t>
            </a:r>
            <a:br>
              <a:rPr lang="ru-RU" sz="1800" b="0" i="1" dirty="0" smtClean="0"/>
            </a:br>
            <a:r>
              <a:rPr lang="ru-RU" sz="1800" b="0" i="1" dirty="0" smtClean="0"/>
              <a:t>07.12.2017  N 49173</a:t>
            </a:r>
            <a:endParaRPr lang="ru-RU" sz="18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23.11.2017 N 805н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«О внесении изменений в приложение №2 к приказу Министерства здравоохранения и социального развития РФ от 12.12.2010г. №1122н «Об утверждении типовых норм бесплатной выдачи работникам смывающих и (или) обезвреживающих средств и стандарта безопасности труда «Обеспечение работников смывающими и (или) обезвреживающими средствами» </a:t>
            </a: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действия документа -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июня 2018 г.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12290" name="Picture 2" descr="C:\Users\Stepanova.vn\Desktop\2018 год\21062017170633_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816424" cy="294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506194" cy="674687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1800" i="1" dirty="0" smtClean="0"/>
              <a:t>Зарегистрировано в Минюсте России </a:t>
            </a:r>
            <a:br>
              <a:rPr lang="ru-RU" sz="1800" i="1" dirty="0" smtClean="0"/>
            </a:br>
            <a:r>
              <a:rPr lang="ru-RU" sz="1800" i="1" dirty="0" smtClean="0"/>
              <a:t>24.05.2018 N 51176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i="1" dirty="0" smtClean="0"/>
              <a:t>Приказ Минтранса России </a:t>
            </a:r>
          </a:p>
          <a:p>
            <a:pPr algn="ctr">
              <a:buNone/>
            </a:pPr>
            <a:r>
              <a:rPr lang="ru-RU" sz="2400" i="1" dirty="0" smtClean="0"/>
              <a:t>от 3 мая 2018 N 170</a:t>
            </a:r>
          </a:p>
          <a:p>
            <a:pPr algn="ctr">
              <a:buNone/>
            </a:pPr>
            <a:r>
              <a:rPr lang="ru-RU" sz="2400" dirty="0" smtClean="0"/>
              <a:t>«О внесении изменения в Положение об особенностях режима рабочего времени и времени отдыха водителей автомобилей, утвержденное приказом Министерства транспорта Российской Федерации от 20 августа 2004 г. N 15»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1400" dirty="0" smtClean="0"/>
              <a:t>Начало действия документа </a:t>
            </a:r>
            <a:r>
              <a:rPr lang="ru-RU" sz="1400" dirty="0" smtClean="0">
                <a:hlinkClick r:id="rId2"/>
              </a:rPr>
              <a:t>–</a:t>
            </a:r>
            <a:r>
              <a:rPr lang="ru-RU" sz="1400" dirty="0" smtClean="0"/>
              <a:t> 05 июня 2018</a:t>
            </a:r>
          </a:p>
          <a:p>
            <a:pPr algn="r">
              <a:buNone/>
            </a:pPr>
            <a:endParaRPr lang="ru-RU" sz="1400" b="1" dirty="0" smtClean="0">
              <a:hlinkClick r:id="rId3"/>
            </a:endParaRPr>
          </a:p>
          <a:p>
            <a:pPr algn="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Stepanova.vn\Desktop\2018 год\ОТ\картинки\85adb8ecb0ce0154630c785a262c98ce_1468041984_1000_95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360040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154266" cy="674687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России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20.01.2017 г.  № 45314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Приказ Минтруда России от 06.02.2018 N 59н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/>
              <a:t>Об утверждении правил по охране труда на автомобильном транспорте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действия документа - 27.09.2018</a:t>
            </a:r>
          </a:p>
          <a:p>
            <a:endParaRPr lang="ru-RU" dirty="0"/>
          </a:p>
        </p:txBody>
      </p:sp>
      <p:pic>
        <p:nvPicPr>
          <p:cNvPr id="5" name="Рисунок 4" descr="http://static.consultant.ru/images/photos/photo732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6010250" cy="674687"/>
          </a:xfrm>
        </p:spPr>
        <p:txBody>
          <a:bodyPr/>
          <a:lstStyle/>
          <a:p>
            <a:pPr algn="ctr"/>
            <a:r>
              <a:rPr lang="ru-RU" sz="2000" i="1" dirty="0" smtClean="0"/>
              <a:t>Зарегистрировано в Минюсте России 08.10.2018 N 52353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27.08.2018 N 553н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при эксплуатации промышленного транспорта»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действия документа - 09.04.2019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tepanova.vn\Desktop\2018 год\ОТ\картинки\0013-013-Vilochnyj-pogruzchi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96044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Зарегистрировано в Минюсте России 16.02.2018 N 50064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05.10.2017 N 712н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утверждении Правил по охране труда в организациях связи"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действия документа - 20.05.2018</a:t>
            </a:r>
          </a:p>
          <a:p>
            <a:endParaRPr lang="ru-RU" dirty="0" smtClean="0"/>
          </a:p>
        </p:txBody>
      </p:sp>
      <p:pic>
        <p:nvPicPr>
          <p:cNvPr id="3074" name="Picture 2" descr="C:\Users\Stepanova.vn\Desktop\2018 год\ОТ\картинки\depositphotos_29043197-stock-photo-telephone-convers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3113"/>
            <a:ext cx="7560840" cy="674687"/>
          </a:xfrm>
        </p:spPr>
        <p:txBody>
          <a:bodyPr/>
          <a:lstStyle/>
          <a:p>
            <a:r>
              <a:rPr lang="ru-RU" sz="1800" dirty="0" smtClean="0"/>
              <a:t>Зарегистрировано в Минюсте России 07.06.2018 N 51323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00200"/>
            <a:ext cx="8437562" cy="4997152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07.03.2018 N 127н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утверждении Правил по охране труда при выполнении окрасочных работ"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Вступил </a:t>
            </a:r>
            <a:r>
              <a:rPr lang="ru-RU" sz="1600" dirty="0" smtClean="0"/>
              <a:t>в силу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09.09.2018.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tepanova.vn\Desktop\2018 год\ОТ\картинки\pai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547260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России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15.11.2017 г.  № 48903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28.07.2017 N 601н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«Об утверждении Правил по охране труда при осуществлении охраны (защиты) объектов и (или) имущества»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действия документа – 17.02.2018</a:t>
            </a:r>
            <a:endParaRPr lang="ru-RU" sz="1800" dirty="0" smtClean="0"/>
          </a:p>
          <a:p>
            <a:endParaRPr lang="ru-RU" sz="2400" dirty="0"/>
          </a:p>
        </p:txBody>
      </p:sp>
      <p:pic>
        <p:nvPicPr>
          <p:cNvPr id="18433" name="Picture 1" descr="C:\Users\Stepanova.vn\Desktop\2018 год\img-7220065585-130909-4396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5"/>
            <a:ext cx="417646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России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14.02.2019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 № 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3805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23.01.2019 №32н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внесении изменений в Правила по охране труда при производстве отдельных видов пищевой промышленности, утвержденные Приказом Министерства труда и социальной защиты Российской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17 августа 2015 г. №550н»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действия документа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16.05.2019</a:t>
            </a:r>
            <a:endParaRPr lang="ru-RU" sz="1800" dirty="0" smtClean="0"/>
          </a:p>
          <a:p>
            <a:endParaRPr lang="ru-RU" sz="2400" dirty="0"/>
          </a:p>
        </p:txBody>
      </p:sp>
      <p:pic>
        <p:nvPicPr>
          <p:cNvPr id="5" name="Picture 3" descr="D:\Степанова\Переданные полномочия в ЦЗ\Презентации\2017\Картинки\0011-01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3136"/>
            <a:ext cx="3672408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3113"/>
            <a:ext cx="5976664" cy="674687"/>
          </a:xfrm>
        </p:spPr>
        <p:txBody>
          <a:bodyPr/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России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27.07.2018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N 51720</a:t>
            </a:r>
            <a:endParaRPr lang="ru-RU" sz="20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Приказ Минтруда России от 31.05.2018 N 336н</a:t>
            </a:r>
          </a:p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внесении изменений в Правила по охране труда в строительстве, утвержденные приказом Министерства труда и социальной защиты Российской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1 июня 2015 г. N 336н"</a:t>
            </a: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действия документа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31.10.2018</a:t>
            </a:r>
            <a:endParaRPr lang="ru-RU" sz="1800" dirty="0" smtClean="0"/>
          </a:p>
          <a:p>
            <a:endParaRPr lang="ru-RU" sz="2400" dirty="0"/>
          </a:p>
        </p:txBody>
      </p:sp>
      <p:pic>
        <p:nvPicPr>
          <p:cNvPr id="6" name="Picture 4" descr="C:\Users\Stepanova.vn\Свадьба\Открытки\Строители.jpg"/>
          <p:cNvPicPr>
            <a:picLocks noChangeAspect="1" noChangeArrowheads="1"/>
          </p:cNvPicPr>
          <p:nvPr/>
        </p:nvPicPr>
        <p:blipFill>
          <a:blip r:embed="rId2" cstate="print">
            <a:lum bright="3000" contrast="9000"/>
          </a:blip>
          <a:srcRect/>
          <a:stretch>
            <a:fillRect/>
          </a:stretch>
        </p:blipFill>
        <p:spPr bwMode="auto">
          <a:xfrm>
            <a:off x="395536" y="4437112"/>
            <a:ext cx="4104456" cy="21538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5218162" cy="674687"/>
          </a:xfrm>
        </p:spPr>
        <p:txBody>
          <a:bodyPr/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России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18.01. 2018 г. N 49686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38" y="1600200"/>
            <a:ext cx="8437562" cy="499715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22 декабря 2017 г. N 863н 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 УТВЕРЖДЕНИИ ТИПОВЫХ НОРМ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БЕСПЛАТНОЙ ВЫДАЧИ СПЕЦИАЛЬНОЙ ОДЕЖДЫ, СПЕЦИАЛЬНОЙ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ОБУВИ И ДРУГИХ СРЕДСТВ ИНДИВИДУАЛЬНОЙ ЗАЩИТЫ РАБОТНИКАМ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ЭЛЕВАТОРНОЙ, МУКОМОЛЬНО-КРУПЯНОЙ И КОМБИКОРМОВОЙ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ПРОМЫШЛЕННОСТИ, ЗАНЯТЫМ НА РАБОТАХ С ВРЕДНЫМИ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(ИЛИ) ОПАСНЫМИ УСЛОВИЯМИ ТРУДА, А ТАКЖЕ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РАБОТАХ, ВЫПОЛНЯЕМЫХ В ОСОБЫХ ТЕМПЕРАТУРНЫХ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УСЛОВИЯХ ИЛИ СВЯЗАННЫХ С ЗАГРЯЗНЕНИЕМ</a:t>
            </a:r>
          </a:p>
          <a:p>
            <a:pPr algn="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Вступил в силу 23 апреля 2018 года   </a:t>
            </a: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kumertime.ru/wp-content/uploads/2013/04/ohrana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2808312" cy="1362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71TGp_business_light_ani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571TGp_business_light_ani</Template>
  <TotalTime>5345</TotalTime>
  <Words>638</Words>
  <Application>Microsoft Office PowerPoint</Application>
  <PresentationFormat>Экран (4:3)</PresentationFormat>
  <Paragraphs>127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571TGp_business_light_ani</vt:lpstr>
      <vt:lpstr>Изменение  нормативно-правовых актов в сфере охраны труда  </vt:lpstr>
      <vt:lpstr>Зарегистрировано в Минюсте России   20.01.2017 г.  № 45314</vt:lpstr>
      <vt:lpstr>Зарегистрировано в Минюсте России 08.10.2018 N 52353</vt:lpstr>
      <vt:lpstr>Зарегистрировано в Минюсте России 16.02.2018 N 50064</vt:lpstr>
      <vt:lpstr>Зарегистрировано в Минюсте России 07.06.2018 N 51323</vt:lpstr>
      <vt:lpstr>Зарегистрировано в Минюсте России   15.11.2017 г.  № 48903</vt:lpstr>
      <vt:lpstr>Зарегистрировано в Минюсте России   14.02.2019 г.  № 53805</vt:lpstr>
      <vt:lpstr>Зарегистрировано в Минюсте России  27.07.2018 N 51720</vt:lpstr>
      <vt:lpstr> Зарегистрировано в Минюсте России   18.01. 2018 г. N 49686 </vt:lpstr>
      <vt:lpstr>Зарегистрировано в Минюсте России 01.03.2018 N 50193</vt:lpstr>
      <vt:lpstr>Зарегистрировано в Минюсте России 01.03.2018 N 50192</vt:lpstr>
      <vt:lpstr>Зарегистрировано в Минюсте России  19.12.2018 N 53067</vt:lpstr>
      <vt:lpstr>Зарегистрировано в Минюсте России  07.12.2017  N 49173</vt:lpstr>
      <vt:lpstr>   Зарегистрировано в Минюсте России  24.05.2018 N 51176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в трудоустройстве и закреплении выпускников</dc:title>
  <dc:creator>Sol</dc:creator>
  <cp:lastModifiedBy>Stepanova.vn</cp:lastModifiedBy>
  <cp:revision>677</cp:revision>
  <dcterms:created xsi:type="dcterms:W3CDTF">2014-01-20T17:17:32Z</dcterms:created>
  <dcterms:modified xsi:type="dcterms:W3CDTF">2019-03-20T11:57:27Z</dcterms:modified>
</cp:coreProperties>
</file>