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9"/>
  </p:notesMasterIdLst>
  <p:sldIdLst>
    <p:sldId id="331" r:id="rId2"/>
    <p:sldId id="259" r:id="rId3"/>
    <p:sldId id="304" r:id="rId4"/>
    <p:sldId id="306" r:id="rId5"/>
    <p:sldId id="308" r:id="rId6"/>
    <p:sldId id="294" r:id="rId7"/>
    <p:sldId id="256" r:id="rId8"/>
    <p:sldId id="268" r:id="rId9"/>
    <p:sldId id="270" r:id="rId10"/>
    <p:sldId id="295" r:id="rId11"/>
    <p:sldId id="271" r:id="rId12"/>
    <p:sldId id="297" r:id="rId13"/>
    <p:sldId id="279" r:id="rId14"/>
    <p:sldId id="280" r:id="rId15"/>
    <p:sldId id="333" r:id="rId16"/>
    <p:sldId id="334" r:id="rId17"/>
    <p:sldId id="332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37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0295" autoAdjust="0"/>
  </p:normalViewPr>
  <p:slideViewPr>
    <p:cSldViewPr>
      <p:cViewPr>
        <p:scale>
          <a:sx n="90" d="100"/>
          <a:sy n="90" d="100"/>
        </p:scale>
        <p:origin x="-59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>
        <c:manualLayout>
          <c:layoutTarget val="inner"/>
          <c:xMode val="edge"/>
          <c:yMode val="edge"/>
          <c:x val="1.9409038726336803E-2"/>
          <c:y val="4.7658546880598434E-3"/>
          <c:w val="0.9682534448818898"/>
          <c:h val="0.714615539824676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капитал, млн. рублей</c:v>
                </c:pt>
              </c:strCache>
            </c:strRef>
          </c:tx>
          <c:dLbls>
            <c:dLbl>
              <c:idx val="1"/>
              <c:layout>
                <c:manualLayout>
                  <c:x val="0"/>
                  <c:y val="2.6785714285714732E-2"/>
                </c:manualLayout>
              </c:layout>
              <c:showVal val="1"/>
            </c:dLbl>
            <c:dLbl>
              <c:idx val="3"/>
              <c:layout>
                <c:manualLayout>
                  <c:x val="-1.6211479386848717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1.4933708452499408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6D-4824-BF95-1D47D476247F}"/>
                </c:ext>
              </c:extLst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5"/>
                <c:pt idx="0">
                  <c:v>20.100000000000001</c:v>
                </c:pt>
                <c:pt idx="1">
                  <c:v>23.6</c:v>
                </c:pt>
                <c:pt idx="2">
                  <c:v>26.1</c:v>
                </c:pt>
                <c:pt idx="3">
                  <c:v>29.9</c:v>
                </c:pt>
                <c:pt idx="4">
                  <c:v>31.9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6D-4824-BF95-1D47D476247F}"/>
            </c:ext>
          </c:extLst>
        </c:ser>
        <c:gapWidth val="90"/>
        <c:overlap val="-15"/>
        <c:axId val="71251840"/>
        <c:axId val="71253376"/>
      </c:barChart>
      <c:catAx>
        <c:axId val="71251840"/>
        <c:scaling>
          <c:orientation val="minMax"/>
        </c:scaling>
        <c:axPos val="b"/>
        <c:numFmt formatCode="General" sourceLinked="1"/>
        <c:tickLblPos val="nextTo"/>
        <c:crossAx val="71253376"/>
        <c:crosses val="autoZero"/>
        <c:auto val="1"/>
        <c:lblAlgn val="ctr"/>
        <c:lblOffset val="100"/>
      </c:catAx>
      <c:valAx>
        <c:axId val="71253376"/>
        <c:scaling>
          <c:orientation val="minMax"/>
          <c:max val="35"/>
          <c:min val="10"/>
        </c:scaling>
        <c:axPos val="l"/>
        <c:majorGridlines/>
        <c:numFmt formatCode="#,##0.0" sourceLinked="1"/>
        <c:tickLblPos val="none"/>
        <c:crossAx val="71251840"/>
        <c:crosses val="autoZero"/>
        <c:crossBetween val="between"/>
        <c:majorUnit val="6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9"/>
  <c:chart>
    <c:autoTitleDeleted val="1"/>
    <c:plotArea>
      <c:layout>
        <c:manualLayout>
          <c:layoutTarget val="inner"/>
          <c:xMode val="edge"/>
          <c:yMode val="edge"/>
          <c:x val="2.9850427350427349E-2"/>
          <c:y val="0.10479347093058569"/>
          <c:w val="0.92429728583545356"/>
          <c:h val="0.6283647462779061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Розничная</c:v>
                </c:pt>
              </c:strCache>
            </c:strRef>
          </c:tx>
          <c:dLbls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5"/>
                <c:pt idx="0">
                  <c:v>1.9000000000000001</c:v>
                </c:pt>
                <c:pt idx="1">
                  <c:v>2.2000000000000002</c:v>
                </c:pt>
                <c:pt idx="2">
                  <c:v>2.2999999999999998</c:v>
                </c:pt>
                <c:pt idx="3">
                  <c:v>2.7</c:v>
                </c:pt>
                <c:pt idx="4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62-4FA5-8AC5-8A6F5EAAACB3}"/>
            </c:ext>
          </c:extLst>
        </c:ser>
        <c:dLbls>
          <c:showVal val="1"/>
        </c:dLbls>
        <c:gapWidth val="100"/>
        <c:axId val="76827264"/>
        <c:axId val="76837248"/>
      </c:barChart>
      <c:catAx>
        <c:axId val="768272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6837248"/>
        <c:crosses val="autoZero"/>
        <c:auto val="1"/>
        <c:lblAlgn val="ctr"/>
        <c:lblOffset val="100"/>
      </c:catAx>
      <c:valAx>
        <c:axId val="76837248"/>
        <c:scaling>
          <c:orientation val="minMax"/>
        </c:scaling>
        <c:axPos val="l"/>
        <c:numFmt formatCode="0.0" sourceLinked="1"/>
        <c:majorTickMark val="none"/>
        <c:tickLblPos val="none"/>
        <c:crossAx val="768272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9"/>
  <c:chart>
    <c:autoTitleDeleted val="1"/>
    <c:plotArea>
      <c:layout>
        <c:manualLayout>
          <c:layoutTarget val="inner"/>
          <c:xMode val="edge"/>
          <c:yMode val="edge"/>
          <c:x val="2.8953467572430292E-3"/>
          <c:y val="0.14667844434867161"/>
          <c:w val="0.99502528167311965"/>
          <c:h val="0.5997449751920700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Туристический поток, человек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5"/>
                <c:pt idx="0">
                  <c:v>55.3</c:v>
                </c:pt>
                <c:pt idx="1">
                  <c:v>59.6</c:v>
                </c:pt>
                <c:pt idx="2">
                  <c:v>60.2</c:v>
                </c:pt>
                <c:pt idx="3">
                  <c:v>65.8</c:v>
                </c:pt>
                <c:pt idx="4">
                  <c:v>75.5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62-4FA5-8AC5-8A6F5EAAACB3}"/>
            </c:ext>
          </c:extLst>
        </c:ser>
        <c:dLbls>
          <c:showVal val="1"/>
        </c:dLbls>
        <c:gapWidth val="100"/>
        <c:axId val="76848512"/>
        <c:axId val="76870784"/>
      </c:barChart>
      <c:catAx>
        <c:axId val="76848512"/>
        <c:scaling>
          <c:orientation val="minMax"/>
        </c:scaling>
        <c:axPos val="b"/>
        <c:numFmt formatCode="General" sourceLinked="0"/>
        <c:tickLblPos val="nextTo"/>
        <c:crossAx val="76870784"/>
        <c:crosses val="autoZero"/>
        <c:auto val="1"/>
        <c:lblAlgn val="ctr"/>
        <c:lblOffset val="100"/>
      </c:catAx>
      <c:valAx>
        <c:axId val="76870784"/>
        <c:scaling>
          <c:orientation val="minMax"/>
        </c:scaling>
        <c:axPos val="l"/>
        <c:numFmt formatCode="General" sourceLinked="1"/>
        <c:majorTickMark val="none"/>
        <c:tickLblPos val="none"/>
        <c:crossAx val="768485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3602348496934208"/>
          <c:y val="0.28519477301030882"/>
          <c:w val="0.47902455540617855"/>
          <c:h val="0.827879463334204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 год</c:v>
                </c:pt>
              </c:strCache>
            </c:strRef>
          </c:tx>
          <c:dPt>
            <c:idx val="0"/>
            <c:spPr>
              <a:solidFill>
                <a:srgbClr val="007A5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C09-4210-8BA5-AEFDF02BDAB9}"/>
              </c:ext>
            </c:extLst>
          </c:dPt>
          <c:dPt>
            <c:idx val="1"/>
            <c:spPr>
              <a:solidFill>
                <a:srgbClr val="00CC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09-4210-8BA5-AEFDF02BDAB9}"/>
              </c:ext>
            </c:extLst>
          </c:dPt>
          <c:dPt>
            <c:idx val="2"/>
            <c:spPr>
              <a:solidFill>
                <a:srgbClr val="C55E5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C09-4210-8BA5-AEFDF02BDAB9}"/>
              </c:ext>
            </c:extLst>
          </c:dPt>
          <c:dPt>
            <c:idx val="3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09-4210-8BA5-AEFDF02BDAB9}"/>
              </c:ext>
            </c:extLst>
          </c:dPt>
          <c:dLbls>
            <c:dLbl>
              <c:idx val="1"/>
              <c:layout>
                <c:manualLayout>
                  <c:x val="-5.4450763718701424E-2"/>
                  <c:y val="-2.8655989561276646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4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6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 торговля</c:v>
                </c:pt>
                <c:pt idx="1">
                  <c:v>сельское хозяйство</c:v>
                </c:pt>
                <c:pt idx="2">
                  <c:v>строительство и монтажные работы</c:v>
                </c:pt>
                <c:pt idx="3">
                  <c:v>производство</c:v>
                </c:pt>
                <c:pt idx="4">
                  <c:v>лесное производство (лесозаготовки)</c:v>
                </c:pt>
                <c:pt idx="5">
                  <c:v>транспортные услуги и ремонт ТС</c:v>
                </c:pt>
                <c:pt idx="6">
                  <c:v>прочие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32</c:v>
                </c:pt>
                <c:pt idx="1">
                  <c:v>4</c:v>
                </c:pt>
                <c:pt idx="2" formatCode="General">
                  <c:v>6</c:v>
                </c:pt>
                <c:pt idx="3" formatCode="General">
                  <c:v>8</c:v>
                </c:pt>
                <c:pt idx="4" formatCode="General">
                  <c:v>9</c:v>
                </c:pt>
                <c:pt idx="5" formatCode="General">
                  <c:v>17</c:v>
                </c:pt>
                <c:pt idx="6" formatCode="General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09-4210-8BA5-AEFDF02BDAB9}"/>
            </c:ext>
          </c:extLst>
        </c:ser>
        <c:firstSliceAng val="0"/>
      </c:pieChart>
      <c:spPr>
        <a:noFill/>
        <a:ln w="25403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5775096845238865"/>
          <c:w val="0.98181929452420769"/>
          <c:h val="0.2278752116113078"/>
        </c:manualLayout>
      </c:layout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100" b="0" i="0" u="none" strike="noStrike" baseline="0">
          <a:solidFill>
            <a:schemeClr val="tx1">
              <a:lumMod val="95000"/>
              <a:lumOff val="5000"/>
            </a:schemeClr>
          </a:solidFill>
          <a:latin typeface="Century Gothic" panose="020B0502020202020204" pitchFamily="34" charset="0"/>
          <a:ea typeface="Calibri"/>
          <a:cs typeface="Calibri"/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1"/>
  <c:chart>
    <c:autoTitleDeleted val="1"/>
    <c:plotArea>
      <c:layout>
        <c:manualLayout>
          <c:layoutTarget val="inner"/>
          <c:xMode val="edge"/>
          <c:yMode val="edge"/>
          <c:x val="2.9850427350427353E-2"/>
          <c:y val="0.27033533218936184"/>
          <c:w val="0.92429728583545356"/>
          <c:h val="0.4628231343936847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среднесписочной численности работников МСП в среднесписочной численности работников в Бабаевском районе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Lbls>
            <c:txPr>
              <a:bodyPr/>
              <a:lstStyle/>
              <a:p>
                <a:pPr>
                  <a:defRPr sz="1200">
                    <a:latin typeface="Century Gothic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5"/>
                <c:pt idx="0">
                  <c:v>20.399999999999999</c:v>
                </c:pt>
                <c:pt idx="1">
                  <c:v>20.399999999999999</c:v>
                </c:pt>
                <c:pt idx="2">
                  <c:v>21.52</c:v>
                </c:pt>
                <c:pt idx="3">
                  <c:v>24.7</c:v>
                </c:pt>
                <c:pt idx="4" formatCode="0.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62-4FA5-8AC5-8A6F5EAAACB3}"/>
            </c:ext>
          </c:extLst>
        </c:ser>
        <c:dLbls>
          <c:showVal val="1"/>
        </c:dLbls>
        <c:gapWidth val="100"/>
        <c:axId val="81747968"/>
        <c:axId val="81750656"/>
      </c:barChart>
      <c:catAx>
        <c:axId val="8174796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750656"/>
        <c:crosses val="autoZero"/>
        <c:auto val="1"/>
        <c:lblAlgn val="ctr"/>
        <c:lblOffset val="100"/>
      </c:catAx>
      <c:valAx>
        <c:axId val="81750656"/>
        <c:scaling>
          <c:orientation val="minMax"/>
        </c:scaling>
        <c:axPos val="l"/>
        <c:numFmt formatCode="General" sourceLinked="1"/>
        <c:majorTickMark val="none"/>
        <c:tickLblPos val="none"/>
        <c:crossAx val="817479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8953266464207092E-3"/>
          <c:y val="0.11774088805909565"/>
          <c:w val="0.75328439596935237"/>
          <c:h val="0.4794659972485374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Уровнь зарегистрированной безработицы, % к рабочей силе</c:v>
                </c:pt>
              </c:strCache>
            </c:strRef>
          </c:tx>
          <c:spPr>
            <a:ln>
              <a:solidFill>
                <a:srgbClr val="007A51"/>
              </a:solidFill>
            </a:ln>
          </c:spPr>
          <c:marker>
            <c:symbol val="circle"/>
            <c:size val="6"/>
            <c:spPr>
              <a:solidFill>
                <a:srgbClr val="007A51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5.4096680072549974E-2"/>
                  <c:y val="7.1241304803012551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4096680072549946E-2"/>
                  <c:y val="5.944884649794167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4096680072550675E-2"/>
                  <c:y val="5.944884649794167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9852417455023017E-2"/>
                  <c:y val="5.944884649794167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1.3806518395246105E-2"/>
                  <c:y val="6.5345075650477105E-2"/>
                </c:manualLayout>
              </c:layout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7A5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Лист1!$B$2:$B$7</c:f>
              <c:numCache>
                <c:formatCode>#,##0.0</c:formatCode>
                <c:ptCount val="5"/>
                <c:pt idx="0">
                  <c:v>2.6</c:v>
                </c:pt>
                <c:pt idx="1">
                  <c:v>2.2999999999999998</c:v>
                </c:pt>
                <c:pt idx="2">
                  <c:v>2.5</c:v>
                </c:pt>
                <c:pt idx="3">
                  <c:v>2.2000000000000002</c:v>
                </c:pt>
                <c:pt idx="4">
                  <c:v>2.6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A62-4FA5-8AC5-8A6F5EAAAC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Нагрузка незанятого населения на одну заявленную вакансию, чел.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6"/>
            <c:spPr>
              <a:solidFill>
                <a:srgbClr val="0070C0"/>
              </a:solidFill>
              <a:ln>
                <a:noFill/>
              </a:ln>
            </c:spPr>
          </c:marker>
          <c:dLbls>
            <c:dLbl>
              <c:idx val="4"/>
              <c:layout>
                <c:manualLayout>
                  <c:x val="-5.1218811381313525E-2"/>
                  <c:y val="-0.12430736717583155"/>
                </c:manualLayout>
              </c:layout>
              <c:dLblPos val="r"/>
              <c:showVal val="1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70C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Лист1!$C$2:$C$7</c:f>
              <c:numCache>
                <c:formatCode>#,##0.0</c:formatCode>
                <c:ptCount val="5"/>
                <c:pt idx="0">
                  <c:v>4.3</c:v>
                </c:pt>
                <c:pt idx="1">
                  <c:v>8.1</c:v>
                </c:pt>
                <c:pt idx="2">
                  <c:v>3.8</c:v>
                </c:pt>
                <c:pt idx="3">
                  <c:v>3</c:v>
                </c:pt>
                <c:pt idx="4">
                  <c:v>1.4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9FF-4287-B325-E6A1F867D520}"/>
            </c:ext>
          </c:extLst>
        </c:ser>
        <c:dLbls>
          <c:showVal val="1"/>
        </c:dLbls>
        <c:marker val="1"/>
        <c:axId val="81898496"/>
        <c:axId val="81908480"/>
      </c:lineChart>
      <c:catAx>
        <c:axId val="818984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  <a:latin typeface="Calibri" pitchFamily="34" charset="0"/>
              </a:defRPr>
            </a:pPr>
            <a:endParaRPr lang="ru-RU"/>
          </a:p>
        </c:txPr>
        <c:crossAx val="81908480"/>
        <c:crosses val="autoZero"/>
        <c:auto val="1"/>
        <c:lblAlgn val="ctr"/>
        <c:lblOffset val="100"/>
      </c:catAx>
      <c:valAx>
        <c:axId val="81908480"/>
        <c:scaling>
          <c:orientation val="minMax"/>
        </c:scaling>
        <c:axPos val="l"/>
        <c:numFmt formatCode="#,##0.0" sourceLinked="1"/>
        <c:majorTickMark val="none"/>
        <c:tickLblPos val="none"/>
        <c:spPr>
          <a:ln>
            <a:noFill/>
          </a:ln>
        </c:spPr>
        <c:crossAx val="818984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666477225861538E-3"/>
          <c:y val="0.73008014694763157"/>
          <c:w val="0.98858033015386948"/>
          <c:h val="0.24349105049911399"/>
        </c:manualLayout>
      </c:layout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2.png"/><Relationship Id="rId1" Type="http://schemas.openxmlformats.org/officeDocument/2006/relationships/image" Target="../media/image111.png"/><Relationship Id="rId6" Type="http://schemas.openxmlformats.org/officeDocument/2006/relationships/image" Target="../media/image101.png"/><Relationship Id="rId5" Type="http://schemas.openxmlformats.org/officeDocument/2006/relationships/image" Target="../media/image911.png"/><Relationship Id="rId4" Type="http://schemas.openxmlformats.org/officeDocument/2006/relationships/image" Target="../media/image8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0CC83-7A80-49DB-9770-3CC19E189F0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5234FA-182B-44AF-9D62-E605D35A3C03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ru-RU" dirty="0"/>
        </a:p>
      </dgm:t>
    </dgm:pt>
    <dgm:pt modelId="{18677D90-64A4-4E89-85E0-6E654F8AD064}" type="parTrans" cxnId="{A17C01F6-2D5F-4DB6-8F32-96EA96D1124C}">
      <dgm:prSet/>
      <dgm:spPr/>
      <dgm:t>
        <a:bodyPr/>
        <a:lstStyle/>
        <a:p>
          <a:pPr algn="ctr"/>
          <a:endParaRPr lang="ru-RU"/>
        </a:p>
      </dgm:t>
    </dgm:pt>
    <dgm:pt modelId="{70594420-945C-414F-9679-7A4D8BB3ABE3}" type="sibTrans" cxnId="{A17C01F6-2D5F-4DB6-8F32-96EA96D1124C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/>
          <a:endParaRPr lang="ru-RU"/>
        </a:p>
      </dgm:t>
    </dgm:pt>
    <dgm:pt modelId="{04E7CA25-70B3-4213-B54A-FA5C575E456C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ctr"/>
          <a:endParaRPr lang="ru-RU" dirty="0"/>
        </a:p>
      </dgm:t>
    </dgm:pt>
    <dgm:pt modelId="{0C9B1D12-C1C5-4296-A17F-6EEF8DD987D5}" type="sibTrans" cxnId="{E60E4DDA-FB47-4ADE-88BD-D84EDBFE5D5E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algn="ctr"/>
          <a:endParaRPr lang="ru-RU"/>
        </a:p>
      </dgm:t>
    </dgm:pt>
    <dgm:pt modelId="{71A05DD9-9C52-44D4-A031-B72C187BFDDE}" type="parTrans" cxnId="{E60E4DDA-FB47-4ADE-88BD-D84EDBFE5D5E}">
      <dgm:prSet/>
      <dgm:spPr/>
      <dgm:t>
        <a:bodyPr/>
        <a:lstStyle/>
        <a:p>
          <a:pPr algn="ctr"/>
          <a:endParaRPr lang="ru-RU"/>
        </a:p>
      </dgm:t>
    </dgm:pt>
    <dgm:pt modelId="{BA3B2C21-78F2-4532-AD36-9B51EF234C52}">
      <dgm:prSet phldrT="[Текст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algn="ctr"/>
          <a:endParaRPr lang="ru-RU" dirty="0"/>
        </a:p>
      </dgm:t>
    </dgm:pt>
    <dgm:pt modelId="{BE5392F3-DD1D-4C76-924D-EED273C64FD7}" type="sibTrans" cxnId="{D58D9D79-ED30-4E05-BCF1-7B9652EF4040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pPr algn="ctr"/>
          <a:endParaRPr lang="ru-RU"/>
        </a:p>
      </dgm:t>
    </dgm:pt>
    <dgm:pt modelId="{FE28052D-9164-4887-A81A-5B3A7203A3A5}" type="parTrans" cxnId="{D58D9D79-ED30-4E05-BCF1-7B9652EF4040}">
      <dgm:prSet/>
      <dgm:spPr/>
      <dgm:t>
        <a:bodyPr/>
        <a:lstStyle/>
        <a:p>
          <a:pPr algn="ctr"/>
          <a:endParaRPr lang="ru-RU"/>
        </a:p>
      </dgm:t>
    </dgm:pt>
    <dgm:pt modelId="{D3AAAAF8-B4BC-441D-977C-B4C18FD90EA3}">
      <dgm:prSet phldrT="[Текст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pPr algn="ctr"/>
          <a:endParaRPr lang="ru-RU" dirty="0"/>
        </a:p>
      </dgm:t>
    </dgm:pt>
    <dgm:pt modelId="{D7CC1AD6-7F56-4D48-BF92-B98491620DB1}" type="sibTrans" cxnId="{5DFA2E86-9763-495A-8070-C0AAA521CDFC}">
      <dgm:prSet/>
      <dgm:spPr/>
      <dgm:t>
        <a:bodyPr/>
        <a:lstStyle/>
        <a:p>
          <a:pPr algn="ctr"/>
          <a:endParaRPr lang="ru-RU"/>
        </a:p>
      </dgm:t>
    </dgm:pt>
    <dgm:pt modelId="{E977AAE0-8A9C-4E00-A59A-D9824505C5F5}" type="parTrans" cxnId="{5DFA2E86-9763-495A-8070-C0AAA521CDFC}">
      <dgm:prSet/>
      <dgm:spPr/>
      <dgm:t>
        <a:bodyPr/>
        <a:lstStyle/>
        <a:p>
          <a:pPr algn="ctr"/>
          <a:endParaRPr lang="ru-RU"/>
        </a:p>
      </dgm:t>
    </dgm:pt>
    <dgm:pt modelId="{395CEF01-08F1-4CFB-A4EA-A2931CD69775}" type="pres">
      <dgm:prSet presAssocID="{F3B0CC83-7A80-49DB-9770-3CC19E189F0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20FF739-2D8C-44B3-848B-60639C0F8525}" type="pres">
      <dgm:prSet presAssocID="{04E7CA25-70B3-4213-B54A-FA5C575E456C}" presName="composite" presStyleCnt="0"/>
      <dgm:spPr/>
      <dgm:t>
        <a:bodyPr/>
        <a:lstStyle/>
        <a:p>
          <a:endParaRPr lang="ru-RU"/>
        </a:p>
      </dgm:t>
    </dgm:pt>
    <dgm:pt modelId="{FA96D70D-B67E-4F4F-B3C5-9C1448B6E210}" type="pres">
      <dgm:prSet presAssocID="{04E7CA25-70B3-4213-B54A-FA5C575E456C}" presName="Parent1" presStyleLbl="node1" presStyleIdx="0" presStyleCnt="8" custScaleX="172015" custScaleY="142685" custLinFactNeighborX="36397" custLinFactNeighborY="166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E5309-F55F-4508-B8B0-7880BB90B138}" type="pres">
      <dgm:prSet presAssocID="{04E7CA25-70B3-4213-B54A-FA5C575E456C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DDB97-EA40-46ED-ACBF-5EAC390A8209}" type="pres">
      <dgm:prSet presAssocID="{04E7CA25-70B3-4213-B54A-FA5C575E456C}" presName="BalanceSpacing" presStyleCnt="0"/>
      <dgm:spPr/>
      <dgm:t>
        <a:bodyPr/>
        <a:lstStyle/>
        <a:p>
          <a:endParaRPr lang="ru-RU"/>
        </a:p>
      </dgm:t>
    </dgm:pt>
    <dgm:pt modelId="{2395F0C9-9646-4CB6-BB8C-66AD0A64B3AB}" type="pres">
      <dgm:prSet presAssocID="{04E7CA25-70B3-4213-B54A-FA5C575E456C}" presName="BalanceSpacing1" presStyleCnt="0"/>
      <dgm:spPr/>
      <dgm:t>
        <a:bodyPr/>
        <a:lstStyle/>
        <a:p>
          <a:endParaRPr lang="ru-RU"/>
        </a:p>
      </dgm:t>
    </dgm:pt>
    <dgm:pt modelId="{EB89CCFE-9CBF-4DA8-A755-717CC262B641}" type="pres">
      <dgm:prSet presAssocID="{0C9B1D12-C1C5-4296-A17F-6EEF8DD987D5}" presName="Accent1Text" presStyleLbl="node1" presStyleIdx="1" presStyleCnt="8" custScaleX="171202" custScaleY="147758" custLinFactNeighborX="-39223" custLinFactNeighborY="14148"/>
      <dgm:spPr/>
      <dgm:t>
        <a:bodyPr/>
        <a:lstStyle/>
        <a:p>
          <a:endParaRPr lang="ru-RU"/>
        </a:p>
      </dgm:t>
    </dgm:pt>
    <dgm:pt modelId="{B21E2208-6A6F-463C-A981-094AC1A60C81}" type="pres">
      <dgm:prSet presAssocID="{0C9B1D12-C1C5-4296-A17F-6EEF8DD987D5}" presName="spaceBetweenRectangles" presStyleCnt="0"/>
      <dgm:spPr/>
      <dgm:t>
        <a:bodyPr/>
        <a:lstStyle/>
        <a:p>
          <a:endParaRPr lang="ru-RU"/>
        </a:p>
      </dgm:t>
    </dgm:pt>
    <dgm:pt modelId="{C32A1FF3-F395-4F00-BCD7-BFFA328526BE}" type="pres">
      <dgm:prSet presAssocID="{BA3B2C21-78F2-4532-AD36-9B51EF234C52}" presName="composite" presStyleCnt="0"/>
      <dgm:spPr/>
      <dgm:t>
        <a:bodyPr/>
        <a:lstStyle/>
        <a:p>
          <a:endParaRPr lang="ru-RU"/>
        </a:p>
      </dgm:t>
    </dgm:pt>
    <dgm:pt modelId="{7C61444E-19EF-4316-A542-2A6ECE29327D}" type="pres">
      <dgm:prSet presAssocID="{BA3B2C21-78F2-4532-AD36-9B51EF234C52}" presName="Parent1" presStyleLbl="node1" presStyleIdx="2" presStyleCnt="8" custScaleX="170987" custScaleY="1403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BCBEB-6D3B-46AE-8AFA-6137E6B940E3}" type="pres">
      <dgm:prSet presAssocID="{BA3B2C21-78F2-4532-AD36-9B51EF234C52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4D63D-7F33-4893-A597-2379CBB4D967}" type="pres">
      <dgm:prSet presAssocID="{BA3B2C21-78F2-4532-AD36-9B51EF234C52}" presName="BalanceSpacing" presStyleCnt="0"/>
      <dgm:spPr/>
      <dgm:t>
        <a:bodyPr/>
        <a:lstStyle/>
        <a:p>
          <a:endParaRPr lang="ru-RU"/>
        </a:p>
      </dgm:t>
    </dgm:pt>
    <dgm:pt modelId="{E14A5139-E392-4D36-B0AC-6286DDE51EDA}" type="pres">
      <dgm:prSet presAssocID="{BA3B2C21-78F2-4532-AD36-9B51EF234C52}" presName="BalanceSpacing1" presStyleCnt="0"/>
      <dgm:spPr/>
      <dgm:t>
        <a:bodyPr/>
        <a:lstStyle/>
        <a:p>
          <a:endParaRPr lang="ru-RU"/>
        </a:p>
      </dgm:t>
    </dgm:pt>
    <dgm:pt modelId="{A84C964D-A56A-4BC9-B77A-947857C4E565}" type="pres">
      <dgm:prSet presAssocID="{BE5392F3-DD1D-4C76-924D-EED273C64FD7}" presName="Accent1Text" presStyleLbl="node1" presStyleIdx="3" presStyleCnt="8" custAng="0" custScaleX="169766" custScaleY="139657" custLinFactNeighborX="71570" custLinFactNeighborY="611"/>
      <dgm:spPr/>
      <dgm:t>
        <a:bodyPr/>
        <a:lstStyle/>
        <a:p>
          <a:endParaRPr lang="ru-RU"/>
        </a:p>
      </dgm:t>
    </dgm:pt>
    <dgm:pt modelId="{B44490DD-7509-4FB2-8330-15DCD85F4BE9}" type="pres">
      <dgm:prSet presAssocID="{BE5392F3-DD1D-4C76-924D-EED273C64FD7}" presName="spaceBetweenRectangles" presStyleCnt="0"/>
      <dgm:spPr/>
      <dgm:t>
        <a:bodyPr/>
        <a:lstStyle/>
        <a:p>
          <a:endParaRPr lang="ru-RU"/>
        </a:p>
      </dgm:t>
    </dgm:pt>
    <dgm:pt modelId="{2CD4C9C3-71F8-4BBE-854F-97B98B123F2C}" type="pres">
      <dgm:prSet presAssocID="{075234FA-182B-44AF-9D62-E605D35A3C03}" presName="composite" presStyleCnt="0"/>
      <dgm:spPr/>
      <dgm:t>
        <a:bodyPr/>
        <a:lstStyle/>
        <a:p>
          <a:endParaRPr lang="ru-RU"/>
        </a:p>
      </dgm:t>
    </dgm:pt>
    <dgm:pt modelId="{D246363C-E5BF-467C-BADA-32A9E35B6569}" type="pres">
      <dgm:prSet presAssocID="{075234FA-182B-44AF-9D62-E605D35A3C03}" presName="Parent1" presStyleLbl="node1" presStyleIdx="4" presStyleCnt="8" custAng="0" custScaleX="175146" custScaleY="142084" custLinFactNeighborX="37963" custLinFactNeighborY="-124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E841B-554C-473D-A609-0EC994E578B4}" type="pres">
      <dgm:prSet presAssocID="{075234FA-182B-44AF-9D62-E605D35A3C03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06135-6FD2-440E-8725-B3C38E609F6C}" type="pres">
      <dgm:prSet presAssocID="{075234FA-182B-44AF-9D62-E605D35A3C03}" presName="BalanceSpacing" presStyleCnt="0"/>
      <dgm:spPr/>
      <dgm:t>
        <a:bodyPr/>
        <a:lstStyle/>
        <a:p>
          <a:endParaRPr lang="ru-RU"/>
        </a:p>
      </dgm:t>
    </dgm:pt>
    <dgm:pt modelId="{8F6B4A9A-5F6A-49B6-A96E-DDE7E57A25E1}" type="pres">
      <dgm:prSet presAssocID="{075234FA-182B-44AF-9D62-E605D35A3C03}" presName="BalanceSpacing1" presStyleCnt="0"/>
      <dgm:spPr/>
      <dgm:t>
        <a:bodyPr/>
        <a:lstStyle/>
        <a:p>
          <a:endParaRPr lang="ru-RU"/>
        </a:p>
      </dgm:t>
    </dgm:pt>
    <dgm:pt modelId="{38778F14-2513-4CD5-8B97-83AFE6D12092}" type="pres">
      <dgm:prSet presAssocID="{70594420-945C-414F-9679-7A4D8BB3ABE3}" presName="Accent1Text" presStyleLbl="node1" presStyleIdx="5" presStyleCnt="8" custAng="0" custScaleX="173451" custScaleY="140707" custLinFactNeighborX="-40348" custLinFactNeighborY="-13104"/>
      <dgm:spPr/>
      <dgm:t>
        <a:bodyPr/>
        <a:lstStyle/>
        <a:p>
          <a:endParaRPr lang="ru-RU"/>
        </a:p>
      </dgm:t>
    </dgm:pt>
    <dgm:pt modelId="{6BA1102D-5385-437C-913C-226196366B94}" type="pres">
      <dgm:prSet presAssocID="{70594420-945C-414F-9679-7A4D8BB3ABE3}" presName="spaceBetweenRectangles" presStyleCnt="0"/>
      <dgm:spPr/>
      <dgm:t>
        <a:bodyPr/>
        <a:lstStyle/>
        <a:p>
          <a:endParaRPr lang="ru-RU"/>
        </a:p>
      </dgm:t>
    </dgm:pt>
    <dgm:pt modelId="{AE54A43E-6819-46B8-ABAC-F74CA131BDB6}" type="pres">
      <dgm:prSet presAssocID="{D3AAAAF8-B4BC-441D-977C-B4C18FD90EA3}" presName="composite" presStyleCnt="0"/>
      <dgm:spPr/>
      <dgm:t>
        <a:bodyPr/>
        <a:lstStyle/>
        <a:p>
          <a:endParaRPr lang="ru-RU"/>
        </a:p>
      </dgm:t>
    </dgm:pt>
    <dgm:pt modelId="{39AAF82D-E87F-4442-96FC-D7CF76D17F38}" type="pres">
      <dgm:prSet presAssocID="{D3AAAAF8-B4BC-441D-977C-B4C18FD90EA3}" presName="Parent1" presStyleLbl="node1" presStyleIdx="6" presStyleCnt="8" custScaleX="164820" custScaleY="132238" custLinFactX="-79915" custLinFactY="-100000" custLinFactNeighborX="-100000" custLinFactNeighborY="-149127">
        <dgm:presLayoutVars>
          <dgm:chMax val="1"/>
          <dgm:chPref val="1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BA45092C-BD5F-4339-953F-909E350790D1}" type="pres">
      <dgm:prSet presAssocID="{D3AAAAF8-B4BC-441D-977C-B4C18FD90EA3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F6A4C-5634-4B03-9A6F-CD68BF4C8DA3}" type="pres">
      <dgm:prSet presAssocID="{D3AAAAF8-B4BC-441D-977C-B4C18FD90EA3}" presName="BalanceSpacing" presStyleCnt="0"/>
      <dgm:spPr/>
      <dgm:t>
        <a:bodyPr/>
        <a:lstStyle/>
        <a:p>
          <a:endParaRPr lang="ru-RU"/>
        </a:p>
      </dgm:t>
    </dgm:pt>
    <dgm:pt modelId="{EA827E91-C3C0-4C54-A98C-AD7C602020BB}" type="pres">
      <dgm:prSet presAssocID="{D3AAAAF8-B4BC-441D-977C-B4C18FD90EA3}" presName="BalanceSpacing1" presStyleCnt="0"/>
      <dgm:spPr/>
      <dgm:t>
        <a:bodyPr/>
        <a:lstStyle/>
        <a:p>
          <a:endParaRPr lang="ru-RU"/>
        </a:p>
      </dgm:t>
    </dgm:pt>
    <dgm:pt modelId="{23C4032A-47F4-477C-9156-5ABE2958C892}" type="pres">
      <dgm:prSet presAssocID="{D7CC1AD6-7F56-4D48-BF92-B98491620DB1}" presName="Accent1Text" presStyleLbl="node1" presStyleIdx="7" presStyleCnt="8" custFlipHor="1" custScaleX="43622" custScaleY="27019" custLinFactX="100000" custLinFactNeighborX="116381" custLinFactNeighborY="34096"/>
      <dgm:spPr/>
      <dgm:t>
        <a:bodyPr/>
        <a:lstStyle/>
        <a:p>
          <a:endParaRPr lang="ru-RU"/>
        </a:p>
      </dgm:t>
    </dgm:pt>
  </dgm:ptLst>
  <dgm:cxnLst>
    <dgm:cxn modelId="{E60E4DDA-FB47-4ADE-88BD-D84EDBFE5D5E}" srcId="{F3B0CC83-7A80-49DB-9770-3CC19E189F0E}" destId="{04E7CA25-70B3-4213-B54A-FA5C575E456C}" srcOrd="0" destOrd="0" parTransId="{71A05DD9-9C52-44D4-A031-B72C187BFDDE}" sibTransId="{0C9B1D12-C1C5-4296-A17F-6EEF8DD987D5}"/>
    <dgm:cxn modelId="{DEF1EDA0-6A23-4233-978E-2A00AC75C5F0}" type="presOf" srcId="{BE5392F3-DD1D-4C76-924D-EED273C64FD7}" destId="{A84C964D-A56A-4BC9-B77A-947857C4E565}" srcOrd="0" destOrd="0" presId="urn:microsoft.com/office/officeart/2008/layout/AlternatingHexagons"/>
    <dgm:cxn modelId="{79DAEB26-6134-4760-909C-913A04CC5C94}" type="presOf" srcId="{075234FA-182B-44AF-9D62-E605D35A3C03}" destId="{D246363C-E5BF-467C-BADA-32A9E35B6569}" srcOrd="0" destOrd="0" presId="urn:microsoft.com/office/officeart/2008/layout/AlternatingHexagons"/>
    <dgm:cxn modelId="{BAFD685A-1C64-4377-A297-C222DBE8D499}" type="presOf" srcId="{70594420-945C-414F-9679-7A4D8BB3ABE3}" destId="{38778F14-2513-4CD5-8B97-83AFE6D12092}" srcOrd="0" destOrd="0" presId="urn:microsoft.com/office/officeart/2008/layout/AlternatingHexagons"/>
    <dgm:cxn modelId="{D58D9D79-ED30-4E05-BCF1-7B9652EF4040}" srcId="{F3B0CC83-7A80-49DB-9770-3CC19E189F0E}" destId="{BA3B2C21-78F2-4532-AD36-9B51EF234C52}" srcOrd="1" destOrd="0" parTransId="{FE28052D-9164-4887-A81A-5B3A7203A3A5}" sibTransId="{BE5392F3-DD1D-4C76-924D-EED273C64FD7}"/>
    <dgm:cxn modelId="{2368944E-78E7-4879-961D-25035DE570CF}" type="presOf" srcId="{04E7CA25-70B3-4213-B54A-FA5C575E456C}" destId="{FA96D70D-B67E-4F4F-B3C5-9C1448B6E210}" srcOrd="0" destOrd="0" presId="urn:microsoft.com/office/officeart/2008/layout/AlternatingHexagons"/>
    <dgm:cxn modelId="{E8D2903E-6C29-4F13-9353-FC421CFEC254}" type="presOf" srcId="{BA3B2C21-78F2-4532-AD36-9B51EF234C52}" destId="{7C61444E-19EF-4316-A542-2A6ECE29327D}" srcOrd="0" destOrd="0" presId="urn:microsoft.com/office/officeart/2008/layout/AlternatingHexagons"/>
    <dgm:cxn modelId="{A17C01F6-2D5F-4DB6-8F32-96EA96D1124C}" srcId="{F3B0CC83-7A80-49DB-9770-3CC19E189F0E}" destId="{075234FA-182B-44AF-9D62-E605D35A3C03}" srcOrd="2" destOrd="0" parTransId="{18677D90-64A4-4E89-85E0-6E654F8AD064}" sibTransId="{70594420-945C-414F-9679-7A4D8BB3ABE3}"/>
    <dgm:cxn modelId="{5DFA2E86-9763-495A-8070-C0AAA521CDFC}" srcId="{F3B0CC83-7A80-49DB-9770-3CC19E189F0E}" destId="{D3AAAAF8-B4BC-441D-977C-B4C18FD90EA3}" srcOrd="3" destOrd="0" parTransId="{E977AAE0-8A9C-4E00-A59A-D9824505C5F5}" sibTransId="{D7CC1AD6-7F56-4D48-BF92-B98491620DB1}"/>
    <dgm:cxn modelId="{C0AD1703-17D3-4629-B842-C0F1DE9F51B9}" type="presOf" srcId="{F3B0CC83-7A80-49DB-9770-3CC19E189F0E}" destId="{395CEF01-08F1-4CFB-A4EA-A2931CD69775}" srcOrd="0" destOrd="0" presId="urn:microsoft.com/office/officeart/2008/layout/AlternatingHexagons"/>
    <dgm:cxn modelId="{E35D3DE1-12F1-495C-B5B5-B8C1E9EA5AD0}" type="presOf" srcId="{D7CC1AD6-7F56-4D48-BF92-B98491620DB1}" destId="{23C4032A-47F4-477C-9156-5ABE2958C892}" srcOrd="0" destOrd="0" presId="urn:microsoft.com/office/officeart/2008/layout/AlternatingHexagons"/>
    <dgm:cxn modelId="{72E891AC-4365-453D-B988-243503F724DE}" type="presOf" srcId="{0C9B1D12-C1C5-4296-A17F-6EEF8DD987D5}" destId="{EB89CCFE-9CBF-4DA8-A755-717CC262B641}" srcOrd="0" destOrd="0" presId="urn:microsoft.com/office/officeart/2008/layout/AlternatingHexagons"/>
    <dgm:cxn modelId="{0456C6B0-A147-43A1-80DD-6D4BCE4E7C5A}" type="presOf" srcId="{D3AAAAF8-B4BC-441D-977C-B4C18FD90EA3}" destId="{39AAF82D-E87F-4442-96FC-D7CF76D17F38}" srcOrd="0" destOrd="0" presId="urn:microsoft.com/office/officeart/2008/layout/AlternatingHexagons"/>
    <dgm:cxn modelId="{6F9CE06C-6DEF-4B2B-A9BF-39F58DD4C545}" type="presParOf" srcId="{395CEF01-08F1-4CFB-A4EA-A2931CD69775}" destId="{B20FF739-2D8C-44B3-848B-60639C0F8525}" srcOrd="0" destOrd="0" presId="urn:microsoft.com/office/officeart/2008/layout/AlternatingHexagons"/>
    <dgm:cxn modelId="{D7B792C7-6460-48B2-8773-E753C32A33D6}" type="presParOf" srcId="{B20FF739-2D8C-44B3-848B-60639C0F8525}" destId="{FA96D70D-B67E-4F4F-B3C5-9C1448B6E210}" srcOrd="0" destOrd="0" presId="urn:microsoft.com/office/officeart/2008/layout/AlternatingHexagons"/>
    <dgm:cxn modelId="{AB10D9D2-482B-42E1-A61F-B2DED5E363DE}" type="presParOf" srcId="{B20FF739-2D8C-44B3-848B-60639C0F8525}" destId="{D00E5309-F55F-4508-B8B0-7880BB90B138}" srcOrd="1" destOrd="0" presId="urn:microsoft.com/office/officeart/2008/layout/AlternatingHexagons"/>
    <dgm:cxn modelId="{3C5E7443-EB12-41DB-B4CA-18D49B03DCE1}" type="presParOf" srcId="{B20FF739-2D8C-44B3-848B-60639C0F8525}" destId="{A8BDDB97-EA40-46ED-ACBF-5EAC390A8209}" srcOrd="2" destOrd="0" presId="urn:microsoft.com/office/officeart/2008/layout/AlternatingHexagons"/>
    <dgm:cxn modelId="{7FC71D1A-893B-46AF-9310-4E94C73DA504}" type="presParOf" srcId="{B20FF739-2D8C-44B3-848B-60639C0F8525}" destId="{2395F0C9-9646-4CB6-BB8C-66AD0A64B3AB}" srcOrd="3" destOrd="0" presId="urn:microsoft.com/office/officeart/2008/layout/AlternatingHexagons"/>
    <dgm:cxn modelId="{A9CFDA09-ACA2-496B-B593-0D44BAA3CFFF}" type="presParOf" srcId="{B20FF739-2D8C-44B3-848B-60639C0F8525}" destId="{EB89CCFE-9CBF-4DA8-A755-717CC262B641}" srcOrd="4" destOrd="0" presId="urn:microsoft.com/office/officeart/2008/layout/AlternatingHexagons"/>
    <dgm:cxn modelId="{CBDCB784-2955-41B7-A605-7FD71298794F}" type="presParOf" srcId="{395CEF01-08F1-4CFB-A4EA-A2931CD69775}" destId="{B21E2208-6A6F-463C-A981-094AC1A60C81}" srcOrd="1" destOrd="0" presId="urn:microsoft.com/office/officeart/2008/layout/AlternatingHexagons"/>
    <dgm:cxn modelId="{F66331AF-03F1-46CD-A79A-6283C7361574}" type="presParOf" srcId="{395CEF01-08F1-4CFB-A4EA-A2931CD69775}" destId="{C32A1FF3-F395-4F00-BCD7-BFFA328526BE}" srcOrd="2" destOrd="0" presId="urn:microsoft.com/office/officeart/2008/layout/AlternatingHexagons"/>
    <dgm:cxn modelId="{C1EB51C5-B244-4F54-955E-43D401BDAC66}" type="presParOf" srcId="{C32A1FF3-F395-4F00-BCD7-BFFA328526BE}" destId="{7C61444E-19EF-4316-A542-2A6ECE29327D}" srcOrd="0" destOrd="0" presId="urn:microsoft.com/office/officeart/2008/layout/AlternatingHexagons"/>
    <dgm:cxn modelId="{D9B4EAFA-003D-4DAB-9174-995361A7FF0E}" type="presParOf" srcId="{C32A1FF3-F395-4F00-BCD7-BFFA328526BE}" destId="{2E3BCBEB-6D3B-46AE-8AFA-6137E6B940E3}" srcOrd="1" destOrd="0" presId="urn:microsoft.com/office/officeart/2008/layout/AlternatingHexagons"/>
    <dgm:cxn modelId="{1784C996-CEB1-416F-90BD-198C29AD1B37}" type="presParOf" srcId="{C32A1FF3-F395-4F00-BCD7-BFFA328526BE}" destId="{98B4D63D-7F33-4893-A597-2379CBB4D967}" srcOrd="2" destOrd="0" presId="urn:microsoft.com/office/officeart/2008/layout/AlternatingHexagons"/>
    <dgm:cxn modelId="{9E86EEDB-32E6-4570-8A84-B284CE8490AD}" type="presParOf" srcId="{C32A1FF3-F395-4F00-BCD7-BFFA328526BE}" destId="{E14A5139-E392-4D36-B0AC-6286DDE51EDA}" srcOrd="3" destOrd="0" presId="urn:microsoft.com/office/officeart/2008/layout/AlternatingHexagons"/>
    <dgm:cxn modelId="{9BECA148-2571-444A-84B1-D57AD219CBA6}" type="presParOf" srcId="{C32A1FF3-F395-4F00-BCD7-BFFA328526BE}" destId="{A84C964D-A56A-4BC9-B77A-947857C4E565}" srcOrd="4" destOrd="0" presId="urn:microsoft.com/office/officeart/2008/layout/AlternatingHexagons"/>
    <dgm:cxn modelId="{C2A13DD3-24A5-4192-9810-27B94A32C5C9}" type="presParOf" srcId="{395CEF01-08F1-4CFB-A4EA-A2931CD69775}" destId="{B44490DD-7509-4FB2-8330-15DCD85F4BE9}" srcOrd="3" destOrd="0" presId="urn:microsoft.com/office/officeart/2008/layout/AlternatingHexagons"/>
    <dgm:cxn modelId="{399EA565-1BF2-4E64-8600-A976A26A2220}" type="presParOf" srcId="{395CEF01-08F1-4CFB-A4EA-A2931CD69775}" destId="{2CD4C9C3-71F8-4BBE-854F-97B98B123F2C}" srcOrd="4" destOrd="0" presId="urn:microsoft.com/office/officeart/2008/layout/AlternatingHexagons"/>
    <dgm:cxn modelId="{41705CFC-A20E-4107-98BA-FCEE95044221}" type="presParOf" srcId="{2CD4C9C3-71F8-4BBE-854F-97B98B123F2C}" destId="{D246363C-E5BF-467C-BADA-32A9E35B6569}" srcOrd="0" destOrd="0" presId="urn:microsoft.com/office/officeart/2008/layout/AlternatingHexagons"/>
    <dgm:cxn modelId="{ADE5D46A-E12F-495D-87FC-B67B744AF56C}" type="presParOf" srcId="{2CD4C9C3-71F8-4BBE-854F-97B98B123F2C}" destId="{16FE841B-554C-473D-A609-0EC994E578B4}" srcOrd="1" destOrd="0" presId="urn:microsoft.com/office/officeart/2008/layout/AlternatingHexagons"/>
    <dgm:cxn modelId="{1A9D8D3E-1549-40B2-B684-E71650E80A44}" type="presParOf" srcId="{2CD4C9C3-71F8-4BBE-854F-97B98B123F2C}" destId="{C1806135-6FD2-440E-8725-B3C38E609F6C}" srcOrd="2" destOrd="0" presId="urn:microsoft.com/office/officeart/2008/layout/AlternatingHexagons"/>
    <dgm:cxn modelId="{55894718-FA71-463F-8BA5-728C8B74D779}" type="presParOf" srcId="{2CD4C9C3-71F8-4BBE-854F-97B98B123F2C}" destId="{8F6B4A9A-5F6A-49B6-A96E-DDE7E57A25E1}" srcOrd="3" destOrd="0" presId="urn:microsoft.com/office/officeart/2008/layout/AlternatingHexagons"/>
    <dgm:cxn modelId="{8FF4E5D6-6F7C-49A9-BAF0-CF53861D7657}" type="presParOf" srcId="{2CD4C9C3-71F8-4BBE-854F-97B98B123F2C}" destId="{38778F14-2513-4CD5-8B97-83AFE6D12092}" srcOrd="4" destOrd="0" presId="urn:microsoft.com/office/officeart/2008/layout/AlternatingHexagons"/>
    <dgm:cxn modelId="{1D22228D-612E-4B86-A290-7D18175A27E6}" type="presParOf" srcId="{395CEF01-08F1-4CFB-A4EA-A2931CD69775}" destId="{6BA1102D-5385-437C-913C-226196366B94}" srcOrd="5" destOrd="0" presId="urn:microsoft.com/office/officeart/2008/layout/AlternatingHexagons"/>
    <dgm:cxn modelId="{8D133403-9D42-4B2E-BF03-30E24E36A780}" type="presParOf" srcId="{395CEF01-08F1-4CFB-A4EA-A2931CD69775}" destId="{AE54A43E-6819-46B8-ABAC-F74CA131BDB6}" srcOrd="6" destOrd="0" presId="urn:microsoft.com/office/officeart/2008/layout/AlternatingHexagons"/>
    <dgm:cxn modelId="{26B5F3CB-BFEF-4D62-AEB4-A6EF7C6219B1}" type="presParOf" srcId="{AE54A43E-6819-46B8-ABAC-F74CA131BDB6}" destId="{39AAF82D-E87F-4442-96FC-D7CF76D17F38}" srcOrd="0" destOrd="0" presId="urn:microsoft.com/office/officeart/2008/layout/AlternatingHexagons"/>
    <dgm:cxn modelId="{823D745B-B817-4360-83CA-99278FA972C0}" type="presParOf" srcId="{AE54A43E-6819-46B8-ABAC-F74CA131BDB6}" destId="{BA45092C-BD5F-4339-953F-909E350790D1}" srcOrd="1" destOrd="0" presId="urn:microsoft.com/office/officeart/2008/layout/AlternatingHexagons"/>
    <dgm:cxn modelId="{6B4E8E12-A995-47D1-9F62-2F6D0C1D49D1}" type="presParOf" srcId="{AE54A43E-6819-46B8-ABAC-F74CA131BDB6}" destId="{3D5F6A4C-5634-4B03-9A6F-CD68BF4C8DA3}" srcOrd="2" destOrd="0" presId="urn:microsoft.com/office/officeart/2008/layout/AlternatingHexagons"/>
    <dgm:cxn modelId="{B6A69D10-4B3C-4956-9E85-F5FD04C13030}" type="presParOf" srcId="{AE54A43E-6819-46B8-ABAC-F74CA131BDB6}" destId="{EA827E91-C3C0-4C54-A98C-AD7C602020BB}" srcOrd="3" destOrd="0" presId="urn:microsoft.com/office/officeart/2008/layout/AlternatingHexagons"/>
    <dgm:cxn modelId="{DCDDED5C-AD1D-48C3-8F5B-FCCA5B8E5AD2}" type="presParOf" srcId="{AE54A43E-6819-46B8-ABAC-F74CA131BDB6}" destId="{23C4032A-47F4-477C-9156-5ABE2958C892}" srcOrd="4" destOrd="0" presId="urn:microsoft.com/office/officeart/2008/layout/AlternatingHexagon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E6C614-49FB-4D93-8B1D-FDE69F90E1D9}" type="doc">
      <dgm:prSet loTypeId="urn:microsoft.com/office/officeart/2005/8/layout/pyramid2" loCatId="pyramid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AB5ACB4-DD10-4C6E-B7D7-6098D52FC827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Лесозаготовительная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F8BF184D-F259-4E7D-AC9B-904DA185C924}" type="parTrans" cxnId="{6266571E-2AF8-4245-911E-44CE9A406FC8}">
      <dgm:prSet/>
      <dgm:spPr/>
      <dgm:t>
        <a:bodyPr/>
        <a:lstStyle/>
        <a:p>
          <a:endParaRPr lang="ru-RU"/>
        </a:p>
      </dgm:t>
    </dgm:pt>
    <dgm:pt modelId="{9B9B7CE4-8599-48BB-84D8-6AAB10A07825}" type="sibTrans" cxnId="{6266571E-2AF8-4245-911E-44CE9A406FC8}">
      <dgm:prSet/>
      <dgm:spPr/>
      <dgm:t>
        <a:bodyPr/>
        <a:lstStyle/>
        <a:p>
          <a:endParaRPr lang="ru-RU"/>
        </a:p>
      </dgm:t>
    </dgm:pt>
    <dgm:pt modelId="{8A69CAE4-B4EC-4F99-A386-672E477B4A60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Деревообрабатывающая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6E932B52-8C3F-4281-9CBD-6D955588AF35}" type="parTrans" cxnId="{99E1DC52-E599-43C0-A4AF-5A4A40E3DB74}">
      <dgm:prSet/>
      <dgm:spPr/>
      <dgm:t>
        <a:bodyPr/>
        <a:lstStyle/>
        <a:p>
          <a:endParaRPr lang="ru-RU"/>
        </a:p>
      </dgm:t>
    </dgm:pt>
    <dgm:pt modelId="{ED0831EA-E7AE-4174-96D6-2A3E390CA5D0}" type="sibTrans" cxnId="{99E1DC52-E599-43C0-A4AF-5A4A40E3DB74}">
      <dgm:prSet/>
      <dgm:spPr/>
      <dgm:t>
        <a:bodyPr/>
        <a:lstStyle/>
        <a:p>
          <a:endParaRPr lang="ru-RU"/>
        </a:p>
      </dgm:t>
    </dgm:pt>
    <dgm:pt modelId="{D772F539-CE7C-42EC-92E7-31E774A5F842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Электроэнергетика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E1D0172-AB00-4003-AC26-912AEB687721}" type="parTrans" cxnId="{0965DDB7-99E1-4AA8-BA16-A37E80A88D42}">
      <dgm:prSet/>
      <dgm:spPr/>
      <dgm:t>
        <a:bodyPr/>
        <a:lstStyle/>
        <a:p>
          <a:endParaRPr lang="ru-RU"/>
        </a:p>
      </dgm:t>
    </dgm:pt>
    <dgm:pt modelId="{F71C81BF-241E-40A3-A2BA-20C36F3B5926}" type="sibTrans" cxnId="{0965DDB7-99E1-4AA8-BA16-A37E80A88D42}">
      <dgm:prSet/>
      <dgm:spPr/>
      <dgm:t>
        <a:bodyPr/>
        <a:lstStyle/>
        <a:p>
          <a:endParaRPr lang="ru-RU"/>
        </a:p>
      </dgm:t>
    </dgm:pt>
    <dgm:pt modelId="{9358EA39-B830-40EA-9141-CFC6544004F9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Транспорт и связь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F47CF51-A11C-4587-B8AD-254618129D56}" type="parTrans" cxnId="{BCB97ED1-CA52-4581-8CA1-392567715438}">
      <dgm:prSet/>
      <dgm:spPr/>
      <dgm:t>
        <a:bodyPr/>
        <a:lstStyle/>
        <a:p>
          <a:endParaRPr lang="ru-RU"/>
        </a:p>
      </dgm:t>
    </dgm:pt>
    <dgm:pt modelId="{5B5038DB-8D1B-4190-84E0-9439A7F42A2B}" type="sibTrans" cxnId="{BCB97ED1-CA52-4581-8CA1-392567715438}">
      <dgm:prSet/>
      <dgm:spPr/>
      <dgm:t>
        <a:bodyPr/>
        <a:lstStyle/>
        <a:p>
          <a:endParaRPr lang="ru-RU"/>
        </a:p>
      </dgm:t>
    </dgm:pt>
    <dgm:pt modelId="{4974FB59-EC99-4E99-834A-5B47CE2F82F0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Добыча полезных ископаемых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CF13DCD-4D82-4D07-9B82-C46145C9E31F}" type="parTrans" cxnId="{E8B9A1D4-FA1A-4F4C-9793-64A8AFEDA69E}">
      <dgm:prSet/>
      <dgm:spPr/>
      <dgm:t>
        <a:bodyPr/>
        <a:lstStyle/>
        <a:p>
          <a:endParaRPr lang="ru-RU"/>
        </a:p>
      </dgm:t>
    </dgm:pt>
    <dgm:pt modelId="{A03B2E91-9BEA-4F23-AE01-7717254DDB88}" type="sibTrans" cxnId="{E8B9A1D4-FA1A-4F4C-9793-64A8AFEDA69E}">
      <dgm:prSet/>
      <dgm:spPr/>
      <dgm:t>
        <a:bodyPr/>
        <a:lstStyle/>
        <a:p>
          <a:endParaRPr lang="ru-RU"/>
        </a:p>
      </dgm:t>
    </dgm:pt>
    <dgm:pt modelId="{078E3227-FA67-47C2-A9F8-6E03CBA9D1E8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Сельское хозяйство и пищевая промышленность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D5DAF41-8DD4-4446-A4B1-39F4F035494E}" type="parTrans" cxnId="{A7BD30F5-811F-4DAD-B8D4-CB954E297020}">
      <dgm:prSet/>
      <dgm:spPr/>
      <dgm:t>
        <a:bodyPr/>
        <a:lstStyle/>
        <a:p>
          <a:endParaRPr lang="ru-RU"/>
        </a:p>
      </dgm:t>
    </dgm:pt>
    <dgm:pt modelId="{17C38A66-A541-46CE-8575-79555B96BE01}" type="sibTrans" cxnId="{A7BD30F5-811F-4DAD-B8D4-CB954E297020}">
      <dgm:prSet/>
      <dgm:spPr/>
      <dgm:t>
        <a:bodyPr/>
        <a:lstStyle/>
        <a:p>
          <a:endParaRPr lang="ru-RU"/>
        </a:p>
      </dgm:t>
    </dgm:pt>
    <dgm:pt modelId="{62D0C343-A103-483A-82AF-B96FD9AA9618}" type="pres">
      <dgm:prSet presAssocID="{03E6C614-49FB-4D93-8B1D-FDE69F90E1D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0E7598-089A-4710-8501-E604108198ED}" type="pres">
      <dgm:prSet presAssocID="{03E6C614-49FB-4D93-8B1D-FDE69F90E1D9}" presName="pyramid" presStyleLbl="node1" presStyleIdx="0" presStyleCnt="1"/>
      <dgm:spPr/>
    </dgm:pt>
    <dgm:pt modelId="{BA4AC082-C08E-4AFE-BCDA-9D9E89255292}" type="pres">
      <dgm:prSet presAssocID="{03E6C614-49FB-4D93-8B1D-FDE69F90E1D9}" presName="theList" presStyleCnt="0"/>
      <dgm:spPr/>
    </dgm:pt>
    <dgm:pt modelId="{6806E406-3203-42D7-9589-F4E871688AB0}" type="pres">
      <dgm:prSet presAssocID="{4AB5ACB4-DD10-4C6E-B7D7-6098D52FC827}" presName="aNode" presStyleLbl="fgAcc1" presStyleIdx="0" presStyleCnt="6" custLinFactNeighborX="1718" custLinFactNeighborY="39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4C5F7-5535-4255-AB99-5E8FBCCF04F4}" type="pres">
      <dgm:prSet presAssocID="{4AB5ACB4-DD10-4C6E-B7D7-6098D52FC827}" presName="aSpace" presStyleCnt="0"/>
      <dgm:spPr/>
    </dgm:pt>
    <dgm:pt modelId="{6E625996-3636-4D8A-8EC7-83C6744A9078}" type="pres">
      <dgm:prSet presAssocID="{8A69CAE4-B4EC-4F99-A386-672E477B4A60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74FA3-0B64-4A7B-91E1-20216C641672}" type="pres">
      <dgm:prSet presAssocID="{8A69CAE4-B4EC-4F99-A386-672E477B4A60}" presName="aSpace" presStyleCnt="0"/>
      <dgm:spPr/>
    </dgm:pt>
    <dgm:pt modelId="{CA63C2EF-F094-4786-9226-A90D00DBA5E9}" type="pres">
      <dgm:prSet presAssocID="{D772F539-CE7C-42EC-92E7-31E774A5F842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804C1-893C-43F6-BF20-95938480F679}" type="pres">
      <dgm:prSet presAssocID="{D772F539-CE7C-42EC-92E7-31E774A5F842}" presName="aSpace" presStyleCnt="0"/>
      <dgm:spPr/>
    </dgm:pt>
    <dgm:pt modelId="{517C01E4-8917-46C9-8F2B-10DBFCBCB7A3}" type="pres">
      <dgm:prSet presAssocID="{9358EA39-B830-40EA-9141-CFC6544004F9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EF5F2-93BB-4B6F-BF64-069C4523906F}" type="pres">
      <dgm:prSet presAssocID="{9358EA39-B830-40EA-9141-CFC6544004F9}" presName="aSpace" presStyleCnt="0"/>
      <dgm:spPr/>
    </dgm:pt>
    <dgm:pt modelId="{4AD50A29-3D07-4788-9D38-CD07FE072A0B}" type="pres">
      <dgm:prSet presAssocID="{4974FB59-EC99-4E99-834A-5B47CE2F82F0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50098-EE5D-4A73-9CD8-B972BA07BAC1}" type="pres">
      <dgm:prSet presAssocID="{4974FB59-EC99-4E99-834A-5B47CE2F82F0}" presName="aSpace" presStyleCnt="0"/>
      <dgm:spPr/>
    </dgm:pt>
    <dgm:pt modelId="{8DBB6AC7-7BC5-489E-AE6E-288A230FEC77}" type="pres">
      <dgm:prSet presAssocID="{078E3227-FA67-47C2-A9F8-6E03CBA9D1E8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8EC04-B0D2-42B8-A94F-BDA63809D3E5}" type="pres">
      <dgm:prSet presAssocID="{078E3227-FA67-47C2-A9F8-6E03CBA9D1E8}" presName="aSpace" presStyleCnt="0"/>
      <dgm:spPr/>
    </dgm:pt>
  </dgm:ptLst>
  <dgm:cxnLst>
    <dgm:cxn modelId="{99E1DC52-E599-43C0-A4AF-5A4A40E3DB74}" srcId="{03E6C614-49FB-4D93-8B1D-FDE69F90E1D9}" destId="{8A69CAE4-B4EC-4F99-A386-672E477B4A60}" srcOrd="1" destOrd="0" parTransId="{6E932B52-8C3F-4281-9CBD-6D955588AF35}" sibTransId="{ED0831EA-E7AE-4174-96D6-2A3E390CA5D0}"/>
    <dgm:cxn modelId="{7DD8519C-DC20-436D-A6CD-8E9DA1351C04}" type="presOf" srcId="{4974FB59-EC99-4E99-834A-5B47CE2F82F0}" destId="{4AD50A29-3D07-4788-9D38-CD07FE072A0B}" srcOrd="0" destOrd="0" presId="urn:microsoft.com/office/officeart/2005/8/layout/pyramid2"/>
    <dgm:cxn modelId="{0C68E901-659D-46BA-87B0-B24C60CA49B1}" type="presOf" srcId="{03E6C614-49FB-4D93-8B1D-FDE69F90E1D9}" destId="{62D0C343-A103-483A-82AF-B96FD9AA9618}" srcOrd="0" destOrd="0" presId="urn:microsoft.com/office/officeart/2005/8/layout/pyramid2"/>
    <dgm:cxn modelId="{E8B9A1D4-FA1A-4F4C-9793-64A8AFEDA69E}" srcId="{03E6C614-49FB-4D93-8B1D-FDE69F90E1D9}" destId="{4974FB59-EC99-4E99-834A-5B47CE2F82F0}" srcOrd="4" destOrd="0" parTransId="{3CF13DCD-4D82-4D07-9B82-C46145C9E31F}" sibTransId="{A03B2E91-9BEA-4F23-AE01-7717254DDB88}"/>
    <dgm:cxn modelId="{0965DDB7-99E1-4AA8-BA16-A37E80A88D42}" srcId="{03E6C614-49FB-4D93-8B1D-FDE69F90E1D9}" destId="{D772F539-CE7C-42EC-92E7-31E774A5F842}" srcOrd="2" destOrd="0" parTransId="{8E1D0172-AB00-4003-AC26-912AEB687721}" sibTransId="{F71C81BF-241E-40A3-A2BA-20C36F3B5926}"/>
    <dgm:cxn modelId="{C749153E-639A-4572-82B1-C1639B70A0DC}" type="presOf" srcId="{D772F539-CE7C-42EC-92E7-31E774A5F842}" destId="{CA63C2EF-F094-4786-9226-A90D00DBA5E9}" srcOrd="0" destOrd="0" presId="urn:microsoft.com/office/officeart/2005/8/layout/pyramid2"/>
    <dgm:cxn modelId="{BCB97ED1-CA52-4581-8CA1-392567715438}" srcId="{03E6C614-49FB-4D93-8B1D-FDE69F90E1D9}" destId="{9358EA39-B830-40EA-9141-CFC6544004F9}" srcOrd="3" destOrd="0" parTransId="{3F47CF51-A11C-4587-B8AD-254618129D56}" sibTransId="{5B5038DB-8D1B-4190-84E0-9439A7F42A2B}"/>
    <dgm:cxn modelId="{AA8D117F-6E0C-40AB-9F87-00EEF567F6F9}" type="presOf" srcId="{8A69CAE4-B4EC-4F99-A386-672E477B4A60}" destId="{6E625996-3636-4D8A-8EC7-83C6744A9078}" srcOrd="0" destOrd="0" presId="urn:microsoft.com/office/officeart/2005/8/layout/pyramid2"/>
    <dgm:cxn modelId="{17E844FF-5307-4218-9DEF-BD65BFF17460}" type="presOf" srcId="{078E3227-FA67-47C2-A9F8-6E03CBA9D1E8}" destId="{8DBB6AC7-7BC5-489E-AE6E-288A230FEC77}" srcOrd="0" destOrd="0" presId="urn:microsoft.com/office/officeart/2005/8/layout/pyramid2"/>
    <dgm:cxn modelId="{BEE5C714-8111-4B80-9AE1-382918D68EAD}" type="presOf" srcId="{9358EA39-B830-40EA-9141-CFC6544004F9}" destId="{517C01E4-8917-46C9-8F2B-10DBFCBCB7A3}" srcOrd="0" destOrd="0" presId="urn:microsoft.com/office/officeart/2005/8/layout/pyramid2"/>
    <dgm:cxn modelId="{A7BD30F5-811F-4DAD-B8D4-CB954E297020}" srcId="{03E6C614-49FB-4D93-8B1D-FDE69F90E1D9}" destId="{078E3227-FA67-47C2-A9F8-6E03CBA9D1E8}" srcOrd="5" destOrd="0" parTransId="{AD5DAF41-8DD4-4446-A4B1-39F4F035494E}" sibTransId="{17C38A66-A541-46CE-8575-79555B96BE01}"/>
    <dgm:cxn modelId="{8EC66DF3-037E-4E31-AF2F-3D3D2F29C666}" type="presOf" srcId="{4AB5ACB4-DD10-4C6E-B7D7-6098D52FC827}" destId="{6806E406-3203-42D7-9589-F4E871688AB0}" srcOrd="0" destOrd="0" presId="urn:microsoft.com/office/officeart/2005/8/layout/pyramid2"/>
    <dgm:cxn modelId="{6266571E-2AF8-4245-911E-44CE9A406FC8}" srcId="{03E6C614-49FB-4D93-8B1D-FDE69F90E1D9}" destId="{4AB5ACB4-DD10-4C6E-B7D7-6098D52FC827}" srcOrd="0" destOrd="0" parTransId="{F8BF184D-F259-4E7D-AC9B-904DA185C924}" sibTransId="{9B9B7CE4-8599-48BB-84D8-6AAB10A07825}"/>
    <dgm:cxn modelId="{D5CC032B-90E8-4DDB-8606-3A8DB86B6014}" type="presParOf" srcId="{62D0C343-A103-483A-82AF-B96FD9AA9618}" destId="{500E7598-089A-4710-8501-E604108198ED}" srcOrd="0" destOrd="0" presId="urn:microsoft.com/office/officeart/2005/8/layout/pyramid2"/>
    <dgm:cxn modelId="{070F4AB8-8554-459B-8F32-F140C417C367}" type="presParOf" srcId="{62D0C343-A103-483A-82AF-B96FD9AA9618}" destId="{BA4AC082-C08E-4AFE-BCDA-9D9E89255292}" srcOrd="1" destOrd="0" presId="urn:microsoft.com/office/officeart/2005/8/layout/pyramid2"/>
    <dgm:cxn modelId="{3D20F309-69E3-4467-8A0F-289066F44353}" type="presParOf" srcId="{BA4AC082-C08E-4AFE-BCDA-9D9E89255292}" destId="{6806E406-3203-42D7-9589-F4E871688AB0}" srcOrd="0" destOrd="0" presId="urn:microsoft.com/office/officeart/2005/8/layout/pyramid2"/>
    <dgm:cxn modelId="{CDF366AE-9ACF-4E3A-B5AC-CF945034A998}" type="presParOf" srcId="{BA4AC082-C08E-4AFE-BCDA-9D9E89255292}" destId="{5F74C5F7-5535-4255-AB99-5E8FBCCF04F4}" srcOrd="1" destOrd="0" presId="urn:microsoft.com/office/officeart/2005/8/layout/pyramid2"/>
    <dgm:cxn modelId="{06E9C010-5E87-4F95-A6C6-B31476F865D1}" type="presParOf" srcId="{BA4AC082-C08E-4AFE-BCDA-9D9E89255292}" destId="{6E625996-3636-4D8A-8EC7-83C6744A9078}" srcOrd="2" destOrd="0" presId="urn:microsoft.com/office/officeart/2005/8/layout/pyramid2"/>
    <dgm:cxn modelId="{279B50C5-9D52-41BE-80C5-4CD6248D7191}" type="presParOf" srcId="{BA4AC082-C08E-4AFE-BCDA-9D9E89255292}" destId="{A7A74FA3-0B64-4A7B-91E1-20216C641672}" srcOrd="3" destOrd="0" presId="urn:microsoft.com/office/officeart/2005/8/layout/pyramid2"/>
    <dgm:cxn modelId="{90F79B5B-2E15-49B3-9F0D-F12C6B22B3E0}" type="presParOf" srcId="{BA4AC082-C08E-4AFE-BCDA-9D9E89255292}" destId="{CA63C2EF-F094-4786-9226-A90D00DBA5E9}" srcOrd="4" destOrd="0" presId="urn:microsoft.com/office/officeart/2005/8/layout/pyramid2"/>
    <dgm:cxn modelId="{34225652-F1C7-47D8-A8EA-D27108B8364A}" type="presParOf" srcId="{BA4AC082-C08E-4AFE-BCDA-9D9E89255292}" destId="{88A804C1-893C-43F6-BF20-95938480F679}" srcOrd="5" destOrd="0" presId="urn:microsoft.com/office/officeart/2005/8/layout/pyramid2"/>
    <dgm:cxn modelId="{B900BE0D-ECC3-41F4-8CB8-C03502543792}" type="presParOf" srcId="{BA4AC082-C08E-4AFE-BCDA-9D9E89255292}" destId="{517C01E4-8917-46C9-8F2B-10DBFCBCB7A3}" srcOrd="6" destOrd="0" presId="urn:microsoft.com/office/officeart/2005/8/layout/pyramid2"/>
    <dgm:cxn modelId="{D43993B5-568D-420F-BFA2-C0451E9B09C2}" type="presParOf" srcId="{BA4AC082-C08E-4AFE-BCDA-9D9E89255292}" destId="{6A6EF5F2-93BB-4B6F-BF64-069C4523906F}" srcOrd="7" destOrd="0" presId="urn:microsoft.com/office/officeart/2005/8/layout/pyramid2"/>
    <dgm:cxn modelId="{36F8C9F5-1E48-467A-96EB-AEB6865A06C9}" type="presParOf" srcId="{BA4AC082-C08E-4AFE-BCDA-9D9E89255292}" destId="{4AD50A29-3D07-4788-9D38-CD07FE072A0B}" srcOrd="8" destOrd="0" presId="urn:microsoft.com/office/officeart/2005/8/layout/pyramid2"/>
    <dgm:cxn modelId="{D1001EF4-B1D5-417E-A9DA-79788A967F2A}" type="presParOf" srcId="{BA4AC082-C08E-4AFE-BCDA-9D9E89255292}" destId="{A8C50098-EE5D-4A73-9CD8-B972BA07BAC1}" srcOrd="9" destOrd="0" presId="urn:microsoft.com/office/officeart/2005/8/layout/pyramid2"/>
    <dgm:cxn modelId="{7B875241-25D0-4BD6-8896-77C554386956}" type="presParOf" srcId="{BA4AC082-C08E-4AFE-BCDA-9D9E89255292}" destId="{8DBB6AC7-7BC5-489E-AE6E-288A230FEC77}" srcOrd="10" destOrd="0" presId="urn:microsoft.com/office/officeart/2005/8/layout/pyramid2"/>
    <dgm:cxn modelId="{D55E27CB-7E04-4118-A0F9-1D1E186A39A6}" type="presParOf" srcId="{BA4AC082-C08E-4AFE-BCDA-9D9E89255292}" destId="{4278EC04-B0D2-42B8-A94F-BDA63809D3E5}" srcOrd="11" destOrd="0" presId="urn:microsoft.com/office/officeart/2005/8/layout/pyramid2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6D70D-B67E-4F4F-B3C5-9C1448B6E210}">
      <dsp:nvSpPr>
        <dsp:cNvPr id="0" name=""/>
        <dsp:cNvSpPr/>
      </dsp:nvSpPr>
      <dsp:spPr>
        <a:xfrm rot="5400000">
          <a:off x="3496573" y="128152"/>
          <a:ext cx="1931777" cy="168064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-5400000">
        <a:off x="3884039" y="303622"/>
        <a:ext cx="1156844" cy="1329707"/>
      </dsp:txXfrm>
    </dsp:sp>
    <dsp:sp modelId="{D00E5309-F55F-4508-B8B0-7880BB90B138}">
      <dsp:nvSpPr>
        <dsp:cNvPr id="0" name=""/>
        <dsp:cNvSpPr/>
      </dsp:nvSpPr>
      <dsp:spPr>
        <a:xfrm>
          <a:off x="5353783" y="388941"/>
          <a:ext cx="2155863" cy="1159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89CCFE-9CBF-4DA8-A755-717CC262B641}">
      <dsp:nvSpPr>
        <dsp:cNvPr id="0" name=""/>
        <dsp:cNvSpPr/>
      </dsp:nvSpPr>
      <dsp:spPr>
        <a:xfrm rot="5400000">
          <a:off x="1681475" y="128152"/>
          <a:ext cx="1931777" cy="168064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068941" y="303622"/>
        <a:ext cx="1156844" cy="1329707"/>
      </dsp:txXfrm>
    </dsp:sp>
    <dsp:sp modelId="{7C61444E-19EF-4316-A542-2A6ECE29327D}">
      <dsp:nvSpPr>
        <dsp:cNvPr id="0" name=""/>
        <dsp:cNvSpPr/>
      </dsp:nvSpPr>
      <dsp:spPr>
        <a:xfrm rot="5400000">
          <a:off x="2585546" y="1767844"/>
          <a:ext cx="1931777" cy="168064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-5400000">
        <a:off x="2973012" y="1943314"/>
        <a:ext cx="1156844" cy="1329707"/>
      </dsp:txXfrm>
    </dsp:sp>
    <dsp:sp modelId="{2E3BCBEB-6D3B-46AE-8AFA-6137E6B940E3}">
      <dsp:nvSpPr>
        <dsp:cNvPr id="0" name=""/>
        <dsp:cNvSpPr/>
      </dsp:nvSpPr>
      <dsp:spPr>
        <a:xfrm>
          <a:off x="555249" y="2028634"/>
          <a:ext cx="2086319" cy="1159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C964D-A56A-4BC9-B77A-947857C4E565}">
      <dsp:nvSpPr>
        <dsp:cNvPr id="0" name=""/>
        <dsp:cNvSpPr/>
      </dsp:nvSpPr>
      <dsp:spPr>
        <a:xfrm rot="5400000">
          <a:off x="4400644" y="1767844"/>
          <a:ext cx="1931777" cy="168064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788110" y="1943314"/>
        <a:ext cx="1156844" cy="1329707"/>
      </dsp:txXfrm>
    </dsp:sp>
    <dsp:sp modelId="{D246363C-E5BF-467C-BADA-32A9E35B6569}">
      <dsp:nvSpPr>
        <dsp:cNvPr id="0" name=""/>
        <dsp:cNvSpPr/>
      </dsp:nvSpPr>
      <dsp:spPr>
        <a:xfrm rot="5400000">
          <a:off x="3496573" y="3407536"/>
          <a:ext cx="1931777" cy="168064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-5400000">
        <a:off x="3884039" y="3583006"/>
        <a:ext cx="1156844" cy="1329707"/>
      </dsp:txXfrm>
    </dsp:sp>
    <dsp:sp modelId="{16FE841B-554C-473D-A609-0EC994E578B4}">
      <dsp:nvSpPr>
        <dsp:cNvPr id="0" name=""/>
        <dsp:cNvSpPr/>
      </dsp:nvSpPr>
      <dsp:spPr>
        <a:xfrm>
          <a:off x="5353783" y="3668326"/>
          <a:ext cx="2155863" cy="1159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78F14-2513-4CD5-8B97-83AFE6D12092}">
      <dsp:nvSpPr>
        <dsp:cNvPr id="0" name=""/>
        <dsp:cNvSpPr/>
      </dsp:nvSpPr>
      <dsp:spPr>
        <a:xfrm rot="5400000">
          <a:off x="1681475" y="3407536"/>
          <a:ext cx="1931777" cy="168064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068941" y="3583006"/>
        <a:ext cx="1156844" cy="1329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0.29114</cdr:y>
    </cdr:from>
    <cdr:to>
      <cdr:x>0.93477</cdr:x>
      <cdr:y>0.39089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0" y="1781949"/>
          <a:ext cx="4139147" cy="610528"/>
        </a:xfrm>
        <a:prstGeom xmlns:a="http://schemas.openxmlformats.org/drawingml/2006/main" prst="round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lIns="77194" tIns="38597" rIns="77194" bIns="38597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dirty="0">
              <a:latin typeface="Century Gothic" pitchFamily="34" charset="0"/>
              <a:cs typeface="Times New Roman" pitchFamily="18" charset="0"/>
            </a:rPr>
            <a:t>Отраслевой разрез предприятий МСП (%):</a:t>
          </a:r>
        </a:p>
      </cdr:txBody>
    </cdr:sp>
  </cdr:relSizeAnchor>
  <cdr:relSizeAnchor xmlns:cdr="http://schemas.openxmlformats.org/drawingml/2006/chartDrawing">
    <cdr:from>
      <cdr:x>0</cdr:x>
      <cdr:y>0.2101</cdr:y>
    </cdr:from>
    <cdr:to>
      <cdr:x>1</cdr:x>
      <cdr:y>0.27044</cdr:y>
    </cdr:to>
    <cdr:sp macro="" textlink="">
      <cdr:nvSpPr>
        <cdr:cNvPr id="3" name="TextBox 14"/>
        <cdr:cNvSpPr txBox="1"/>
      </cdr:nvSpPr>
      <cdr:spPr>
        <a:xfrm xmlns:a="http://schemas.openxmlformats.org/drawingml/2006/main">
          <a:off x="0" y="1285936"/>
          <a:ext cx="496802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dirty="0" smtClean="0">
              <a:solidFill>
                <a:sysClr val="window" lastClr="FFFFFF"/>
              </a:solidFill>
              <a:latin typeface="Times New Roman" pitchFamily="18" charset="0"/>
              <a:cs typeface="Times New Roman" pitchFamily="18" charset="0"/>
            </a:rPr>
            <a:t>Показатели социально-экономического развития</a:t>
          </a:r>
          <a:endParaRPr lang="ru-RU" dirty="0">
            <a:solidFill>
              <a:sysClr val="window" lastClr="FFFFFF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1612B-5CF7-4C6F-9F93-44E703055B7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AE302-982C-42FD-8ECE-7D7ADE87F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630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797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89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2456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2967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0518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3921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864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5516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6401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0853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0850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258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xfrm>
            <a:off x="96317" y="4077691"/>
            <a:ext cx="6665368" cy="5064844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61681" algn="just"/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70660" name="Номер слайда 3"/>
          <p:cNvSpPr txBox="1">
            <a:spLocks noGrp="1"/>
          </p:cNvSpPr>
          <p:nvPr/>
        </p:nvSpPr>
        <p:spPr bwMode="auto">
          <a:xfrm>
            <a:off x="6453148" y="8913714"/>
            <a:ext cx="403219" cy="22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1" tIns="46431" rIns="92861" bIns="46431" anchor="b"/>
          <a:lstStyle>
            <a:lvl1pPr defTabSz="923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ABD711-0C31-4604-93EF-27E655390A25}" type="slidenum">
              <a:rPr lang="ru-RU" altLang="ru-RU" sz="1200"/>
              <a:pPr algn="r" eaLnBrk="1" hangingPunct="1"/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5014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2359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320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4069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9660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409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nimalsfoto.com/ferma-korovyi-foto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nimalsfoto.com/ptiychniki-dlya-kur-foto.html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455137542"/>
              </p:ext>
            </p:extLst>
          </p:nvPr>
        </p:nvGraphicFramePr>
        <p:xfrm>
          <a:off x="-1285916" y="1214422"/>
          <a:ext cx="11858708" cy="707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727486"/>
            <a:ext cx="6500858" cy="6298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21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Вытегорского муниципального  района</a:t>
            </a:r>
            <a:endParaRPr 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Вологодской области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4480" y="0"/>
            <a:ext cx="5993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Инвестиционный паспорт</a:t>
            </a:r>
            <a:endParaRPr lang="ru-RU" sz="4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2" descr="ГЕРБ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ECECE"/>
              </a:clrFrom>
              <a:clrTo>
                <a:srgbClr val="CECEC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250" y="142876"/>
            <a:ext cx="1016726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1116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398361"/>
          <a:ext cx="7143800" cy="614400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12775"/>
                <a:gridCol w="2550029"/>
                <a:gridCol w="1980996"/>
              </a:tblGrid>
              <a:tr h="269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Предприятие</a:t>
                      </a: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Контактная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информация</a:t>
                      </a: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Производимая продукция</a:t>
                      </a: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</a:tr>
              <a:tr h="344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Промышленность</a:t>
                      </a: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 hMerge="1">
                  <a:txBody>
                    <a:bodyPr/>
                    <a:lstStyle/>
                    <a:p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1255" marR="21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1255" marR="212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ОАО «Северсталь» Сталеплавильное производство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Белоручейское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рудоуправление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Вытегорский район, с. Александровское,</a:t>
                      </a:r>
                    </a:p>
                    <a:p>
                      <a:r>
                        <a:rPr lang="ru-RU" sz="11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тел. (81746) 5-31-47, 5-31-43.</a:t>
                      </a:r>
                    </a:p>
                    <a:p>
                      <a:r>
                        <a:rPr lang="ru-RU" sz="11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 </a:t>
                      </a:r>
                      <a:r>
                        <a:rPr lang="ru-RU" sz="11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Сютьев</a:t>
                      </a:r>
                      <a:r>
                        <a:rPr lang="ru-RU" sz="11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Сергей</a:t>
                      </a:r>
                      <a:r>
                        <a:rPr lang="ru-RU" sz="11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Анатольевич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Добыча и переработка известняка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248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Энергетика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6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ОАО «Промышленная   мини-ТЭЦ «Белый Ручей»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162940, Вологодская область, Вытегорский район, п. Депо,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 ул. Советская, д. 6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тел. (81746) 5-61-34 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Генеральный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директор Павликов Денис Александрович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Производство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лектроэнергии,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теплоэнергии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, золы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7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Вытегорский район гидросооружений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судоходства – филиал ФБУ «Администрация «Волго-Балт»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г. Вытегра,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р.Ленина, д. 62, тел. (81746) 2-19-76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Начальник Калмыков Сергей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Николаевич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Производство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электроэнергии, обслуживание гидросооружений Волго-Балта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</a:tr>
              <a:tr h="809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«Капитал»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г. Вытегра, ул.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Советская, д.14, тел. (81746) 2-12-06.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 Калинкина Елизавета Юрьевна.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Водоснабжение, теплоснабжение.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47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Общество с ограниченной ответственностью «ВА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Теплоэнергия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г. Вытегра, пр. Ленина, д. 54,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тел. 89217159540.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 Климов Игорь Михайлович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Производство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теплоэнергии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noFill/>
                  </a:tcPr>
                </a:tc>
              </a:tr>
              <a:tr h="906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 ММП «Межрайонные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электротеплосети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отделение в г.Вытегра</a:t>
                      </a:r>
                      <a:endParaRPr lang="ru-RU" sz="1200" b="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г.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Вытегра, ул. Кирова, д.6.  тел. 89211361605.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 отделения Андронов Борис Евгеньевич.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Производство, передача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и  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распеределение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электроэнергии и  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теплоэнергии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. </a:t>
                      </a: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072330" y="142876"/>
            <a:ext cx="2071670" cy="642918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5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Промышленность</a:t>
            </a:r>
            <a:endParaRPr lang="ru-RU" sz="155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Users\Администрация_15\Desktop\ФОТО Вытегра\28592687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7286644" y="1357298"/>
            <a:ext cx="1597808" cy="1196796"/>
          </a:xfrm>
          <a:prstGeom prst="rect">
            <a:avLst/>
          </a:prstGeom>
          <a:noFill/>
        </p:spPr>
      </p:pic>
      <p:pic>
        <p:nvPicPr>
          <p:cNvPr id="1028" name="Picture 4" descr="http://photos.wikimapia.org/p/00/05/68/80/69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071810"/>
            <a:ext cx="1595417" cy="1196563"/>
          </a:xfrm>
          <a:prstGeom prst="rect">
            <a:avLst/>
          </a:prstGeom>
          <a:noFill/>
        </p:spPr>
      </p:pic>
      <p:pic>
        <p:nvPicPr>
          <p:cNvPr id="47106" name="Picture 2" descr="http://img2.fedpress.ru/thumbs/605x362/2010/06/noname/remont_171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665" y="4786322"/>
            <a:ext cx="1671491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43702" y="142852"/>
            <a:ext cx="2214546" cy="642918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Пищевая промышленность</a:t>
            </a:r>
            <a:endParaRPr lang="ru-RU" sz="16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546765"/>
          <a:ext cx="5643602" cy="55159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28826"/>
                <a:gridCol w="927239"/>
                <a:gridCol w="2787537"/>
              </a:tblGrid>
              <a:tr h="3059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latin typeface="Times New Roman" pitchFamily="18" charset="0"/>
                          <a:cs typeface="Times New Roman" pitchFamily="18" charset="0"/>
                        </a:rPr>
                        <a:t>Предприятие</a:t>
                      </a:r>
                      <a:endParaRPr lang="ru-RU" sz="1050" b="1" i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latin typeface="Times New Roman" pitchFamily="18" charset="0"/>
                          <a:cs typeface="Times New Roman" pitchFamily="18" charset="0"/>
                        </a:rPr>
                        <a:t>Контактная информация</a:t>
                      </a:r>
                      <a:endParaRPr lang="ru-RU" sz="1050" b="1" i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908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Производство хлеба</a:t>
                      </a:r>
                      <a:endParaRPr lang="ru-RU" sz="1050" b="1" i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Потребительское общество      «</a:t>
                      </a:r>
                      <a:r>
                        <a:rPr lang="ru-RU"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Онего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- Хлеб»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 г. Вытегра,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Архангельский тракт, д. 16а 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тел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. (81746)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2-16-73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Руководитель  Матвеева Юлия Ивановна. 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ООО «Вытегра-Хлеб»</a:t>
                      </a:r>
                      <a:endParaRPr lang="ru-RU" sz="105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г. Вытегра,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Вянгинская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, д. 29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тел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. (81746)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2-34-86 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Рюмочкин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Владимир Альбертович.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/>
                </a:tc>
              </a:tr>
              <a:tr h="621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Индивидуальный предприниматель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Брик Наталья Анатольевна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162940, Вологодская область,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Вытегра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пр. Ленина д. 74.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тел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. (81746)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2-27-70</a:t>
                      </a:r>
                    </a:p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Руководитель Брик Наталья Анатольевна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</a:tr>
              <a:tr h="663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Индивидуальный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предприниматель Ипатов Андрей Евгеньевич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162940, Вологодская область,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г. </a:t>
                      </a: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Вытегра, улица Карла Либкнехта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,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тел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. (81746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) 2-24-36.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Руководитель Ипатов Андрей Евгеньевич.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/>
                </a:tc>
              </a:tr>
              <a:tr h="701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Оштинское потребительское общество</a:t>
                      </a:r>
                      <a:endParaRPr lang="ru-RU" sz="105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162910, Вологодская область, Вытегорский район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, с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. Ошта,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ул. Советская, д. 15 тел.  (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81746)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4-71-90.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Председатель правления </a:t>
                      </a: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Аверичева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Светлана Анатольевна.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</a:tr>
              <a:tr h="63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ОАО Торгово-производственный центр «</a:t>
                      </a:r>
                      <a:r>
                        <a:rPr lang="ru-RU" sz="1050" dirty="0" err="1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Речфлот</a:t>
                      </a:r>
                      <a:r>
                        <a:rPr lang="ru-RU" sz="105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»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162900 Вологодская область, г.Вытегра, проспект Победы</a:t>
                      </a:r>
                      <a:r>
                        <a:rPr lang="ru-RU" sz="105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д.4, тел. (81746) 2-24-36.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Генеральный директор Ипатова Людмила Викторовна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208203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Переработка ягод и грибов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noFill/>
                  </a:tcPr>
                </a:tc>
              </a:tr>
              <a:tr h="663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ООО «ВА </a:t>
                      </a:r>
                      <a:r>
                        <a:rPr lang="ru-RU" sz="1050" dirty="0" err="1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Экопродукт</a:t>
                      </a:r>
                      <a:r>
                        <a:rPr lang="ru-RU" sz="105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» 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162900, Вологодская область, г. Вытегра, проспект Ленина, дом 54, 89212328546.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Климов Антон Игоревич.                                                                       </a:t>
                      </a: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5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40968" marR="40968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Users\Пользователь\Desktop\праздник труда\Фотографии\фото\Фотографии\_DSC8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643182"/>
            <a:ext cx="1543855" cy="100013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" name="Picture 3" descr="C:\Users\Пользователь\Desktop\праздник труда\Фотографии\фото\Фотографии\_DSC8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85860"/>
            <a:ext cx="1560208" cy="100013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Picture 2" descr="http://www.goodfoodforkids.org/wp-content/uploads/2014/03/frozen-berri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86256"/>
            <a:ext cx="1643074" cy="1037925"/>
          </a:xfrm>
          <a:prstGeom prst="rect">
            <a:avLst/>
          </a:prstGeom>
          <a:noFill/>
        </p:spPr>
      </p:pic>
      <p:pic>
        <p:nvPicPr>
          <p:cNvPr id="9" name="Picture 4" descr="http://yapovar.com/uploads/taginator/Aug-2013/marinovannye-pomidory-s-gorchichnym-poroshk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5429264"/>
            <a:ext cx="1643043" cy="1004081"/>
          </a:xfrm>
          <a:prstGeom prst="rect">
            <a:avLst/>
          </a:prstGeom>
          <a:noFill/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7572396" y="1928802"/>
            <a:ext cx="1500165" cy="73322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marL="0" lvl="1" algn="ctr">
              <a:defRPr/>
            </a:pPr>
            <a:r>
              <a:rPr lang="ru-RU" sz="950" dirty="0" smtClean="0">
                <a:latin typeface="Century Gothic" pitchFamily="34" charset="0"/>
              </a:rPr>
              <a:t>Объем производство хлебобулочных изделий за 2016 год </a:t>
            </a:r>
            <a:endParaRPr lang="ru-RU" sz="950" dirty="0">
              <a:latin typeface="Century Gothic" pitchFamily="34" charset="0"/>
            </a:endParaRP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 rot="5400000">
            <a:off x="7965305" y="1035828"/>
            <a:ext cx="642942" cy="128588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643835" y="1357298"/>
            <a:ext cx="714379" cy="50006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Calibri" pitchFamily="34" charset="0"/>
              </a:rPr>
              <a:t>1877 тонн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643834" y="4071942"/>
            <a:ext cx="1428728" cy="699174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marL="173038" lvl="1" indent="-173038" algn="ctr">
              <a:defRPr/>
            </a:pPr>
            <a:endParaRPr lang="ru-RU" sz="1050" dirty="0" smtClean="0">
              <a:latin typeface="Century Gothic" pitchFamily="34" charset="0"/>
            </a:endParaRPr>
          </a:p>
          <a:p>
            <a:pPr marL="0" lvl="1" algn="ctr">
              <a:defRPr/>
            </a:pPr>
            <a:r>
              <a:rPr lang="ru-RU" sz="850" dirty="0" smtClean="0">
                <a:latin typeface="Century Gothic" pitchFamily="34" charset="0"/>
              </a:rPr>
              <a:t>Объем производства замороженных продуктов за 2016 год</a:t>
            </a:r>
            <a:endParaRPr lang="ru-RU" sz="850" dirty="0">
              <a:latin typeface="Century Gothic" pitchFamily="34" charset="0"/>
            </a:endParaRP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 rot="5400000">
            <a:off x="7786710" y="3286124"/>
            <a:ext cx="642942" cy="1214446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572397" y="3571875"/>
            <a:ext cx="714379" cy="50006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Calibri" pitchFamily="34" charset="0"/>
              </a:rPr>
              <a:t>150 тонн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7643834" y="5572141"/>
            <a:ext cx="1500166" cy="7247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marL="173038" lvl="1" indent="-173038" algn="ctr">
              <a:defRPr/>
            </a:pPr>
            <a:endParaRPr lang="ru-RU" sz="1050" dirty="0" smtClean="0">
              <a:latin typeface="Century Gothic" pitchFamily="34" charset="0"/>
            </a:endParaRPr>
          </a:p>
          <a:p>
            <a:pPr marL="0" lvl="1" algn="ctr">
              <a:defRPr/>
            </a:pPr>
            <a:r>
              <a:rPr lang="ru-RU" sz="900" dirty="0" smtClean="0">
                <a:latin typeface="Century Gothic" pitchFamily="34" charset="0"/>
              </a:rPr>
              <a:t>Объем производства соленных  лисичек  2016 год</a:t>
            </a:r>
            <a:endParaRPr lang="ru-RU" sz="900" dirty="0">
              <a:latin typeface="Century Gothic" pitchFamily="34" charset="0"/>
            </a:endParaRP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 rot="5400000">
            <a:off x="8028798" y="4829986"/>
            <a:ext cx="515956" cy="128588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643834" y="5214950"/>
            <a:ext cx="714379" cy="51595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Calibri" pitchFamily="34" charset="0"/>
              </a:rPr>
              <a:t>20 тонн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6357950" y="1000108"/>
            <a:ext cx="2786050" cy="27352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Century Gothic" pitchFamily="34" charset="0"/>
              </a:rPr>
              <a:t>из них – 292 коровы</a:t>
            </a:r>
            <a:endParaRPr lang="ru-RU" sz="1050" dirty="0">
              <a:latin typeface="Century Gothic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1142984"/>
          <a:ext cx="5500726" cy="335599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33706"/>
                <a:gridCol w="2667020"/>
              </a:tblGrid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b="1" dirty="0">
                          <a:latin typeface="Times New Roman" pitchFamily="18" charset="0"/>
                          <a:cs typeface="Times New Roman" pitchFamily="18" charset="0"/>
                        </a:rPr>
                        <a:t>Предприятие, фермерское </a:t>
                      </a:r>
                      <a:r>
                        <a:rPr lang="ru-RU" sz="135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хозяйство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b="1" dirty="0">
                          <a:latin typeface="Times New Roman" pitchFamily="18" charset="0"/>
                          <a:cs typeface="Times New Roman" pitchFamily="18" charset="0"/>
                        </a:rPr>
                        <a:t>Производимая </a:t>
                      </a:r>
                      <a:endParaRPr lang="ru-RU" sz="13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продукция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</a:tr>
              <a:tr h="3156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latin typeface="Times New Roman" pitchFamily="18" charset="0"/>
                          <a:cs typeface="Times New Roman" pitchFamily="18" charset="0"/>
                        </a:rPr>
                        <a:t>СПК «Зори»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Молоко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</a:tr>
              <a:tr h="3571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latin typeface="Times New Roman" pitchFamily="18" charset="0"/>
                          <a:cs typeface="Times New Roman" pitchFamily="18" charset="0"/>
                        </a:rPr>
                        <a:t>Колхоз «Прогресс»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Молоко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</a:tr>
              <a:tr h="5000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Крестьянское </a:t>
                      </a:r>
                      <a:r>
                        <a:rPr lang="ru-RU" sz="1350" dirty="0">
                          <a:latin typeface="Times New Roman" pitchFamily="18" charset="0"/>
                          <a:cs typeface="Times New Roman" pitchFamily="18" charset="0"/>
                        </a:rPr>
                        <a:t>(фермерское) хозяйство </a:t>
                      </a:r>
                      <a:r>
                        <a:rPr lang="ru-RU" sz="1350" dirty="0" err="1">
                          <a:latin typeface="Times New Roman" pitchFamily="18" charset="0"/>
                          <a:cs typeface="Times New Roman" pitchFamily="18" charset="0"/>
                        </a:rPr>
                        <a:t>Симакиной</a:t>
                      </a:r>
                      <a:r>
                        <a:rPr lang="ru-RU" sz="1350" dirty="0">
                          <a:latin typeface="Times New Roman" pitchFamily="18" charset="0"/>
                          <a:cs typeface="Times New Roman" pitchFamily="18" charset="0"/>
                        </a:rPr>
                        <a:t> Елены Викторовны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Мясо</a:t>
                      </a:r>
                      <a:r>
                        <a:rPr lang="ru-RU" sz="1350" dirty="0">
                          <a:latin typeface="Times New Roman" pitchFamily="18" charset="0"/>
                          <a:cs typeface="Times New Roman" pitchFamily="18" charset="0"/>
                        </a:rPr>
                        <a:t>, молоко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</a:tr>
              <a:tr h="5000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latin typeface="Times New Roman" pitchFamily="18" charset="0"/>
                          <a:cs typeface="Times New Roman" pitchFamily="18" charset="0"/>
                        </a:rPr>
                        <a:t>Крестьянское (фермерское) хозяйство Федина Андрея Владимировича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Мясо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</a:tr>
              <a:tr h="5000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latin typeface="Times New Roman" pitchFamily="18" charset="0"/>
                          <a:cs typeface="Times New Roman" pitchFamily="18" charset="0"/>
                        </a:rPr>
                        <a:t>Крестьянское (фермерское) </a:t>
                      </a: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хозяйство </a:t>
                      </a:r>
                      <a:r>
                        <a:rPr lang="ru-RU" sz="1350" dirty="0" err="1">
                          <a:latin typeface="Times New Roman" pitchFamily="18" charset="0"/>
                          <a:cs typeface="Times New Roman" pitchFamily="18" charset="0"/>
                        </a:rPr>
                        <a:t>Исупова</a:t>
                      </a:r>
                      <a:r>
                        <a:rPr lang="ru-RU" sz="1350" dirty="0">
                          <a:latin typeface="Times New Roman" pitchFamily="18" charset="0"/>
                          <a:cs typeface="Times New Roman" pitchFamily="18" charset="0"/>
                        </a:rPr>
                        <a:t> Николая Николаевича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Мясо, молоко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</a:tr>
              <a:tr h="4286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Крестьянское (фермерское)</a:t>
                      </a:r>
                      <a:r>
                        <a:rPr lang="ru-RU" sz="13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 Сергеева Дарья Васильевна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latin typeface="Times New Roman" pitchFamily="18" charset="0"/>
                          <a:cs typeface="Times New Roman" pitchFamily="18" charset="0"/>
                        </a:rPr>
                        <a:t>Мясо</a:t>
                      </a:r>
                      <a:endParaRPr lang="ru-RU" sz="135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6504" marR="26504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5720" y="0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сельхозтоваропроизводители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4786322"/>
            <a:ext cx="2857520" cy="1905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8" name="Picture 10" descr="http://evehealth.ru/wp-content/uploads/2016/10/16img106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1714488"/>
            <a:ext cx="931465" cy="662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20" name="Picture 12" descr="http://biomiks.com/upload/medialibrary/578/578f7a20ce4adbaa2a44f2250aea2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500438"/>
            <a:ext cx="1000100" cy="654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http://simg.sputnik.ru/?key=33612469e8ee099514e3079f8352764f37d56325"/>
          <p:cNvPicPr>
            <a:picLocks noChangeAspect="1" noChangeArrowheads="1"/>
          </p:cNvPicPr>
          <p:nvPr/>
        </p:nvPicPr>
        <p:blipFill>
          <a:blip r:embed="rId5"/>
          <a:srcRect t="9706" r="6522" b="2948"/>
          <a:stretch>
            <a:fillRect/>
          </a:stretch>
        </p:blipFill>
        <p:spPr bwMode="auto">
          <a:xfrm>
            <a:off x="0" y="4786322"/>
            <a:ext cx="3071802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" descr="C:\Users\Администрация_15\AppData\Local\Microsoft\Windows\Temporary Internet Files\Content.Outlook\UTJ5UXW4\DSC03420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6176" y="4786322"/>
            <a:ext cx="2792104" cy="1905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072166" y="428604"/>
            <a:ext cx="3071834" cy="460811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Century Gothic" pitchFamily="34" charset="0"/>
              </a:rPr>
              <a:t>Общее поголовье КРС на 01.06.2017 года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17" name="Oval 25"/>
          <p:cNvSpPr>
            <a:spLocks noChangeArrowheads="1"/>
          </p:cNvSpPr>
          <p:nvPr/>
        </p:nvSpPr>
        <p:spPr bwMode="auto">
          <a:xfrm>
            <a:off x="4929190" y="357166"/>
            <a:ext cx="1375539" cy="75561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929190" y="433130"/>
            <a:ext cx="928694" cy="586199"/>
          </a:xfrm>
          <a:prstGeom prst="ellipse">
            <a:avLst/>
          </a:prstGeom>
          <a:solidFill>
            <a:srgbClr val="FFC0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bg1"/>
                </a:solidFill>
                <a:latin typeface="Calibri" pitchFamily="34" charset="0"/>
              </a:rPr>
              <a:t>653 головы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072198" y="2500306"/>
            <a:ext cx="2786050" cy="82686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Century Gothic" pitchFamily="34" charset="0"/>
              </a:rPr>
              <a:t>За 2016 год произведено: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Century Gothic" pitchFamily="34" charset="0"/>
              </a:rPr>
              <a:t>Молока – более 350,0 тонн.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Century Gothic" pitchFamily="34" charset="0"/>
              </a:rPr>
              <a:t>Мясо – 24,5 тонн.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428604"/>
            <a:ext cx="8786874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Электроснабжение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потребителей Вытегорского района осуществляется от </a:t>
            </a:r>
            <a:r>
              <a:rPr lang="ru-RU" sz="13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Ленинград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ской энергосистемы по ВЛ 110кВ. На территории района  </a:t>
            </a:r>
            <a:r>
              <a:rPr kumimoji="0" lang="ru-RU" sz="13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расположены 5 подстанций  110/10 кВ с общей установленной мощностью</a:t>
            </a:r>
            <a:r>
              <a:rPr kumimoji="0" lang="ru-RU" sz="13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ru-RU" sz="13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74 МВА и 8 подстанций 35/10 кВ с общей установленной мощностью 57,7 МВА. На территории района находятся подстанции напряжением 110/35/10 кВ «Восточная» (в восточной части г. Вытегра),  110/35/6 кВ «</a:t>
            </a:r>
            <a:r>
              <a:rPr kumimoji="0" lang="ru-RU" sz="13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Белоусовская</a:t>
            </a:r>
            <a:r>
              <a:rPr kumimoji="0" lang="ru-RU" sz="13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 (в </a:t>
            </a:r>
            <a:r>
              <a:rPr kumimoji="0" lang="ru-RU" sz="13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Анхимовском</a:t>
            </a:r>
            <a:r>
              <a:rPr kumimoji="0" lang="ru-RU" sz="13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сельском поселении).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Выработка электроэнергии в районе представлена двумя организациями: ОАО «Промышленная мини-ТЭЦ «Белый Ручей» с генератором мощностью 6,6 МВт, работающая на отходах деревообработки, и Вытегорский район гидросооружений, имеющий две гидроэлектростанции общей мощностью 2,28МВт. 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Система электроснабжения района обладает достаточной мощностью и развитой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сетью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для организации новых производств. 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Газоснабжение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города производится с помощью 6 резервуарных установок и баллонного газа, в сельской местности – баллонным газом. Ведутся работы по газификации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района</a:t>
            </a:r>
            <a:r>
              <a:rPr lang="ru-RU" sz="13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разрабатывается проектно-сметная документация.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Система теплоснабжения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района включает 29 котельных суммарной мощностью 32,92 Гкал/час и мини-ТЭЦ «Белый Ручей» мощностью 26 Гкал/час. По виду используемого топлива котельные разделяются на угольные – 17, мазутные – 1, работающие на </a:t>
            </a:r>
            <a:r>
              <a:rPr lang="ru-RU" sz="13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отходах деревообработки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– 11. Котлы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мини-ТЭЦ работают на </a:t>
            </a:r>
            <a:r>
              <a:rPr kumimoji="0" lang="ru-RU" sz="13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кородревесный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отходах.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Питьевое и хозяйственно-бытовое водоснабжение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на территории района осуществляется из подземных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водоисточников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В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сельской местности п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реобладают децентрализованные водозаборы, состоящие из одной или нескольких скважин</a:t>
            </a:r>
            <a:r>
              <a:rPr lang="ru-RU" sz="13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В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г.Вытегре подача воды осуществляется с помощью водонапорных башен. Ресурсы подземных вод достаточны для обеспечения нужд района.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Водоотведение.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Протяженность канализационных сетей в районе составляет 21,6 км.  На территории района работает 14 очистных сооружений канализации, пропускной способностью 1,6 тыс.м</a:t>
            </a:r>
            <a:r>
              <a:rPr kumimoji="0" lang="ru-RU" sz="13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/сутки. Остальная часть сточных вод отводится в септики.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Связь.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Стационарной телефонной связью обеспечены практически все населенные пункты района. Зона охвата  сотовой связью приближается к 100 процентам территории района, основные сотовые операторы –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МегаФон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МТС,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Билайн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Теле2.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0"/>
            <a:ext cx="305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2844" y="642918"/>
            <a:ext cx="85011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00100" y="714356"/>
            <a:ext cx="700092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Перспективные направления развития экономики района</a:t>
            </a:r>
            <a:r>
              <a:rPr lang="ru-RU" sz="1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углубленная переработка древесины</a:t>
            </a:r>
          </a:p>
          <a:p>
            <a:pPr algn="ctr"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производство строительных материалов (цемента)</a:t>
            </a:r>
          </a:p>
          <a:p>
            <a:pPr algn="ctr"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создание электрогенерирующих производств</a:t>
            </a:r>
          </a:p>
          <a:p>
            <a:pPr algn="ctr"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создание объектов придорожного сервиса</a:t>
            </a:r>
          </a:p>
          <a:p>
            <a:pPr algn="ctr"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создание </a:t>
            </a:r>
            <a:r>
              <a:rPr lang="ru-RU" sz="16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логистических</a:t>
            </a:r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центров</a:t>
            </a:r>
          </a:p>
          <a:p>
            <a:pPr algn="ctr"/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сельскохозяйственное производство, в т.ч. </a:t>
            </a:r>
            <a:r>
              <a:rPr lang="ru-RU" sz="16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аквакультура</a:t>
            </a:r>
            <a:endParaRPr lang="ru-RU" sz="1600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переработка сельскохозяйственной продукции</a:t>
            </a:r>
          </a:p>
          <a:p>
            <a:pPr algn="ctr"/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переработка плодово-ягодной продукции и дикорастущих</a:t>
            </a:r>
          </a:p>
          <a:p>
            <a:pPr algn="ctr"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производство питьевой воды</a:t>
            </a:r>
          </a:p>
          <a:p>
            <a:pPr algn="ctr"/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производство удобрений из золы</a:t>
            </a:r>
          </a:p>
          <a:p>
            <a:pPr algn="ctr"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развитие туристской инфраструктуры</a:t>
            </a:r>
          </a:p>
          <a:p>
            <a:pPr algn="ctr">
              <a:buFontTx/>
              <a:buChar char="-"/>
            </a:pPr>
            <a:endParaRPr lang="ru-RU" sz="1600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4578" name="Picture 2" descr="http://economic-definition.com/images/l2212_14896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071942"/>
            <a:ext cx="4000528" cy="208853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0"/>
            <a:ext cx="3188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Инвестиционный потенциал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usiness100-idei.ru/wp-content/uploads/2013/08/pelletyi-i-bizne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2714620"/>
            <a:ext cx="300036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00430" y="428604"/>
            <a:ext cx="53578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Обоснование: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лесные площади занимают 93% территории района (1219 тыс. га), процент лесистости -74,9%, общий запас древесины – 133 млн. 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что составляет 8% областных запасов, в том числе 80 млн. 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хвойных пород. 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Расчётная лесосека по району составляет 2116 тыс. 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Свободная расчётная лесосека составляет 419 тыс. 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 том числе по хвойному хозяйству 247 тыс. 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868" y="2571744"/>
            <a:ext cx="52864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По хвойному хозяйству расчётная лесосека в районе осваивается на 93-97%, по лиственному хозяйству – 70 %. Расчетная лесосека осины на ближайшие 5 лет составляет порядка 1 млн. 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год.  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На малых лесопильных производствах предпринимателей ежегодно образуется более 10 тыс. 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отходов лесопиления (горбыль, щепа, опилки).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4744" y="5202808"/>
            <a:ext cx="489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Имеются соответствующие инвестиционные площадки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4429132"/>
            <a:ext cx="52863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Возможные направления: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биотоплива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пеллеты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брикеты), производство фанеры, производство угля и щепы для копчения, строительство деревянных домов</a:t>
            </a:r>
            <a:r>
              <a:rPr lang="ru-RU" sz="1400" dirty="0" smtClean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596" y="0"/>
            <a:ext cx="607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Инвестиционная идея : углубленная переработка древесины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3010" name="Picture 2" descr="http://www.kuzalians.ru/images/zao_price/a9f6ac3d-9fd9-11e5-b82b-e41f1380699a_1.jpg?rev=1441194096"/>
          <p:cNvPicPr>
            <a:picLocks noChangeAspect="1" noChangeArrowheads="1"/>
          </p:cNvPicPr>
          <p:nvPr/>
        </p:nvPicPr>
        <p:blipFill>
          <a:blip r:embed="rId3" cstate="print"/>
          <a:srcRect t="6851" b="8252"/>
          <a:stretch>
            <a:fillRect/>
          </a:stretch>
        </p:blipFill>
        <p:spPr bwMode="auto">
          <a:xfrm>
            <a:off x="0" y="785794"/>
            <a:ext cx="3071801" cy="177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https://profildrev.ru/assets/i4178-image-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509605"/>
            <a:ext cx="2793988" cy="1634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jc.co.th/wp-content/uploads/2014/05/bulk_industr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4" y="4786322"/>
            <a:ext cx="2500298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http://img.inforico.com.ua/a/prodam-prodazha-cementa-po-ukraine-ot-proizvoditelya--3970-1364550581800306-1-bi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714884"/>
            <a:ext cx="2357454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357166"/>
            <a:ext cx="88582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Обоснование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Согласно данным Комплексного территориального кадастра природных ресурсов Вологодской области  на 01.01.2017 года запасы известняка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Вытегорском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районе составили 1376,5 млн. тонн.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Единственным предприятием по добыче полезных ископаемых является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Белоручейское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рудоуправление Сталеплавильного производства ПАО «Северсталь», разрабатывающее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Ковжинский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участок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Белоручейского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месторождения флюсовых известняков, запасы которого составляют 1119,4 млн.тонн.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Ежегодно предприятием производится добыча и дробление 2,4  млн. тонн известняка, выпускается и отгружается на нужды ПАО «Северсталь» порядка 1,5 млн. тонн товарного известняка фракцией 20-200 мм. При ежегодных объемах добычи в 2,4 млн. тонн срок разработки карьера БРУ составит более 450 лет. По состоянию на 01.01.2018  года на площадке БРУ находится порядка 10,5 млн. тонн невостребованного отсева известняка фракцией 0 – 20 мм. Дополнительно ежегодно на площадке БРУ образуется 0,8-0,9 млн. тонн невостребованного отсева известняка  фракцией 0 – 20 мм.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В октябре 2017 года в лаборатории испытания строительных материалов кафедры строительства ФГБОУ ВО ЧГУ проведены  физико-механические испытания и сделаны химический и рентгеноструктурный анализы отсева известняка  фракцией 0 – 20 мм. Предварительная оценка результатов испытаний позволяет предполагать, что данный отсев может быть рекомендован для широкого использования при производстве  строительных материалов.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Наличие таких запасов с приходом в район газа позволяют организовать производство цемента и других строительных материалов. В настоящее время в Вологодской области отсутствуют подобные производства, материал ввозится в область с Ленинградской области. </a:t>
            </a:r>
          </a:p>
          <a:p>
            <a:pPr lvl="0" algn="just"/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/>
              <a:t> 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производство строительных материалов (цемента)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06" y="2786058"/>
            <a:ext cx="628654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i="1" dirty="0" smtClean="0">
              <a:solidFill>
                <a:srgbClr val="002060"/>
              </a:solidFill>
            </a:endParaRPr>
          </a:p>
          <a:p>
            <a:pPr lvl="0" algn="just"/>
            <a:endParaRPr lang="ru-RU" sz="1400" dirty="0" smtClean="0"/>
          </a:p>
          <a:p>
            <a:pPr algn="just"/>
            <a:endParaRPr lang="ru-RU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3000364" y="5357826"/>
            <a:ext cx="5929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071802" y="4429132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akeitmissoula.wpengine.netdna-cdn.com/wp-content/uploads/RS_kerrdam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642918"/>
            <a:ext cx="321467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www.ekmvrn.ru/images/ekm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000372"/>
            <a:ext cx="335755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1071546"/>
            <a:ext cx="5500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Обоснование: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наличие перепадов высот на водном канале Волго-Балт позволяют строить малые гидроэлектростанции.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28992" y="4000504"/>
            <a:ext cx="5500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Между Правительством Вологодской области и ЗАО «Норд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Гидро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 (г.Санкт-Петербург) заключено Соглашение о сотрудничестве в области малой гидроэнергетики от 24 сентября 2012 года.</a:t>
            </a:r>
            <a:endParaRPr lang="ru-RU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0"/>
            <a:ext cx="712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создание электрогенерирующих производств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670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создание объектов придорожного сервис</a:t>
            </a:r>
            <a:r>
              <a:rPr lang="ru-RU" dirty="0" smtClean="0">
                <a:solidFill>
                  <a:schemeClr val="bg1"/>
                </a:solidFill>
              </a:rPr>
              <a:t>а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57554" y="4071942"/>
            <a:ext cx="557216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В связи с этим транспортный поток ежегодно увеличивается и возрастает потребность автомобилистов в услугах объектов придорожного сервиса.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Имеются соответствующие инвестиционные площадки.</a:t>
            </a:r>
          </a:p>
          <a:p>
            <a:endParaRPr lang="ru-RU" dirty="0"/>
          </a:p>
        </p:txBody>
      </p:sp>
      <p:pic>
        <p:nvPicPr>
          <p:cNvPr id="4" name="Рисунок 3" descr="https://s1.car-book.com/uploads/images/garages/2577/photos/1472208517-m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428604"/>
            <a:ext cx="292892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carsunit.ru/wp-content/uploads/2016/07/%D0%B0%D0%B7%D1%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214686"/>
            <a:ext cx="3295650" cy="297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642918"/>
            <a:ext cx="62150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Обоснование: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Вытегорский район находится  на перекрестке автомобильных транспортных коридоров Москва-Мурманск и Архангельск-Санкт-Петербург. С 2014 года автодорога Вологда – Медвежьегорск коридора Москва-Мурманск является автодорогой федерального значения.</a:t>
            </a:r>
            <a:endParaRPr lang="ru-RU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357430"/>
            <a:ext cx="6286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Планируется в 2018 году передача автодороги Архангельск – Вытегра - Санкт-Петербург в федеральную собственность.</a:t>
            </a:r>
            <a:endParaRPr lang="ru-RU" sz="1500" dirty="0"/>
          </a:p>
        </p:txBody>
      </p:sp>
      <p:sp>
        <p:nvSpPr>
          <p:cNvPr id="12" name="Овал 11"/>
          <p:cNvSpPr/>
          <p:nvPr/>
        </p:nvSpPr>
        <p:spPr>
          <a:xfrm>
            <a:off x="1450144" y="3000371"/>
            <a:ext cx="59546" cy="5680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6038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сельскохозяйственное производство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785926"/>
            <a:ext cx="564357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Действует муниципальная программа по поддержке </a:t>
            </a:r>
            <a:r>
              <a:rPr lang="ru-RU" sz="1550" dirty="0" err="1" smtClean="0">
                <a:latin typeface="Times New Roman" pitchFamily="18" charset="0"/>
                <a:cs typeface="Times New Roman" pitchFamily="18" charset="0"/>
              </a:rPr>
              <a:t>сельхозтоваропроизводителей</a:t>
            </a: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, предусматривающая финансовую и консультационную поддержку.</a:t>
            </a:r>
          </a:p>
          <a:p>
            <a:endParaRPr lang="ru-RU" dirty="0"/>
          </a:p>
        </p:txBody>
      </p:sp>
      <p:pic>
        <p:nvPicPr>
          <p:cNvPr id="4" name="Рисунок 3" descr="http://pcec.asia/imgs/headers/index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4"/>
            <a:ext cx="91440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sevstory.ru/wp-content/uploads/2016/10/%D0%B6%D0%B8%D0%B2%D0%BE%D1%82%D0%BD%D0%BE%D0%B2%D0%BE%D0%B4%D1%81%D1%82%D0%B2%D0%B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857232"/>
            <a:ext cx="328614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571480"/>
            <a:ext cx="578644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550" b="1" dirty="0" smtClean="0">
                <a:latin typeface="Times New Roman" pitchFamily="18" charset="0"/>
                <a:cs typeface="Times New Roman" pitchFamily="18" charset="0"/>
              </a:rPr>
              <a:t>Обоснование:</a:t>
            </a: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 на территории Вытегорского района имеются более 2000 га невостребованных земель сельскохозяйственного назначения.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1406" y="3168378"/>
            <a:ext cx="59293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50" dirty="0" err="1" smtClean="0">
                <a:latin typeface="Times New Roman" pitchFamily="18" charset="0"/>
                <a:cs typeface="Times New Roman" pitchFamily="18" charset="0"/>
              </a:rPr>
              <a:t>Крестьянско</a:t>
            </a: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 - фермерским хозяйствам  земельные участки предоставляются в безвозмездное пользование.</a:t>
            </a:r>
          </a:p>
          <a:p>
            <a:pPr algn="just"/>
            <a:endParaRPr lang="ru-RU" sz="155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50" b="1" dirty="0" smtClean="0">
                <a:latin typeface="Times New Roman" pitchFamily="18" charset="0"/>
                <a:cs typeface="Times New Roman" pitchFamily="18" charset="0"/>
              </a:rPr>
              <a:t>Сформированы соответствующие инвестиционные площадки. </a:t>
            </a:r>
            <a:endParaRPr lang="ru-RU" sz="155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929058" y="928670"/>
            <a:ext cx="50720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6143644"/>
            <a:ext cx="1348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Александр Зимин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214290"/>
            <a:ext cx="628651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Дорогие друзья!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Вытегорский район – крупнейший по занимаемой территории район Вологодской области, край бесконечных лесов и чистейших озер. Уникальное сочетание богатых природных ресурсов, ландшафтного разнообразия, историко-культурных памятников с высоким трудовым потенциалом и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ыгодным географическим положением делают Вытегорский район особенно привлекательным для инвесторов.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Поэтому на протяжении последних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 Вытегория интенсивно развивается, реализован ряд инвестиционных проектов. Построены и введены в эксплуатацию деревоперерабатывающий комбинат и лесопильные цеха, крупнейший на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Северо-Западе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Учебно-спасательный Центр МЧС России, новое здание пожарной части, современный гостиничный комплекс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WardencliffeVolgo-Balt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класса «Люкс», базы отдыха и гостевые деревни, современные торговые центры, спорткомплекс с бассейном, автозаправочная станция с кафе, животноводческие помещения. Выполнены работы по увеличению пропускной способности водного канала Волго-Балт. Построены 3 детских сада, более 30 многоквартирных домов и более 400 индивидуальных домов. На побережье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оз.Тудозеро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базе детского лагеря «Онежец» создан новый Центр образования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кадетской школой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«Корабелы Прионежья»: построены учебные и спальные корпуса, закрытый ледовый каток круглогодичного использования и спортивные сооружения, административно-хозяйственные здания. Кроме этого,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реконструкция автомобильной дороги Вологда – Медвежьегорск транспортного коридора Москва – Мурманск. Летом 2016 года состоялась передача аэропорта в г.Вытегра в пользование МЧС России. В ближайшее время планируется реконструкция аэропорта для последующей приёмки гражданских самолётов,  а также очередной этап реконструкции Вытегорского участка Волго-Балтийского водного пути и автодороги Архангельск – Вытегра - Санкт-Петербург.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Поэтому обладая  рядом неоспоримых достоинств и большими перспективами экономического развития, район вызывает всё больший интерес как объект выгодного вложения инвестиций.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сегодня деятельность Администрации района направлена на то, чтобы создать для каждого инвестора, вне зависимости от масштабов проекта, режим наибольшего благоприятствования.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	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Уверен, что наши совместные усилия приведут к процветанию вашего бизнеса, а вместе с ним и Вытегорского края, а среди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вытегоров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вы найдете  не только надежных деловых партнеров, но и верных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друзей.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581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Обращение Главы Вытегорского муниципального района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Администрация_15\AppData\Local\Microsoft\Windows\Temporary Internet Files\Content.Outlook\UTJ5UXW4\1.JPG"/>
          <p:cNvPicPr>
            <a:picLocks noChangeAspect="1" noChangeArrowheads="1"/>
          </p:cNvPicPr>
          <p:nvPr/>
        </p:nvPicPr>
        <p:blipFill>
          <a:blip r:embed="rId3" cstate="print"/>
          <a:srcRect l="38281" t="19531" r="23437" b="13672"/>
          <a:stretch>
            <a:fillRect/>
          </a:stretch>
        </p:blipFill>
        <p:spPr bwMode="auto">
          <a:xfrm>
            <a:off x="6357950" y="1000108"/>
            <a:ext cx="257928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6351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рыбная ловля и развитие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аквакультуры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406" y="4714884"/>
            <a:ext cx="535785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Кроме этого, наличие значительного количества неиспользуемой тепловой энергии теплоэлектростанции в п. Депо позволяет организовать вблизи ТЭЦ рыбоводческое хозяйство в УЗВ.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http://www.arabianindustry.com/static/content/images/larger2/revealed-the-uaes-50-biggest-companies-img-3097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571480"/>
            <a:ext cx="328614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conductio.ru/images/img_11214--kopiya_pre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786190"/>
            <a:ext cx="31432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663387"/>
            <a:ext cx="550069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Обоснование: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на территории района находится свыше 600 больших и малых озер, из них три озера с площадью зеркала более 25 кв. км (Онежское,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Ковжское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Мегорское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). Наиболее значительное – Онежское озеро, в пределах района находится 11 % его акватории. Более 50 рек и множество ручьев протекает по территории района, их общая протяженность – свыше 4,5 тыс. км. По материалам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рыбохозяйственных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исследований, на Онежском озере в границах района можно ежегодно добывать 700-800 тонн рыбы. Рыбные ресурсы малых озер района позволяют добывать 120-150 тонн рыбы в год.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Имеются свободные рыбопромысловые участки на Онежском озере.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246310"/>
            <a:ext cx="5500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Большое количество расположенных на территории района естественных водоемов, а также водохранилищ, образовавшихся в результате строительства Волго-Балтийского водного пути, позволяют организовать разведение ценных пород рыбы, а именно,  форели  и сига в садках.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Имеются участки для осуществления товарного рыбоводства.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0"/>
            <a:ext cx="7204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переработка сельскохозяйственной продукции</a:t>
            </a:r>
            <a:r>
              <a:rPr lang="ru-RU" b="1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14884"/>
            <a:ext cx="600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В г. Вытегра расположено подходящее для создания цеха переработки муниципальное здание, сформирована инвестиционная площадка.</a:t>
            </a:r>
          </a:p>
          <a:p>
            <a:endParaRPr lang="ru-RU" dirty="0"/>
          </a:p>
        </p:txBody>
      </p:sp>
      <p:pic>
        <p:nvPicPr>
          <p:cNvPr id="4" name="Рисунок 3" descr="http://rt-online.ru/wp-content/uploads/2017/01/dab69cb2-4fb5-47bd-8533-b18031706ea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571481"/>
            <a:ext cx="264320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dvsp.ru/pic/news/143939078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4500570"/>
            <a:ext cx="2643206" cy="195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785794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Обоснование: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 состоянию на 1 июля 2017 года в Вытегорском районе отсутствуют объекты переработки сельскохозяйственной продукции.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714488"/>
            <a:ext cx="607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В 2017 году сельхозпредприятиями Вытегорского района ежесуточно производится 3 тонны молока, в 2018-2019 годах планируется увеличение объёмов производства молока до 5 тонн в сутки.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00372"/>
            <a:ext cx="60007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2016 год произведено 25 тонн мяса КРС. 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Ежегодно на водоёмах района можно добывать до 1000 тонн рыбы(корюшка, ряпушка, щука, судак, сиг, налим, лещ, окунь, форель, лосось).</a:t>
            </a:r>
          </a:p>
          <a:p>
            <a:endParaRPr lang="ru-RU" sz="1600" dirty="0"/>
          </a:p>
        </p:txBody>
      </p:sp>
      <p:pic>
        <p:nvPicPr>
          <p:cNvPr id="36866" name="Picture 2" descr="http://img.newsinfo.ru/image/article/2/1/4/521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714620"/>
            <a:ext cx="2535891" cy="1689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0"/>
            <a:ext cx="64181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5255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Переработка плодово-ягодной продукции и дикорастущих.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0"/>
            <a:ext cx="8325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переработка плодово-ягодной продукции и дикорастущих.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42984"/>
            <a:ext cx="47863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Обоснование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По данным научных исследований ежегодные допустимые объемы заготовки ягод в Вытегорском районе составляют 6189 тонн, грибов - 4977 тонн, лекарственного сырья - 413 тонн, берёзового сока – 14500 тонн. </a:t>
            </a:r>
          </a:p>
          <a:p>
            <a:endParaRPr lang="ru-RU" dirty="0"/>
          </a:p>
        </p:txBody>
      </p:sp>
      <p:pic>
        <p:nvPicPr>
          <p:cNvPr id="5" name="Рисунок 4" descr="http://luxfon.com/pic/201203/1280x800/luxfon.com-48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714356"/>
            <a:ext cx="3532194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4" name="Picture 4" descr="http://zelenaya-apteka.ucoz.net/_pu/0/226421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643314"/>
            <a:ext cx="3500462" cy="2542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http://holodilnikinfo.uz/sites/default/files/fructe-congelat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14752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Производство питьевой воды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0"/>
            <a:ext cx="539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производство питьевой воды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406" y="3782518"/>
            <a:ext cx="52863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Комплекс включает в себя следующее имущество: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земельный участок по адресу: с.Ошта, Архангельский тракт, д. 99 - площадью 11000 кв.м;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земельный участок по адресу: с.Ошта, Архангельский тракт, д. 102 а – площадью 2500 кв.м;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нежилое помещение по розливу природной питьевой воды площадью 641,7 кв.м;  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артезианская скважина – глубина 15,6 м;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артезианская скважина – глубина 60,7 м.   </a:t>
            </a:r>
          </a:p>
          <a:p>
            <a:endParaRPr lang="ru-RU" dirty="0"/>
          </a:p>
        </p:txBody>
      </p:sp>
      <p:pic>
        <p:nvPicPr>
          <p:cNvPr id="5" name="Рисунок 4" descr="http://www.mariupol-express.com.ua/files/photo_announcement/f1497974335972_fullsize.jpg"/>
          <p:cNvPicPr/>
          <p:nvPr/>
        </p:nvPicPr>
        <p:blipFill>
          <a:blip r:embed="rId2" cstate="print"/>
          <a:srcRect r="4004" b="3333"/>
          <a:stretch>
            <a:fillRect/>
          </a:stretch>
        </p:blipFill>
        <p:spPr bwMode="auto">
          <a:xfrm>
            <a:off x="5786446" y="4071942"/>
            <a:ext cx="3000396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500042"/>
            <a:ext cx="87868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Обоснование: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 Вытегорском районе имеются значительные запасы подземных вод гидрокарбонатно-кальциевого состава с минерализацией 0,2-0,6 г/л. Наибольший интерес представляет широко развитый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каширо-подольский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водоносный комплекс, тяготеющий к центральной и восточной части района, удельные дебиты скважин достигают 10-15 л/сек. На территории распространения указанного водоносного комплекса возможна организация водозаборов производительностью до 0,1-0,8 м3/сек, здесь имеются перспективы для организации производства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бутилированной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воды. Доля подземных вод в хозяйственно-питьевом водоснабжении в районе составляет 90 %.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06" y="2422090"/>
            <a:ext cx="88582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Д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ля создания такого производства имеется подходящая инвестиционная площадка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 с.Ошта Вытегорского района в 60 км от г.Вытегра на границе с автодорогой Архангельск – Вытегра – Санкт-Петербург, где расположен комплекс имущества недействующего цеха по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бутилированию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воды, ранее принадлежащий ООО 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Новус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Л». Общество обеспечивало водой жителей района, значительную часть поставляло за пределы района. В селе проживает квалифицированный персонал данного общества.</a:t>
            </a:r>
            <a:endParaRPr lang="ru-RU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5804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производство удобрений из золы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724097"/>
            <a:ext cx="85725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Обоснование: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ходе работы теплоэлектростанции ОАО «ПМТЭЦ «Белый Ручей» в п.Депо ежегодно образуется более 2000 тонн золы, которую можно фасовать и реализовывать сельскохозяйственным организациям и жителям области, а также за её пределы.</a:t>
            </a:r>
          </a:p>
          <a:p>
            <a:pPr algn="just"/>
            <a:endParaRPr lang="ru-RU" sz="1500" dirty="0"/>
          </a:p>
        </p:txBody>
      </p:sp>
      <p:pic>
        <p:nvPicPr>
          <p:cNvPr id="33794" name="Picture 2" descr="http://photos.wikimapia.org/p/00/05/68/80/69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00240"/>
            <a:ext cx="4000496" cy="30003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9388" y="2214554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ОАО «Промышленная   мини-ТЭЦ «Белый Ручей»</a:t>
            </a:r>
            <a:endParaRPr lang="ru-RU" sz="1100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http://tazik-tlt.ru/d/135998/d/20597_udobreniye_mineralnoye_dlya_rasteniy_1kg_zola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143116"/>
            <a:ext cx="3000396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6167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развитие туристской инфраструктуры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33326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Возможные направления: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строительство объектов размещения, создание яхт-клуба, создание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дайвинг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центра, создание центра активного зимнего отдыха, реконструкция объектов показа Мариинской водной системы на условиях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муниципально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частного партнёрства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музеефикация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шлюза Св. Сергия; строительство деревянного пешеходного разводного моста; строительство нового здания музея «Водные пути Севера»; устройство набережной р.Вытегра).</a:t>
            </a:r>
          </a:p>
          <a:p>
            <a:endParaRPr lang="ru-RU" dirty="0"/>
          </a:p>
        </p:txBody>
      </p:sp>
      <p:pic>
        <p:nvPicPr>
          <p:cNvPr id="4" name="Рисунок 3" descr="C:\Users\Администрация_11\Desktop\документы рабочие\инв.форум\яхты 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528" y="2285992"/>
            <a:ext cx="1925142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Администрация_11\Desktop\документы рабочие\инв.форум\дайвер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285992"/>
            <a:ext cx="2143140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http://www.bpla.com/wp-content/uploads/2015/11/Family-Skiing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285992"/>
            <a:ext cx="2143140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http://www.naselo.ru/upload/iblock/057/pybzepfk00039_1318529046_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2285992"/>
            <a:ext cx="2214578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915399"/>
            <a:ext cx="8929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Обоснование: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богатый природный потенциал вкупе с достопримечательностями района и улучшением транспортного сообщения делают район привлекательным для туристов.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логистических центров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0"/>
            <a:ext cx="568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создание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центров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71934" y="714356"/>
            <a:ext cx="485775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Обоснование: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Вытегорский район находится  на перекрестке автомобильных транспортных коридоров Москва-Мурманск и Архангельск-Санкт-Петербург.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С 2014 года автодорога Вологда – Медвежьегорск коридора Москва-Мурманск является автодорогой федерального значения.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Планируется в 2018 году передача автодороги Архангельск – Вытегра - Санкт-Петербург в федеральную собственность и последующая её реконструкция. В связи с этим практически вдвое сократиться транспортный маршрут между Архангельском и Санкт-Петербургом и повысится транспортный поток. Кроме этого, через район проходит водный канал Волго-Балт, по которому ежегодно переправляется  более 15 млн. тонн грузов ( минерально-строительные материалы, промышленное сырье, нефтепродукты), имеются грузовые причалы.</a:t>
            </a:r>
          </a:p>
          <a:p>
            <a:endParaRPr lang="ru-RU" dirty="0"/>
          </a:p>
        </p:txBody>
      </p:sp>
      <p:pic>
        <p:nvPicPr>
          <p:cNvPr id="5" name="Рисунок 4" descr="http://www.logists.by/data/news/images/44/9f/449f74df88353287e06e954d7598ffee.jpg?145517566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35004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klad-man.com/images/Image63446288207808967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00438"/>
            <a:ext cx="3524249" cy="219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99033527"/>
              </p:ext>
            </p:extLst>
          </p:nvPr>
        </p:nvGraphicFramePr>
        <p:xfrm>
          <a:off x="179512" y="692697"/>
          <a:ext cx="5000628" cy="5216087"/>
        </p:xfrm>
        <a:graphic>
          <a:graphicData uri="http://schemas.openxmlformats.org/drawingml/2006/table">
            <a:tbl>
              <a:tblPr/>
              <a:tblGrid>
                <a:gridCol w="1817860"/>
                <a:gridCol w="3182768"/>
              </a:tblGrid>
              <a:tr h="50405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Инвестиционная площадка  №  </a:t>
                      </a:r>
                      <a:r>
                        <a:rPr lang="ru-RU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  </a:t>
                      </a: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земельный участок для создания пищевого производства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8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расположения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Вологодская область, г.Вытегра, Ленинградский тракт, 23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Кадастровый номер 35</a:t>
                      </a:r>
                      <a:r>
                        <a:rPr lang="en-US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</a:t>
                      </a:r>
                      <a:r>
                        <a:rPr lang="en-US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0208005</a:t>
                      </a:r>
                      <a:r>
                        <a:rPr lang="en-US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 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Общая площадь участка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,5Га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Земли населённых пунктов, разрешённое использование – для производственных нужд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Условия предоставления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Аренда через аукцион или продажа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3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Собственник участка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Комитет по управлению муниципальным имуществом </a:t>
                      </a:r>
                      <a:r>
                        <a:rPr lang="ru-RU" sz="105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Вытегорского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7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320 км от </a:t>
                      </a:r>
                      <a:r>
                        <a:rPr lang="ru-RU" sz="105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г.Вологда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430 км от </a:t>
                      </a:r>
                      <a:r>
                        <a:rPr lang="ru-RU" sz="105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г.Санкт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-Петербург, в 1 км от федеральной автодороги Вологда - Медвежьегорск       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r>
                        <a:rPr lang="en-US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ru-RU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100 м от участка находится ТП 10/0,4 </a:t>
                      </a:r>
                      <a:r>
                        <a:rPr lang="ru-RU" sz="105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кВ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Сети водоснабжения подведены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Здания, сооружения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1.Здание бывшего маслозавода кирпичное площадью 875,7 кв.м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2.Здание автостоянки кирпичное площадью 479,8 кв.м</a:t>
                      </a:r>
                    </a:p>
                  </a:txBody>
                  <a:tcPr marL="40581" marR="4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3" cstate="print"/>
          <a:srcRect l="25525" t="19018" r="19937" b="20246"/>
          <a:stretch>
            <a:fillRect/>
          </a:stretch>
        </p:blipFill>
        <p:spPr bwMode="auto">
          <a:xfrm>
            <a:off x="5715000" y="764704"/>
            <a:ext cx="3214718" cy="237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ая выноска 5"/>
          <p:cNvSpPr/>
          <p:nvPr/>
        </p:nvSpPr>
        <p:spPr>
          <a:xfrm>
            <a:off x="5940152" y="4869160"/>
            <a:ext cx="2016224" cy="720080"/>
          </a:xfrm>
          <a:prstGeom prst="wedgeRectCallout">
            <a:avLst>
              <a:gd name="adj1" fmla="val -9717"/>
              <a:gd name="adj2" fmla="val -577659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C:\Users\Администрация_11\Desktop\документы рабочие\инвест.площадки и проекты\инв.площадки\маслозавод\DSC047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5" y="4357695"/>
            <a:ext cx="2847831" cy="1721472"/>
          </a:xfrm>
          <a:prstGeom prst="roundRect">
            <a:avLst>
              <a:gd name="adj" fmla="val 1970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9819759"/>
              </p:ext>
            </p:extLst>
          </p:nvPr>
        </p:nvGraphicFramePr>
        <p:xfrm>
          <a:off x="179512" y="589055"/>
          <a:ext cx="4418856" cy="544825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43260"/>
                <a:gridCol w="2475596"/>
              </a:tblGrid>
              <a:tr h="57606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создания промышленного объекта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2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г.Вытегра, ул.Кирпичная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</a:tr>
              <a:tr h="3198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2,25 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</a:tr>
              <a:tr h="3198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</a:tr>
              <a:tr h="3198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аренду через аукцион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</a:tr>
              <a:tr h="590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</a:tr>
              <a:tr h="10026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320 км от г.Вологда, 430 км от г.Санкт-Петербург, 2 км от федеральной трассы Вологда-Медвежьегорск,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 краю участка проходит грунтовая автодорога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</a:tr>
              <a:tr h="4898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300 м проходят электрические сети 10-0,4кВ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Участок граничит с водным каналом Волго-Балт, имеются причалы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65" marR="53665" marT="0" marB="0"/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3"/>
          <a:srcRect l="5081" t="42960" r="36228" b="10296"/>
          <a:stretch>
            <a:fillRect/>
          </a:stretch>
        </p:blipFill>
        <p:spPr bwMode="auto">
          <a:xfrm>
            <a:off x="4716016" y="692696"/>
            <a:ext cx="3992860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ая выноска 7"/>
          <p:cNvSpPr/>
          <p:nvPr/>
        </p:nvSpPr>
        <p:spPr>
          <a:xfrm>
            <a:off x="6410126" y="4869160"/>
            <a:ext cx="2016224" cy="720080"/>
          </a:xfrm>
          <a:prstGeom prst="wedgeRectCallout">
            <a:avLst>
              <a:gd name="adj1" fmla="val 27765"/>
              <a:gd name="adj2" fmla="val -50744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http://www.sibrechproekt.ru/pub/editor/y_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000504"/>
            <a:ext cx="3179607" cy="1804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52128078"/>
              </p:ext>
            </p:extLst>
          </p:nvPr>
        </p:nvGraphicFramePr>
        <p:xfrm>
          <a:off x="248791" y="559433"/>
          <a:ext cx="4611241" cy="517382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27364"/>
                <a:gridCol w="2983877"/>
              </a:tblGrid>
              <a:tr h="57606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создания промышленного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производства 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93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г.Вытегра, ул.Заводская дорога – ул.Кольцова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294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10,5 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294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294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аренду через аукцион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4408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8733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320 км от г.Вологда, 430 км от г.Санкт-Петербург, 2 км от федеральной трассы Вологда-Медвежьегорск,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 краю участка проходит грунтовая автодорога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5006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100 м проходят электрические сети 10-0,4кВ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500 м проходит водный канал Волго-Балт, имеются причалы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3"/>
          <a:srcRect l="4157" t="30603" r="37410" b="9339"/>
          <a:stretch>
            <a:fillRect/>
          </a:stretch>
        </p:blipFill>
        <p:spPr bwMode="auto">
          <a:xfrm>
            <a:off x="5220072" y="620688"/>
            <a:ext cx="352839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ая выноска 9"/>
          <p:cNvSpPr/>
          <p:nvPr/>
        </p:nvSpPr>
        <p:spPr>
          <a:xfrm>
            <a:off x="5976156" y="5229200"/>
            <a:ext cx="2016224" cy="720080"/>
          </a:xfrm>
          <a:prstGeom prst="wedgeRectCallout">
            <a:avLst>
              <a:gd name="adj1" fmla="val 36835"/>
              <a:gd name="adj2" fmla="val -64339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http://gosfc.ru/15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357694"/>
            <a:ext cx="3226286" cy="1879618"/>
          </a:xfrm>
          <a:prstGeom prst="roundRect">
            <a:avLst>
              <a:gd name="adj" fmla="val 1915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928662" y="1857364"/>
            <a:ext cx="3037309" cy="44378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latin typeface="Century Gothic" pitchFamily="34" charset="0"/>
              </a:rPr>
              <a:t>Среднегодовая численность постоянного населения за 2016 год, человек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0" y="1743744"/>
            <a:ext cx="1000100" cy="75561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9865" y="1831680"/>
            <a:ext cx="591701" cy="58619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bg1"/>
                </a:solidFill>
                <a:latin typeface="Calibri" pitchFamily="34" charset="0"/>
              </a:rPr>
              <a:t>24720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bg1"/>
                </a:solidFill>
                <a:latin typeface="Calibri" pitchFamily="34" charset="0"/>
              </a:rPr>
              <a:t>чел.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8" name="Object 1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86543732"/>
              </p:ext>
            </p:extLst>
          </p:nvPr>
        </p:nvGraphicFramePr>
        <p:xfrm>
          <a:off x="4786314" y="1214422"/>
          <a:ext cx="334789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857752" y="857232"/>
            <a:ext cx="3421044" cy="29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/>
            </a:prstShdw>
          </a:effectLst>
        </p:spPr>
        <p:txBody>
          <a:bodyPr wrap="square" lIns="93504" tIns="46751" rIns="93504" bIns="46751">
            <a:spAutoFit/>
          </a:bodyPr>
          <a:lstStyle/>
          <a:p>
            <a:pPr fontAlgn="b">
              <a:lnSpc>
                <a:spcPct val="80000"/>
              </a:lnSpc>
            </a:pPr>
            <a:r>
              <a:rPr lang="ru-RU" sz="1600" dirty="0" smtClean="0">
                <a:latin typeface="Century Gothic" pitchFamily="34" charset="0"/>
              </a:rPr>
              <a:t>Заработная плата населения</a:t>
            </a:r>
            <a:endParaRPr lang="ru-RU" sz="1600" dirty="0">
              <a:latin typeface="Century Gothic" pitchFamily="34" charset="0"/>
            </a:endParaRPr>
          </a:p>
        </p:txBody>
      </p:sp>
      <p:pic>
        <p:nvPicPr>
          <p:cNvPr id="100356" name="Picture 4" descr="http://old.aikyn.kz/public/uploads/32669-212-biyl_18_milliondy_me_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714356"/>
            <a:ext cx="1224136" cy="1071119"/>
          </a:xfrm>
          <a:prstGeom prst="rect">
            <a:avLst/>
          </a:prstGeom>
          <a:noFill/>
        </p:spPr>
      </p:pic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="" xmlns:p14="http://schemas.microsoft.com/office/powerpoint/2010/main" val="3454875742"/>
              </p:ext>
            </p:extLst>
          </p:nvPr>
        </p:nvGraphicFramePr>
        <p:xfrm>
          <a:off x="4714876" y="4000504"/>
          <a:ext cx="4071966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4500562" y="3714752"/>
            <a:ext cx="4116833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Оборот розничной торговли, млрд. рублей 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="" xmlns:p14="http://schemas.microsoft.com/office/powerpoint/2010/main" val="1065051978"/>
              </p:ext>
            </p:extLst>
          </p:nvPr>
        </p:nvGraphicFramePr>
        <p:xfrm>
          <a:off x="0" y="4143380"/>
          <a:ext cx="4500562" cy="177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0" y="3786190"/>
            <a:ext cx="4368018" cy="332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300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Количество посетителей в районе (туристов и экскурсантов), тыс. человек</a:t>
            </a:r>
            <a:endParaRPr lang="ru-RU" sz="1300" dirty="0">
              <a:solidFill>
                <a:prstClr val="black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74754" name="Picture 2" descr="http://u8.platformalp.ru/4b4e97c2e8fde78fc06bb8a068825756/3f76f370f28b9ab14ef08a28239aa60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2714620"/>
            <a:ext cx="857256" cy="82287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14282" y="-24"/>
            <a:ext cx="508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84891515"/>
              </p:ext>
            </p:extLst>
          </p:nvPr>
        </p:nvGraphicFramePr>
        <p:xfrm>
          <a:off x="179512" y="548680"/>
          <a:ext cx="4248472" cy="518302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79548"/>
                <a:gridCol w="2668924"/>
              </a:tblGrid>
              <a:tr h="504056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создания промышленного производства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05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г.Вытегра, ул.Заводская дорога – ул.Кольцова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3089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30 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3089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3089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аренду через аукцион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438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10312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320 км от г.Вологда, 430 км от г.Санкт-Петербург, 2 км от федеральной трассы Вологда-Медвежьегорск,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 краю участка проходит грунтовая автодорога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581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100 м проходят электрические сети 10-0,4кВ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  <a:tr h="6178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500 м проходит водный канал Волго-Балт, имеются причалы.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5" marR="51135" marT="0" marB="0"/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3"/>
          <a:srcRect l="13489" t="16379" r="33974" b="9052"/>
          <a:stretch>
            <a:fillRect/>
          </a:stretch>
        </p:blipFill>
        <p:spPr bwMode="auto">
          <a:xfrm>
            <a:off x="4860032" y="500042"/>
            <a:ext cx="392681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ая выноска 7"/>
          <p:cNvSpPr/>
          <p:nvPr/>
        </p:nvSpPr>
        <p:spPr>
          <a:xfrm>
            <a:off x="5976156" y="4797152"/>
            <a:ext cx="2016224" cy="720080"/>
          </a:xfrm>
          <a:prstGeom prst="wedgeRectCallout">
            <a:avLst>
              <a:gd name="adj1" fmla="val 1086"/>
              <a:gd name="adj2" fmla="val -596708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http://about-prom.ru/images/best/about-prom-2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857628"/>
            <a:ext cx="3429024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81855095"/>
              </p:ext>
            </p:extLst>
          </p:nvPr>
        </p:nvGraphicFramePr>
        <p:xfrm>
          <a:off x="251520" y="476672"/>
          <a:ext cx="4248472" cy="507067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80180"/>
                <a:gridCol w="2768292"/>
              </a:tblGrid>
              <a:tr h="504056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здание для размещения производственного объекта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г.Вытегра, ул.Заводская дорога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</a:tr>
              <a:tr h="3051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791 кв.м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</a:tr>
              <a:tr h="4149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Аренда или продажа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</a:tr>
              <a:tr h="3051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помещения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Юридическое лицо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</a:tr>
              <a:tr h="8469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320 км от г.Вологда, 430 км от г.Санкт-Петербург,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2,0 км от федеральной автодороги Вологда - Медвежьегорск 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Теплоснабжение от котельной предприятия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 подведены, возможная нагрузка до 200 кВт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Имеется водопровод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Имеются въездные ворота, грузоподъёмные механизмы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</a:tr>
              <a:tr h="3051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Здания, сооружения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Имеются подсобные помещения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00" marR="52500" marT="0" marB="0"/>
                </a:tc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3" cstate="print"/>
          <a:srcRect l="5558" t="20859" b="15337"/>
          <a:stretch>
            <a:fillRect/>
          </a:stretch>
        </p:blipFill>
        <p:spPr bwMode="auto">
          <a:xfrm>
            <a:off x="4860032" y="620688"/>
            <a:ext cx="4104456" cy="2236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ая выноска 4"/>
          <p:cNvSpPr/>
          <p:nvPr/>
        </p:nvSpPr>
        <p:spPr>
          <a:xfrm>
            <a:off x="5976156" y="4797152"/>
            <a:ext cx="2016224" cy="720080"/>
          </a:xfrm>
          <a:prstGeom prst="wedgeRectCallout">
            <a:avLst>
              <a:gd name="adj1" fmla="val -29727"/>
              <a:gd name="adj2" fmla="val -62210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http://ufavesti.ru/uploads/2016/06/sell_5317da9aadc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929066"/>
            <a:ext cx="3064424" cy="1793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66494576"/>
              </p:ext>
            </p:extLst>
          </p:nvPr>
        </p:nvGraphicFramePr>
        <p:xfrm>
          <a:off x="251520" y="476672"/>
          <a:ext cx="4824536" cy="574193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53845"/>
                <a:gridCol w="3070691"/>
              </a:tblGrid>
              <a:tr h="504056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создания промышленного производства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46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Вытегорский район, д.Новинки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35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0304050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</a:tr>
              <a:tr h="240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45,1Га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</a:tr>
              <a:tr h="673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промышленности, разрешённое использование – для размещения производства по выпуску продукции деревообработки и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биотоплива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</a:tr>
              <a:tr h="240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аренду через аукцион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</a:tr>
              <a:tr h="5517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</a:tr>
              <a:tr h="12241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25 км от г.Вытегра, 300 км от г.Вологда, 450 км от г.Санкт-Петербург, 5 км от федеральной трассы Вологда-Медвежьегорск,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 краю участка проходит грунтовая сельская автодорога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Имеется ТП-10/0,4кВ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Участок граничит с водным каналом Волго-Балт.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24" marR="41924" marT="0" marB="0"/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3" cstate="print"/>
          <a:srcRect l="5764" t="19427" r="35000" b="20450"/>
          <a:stretch>
            <a:fillRect/>
          </a:stretch>
        </p:blipFill>
        <p:spPr bwMode="auto">
          <a:xfrm>
            <a:off x="5292080" y="620688"/>
            <a:ext cx="3528392" cy="2387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ая выноска 8"/>
          <p:cNvSpPr/>
          <p:nvPr/>
        </p:nvSpPr>
        <p:spPr>
          <a:xfrm>
            <a:off x="6084168" y="4797152"/>
            <a:ext cx="2016224" cy="720080"/>
          </a:xfrm>
          <a:prstGeom prst="wedgeRectCallout">
            <a:avLst>
              <a:gd name="adj1" fmla="val 10023"/>
              <a:gd name="adj2" fmla="val -49026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http://business100-idei.ru/wp-content/uploads/2013/08/pelletyi-i-biznes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929066"/>
            <a:ext cx="3071834" cy="1875058"/>
          </a:xfrm>
          <a:prstGeom prst="roundRect">
            <a:avLst>
              <a:gd name="adj" fmla="val 189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3" cstate="print"/>
          <a:srcRect l="5190" t="19632" r="2403" b="15951"/>
          <a:stretch>
            <a:fillRect/>
          </a:stretch>
        </p:blipFill>
        <p:spPr bwMode="auto">
          <a:xfrm>
            <a:off x="4714876" y="714356"/>
            <a:ext cx="421484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ая выноска 6"/>
          <p:cNvSpPr/>
          <p:nvPr/>
        </p:nvSpPr>
        <p:spPr>
          <a:xfrm>
            <a:off x="5857884" y="5072074"/>
            <a:ext cx="2016224" cy="720080"/>
          </a:xfrm>
          <a:prstGeom prst="wedgeRectCallout">
            <a:avLst>
              <a:gd name="adj1" fmla="val 15092"/>
              <a:gd name="adj2" fmla="val -662068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http://wiki.ivanovoweb.ru/images/8/8e/Invest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286256"/>
            <a:ext cx="3500462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25734452"/>
              </p:ext>
            </p:extLst>
          </p:nvPr>
        </p:nvGraphicFramePr>
        <p:xfrm>
          <a:off x="107504" y="493405"/>
          <a:ext cx="4321620" cy="59613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99975"/>
                <a:gridCol w="3021645"/>
              </a:tblGrid>
              <a:tr h="42062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  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размещения промышленного объекта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98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г.Вытегра, </a:t>
                      </a:r>
                      <a:r>
                        <a:rPr lang="ru-RU" sz="1150" dirty="0" err="1">
                          <a:latin typeface="Times New Roman" pitchFamily="18" charset="0"/>
                          <a:cs typeface="Times New Roman" pitchFamily="18" charset="0"/>
                        </a:rPr>
                        <a:t>ул.Заводская</a:t>
                      </a: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50" dirty="0" smtClean="0">
                          <a:latin typeface="Times New Roman" pitchFamily="18" charset="0"/>
                          <a:cs typeface="Times New Roman" pitchFamily="18" charset="0"/>
                        </a:rPr>
                        <a:t>дорога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</a:t>
                      </a: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номер 35</a:t>
                      </a:r>
                      <a:r>
                        <a:rPr lang="en-US" sz="115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r>
                        <a:rPr lang="en-US" sz="115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0202001</a:t>
                      </a:r>
                      <a:r>
                        <a:rPr lang="en-US" sz="115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1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4,45 Га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  <a:tr h="6369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1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Земли населённых пунктов, разрешённое использование – для размещения производственных и административных зданий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  <a:tr h="414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1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Аренда или продажа 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  <a:tr h="3163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1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Юридическое лицо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  <a:tr h="792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1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320 км от г.Вологда, 430 км от г.Санкт-Петербург,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2,0 км от федеральной автодороги Вологда - Медвежьегорск       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  <a:tr h="6309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1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Имеется котельная и водопровод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Подведены электрические сети 0,4 кВ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  <a:tr h="4115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1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В 1 км от участка расположены грузовые причалы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  <a:tr h="6136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>
                          <a:latin typeface="Times New Roman" pitchFamily="18" charset="0"/>
                          <a:cs typeface="Times New Roman" pitchFamily="18" charset="0"/>
                        </a:rPr>
                        <a:t>Здания, сооружения</a:t>
                      </a:r>
                      <a:endParaRPr lang="ru-RU" sz="11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latin typeface="Times New Roman" pitchFamily="18" charset="0"/>
                          <a:cs typeface="Times New Roman" pitchFamily="18" charset="0"/>
                        </a:rPr>
                        <a:t>На участке расположено здание столярно-мебельного цеха площадью 2894 кв.м., административное здание, гараж и здание котельной </a:t>
                      </a:r>
                      <a:endParaRPr lang="ru-RU" sz="11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79" marR="41279" marT="0" marB="0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8024767"/>
              </p:ext>
            </p:extLst>
          </p:nvPr>
        </p:nvGraphicFramePr>
        <p:xfrm>
          <a:off x="107504" y="548680"/>
          <a:ext cx="4752528" cy="568501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88887"/>
                <a:gridCol w="3063641"/>
              </a:tblGrid>
              <a:tr h="586621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создания производства по </a:t>
                      </a: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бутилированию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воды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5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с.Ошта, Архангельский тр., 99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35:01:0301001:141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</a:tr>
              <a:tr h="2476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1,1Га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</a:tr>
              <a:tr h="4724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населённых пунктов, разрешённое использование – для производственных нужд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Продажа с торгов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380 км от г.Вологда, 370 км от г.Санкт-Петербург, граничит с автодорогой Архангельск – Вытегра – Санкт-Петербург 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</a:tr>
              <a:tr h="9361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 0,4 кВ подведены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Сети водоснабжения подведены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Имеется котельная с оборудованием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</a:tr>
              <a:tr h="12555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Здания, сооружения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1.Здание цеха по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бутилированию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воды площадью 641,7 кв.м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2.Котельная с оборудованием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3. Две артезианские скважины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</a:tr>
              <a:tr h="2476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Дополнительные условия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Имеется квалифицированный персонал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17" marR="40617" marT="0" marB="0"/>
                </a:tc>
              </a:tr>
            </a:tbl>
          </a:graphicData>
        </a:graphic>
      </p:graphicFrame>
      <p:pic>
        <p:nvPicPr>
          <p:cNvPr id="5" name="Рисунок 4" descr="C:\Users\Администрация_11\Desktop\документы рабочие\инвест.площадки и проекты\инв.площадки\Ошта цех\Лимонадный завод 2015\P61604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6671" y="908720"/>
            <a:ext cx="3600400" cy="206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ая выноска 6"/>
          <p:cNvSpPr/>
          <p:nvPr/>
        </p:nvSpPr>
        <p:spPr>
          <a:xfrm>
            <a:off x="6188525" y="4221088"/>
            <a:ext cx="2016224" cy="720080"/>
          </a:xfrm>
          <a:prstGeom prst="wedgeRectCallout">
            <a:avLst>
              <a:gd name="adj1" fmla="val 2553"/>
              <a:gd name="adj2" fmla="val -50781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http://businesstrade.kz/upload/news/95_slide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660307"/>
            <a:ext cx="3214710" cy="2197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3722884"/>
              </p:ext>
            </p:extLst>
          </p:nvPr>
        </p:nvGraphicFramePr>
        <p:xfrm>
          <a:off x="251520" y="620688"/>
          <a:ext cx="4176464" cy="540059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18254"/>
                <a:gridCol w="2658210"/>
              </a:tblGrid>
              <a:tr h="58148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  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строительства промышленного объекта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78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Девятинское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д.Ялосарь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</a:tr>
              <a:tr h="4852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</a:tr>
              <a:tr h="3993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населённых пунктов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</a:tr>
              <a:tr h="4852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аренду через аукцион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</a:tr>
              <a:tr h="7278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</a:tr>
              <a:tr h="12460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 км от г.Вытегра, 300 км от г.Вологда, 450 км от г.Санкт-Петербург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300 м от федеральной автодороги Вологда - Медвежьегорск 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</a:tr>
              <a:tr h="7476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200 м от участка проходят электрические сети 10 кВ и 0,4 кВ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815" marR="55815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3"/>
          <a:srcRect l="28248" t="30501" r="32532" b="24734"/>
          <a:stretch>
            <a:fillRect/>
          </a:stretch>
        </p:blipFill>
        <p:spPr bwMode="auto">
          <a:xfrm>
            <a:off x="4823752" y="692696"/>
            <a:ext cx="374441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ая выноска 6"/>
          <p:cNvSpPr/>
          <p:nvPr/>
        </p:nvSpPr>
        <p:spPr>
          <a:xfrm>
            <a:off x="5687848" y="5085184"/>
            <a:ext cx="2016224" cy="720080"/>
          </a:xfrm>
          <a:prstGeom prst="wedgeRectCallout">
            <a:avLst>
              <a:gd name="adj1" fmla="val 42836"/>
              <a:gd name="adj2" fmla="val -610526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http://www.ledrus.ru/images/portfolio/pr-prom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214818"/>
            <a:ext cx="3286148" cy="1916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7158" y="0"/>
            <a:ext cx="757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развития промышленного производства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51281568"/>
              </p:ext>
            </p:extLst>
          </p:nvPr>
        </p:nvGraphicFramePr>
        <p:xfrm>
          <a:off x="323529" y="476672"/>
          <a:ext cx="4536503" cy="58905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97879"/>
                <a:gridCol w="3038624"/>
              </a:tblGrid>
              <a:tr h="56460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создания сельскохозяйственного объекта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4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Оштинское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поселение, д.Верхнее Понизовье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35:0301009:225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</a:tr>
              <a:tr h="4436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</a:tr>
              <a:tr h="6654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населённых пунктов, вид разрешённого использования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– сельскохозяйственное использование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</a:tr>
              <a:tr h="4727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аренду по 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укциону, в безвозмездное пользование без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аукциона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крестьянско-фермерским хозяйствам)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</a:tr>
              <a:tr h="2351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Вытегорский муниципальный район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</a:tr>
              <a:tr h="9450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км от г.Вытегра,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355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км от г.Вологда,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400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км от г.Санкт-Петербург,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 от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региональной автодороги Вытегра – Лодейное Поле.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Вокруг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участка проходит грунтовая сельская автодорога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</a:tr>
              <a:tr h="4436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Описание земельного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Ровный, угрозы подтопления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нет.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</a:tr>
              <a:tr h="8866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проходят электрические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сети 0,4кВ,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имеется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сотовая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связь.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172" marR="41172" marT="0" marB="0"/>
                </a:tc>
              </a:tr>
            </a:tbl>
          </a:graphicData>
        </a:graphic>
      </p:graphicFrame>
      <p:sp>
        <p:nvSpPr>
          <p:cNvPr id="10" name="Прямоугольная выноска 9"/>
          <p:cNvSpPr/>
          <p:nvPr/>
        </p:nvSpPr>
        <p:spPr>
          <a:xfrm>
            <a:off x="5979976" y="5085184"/>
            <a:ext cx="2016224" cy="720080"/>
          </a:xfrm>
          <a:prstGeom prst="wedgeRectCallout">
            <a:avLst>
              <a:gd name="adj1" fmla="val 685"/>
              <a:gd name="adj2" fmla="val -587370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» Это позволит... правительство.., 29 января, Сегодня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857629"/>
            <a:ext cx="3214710" cy="2168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7158" y="0"/>
            <a:ext cx="6283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развития сельского хозяйства</a:t>
            </a: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4950" y="1005840"/>
            <a:ext cx="3171826" cy="220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7348195"/>
              </p:ext>
            </p:extLst>
          </p:nvPr>
        </p:nvGraphicFramePr>
        <p:xfrm>
          <a:off x="251520" y="620688"/>
          <a:ext cx="4536504" cy="54943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40591"/>
                <a:gridCol w="2895913"/>
              </a:tblGrid>
              <a:tr h="470992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 11 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здание фермы для создания сельскохозяйственного объекта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Андомское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д.Желвачёво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35:01:0103010:26.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</a:tr>
              <a:tr h="2578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1805,4 кв.м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</a:tr>
              <a:tr h="3902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аренду без торгов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</a:tr>
              <a:tr h="3748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Администрация сельского поселения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Андомское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</a:tr>
              <a:tr h="10652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40 км от г.Вытегра, 360 км от г.Вологда, 470 км от г.Санкт-Петербург, 5 км от федеральной трассы Вологда – Медвежьегорск.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До участка проходит грунтовая сельская дорога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</a:tr>
              <a:tr h="5156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Описание земельного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Ровный, угрозы подтопления нет. В 100 м от здания протекает река Андома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</a:tr>
              <a:tr h="4924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 краю участка установлена ТП-10/0,4 кВ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Описание здания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Здание бетонное, требуется ремонт, установлено стойловое оборудование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54" marR="47154" marT="0" marB="0"/>
                </a:tc>
              </a:tr>
            </a:tbl>
          </a:graphicData>
        </a:graphic>
      </p:graphicFrame>
      <p:pic>
        <p:nvPicPr>
          <p:cNvPr id="8" name="Рисунок 7"/>
          <p:cNvPicPr/>
          <p:nvPr/>
        </p:nvPicPr>
        <p:blipFill>
          <a:blip r:embed="rId2" cstate="print"/>
          <a:srcRect l="5309" t="18816" r="4557" b="20440"/>
          <a:stretch>
            <a:fillRect/>
          </a:stretch>
        </p:blipFill>
        <p:spPr bwMode="auto">
          <a:xfrm>
            <a:off x="5000628" y="693266"/>
            <a:ext cx="3929090" cy="209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ая выноска 8"/>
          <p:cNvSpPr/>
          <p:nvPr/>
        </p:nvSpPr>
        <p:spPr>
          <a:xfrm>
            <a:off x="5979976" y="4786322"/>
            <a:ext cx="2016224" cy="720080"/>
          </a:xfrm>
          <a:prstGeom prst="wedgeRectCallout">
            <a:avLst>
              <a:gd name="adj1" fmla="val -4518"/>
              <a:gd name="adj2" fmla="val -553756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7158" y="0"/>
            <a:ext cx="6283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развития сельского хозяйства</a:t>
            </a:r>
          </a:p>
          <a:p>
            <a:endParaRPr lang="ru-RU" dirty="0"/>
          </a:p>
        </p:txBody>
      </p:sp>
      <p:pic>
        <p:nvPicPr>
          <p:cNvPr id="11266" name="Picture 2" descr="http://kraism.by/uploads/posts/2016-08/1472476398_1445437997_1_mini2-kop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929066"/>
            <a:ext cx="3214710" cy="2411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7972921"/>
              </p:ext>
            </p:extLst>
          </p:nvPr>
        </p:nvGraphicFramePr>
        <p:xfrm>
          <a:off x="251520" y="548680"/>
          <a:ext cx="4608512" cy="576352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94477"/>
                <a:gridCol w="2814035"/>
              </a:tblGrid>
              <a:tr h="573036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создания сельскохозяйственного объекта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91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Оштинское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поселение, с.Мегра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2799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2,0 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2673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4640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Аукцион, без аукциона (крестьянско-фермерским хозяйствам)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2799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Вытегорский муниципальный район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7642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40 км от г.Вытегра, 360 км от г.Вологда, 390 км от г.Санкт-Петербург, на региональной трассе Архангельск – Вытегра – Санкт-Петербург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5367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Описание земельного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Ровный, угрозы подтопления нет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8051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 краю участка установлена ТП-10/0,4 кВ, имеется скважина водоснабжения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8051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Рядом имеются свободные земельные участки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сельхозназначения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более 500,0 Га.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  <a:tr h="2799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Здания, сооружения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Имеются сооружения старых ферм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15" marR="47815" marT="0" marB="0"/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2" cstate="print"/>
          <a:srcRect l="5649" t="19632" b="20640"/>
          <a:stretch>
            <a:fillRect/>
          </a:stretch>
        </p:blipFill>
        <p:spPr bwMode="auto">
          <a:xfrm>
            <a:off x="5076056" y="764704"/>
            <a:ext cx="3744416" cy="2021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ая выноска 8"/>
          <p:cNvSpPr/>
          <p:nvPr/>
        </p:nvSpPr>
        <p:spPr>
          <a:xfrm>
            <a:off x="5979976" y="4797152"/>
            <a:ext cx="2016224" cy="720080"/>
          </a:xfrm>
          <a:prstGeom prst="wedgeRectCallout">
            <a:avLst>
              <a:gd name="adj1" fmla="val -6785"/>
              <a:gd name="adj2" fmla="val -585129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овчарня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143380"/>
            <a:ext cx="3214710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7158" y="0"/>
            <a:ext cx="6283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развития сельского хозяйства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2227745"/>
              </p:ext>
            </p:extLst>
          </p:nvPr>
        </p:nvGraphicFramePr>
        <p:xfrm>
          <a:off x="179512" y="400846"/>
          <a:ext cx="4824536" cy="602859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40820"/>
                <a:gridCol w="2783716"/>
              </a:tblGrid>
              <a:tr h="401622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№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13 -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для создания сельскохозяйственного объекта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9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Вытегорский район, </a:t>
                      </a:r>
                      <a:r>
                        <a:rPr lang="ru-RU" sz="1100" dirty="0" err="1">
                          <a:latin typeface="Times New Roman" pitchFamily="18" charset="0"/>
                          <a:cs typeface="Times New Roman" pitchFamily="18" charset="0"/>
                        </a:rPr>
                        <a:t>с.Девятины</a:t>
                      </a: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, ул.Молодёжная, кадастровый номер 35:01:0103032:213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1985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1,76Га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559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Земли населённых пунктов, вид разрешённого использования – для сельскохозяйственного использования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1985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Продажа или Аренда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176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Частное лицо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9435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20 км от г.Вытегра, 300 км от г.Вологда, 450 км от г.Санкт-Петербург, 300 м от федеральной трассы Вологда-Медвежьегорск. До участка проходит грунтовая сельская автодорога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1985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cs typeface="Times New Roman" pitchFamily="18" charset="0"/>
                        </a:rPr>
                        <a:t>Описание земельного участка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Ровный, угрозы подтопления нет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9435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В 300 м от участка находится муниципальная котельная,  по краю участка проходят </a:t>
                      </a:r>
                      <a:r>
                        <a:rPr lang="ru-RU" sz="1100" dirty="0" err="1">
                          <a:latin typeface="Times New Roman" pitchFamily="18" charset="0"/>
                          <a:cs typeface="Times New Roman" pitchFamily="18" charset="0"/>
                        </a:rPr>
                        <a:t>эл</a:t>
                      </a: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. сети 0,4кВ,  в 100 м сети центрального водоснабжения, проходят сети </a:t>
                      </a:r>
                      <a:r>
                        <a:rPr lang="ru-RU" sz="1100" dirty="0" err="1">
                          <a:latin typeface="Times New Roman" pitchFamily="18" charset="0"/>
                          <a:cs typeface="Times New Roman" pitchFamily="18" charset="0"/>
                        </a:rPr>
                        <a:t>РосТелеком</a:t>
                      </a: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, имеется сотовая связь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9435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Участок граничит с земельным участком площадью 213,8 Га (категория – земли сельскохозяйственного назначения, разрешённое использование – с/</a:t>
                      </a:r>
                      <a:r>
                        <a:rPr lang="ru-RU" sz="1100" dirty="0" err="1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 использование), участок не используется.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  <a:tr h="751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cs typeface="Times New Roman" pitchFamily="18" charset="0"/>
                        </a:rPr>
                        <a:t>Здания, сооружения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На участке расположено кирпичное здание бывшего птичника общей площадью 1368 кв.м в удовлетворительном состоянии (требуется ремонт).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63" marR="31763" marT="0" marB="0"/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/>
          <a:srcRect l="9374" t="12945" r="25037" b="11489"/>
          <a:stretch>
            <a:fillRect/>
          </a:stretch>
        </p:blipFill>
        <p:spPr bwMode="auto">
          <a:xfrm>
            <a:off x="5148063" y="692696"/>
            <a:ext cx="36298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ая выноска 4"/>
          <p:cNvSpPr/>
          <p:nvPr/>
        </p:nvSpPr>
        <p:spPr>
          <a:xfrm>
            <a:off x="6170878" y="4797152"/>
            <a:ext cx="2016224" cy="720080"/>
          </a:xfrm>
          <a:prstGeom prst="wedgeRectCallout">
            <a:avLst>
              <a:gd name="adj1" fmla="val -17856"/>
              <a:gd name="adj2" fmla="val -526117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Ку…... использовано от 12 до восемнадцати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201240"/>
            <a:ext cx="3276035" cy="2013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0"/>
            <a:ext cx="6283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развития сельского хозяйства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804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995391" y="764704"/>
            <a:ext cx="504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420 -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индивидуальных предпринимателей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157 -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малые предприятия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90200" y="742874"/>
            <a:ext cx="458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577 -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субъектов предпринимательства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850178" y="4973782"/>
            <a:ext cx="3357554" cy="265013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latin typeface="Century Gothic" pitchFamily="34" charset="0"/>
              </a:rPr>
              <a:t>    Инвестиции в основной капитал за 2016 год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10" name="Oval 25"/>
          <p:cNvSpPr>
            <a:spLocks noChangeArrowheads="1"/>
          </p:cNvSpPr>
          <p:nvPr/>
        </p:nvSpPr>
        <p:spPr bwMode="auto">
          <a:xfrm>
            <a:off x="1850310" y="5188096"/>
            <a:ext cx="1643042" cy="755617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350376" y="5276032"/>
            <a:ext cx="1028757" cy="586199"/>
          </a:xfrm>
          <a:prstGeom prst="ellips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 pitchFamily="34" charset="0"/>
              </a:rPr>
              <a:t>459,3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 pitchFamily="34" charset="0"/>
              </a:rPr>
              <a:t> млн. руб.</a:t>
            </a:r>
            <a:endParaRPr lang="ru-RU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95317109"/>
              </p:ext>
            </p:extLst>
          </p:nvPr>
        </p:nvGraphicFramePr>
        <p:xfrm>
          <a:off x="0" y="-1285908"/>
          <a:ext cx="4427984" cy="612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="" xmlns:p14="http://schemas.microsoft.com/office/powerpoint/2010/main" val="1139519713"/>
              </p:ext>
            </p:extLst>
          </p:nvPr>
        </p:nvGraphicFramePr>
        <p:xfrm>
          <a:off x="4499992" y="4221088"/>
          <a:ext cx="3890958" cy="221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572000" y="3958100"/>
            <a:ext cx="3352800" cy="68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/>
            </a:prstShdw>
          </a:effectLst>
        </p:spPr>
        <p:txBody>
          <a:bodyPr wrap="square" lIns="93504" tIns="46751" rIns="93504" bIns="4675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Доля занятых в малом и среднем предпринимательстве к общему числу занятых в 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Вытегорском районе районе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, % </a:t>
            </a:r>
          </a:p>
        </p:txBody>
      </p:sp>
      <p:pic>
        <p:nvPicPr>
          <p:cNvPr id="16" name="Picture 81" descr="https://www.sakhatimes.ru/upload/iblock/ded/dedad32ab7373c2b0d777cd6581c0034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2927" y="2143116"/>
            <a:ext cx="2722477" cy="1814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8422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78287599"/>
              </p:ext>
            </p:extLst>
          </p:nvPr>
        </p:nvGraphicFramePr>
        <p:xfrm>
          <a:off x="223221" y="642918"/>
          <a:ext cx="4563093" cy="535785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74537"/>
                <a:gridCol w="2788556"/>
              </a:tblGrid>
              <a:tr h="74185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 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– рыбоводный участок для осуществления индустриальной </a:t>
                      </a: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аквакультуры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(рыбоводства)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61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Анхимовское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Вытегорское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водохранилище, в устье р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Тагажма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</a:tr>
              <a:tr h="3795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Участок не сформирован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</a:tr>
              <a:tr h="4945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пользование на 25 лет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</a:tr>
              <a:tr h="4945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Правообладатель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Российская Федерация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</a:tr>
              <a:tr h="1059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25 км от г.Вытегра, 340 км от г.Вологда, 455 км от г.Санкт-Петербург, 10 км от федеральной трассы Вологда – Медвежьегорск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</a:tr>
              <a:tr h="741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200 м сети электроснабжения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</a:tr>
              <a:tr h="3795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Описание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Порожистое русло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504" marR="55504" marT="0" marB="0"/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print"/>
          <a:srcRect l="5305" t="18814" b="16155"/>
          <a:stretch>
            <a:fillRect/>
          </a:stretch>
        </p:blipFill>
        <p:spPr bwMode="auto">
          <a:xfrm>
            <a:off x="5004048" y="740479"/>
            <a:ext cx="3672408" cy="204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ая выноска 4"/>
          <p:cNvSpPr/>
          <p:nvPr/>
        </p:nvSpPr>
        <p:spPr>
          <a:xfrm>
            <a:off x="6170878" y="4797152"/>
            <a:ext cx="2016224" cy="720080"/>
          </a:xfrm>
          <a:prstGeom prst="wedgeRectCallout">
            <a:avLst>
              <a:gd name="adj1" fmla="val -35730"/>
              <a:gd name="adj2" fmla="val -424902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http://www.ebftour.ru/images/import/news/94f13334af4ceb081db083f3c6ab9c2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4143380"/>
            <a:ext cx="2920408" cy="187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0"/>
            <a:ext cx="6283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развития сельского хозяйства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547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1987066"/>
              </p:ext>
            </p:extLst>
          </p:nvPr>
        </p:nvGraphicFramePr>
        <p:xfrm>
          <a:off x="395536" y="501131"/>
          <a:ext cx="4968552" cy="583303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43180"/>
                <a:gridCol w="3425372"/>
              </a:tblGrid>
              <a:tr h="50284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для создания рыбоводческого хозяйства в закрытых водоёмах или тепличного хозяйства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6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Вытегорский район, п.Депо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</a:tr>
              <a:tr h="3121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1,7 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</a:tr>
              <a:tr h="5023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Аукцион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</a:tr>
              <a:tr h="5023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</a:tr>
              <a:tr h="861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25 км от г.Вытегра, 1 км от федеральной трассы Вологда-Медвежьегорск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 краю участка проходит грунтовая сельская автодорога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</a:tr>
              <a:tr h="15121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300 м находятся тепловые сети ОАО «ПМТЭЦ «Белый Ручей».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По краю участка проходят электрические сети 10 кВ.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20 м протекает ручей Белый,  возможно строительство новых сетей 300 м от  ОАО «ПМТЭЦ «Белый Ручей».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</a:tr>
              <a:tr h="792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условия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Ровный земельный участок, угрозы подтопления нет. Получено согласование на размещение рыбоводческого хозяйства от Управления ветеринарии по Вологодской области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55" marR="37655" marT="0" marB="0"/>
                </a:tc>
              </a:tr>
            </a:tbl>
          </a:graphicData>
        </a:graphic>
      </p:graphicFrame>
      <p:pic>
        <p:nvPicPr>
          <p:cNvPr id="3" name="Рисунок 2" descr="C:\Users\Администрация_11\Desktop\документы рабочие\инвест.площадки и проекты\инв.площадки\ИП 7 (ТЭЦ Белый Ручей)\DSCF14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764704"/>
            <a:ext cx="3179854" cy="245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ая выноска 4"/>
          <p:cNvSpPr/>
          <p:nvPr/>
        </p:nvSpPr>
        <p:spPr>
          <a:xfrm>
            <a:off x="6500188" y="4797152"/>
            <a:ext cx="2016224" cy="720080"/>
          </a:xfrm>
          <a:prstGeom prst="wedgeRectCallout">
            <a:avLst>
              <a:gd name="adj1" fmla="val -13854"/>
              <a:gd name="adj2" fmla="val -452541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http://newsprom.ru/i/n/843/214843/214843_b74587563c78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000504"/>
            <a:ext cx="3214709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0"/>
            <a:ext cx="6283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развития сельского хозяйства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022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5656263"/>
              </p:ext>
            </p:extLst>
          </p:nvPr>
        </p:nvGraphicFramePr>
        <p:xfrm>
          <a:off x="285720" y="620688"/>
          <a:ext cx="4428064" cy="54265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31628"/>
                <a:gridCol w="3196436"/>
              </a:tblGrid>
              <a:tr h="50956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строительства Центра спортивного зимнего туризма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80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Андомское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поселение, вблизи д.Березина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</a:tr>
              <a:tr h="2750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 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</a:tr>
              <a:tr h="5095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аренду через аукцион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</a:tr>
              <a:tr h="5520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</a:tr>
              <a:tr h="7431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35 км от г.Вытегра, 355 км от г.Вологда, 465 км от г.Санкт-Петербург, в 1 км от федеральной автодороги Вологда - Медвежьегорск 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</a:tr>
              <a:tr h="48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Описание земельного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Участок имеет уклон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</a:tr>
              <a:tr h="6992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 краю участка проходят электрические сети 0,4 кВ,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имеется сотовая связь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</a:tr>
              <a:tr h="5095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Нижняя часть участка граничит с рекой Андома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114" marR="50114" marT="0" marB="0"/>
                </a:tc>
              </a:tr>
            </a:tbl>
          </a:graphicData>
        </a:graphic>
      </p:graphicFrame>
      <p:pic>
        <p:nvPicPr>
          <p:cNvPr id="3" name="Рисунок 2" descr="C:\Users\Администрация_11\Desktop\документы рабочие\инвест.площадки и проекты\инв.площадки\буклет по инв.площадкам 2016\для туризма\Гора Березина\P10105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500042"/>
            <a:ext cx="3357586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5190" t="19018" b="20041"/>
          <a:stretch>
            <a:fillRect/>
          </a:stretch>
        </p:blipFill>
        <p:spPr bwMode="auto">
          <a:xfrm>
            <a:off x="5357818" y="4500570"/>
            <a:ext cx="3357586" cy="1786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7158" y="0"/>
            <a:ext cx="622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развития активного туризма</a:t>
            </a:r>
          </a:p>
          <a:p>
            <a:endParaRPr lang="ru-RU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929322" y="3071810"/>
            <a:ext cx="2016224" cy="720080"/>
          </a:xfrm>
          <a:prstGeom prst="wedgeRectCallout">
            <a:avLst>
              <a:gd name="adj1" fmla="val 27495"/>
              <a:gd name="adj2" fmla="val 33888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http://sif.com.ua/image/cache/news/gallery/news/2-640x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500306"/>
            <a:ext cx="2643206" cy="1759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85403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7158" y="0"/>
            <a:ext cx="7442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строительства туристических объектов</a:t>
            </a: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571479"/>
          <a:ext cx="5286412" cy="5809802"/>
        </p:xfrm>
        <a:graphic>
          <a:graphicData uri="http://schemas.openxmlformats.org/drawingml/2006/table">
            <a:tbl>
              <a:tblPr/>
              <a:tblGrid>
                <a:gridCol w="2055827"/>
                <a:gridCol w="3230585"/>
              </a:tblGrid>
              <a:tr h="391168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Инвестиционная площадка  № 17  - земельный участок </a:t>
                      </a: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для </a:t>
                      </a:r>
                      <a:r>
                        <a:rPr lang="ru-RU" sz="1200" b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строительства </a:t>
                      </a:r>
                      <a:r>
                        <a:rPr lang="ru-RU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гостевой деревни по образцу усадеб русских крестьян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1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расположения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Оштинское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сельское поселение, 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Палтога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Общая площадь участка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Га, участок не сформирован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Земли населённых пунктов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Условия предоставления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Аренда через аукцион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9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Собственник участка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7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 км от г.Вытегра, 335 км от г.Вологда, 415 км от г.Санкт-Петербург, участок граничит с региональной автодорогой Архангельск – Вытегра – Санкт-Петербург       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Описание земельного участка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ровный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Теплоснабжение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Электроснабжение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100 м проходят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эл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сети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0,4 кВ 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Водоснабжение и водоотведение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Газификация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Связь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Имеется сотовая связь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Здания, сооружения</a:t>
                      </a: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Рядом с земельным участком расположена Богоявленская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церковь, ведутся работы по реставрации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86" marR="48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>
          <a:blip r:embed="rId2" cstate="print"/>
          <a:srcRect l="15415" t="25160" r="34343" b="25334"/>
          <a:stretch>
            <a:fillRect/>
          </a:stretch>
        </p:blipFill>
        <p:spPr bwMode="auto">
          <a:xfrm>
            <a:off x="5500726" y="428604"/>
            <a:ext cx="3500430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ая выноска 6"/>
          <p:cNvSpPr/>
          <p:nvPr/>
        </p:nvSpPr>
        <p:spPr>
          <a:xfrm>
            <a:off x="6143636" y="4643445"/>
            <a:ext cx="2143140" cy="1720212"/>
          </a:xfrm>
          <a:prstGeom prst="wedgeRectCallout">
            <a:avLst>
              <a:gd name="adj1" fmla="val 87918"/>
              <a:gd name="adj2" fmla="val -26700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http://www.zagorodspb.ru/uploads/chudskoe-podvorie/hotel/567121d1991f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714884"/>
            <a:ext cx="2190765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Users\Администрация_15\AppData\Local\Microsoft\Windows\Temporary Internet Files\Content.Outlook\UTJ5UXW4\церков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571744"/>
            <a:ext cx="1643042" cy="191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072330" y="3571876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Богоявленская церковь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22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26507643"/>
              </p:ext>
            </p:extLst>
          </p:nvPr>
        </p:nvGraphicFramePr>
        <p:xfrm>
          <a:off x="107504" y="694751"/>
          <a:ext cx="4035868" cy="523387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67144"/>
                <a:gridCol w="2568724"/>
              </a:tblGrid>
              <a:tr h="504056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  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строительства культурно-развлекательного торгового центра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г.Вытегра, ул.3-го Интернационала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</a:tr>
              <a:tr h="3101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1Га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</a:tr>
              <a:tr h="3101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населённых пунктов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</a:tr>
              <a:tr h="4392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Аренда через аукцион или продажа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</a:tr>
              <a:tr h="5245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Комитет по управлению муниципальным имуществом Вытегорского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320 км от г.Вологда, 430 км от г.Санкт-Петербург, в 0,5 км от федеральной автодороги Вологда - Медвежьегорск 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</a:tr>
              <a:tr h="9361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100 м находится котельная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 по краю участка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Сети водоснабжения в 100 м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</a:tr>
              <a:tr h="3101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Здания, сооружения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Здания торговых павильонов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15" marR="49715" marT="0" marB="0"/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print"/>
          <a:srcRect l="16928" t="19223" r="22891" b="16345"/>
          <a:stretch>
            <a:fillRect/>
          </a:stretch>
        </p:blipFill>
        <p:spPr bwMode="auto">
          <a:xfrm>
            <a:off x="4283968" y="692696"/>
            <a:ext cx="4580890" cy="2753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7158" y="0"/>
            <a:ext cx="6945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для культурно-развлекательного центра</a:t>
            </a:r>
          </a:p>
          <a:p>
            <a:endParaRPr lang="ru-RU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000760" y="4786322"/>
            <a:ext cx="2016224" cy="720080"/>
          </a:xfrm>
          <a:prstGeom prst="wedgeRectCallout">
            <a:avLst>
              <a:gd name="adj1" fmla="val -23860"/>
              <a:gd name="adj2" fmla="val -55935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http://tik.mostovskiy.ru/image/editor/investPR/TorgMost_gal9_smal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000504"/>
            <a:ext cx="3643338" cy="1811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1738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00111210"/>
              </p:ext>
            </p:extLst>
          </p:nvPr>
        </p:nvGraphicFramePr>
        <p:xfrm>
          <a:off x="251520" y="550766"/>
          <a:ext cx="4749108" cy="546947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56971"/>
                <a:gridCol w="2992137"/>
              </a:tblGrid>
              <a:tr h="481056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Инвестиционная площадка  №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- земельный участок для строительства автозаправочной станции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51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Андомское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поселение, д.Великий Двор, 355-й км федеральной автодороги Вологда - Медвежьегорск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35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0101028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49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  <a:tr h="2405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Общая площадь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1,0 Га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  <a:tr h="2405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Земли населённых пунктов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  <a:tr h="2972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аренду или в собственность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  <a:tr h="2405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Собственник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Частное лицо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  <a:tr h="11073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40 км от г.Вытегра, 360 км от г.Вологда, 470 км от г.Санкт-Петербург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Участок граничит с федеральной автодорогой Вологда - Медвежьегорск     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  <a:tr h="481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Описание земельного участка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Ровный, угрозы подтопления нет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  <a:tr h="721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 краю участка установлена ТП-10/0,4 кВ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  <a:tr h="481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Прочие характеристики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Ближайшие АЗС находятся в г.Вытегра в 40 км и г.Пудож (Карелия) в 60 км.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1" marR="43381" marT="0" marB="0"/>
                </a:tc>
              </a:tr>
            </a:tbl>
          </a:graphicData>
        </a:graphic>
      </p:graphicFrame>
      <p:pic>
        <p:nvPicPr>
          <p:cNvPr id="3" name="Рисунок 2" descr="C:\Users\Администрация_11\AppData\Local\Microsoft\Windows\Temporary Internet Files\Content.Outlook\Q6SK1NWL\каталог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4214818"/>
            <a:ext cx="3857652" cy="2074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ая выноска 4"/>
          <p:cNvSpPr/>
          <p:nvPr/>
        </p:nvSpPr>
        <p:spPr>
          <a:xfrm>
            <a:off x="6143636" y="2786058"/>
            <a:ext cx="1373282" cy="720080"/>
          </a:xfrm>
          <a:prstGeom prst="wedgeRectCallout">
            <a:avLst>
              <a:gd name="adj1" fmla="val 7213"/>
              <a:gd name="adj2" fmla="val 356061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C:\Users\Администрация_11\Desktop\документы рабочие\инвест.площадки и проекты\инв.площадки\ИП-8 (андома - АЗС)\P10105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00042"/>
            <a:ext cx="3470128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0"/>
            <a:ext cx="556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придорожного сервиса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nps-azs.ru/upload/images/004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500306"/>
            <a:ext cx="2786082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809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9600994"/>
              </p:ext>
            </p:extLst>
          </p:nvPr>
        </p:nvGraphicFramePr>
        <p:xfrm>
          <a:off x="107504" y="476672"/>
          <a:ext cx="4393058" cy="5280866"/>
        </p:xfrm>
        <a:graphic>
          <a:graphicData uri="http://schemas.openxmlformats.org/drawingml/2006/table">
            <a:tbl>
              <a:tblPr/>
              <a:tblGrid>
                <a:gridCol w="1573342"/>
                <a:gridCol w="2819716"/>
              </a:tblGrid>
              <a:tr h="529387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Инвестиционная площадка  </a:t>
                      </a:r>
                      <a:r>
                        <a:rPr lang="ru-RU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20  </a:t>
                      </a: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земельный участок для строительства придорожного кемпинга и кафе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87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расположения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Вологодская область, Вытегорский район,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Андомское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сельское поселение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Кадастровый номер 35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0103047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Общая площадь участка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78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6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3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Условия предоставления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Аренда или продажа 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6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Собственник участка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Частное лицо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Удалённость, транспортная инфраструктура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 км от г.Вытегра, 335 км от г.Вологда, 445 км от г.Санкт-Петербург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Участок граничит с федеральной автодорогой Вологда - Медвежьегорск       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Обеспеченность инженерной инфраструктурой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0,5 км проходят электрические сети 10,0 кВ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3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Прочие характеристики</a:t>
                      </a: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250 м протекает река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Илекса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984" marR="53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print"/>
          <a:srcRect l="34136" t="18814" r="28678" b="20245"/>
          <a:stretch>
            <a:fillRect/>
          </a:stretch>
        </p:blipFill>
        <p:spPr bwMode="auto">
          <a:xfrm>
            <a:off x="4643438" y="980728"/>
            <a:ext cx="4018423" cy="2591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ая выноска 4"/>
          <p:cNvSpPr/>
          <p:nvPr/>
        </p:nvSpPr>
        <p:spPr>
          <a:xfrm>
            <a:off x="5786446" y="4714884"/>
            <a:ext cx="1373282" cy="720080"/>
          </a:xfrm>
          <a:prstGeom prst="wedgeRectCallout">
            <a:avLst>
              <a:gd name="adj1" fmla="val 34043"/>
              <a:gd name="adj2" fmla="val -526865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0"/>
            <a:ext cx="556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для придорожного сервиса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to-world-travel.ru/img/2015/041918/391473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86256"/>
            <a:ext cx="3286148" cy="2000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771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28728" y="2414576"/>
            <a:ext cx="3214710" cy="3139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(81746) 2-11-92,  факс 2-11-77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8728" y="2021921"/>
            <a:ext cx="2965450" cy="5355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priemglavy@vytegra-adm.ru</a:t>
            </a:r>
            <a:endParaRPr lang="ru-RU" sz="1600" b="1" i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sz="16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86018" name="Picture 2" descr="http://th17.st.depositphotos.com/2036511/4218/v/450/depositphotos_42189017-stock-illustration-phone-ico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5715016"/>
            <a:ext cx="571504" cy="571504"/>
          </a:xfrm>
          <a:prstGeom prst="rect">
            <a:avLst/>
          </a:prstGeom>
          <a:noFill/>
        </p:spPr>
      </p:pic>
      <p:pic>
        <p:nvPicPr>
          <p:cNvPr id="86020" name="Picture 4" descr="http://edu8415-virtual-teams.wikispaces.com/file/view/email.jpg/289628987/400x400/emai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843468"/>
            <a:ext cx="928694" cy="92869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658165"/>
            <a:ext cx="72152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Глава  Вытегорского муниципального района 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Зимин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Викторо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вич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57290" y="5862236"/>
            <a:ext cx="2768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81746) 2-10-33, 89217159531</a:t>
            </a:r>
            <a:endParaRPr lang="ru-RU" sz="16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00166" y="5290732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amartyugov@vytegra-adm.ru</a:t>
            </a:r>
            <a:endParaRPr lang="ru-RU" dirty="0"/>
          </a:p>
        </p:txBody>
      </p:sp>
      <p:pic>
        <p:nvPicPr>
          <p:cNvPr id="13" name="Picture 2" descr="http://th17.st.depositphotos.com/2036511/4218/v/450/depositphotos_42189017-stock-illustration-phone-ico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357430"/>
            <a:ext cx="571504" cy="571504"/>
          </a:xfrm>
          <a:prstGeom prst="rect">
            <a:avLst/>
          </a:prstGeom>
          <a:noFill/>
        </p:spPr>
      </p:pic>
      <p:pic>
        <p:nvPicPr>
          <p:cNvPr id="14" name="Picture 4" descr="http://edu8415-virtual-teams.wikispaces.com/file/view/email.jpg/289628987/400x400/emai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1557320"/>
            <a:ext cx="928694" cy="92869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28596" y="3770659"/>
            <a:ext cx="6929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Инвестиционный уполномоченный  Вытегорского муниципального района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Мартюгов Андрей Николаевич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14282" y="0"/>
            <a:ext cx="260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ologda-map11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414" y="1142984"/>
            <a:ext cx="7621302" cy="421633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Полилиния 2"/>
          <p:cNvSpPr/>
          <p:nvPr/>
        </p:nvSpPr>
        <p:spPr>
          <a:xfrm>
            <a:off x="3071802" y="571480"/>
            <a:ext cx="214314" cy="652162"/>
          </a:xfrm>
          <a:custGeom>
            <a:avLst/>
            <a:gdLst>
              <a:gd name="connsiteX0" fmla="*/ 66529 w 234050"/>
              <a:gd name="connsiteY0" fmla="*/ 848299 h 866476"/>
              <a:gd name="connsiteX1" fmla="*/ 33479 w 234050"/>
              <a:gd name="connsiteY1" fmla="*/ 771181 h 866476"/>
              <a:gd name="connsiteX2" fmla="*/ 428 w 234050"/>
              <a:gd name="connsiteY2" fmla="*/ 705079 h 866476"/>
              <a:gd name="connsiteX3" fmla="*/ 11445 w 234050"/>
              <a:gd name="connsiteY3" fmla="*/ 583894 h 866476"/>
              <a:gd name="connsiteX4" fmla="*/ 88563 w 234050"/>
              <a:gd name="connsiteY4" fmla="*/ 495759 h 866476"/>
              <a:gd name="connsiteX5" fmla="*/ 165681 w 234050"/>
              <a:gd name="connsiteY5" fmla="*/ 407624 h 866476"/>
              <a:gd name="connsiteX6" fmla="*/ 209749 w 234050"/>
              <a:gd name="connsiteY6" fmla="*/ 352540 h 866476"/>
              <a:gd name="connsiteX7" fmla="*/ 231782 w 234050"/>
              <a:gd name="connsiteY7" fmla="*/ 253388 h 866476"/>
              <a:gd name="connsiteX8" fmla="*/ 220765 w 234050"/>
              <a:gd name="connsiteY8" fmla="*/ 66101 h 866476"/>
              <a:gd name="connsiteX9" fmla="*/ 176698 w 234050"/>
              <a:gd name="connsiteY9" fmla="*/ 0 h 86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050" h="866476">
                <a:moveTo>
                  <a:pt x="66529" y="848299"/>
                </a:moveTo>
                <a:cubicBezTo>
                  <a:pt x="40692" y="770788"/>
                  <a:pt x="74319" y="866476"/>
                  <a:pt x="33479" y="771181"/>
                </a:cubicBezTo>
                <a:cubicBezTo>
                  <a:pt x="6113" y="707326"/>
                  <a:pt x="42770" y="768593"/>
                  <a:pt x="428" y="705079"/>
                </a:cubicBezTo>
                <a:cubicBezTo>
                  <a:pt x="4100" y="664684"/>
                  <a:pt x="0" y="622807"/>
                  <a:pt x="11445" y="583894"/>
                </a:cubicBezTo>
                <a:cubicBezTo>
                  <a:pt x="27119" y="530601"/>
                  <a:pt x="51347" y="520569"/>
                  <a:pt x="88563" y="495759"/>
                </a:cubicBezTo>
                <a:cubicBezTo>
                  <a:pt x="139975" y="418641"/>
                  <a:pt x="110596" y="444347"/>
                  <a:pt x="165681" y="407624"/>
                </a:cubicBezTo>
                <a:cubicBezTo>
                  <a:pt x="201699" y="299570"/>
                  <a:pt x="143304" y="452208"/>
                  <a:pt x="209749" y="352540"/>
                </a:cubicBezTo>
                <a:cubicBezTo>
                  <a:pt x="214192" y="345875"/>
                  <a:pt x="231540" y="254598"/>
                  <a:pt x="231782" y="253388"/>
                </a:cubicBezTo>
                <a:cubicBezTo>
                  <a:pt x="228110" y="190959"/>
                  <a:pt x="234050" y="127211"/>
                  <a:pt x="220765" y="66101"/>
                </a:cubicBezTo>
                <a:cubicBezTo>
                  <a:pt x="215140" y="40224"/>
                  <a:pt x="176698" y="0"/>
                  <a:pt x="176698" y="0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1785919" y="785794"/>
            <a:ext cx="142876" cy="840474"/>
          </a:xfrm>
          <a:custGeom>
            <a:avLst/>
            <a:gdLst>
              <a:gd name="connsiteX0" fmla="*/ 110169 w 160481"/>
              <a:gd name="connsiteY0" fmla="*/ 980501 h 983350"/>
              <a:gd name="connsiteX1" fmla="*/ 66101 w 160481"/>
              <a:gd name="connsiteY1" fmla="*/ 969484 h 983350"/>
              <a:gd name="connsiteX2" fmla="*/ 55084 w 160481"/>
              <a:gd name="connsiteY2" fmla="*/ 936434 h 983350"/>
              <a:gd name="connsiteX3" fmla="*/ 22034 w 160481"/>
              <a:gd name="connsiteY3" fmla="*/ 826265 h 983350"/>
              <a:gd name="connsiteX4" fmla="*/ 11017 w 160481"/>
              <a:gd name="connsiteY4" fmla="*/ 793215 h 983350"/>
              <a:gd name="connsiteX5" fmla="*/ 0 w 160481"/>
              <a:gd name="connsiteY5" fmla="*/ 760164 h 983350"/>
              <a:gd name="connsiteX6" fmla="*/ 22034 w 160481"/>
              <a:gd name="connsiteY6" fmla="*/ 627962 h 983350"/>
              <a:gd name="connsiteX7" fmla="*/ 66101 w 160481"/>
              <a:gd name="connsiteY7" fmla="*/ 561860 h 983350"/>
              <a:gd name="connsiteX8" fmla="*/ 77118 w 160481"/>
              <a:gd name="connsiteY8" fmla="*/ 517793 h 983350"/>
              <a:gd name="connsiteX9" fmla="*/ 143219 w 160481"/>
              <a:gd name="connsiteY9" fmla="*/ 451692 h 983350"/>
              <a:gd name="connsiteX10" fmla="*/ 143219 w 160481"/>
              <a:gd name="connsiteY10" fmla="*/ 242371 h 983350"/>
              <a:gd name="connsiteX11" fmla="*/ 132202 w 160481"/>
              <a:gd name="connsiteY11" fmla="*/ 209321 h 983350"/>
              <a:gd name="connsiteX12" fmla="*/ 99152 w 160481"/>
              <a:gd name="connsiteY12" fmla="*/ 187287 h 983350"/>
              <a:gd name="connsiteX13" fmla="*/ 55084 w 160481"/>
              <a:gd name="connsiteY13" fmla="*/ 110169 h 983350"/>
              <a:gd name="connsiteX14" fmla="*/ 44068 w 160481"/>
              <a:gd name="connsiteY14" fmla="*/ 77118 h 983350"/>
              <a:gd name="connsiteX15" fmla="*/ 77118 w 160481"/>
              <a:gd name="connsiteY15" fmla="*/ 0 h 98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481" h="983350">
                <a:moveTo>
                  <a:pt x="110169" y="980501"/>
                </a:moveTo>
                <a:cubicBezTo>
                  <a:pt x="95480" y="976829"/>
                  <a:pt x="77925" y="978943"/>
                  <a:pt x="66101" y="969484"/>
                </a:cubicBezTo>
                <a:cubicBezTo>
                  <a:pt x="57033" y="962230"/>
                  <a:pt x="58274" y="947600"/>
                  <a:pt x="55084" y="936434"/>
                </a:cubicBezTo>
                <a:cubicBezTo>
                  <a:pt x="21785" y="819883"/>
                  <a:pt x="74397" y="983350"/>
                  <a:pt x="22034" y="826265"/>
                </a:cubicBezTo>
                <a:lnTo>
                  <a:pt x="11017" y="793215"/>
                </a:lnTo>
                <a:lnTo>
                  <a:pt x="0" y="760164"/>
                </a:lnTo>
                <a:cubicBezTo>
                  <a:pt x="2023" y="741957"/>
                  <a:pt x="4089" y="660262"/>
                  <a:pt x="22034" y="627962"/>
                </a:cubicBezTo>
                <a:cubicBezTo>
                  <a:pt x="34894" y="604813"/>
                  <a:pt x="66101" y="561860"/>
                  <a:pt x="66101" y="561860"/>
                </a:cubicBezTo>
                <a:cubicBezTo>
                  <a:pt x="69773" y="547171"/>
                  <a:pt x="68435" y="530197"/>
                  <a:pt x="77118" y="517793"/>
                </a:cubicBezTo>
                <a:cubicBezTo>
                  <a:pt x="94987" y="492266"/>
                  <a:pt x="143219" y="451692"/>
                  <a:pt x="143219" y="451692"/>
                </a:cubicBezTo>
                <a:cubicBezTo>
                  <a:pt x="158089" y="347603"/>
                  <a:pt x="160481" y="371833"/>
                  <a:pt x="143219" y="242371"/>
                </a:cubicBezTo>
                <a:cubicBezTo>
                  <a:pt x="141684" y="230860"/>
                  <a:pt x="139456" y="218389"/>
                  <a:pt x="132202" y="209321"/>
                </a:cubicBezTo>
                <a:cubicBezTo>
                  <a:pt x="123931" y="198982"/>
                  <a:pt x="110169" y="194632"/>
                  <a:pt x="99152" y="187287"/>
                </a:cubicBezTo>
                <a:cubicBezTo>
                  <a:pt x="77026" y="154098"/>
                  <a:pt x="71855" y="149302"/>
                  <a:pt x="55084" y="110169"/>
                </a:cubicBezTo>
                <a:cubicBezTo>
                  <a:pt x="50510" y="99495"/>
                  <a:pt x="47740" y="88135"/>
                  <a:pt x="44068" y="77118"/>
                </a:cubicBezTo>
                <a:cubicBezTo>
                  <a:pt x="57121" y="11849"/>
                  <a:pt x="41843" y="35275"/>
                  <a:pt x="77118" y="0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1428728" y="785794"/>
            <a:ext cx="285752" cy="1428760"/>
          </a:xfrm>
          <a:custGeom>
            <a:avLst/>
            <a:gdLst>
              <a:gd name="connsiteX0" fmla="*/ 165186 w 242966"/>
              <a:gd name="connsiteY0" fmla="*/ 1718632 h 1718632"/>
              <a:gd name="connsiteX1" fmla="*/ 176203 w 242966"/>
              <a:gd name="connsiteY1" fmla="*/ 1685581 h 1718632"/>
              <a:gd name="connsiteX2" fmla="*/ 154169 w 242966"/>
              <a:gd name="connsiteY2" fmla="*/ 1652530 h 1718632"/>
              <a:gd name="connsiteX3" fmla="*/ 110102 w 242966"/>
              <a:gd name="connsiteY3" fmla="*/ 1586429 h 1718632"/>
              <a:gd name="connsiteX4" fmla="*/ 88068 w 242966"/>
              <a:gd name="connsiteY4" fmla="*/ 1520328 h 1718632"/>
              <a:gd name="connsiteX5" fmla="*/ 77051 w 242966"/>
              <a:gd name="connsiteY5" fmla="*/ 1487277 h 1718632"/>
              <a:gd name="connsiteX6" fmla="*/ 110102 w 242966"/>
              <a:gd name="connsiteY6" fmla="*/ 1333041 h 1718632"/>
              <a:gd name="connsiteX7" fmla="*/ 176203 w 242966"/>
              <a:gd name="connsiteY7" fmla="*/ 1311007 h 1718632"/>
              <a:gd name="connsiteX8" fmla="*/ 187220 w 242966"/>
              <a:gd name="connsiteY8" fmla="*/ 1024569 h 1718632"/>
              <a:gd name="connsiteX9" fmla="*/ 165186 w 242966"/>
              <a:gd name="connsiteY9" fmla="*/ 958468 h 1718632"/>
              <a:gd name="connsiteX10" fmla="*/ 154169 w 242966"/>
              <a:gd name="connsiteY10" fmla="*/ 925417 h 1718632"/>
              <a:gd name="connsiteX11" fmla="*/ 132136 w 242966"/>
              <a:gd name="connsiteY11" fmla="*/ 870333 h 1718632"/>
              <a:gd name="connsiteX12" fmla="*/ 110102 w 242966"/>
              <a:gd name="connsiteY12" fmla="*/ 782198 h 1718632"/>
              <a:gd name="connsiteX13" fmla="*/ 66034 w 242966"/>
              <a:gd name="connsiteY13" fmla="*/ 705080 h 1718632"/>
              <a:gd name="connsiteX14" fmla="*/ 55018 w 242966"/>
              <a:gd name="connsiteY14" fmla="*/ 672029 h 1718632"/>
              <a:gd name="connsiteX15" fmla="*/ 10950 w 242966"/>
              <a:gd name="connsiteY15" fmla="*/ 605928 h 1718632"/>
              <a:gd name="connsiteX16" fmla="*/ 21967 w 242966"/>
              <a:gd name="connsiteY16" fmla="*/ 495759 h 1718632"/>
              <a:gd name="connsiteX17" fmla="*/ 66034 w 242966"/>
              <a:gd name="connsiteY17" fmla="*/ 418641 h 1718632"/>
              <a:gd name="connsiteX18" fmla="*/ 110102 w 242966"/>
              <a:gd name="connsiteY18" fmla="*/ 396607 h 1718632"/>
              <a:gd name="connsiteX19" fmla="*/ 143153 w 242966"/>
              <a:gd name="connsiteY19" fmla="*/ 374574 h 1718632"/>
              <a:gd name="connsiteX20" fmla="*/ 198237 w 242966"/>
              <a:gd name="connsiteY20" fmla="*/ 308473 h 1718632"/>
              <a:gd name="connsiteX21" fmla="*/ 187220 w 242966"/>
              <a:gd name="connsiteY21" fmla="*/ 55085 h 1718632"/>
              <a:gd name="connsiteX22" fmla="*/ 176203 w 242966"/>
              <a:gd name="connsiteY22" fmla="*/ 22034 h 1718632"/>
              <a:gd name="connsiteX23" fmla="*/ 132136 w 242966"/>
              <a:gd name="connsiteY23" fmla="*/ 0 h 171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966" h="1718632">
                <a:moveTo>
                  <a:pt x="165186" y="1718632"/>
                </a:moveTo>
                <a:cubicBezTo>
                  <a:pt x="168858" y="1707615"/>
                  <a:pt x="178112" y="1697036"/>
                  <a:pt x="176203" y="1685581"/>
                </a:cubicBezTo>
                <a:cubicBezTo>
                  <a:pt x="174026" y="1672520"/>
                  <a:pt x="160090" y="1664373"/>
                  <a:pt x="154169" y="1652530"/>
                </a:cubicBezTo>
                <a:cubicBezTo>
                  <a:pt x="122282" y="1588754"/>
                  <a:pt x="172757" y="1649084"/>
                  <a:pt x="110102" y="1586429"/>
                </a:cubicBezTo>
                <a:lnTo>
                  <a:pt x="88068" y="1520328"/>
                </a:lnTo>
                <a:lnTo>
                  <a:pt x="77051" y="1487277"/>
                </a:lnTo>
                <a:cubicBezTo>
                  <a:pt x="77761" y="1479466"/>
                  <a:pt x="69324" y="1358527"/>
                  <a:pt x="110102" y="1333041"/>
                </a:cubicBezTo>
                <a:cubicBezTo>
                  <a:pt x="129797" y="1320731"/>
                  <a:pt x="176203" y="1311007"/>
                  <a:pt x="176203" y="1311007"/>
                </a:cubicBezTo>
                <a:cubicBezTo>
                  <a:pt x="242966" y="1210866"/>
                  <a:pt x="212654" y="1270424"/>
                  <a:pt x="187220" y="1024569"/>
                </a:cubicBezTo>
                <a:cubicBezTo>
                  <a:pt x="184830" y="1001467"/>
                  <a:pt x="172531" y="980502"/>
                  <a:pt x="165186" y="958468"/>
                </a:cubicBezTo>
                <a:lnTo>
                  <a:pt x="154169" y="925417"/>
                </a:lnTo>
                <a:cubicBezTo>
                  <a:pt x="147915" y="906656"/>
                  <a:pt x="137952" y="889234"/>
                  <a:pt x="132136" y="870333"/>
                </a:cubicBezTo>
                <a:cubicBezTo>
                  <a:pt x="123230" y="841390"/>
                  <a:pt x="117447" y="811576"/>
                  <a:pt x="110102" y="782198"/>
                </a:cubicBezTo>
                <a:cubicBezTo>
                  <a:pt x="104510" y="759832"/>
                  <a:pt x="79148" y="724751"/>
                  <a:pt x="66034" y="705080"/>
                </a:cubicBezTo>
                <a:cubicBezTo>
                  <a:pt x="62362" y="694063"/>
                  <a:pt x="61460" y="681691"/>
                  <a:pt x="55018" y="672029"/>
                </a:cubicBezTo>
                <a:cubicBezTo>
                  <a:pt x="0" y="589501"/>
                  <a:pt x="37147" y="684518"/>
                  <a:pt x="10950" y="605928"/>
                </a:cubicBezTo>
                <a:cubicBezTo>
                  <a:pt x="14622" y="569205"/>
                  <a:pt x="14234" y="531846"/>
                  <a:pt x="21967" y="495759"/>
                </a:cubicBezTo>
                <a:cubicBezTo>
                  <a:pt x="23756" y="487408"/>
                  <a:pt x="55987" y="427013"/>
                  <a:pt x="66034" y="418641"/>
                </a:cubicBezTo>
                <a:cubicBezTo>
                  <a:pt x="78651" y="408127"/>
                  <a:pt x="95843" y="404755"/>
                  <a:pt x="110102" y="396607"/>
                </a:cubicBezTo>
                <a:cubicBezTo>
                  <a:pt x="121598" y="390038"/>
                  <a:pt x="132981" y="383050"/>
                  <a:pt x="143153" y="374574"/>
                </a:cubicBezTo>
                <a:cubicBezTo>
                  <a:pt x="174959" y="348069"/>
                  <a:pt x="176574" y="340967"/>
                  <a:pt x="198237" y="308473"/>
                </a:cubicBezTo>
                <a:cubicBezTo>
                  <a:pt x="194565" y="224010"/>
                  <a:pt x="193704" y="139378"/>
                  <a:pt x="187220" y="55085"/>
                </a:cubicBezTo>
                <a:cubicBezTo>
                  <a:pt x="186329" y="43506"/>
                  <a:pt x="184415" y="30246"/>
                  <a:pt x="176203" y="22034"/>
                </a:cubicBezTo>
                <a:cubicBezTo>
                  <a:pt x="164590" y="10421"/>
                  <a:pt x="132136" y="0"/>
                  <a:pt x="132136" y="0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714348" y="1571612"/>
            <a:ext cx="1113047" cy="421572"/>
          </a:xfrm>
          <a:custGeom>
            <a:avLst/>
            <a:gdLst>
              <a:gd name="connsiteX0" fmla="*/ 1255923 w 1255923"/>
              <a:gd name="connsiteY0" fmla="*/ 143219 h 421572"/>
              <a:gd name="connsiteX1" fmla="*/ 1200838 w 1255923"/>
              <a:gd name="connsiteY1" fmla="*/ 132202 h 421572"/>
              <a:gd name="connsiteX2" fmla="*/ 1134737 w 1255923"/>
              <a:gd name="connsiteY2" fmla="*/ 110168 h 421572"/>
              <a:gd name="connsiteX3" fmla="*/ 1101687 w 1255923"/>
              <a:gd name="connsiteY3" fmla="*/ 99152 h 421572"/>
              <a:gd name="connsiteX4" fmla="*/ 1013552 w 1255923"/>
              <a:gd name="connsiteY4" fmla="*/ 77118 h 421572"/>
              <a:gd name="connsiteX5" fmla="*/ 980501 w 1255923"/>
              <a:gd name="connsiteY5" fmla="*/ 66101 h 421572"/>
              <a:gd name="connsiteX6" fmla="*/ 881349 w 1255923"/>
              <a:gd name="connsiteY6" fmla="*/ 33050 h 421572"/>
              <a:gd name="connsiteX7" fmla="*/ 815248 w 1255923"/>
              <a:gd name="connsiteY7" fmla="*/ 11017 h 421572"/>
              <a:gd name="connsiteX8" fmla="*/ 782197 w 1255923"/>
              <a:gd name="connsiteY8" fmla="*/ 0 h 421572"/>
              <a:gd name="connsiteX9" fmla="*/ 594911 w 1255923"/>
              <a:gd name="connsiteY9" fmla="*/ 22033 h 421572"/>
              <a:gd name="connsiteX10" fmla="*/ 561860 w 1255923"/>
              <a:gd name="connsiteY10" fmla="*/ 33050 h 421572"/>
              <a:gd name="connsiteX11" fmla="*/ 528810 w 1255923"/>
              <a:gd name="connsiteY11" fmla="*/ 66101 h 421572"/>
              <a:gd name="connsiteX12" fmla="*/ 495759 w 1255923"/>
              <a:gd name="connsiteY12" fmla="*/ 88135 h 421572"/>
              <a:gd name="connsiteX13" fmla="*/ 418641 w 1255923"/>
              <a:gd name="connsiteY13" fmla="*/ 176270 h 421572"/>
              <a:gd name="connsiteX14" fmla="*/ 385590 w 1255923"/>
              <a:gd name="connsiteY14" fmla="*/ 187286 h 421572"/>
              <a:gd name="connsiteX15" fmla="*/ 341523 w 1255923"/>
              <a:gd name="connsiteY15" fmla="*/ 209320 h 421572"/>
              <a:gd name="connsiteX16" fmla="*/ 220337 w 1255923"/>
              <a:gd name="connsiteY16" fmla="*/ 220337 h 421572"/>
              <a:gd name="connsiteX17" fmla="*/ 209320 w 1255923"/>
              <a:gd name="connsiteY17" fmla="*/ 264405 h 421572"/>
              <a:gd name="connsiteX18" fmla="*/ 187287 w 1255923"/>
              <a:gd name="connsiteY18" fmla="*/ 374573 h 421572"/>
              <a:gd name="connsiteX19" fmla="*/ 132202 w 1255923"/>
              <a:gd name="connsiteY19" fmla="*/ 418641 h 421572"/>
              <a:gd name="connsiteX20" fmla="*/ 0 w 1255923"/>
              <a:gd name="connsiteY20" fmla="*/ 418641 h 42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55923" h="421572">
                <a:moveTo>
                  <a:pt x="1255923" y="143219"/>
                </a:moveTo>
                <a:cubicBezTo>
                  <a:pt x="1237561" y="139547"/>
                  <a:pt x="1218903" y="137129"/>
                  <a:pt x="1200838" y="132202"/>
                </a:cubicBezTo>
                <a:cubicBezTo>
                  <a:pt x="1178431" y="126091"/>
                  <a:pt x="1156771" y="117512"/>
                  <a:pt x="1134737" y="110168"/>
                </a:cubicBezTo>
                <a:lnTo>
                  <a:pt x="1101687" y="99152"/>
                </a:lnTo>
                <a:cubicBezTo>
                  <a:pt x="1072958" y="89576"/>
                  <a:pt x="1042281" y="86694"/>
                  <a:pt x="1013552" y="77118"/>
                </a:cubicBezTo>
                <a:lnTo>
                  <a:pt x="980501" y="66101"/>
                </a:lnTo>
                <a:cubicBezTo>
                  <a:pt x="919480" y="25420"/>
                  <a:pt x="976342" y="56798"/>
                  <a:pt x="881349" y="33050"/>
                </a:cubicBezTo>
                <a:cubicBezTo>
                  <a:pt x="858817" y="27417"/>
                  <a:pt x="837282" y="18361"/>
                  <a:pt x="815248" y="11017"/>
                </a:cubicBezTo>
                <a:lnTo>
                  <a:pt x="782197" y="0"/>
                </a:lnTo>
                <a:cubicBezTo>
                  <a:pt x="701093" y="6759"/>
                  <a:pt x="663818" y="4807"/>
                  <a:pt x="594911" y="22033"/>
                </a:cubicBezTo>
                <a:cubicBezTo>
                  <a:pt x="583645" y="24849"/>
                  <a:pt x="572877" y="29378"/>
                  <a:pt x="561860" y="33050"/>
                </a:cubicBezTo>
                <a:cubicBezTo>
                  <a:pt x="550843" y="44067"/>
                  <a:pt x="540779" y="56127"/>
                  <a:pt x="528810" y="66101"/>
                </a:cubicBezTo>
                <a:cubicBezTo>
                  <a:pt x="518638" y="74578"/>
                  <a:pt x="504478" y="78170"/>
                  <a:pt x="495759" y="88135"/>
                </a:cubicBezTo>
                <a:cubicBezTo>
                  <a:pt x="444352" y="146886"/>
                  <a:pt x="473722" y="148730"/>
                  <a:pt x="418641" y="176270"/>
                </a:cubicBezTo>
                <a:cubicBezTo>
                  <a:pt x="408254" y="181463"/>
                  <a:pt x="396264" y="182712"/>
                  <a:pt x="385590" y="187286"/>
                </a:cubicBezTo>
                <a:cubicBezTo>
                  <a:pt x="370495" y="193755"/>
                  <a:pt x="357627" y="206099"/>
                  <a:pt x="341523" y="209320"/>
                </a:cubicBezTo>
                <a:cubicBezTo>
                  <a:pt x="301749" y="217275"/>
                  <a:pt x="260732" y="216665"/>
                  <a:pt x="220337" y="220337"/>
                </a:cubicBezTo>
                <a:cubicBezTo>
                  <a:pt x="216665" y="235026"/>
                  <a:pt x="212029" y="249508"/>
                  <a:pt x="209320" y="264405"/>
                </a:cubicBezTo>
                <a:cubicBezTo>
                  <a:pt x="203521" y="296297"/>
                  <a:pt x="203446" y="342255"/>
                  <a:pt x="187287" y="374573"/>
                </a:cubicBezTo>
                <a:cubicBezTo>
                  <a:pt x="173349" y="402449"/>
                  <a:pt x="165064" y="416450"/>
                  <a:pt x="132202" y="418641"/>
                </a:cubicBezTo>
                <a:cubicBezTo>
                  <a:pt x="88232" y="421572"/>
                  <a:pt x="44067" y="418641"/>
                  <a:pt x="0" y="418641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42910" y="4071942"/>
            <a:ext cx="616944" cy="279496"/>
          </a:xfrm>
          <a:custGeom>
            <a:avLst/>
            <a:gdLst>
              <a:gd name="connsiteX0" fmla="*/ 616944 w 616944"/>
              <a:gd name="connsiteY0" fmla="*/ 279496 h 279496"/>
              <a:gd name="connsiteX1" fmla="*/ 594911 w 616944"/>
              <a:gd name="connsiteY1" fmla="*/ 92209 h 279496"/>
              <a:gd name="connsiteX2" fmla="*/ 583894 w 616944"/>
              <a:gd name="connsiteY2" fmla="*/ 59158 h 279496"/>
              <a:gd name="connsiteX3" fmla="*/ 550843 w 616944"/>
              <a:gd name="connsiteY3" fmla="*/ 37125 h 279496"/>
              <a:gd name="connsiteX4" fmla="*/ 484742 w 616944"/>
              <a:gd name="connsiteY4" fmla="*/ 15091 h 279496"/>
              <a:gd name="connsiteX5" fmla="*/ 363556 w 616944"/>
              <a:gd name="connsiteY5" fmla="*/ 26108 h 279496"/>
              <a:gd name="connsiteX6" fmla="*/ 330506 w 616944"/>
              <a:gd name="connsiteY6" fmla="*/ 70175 h 279496"/>
              <a:gd name="connsiteX7" fmla="*/ 264405 w 616944"/>
              <a:gd name="connsiteY7" fmla="*/ 114243 h 279496"/>
              <a:gd name="connsiteX8" fmla="*/ 66101 w 616944"/>
              <a:gd name="connsiteY8" fmla="*/ 103226 h 279496"/>
              <a:gd name="connsiteX9" fmla="*/ 55084 w 616944"/>
              <a:gd name="connsiteY9" fmla="*/ 26108 h 279496"/>
              <a:gd name="connsiteX10" fmla="*/ 0 w 616944"/>
              <a:gd name="connsiteY10" fmla="*/ 4074 h 27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6944" h="279496">
                <a:moveTo>
                  <a:pt x="616944" y="279496"/>
                </a:moveTo>
                <a:cubicBezTo>
                  <a:pt x="611315" y="217577"/>
                  <a:pt x="608516" y="153430"/>
                  <a:pt x="594911" y="92209"/>
                </a:cubicBezTo>
                <a:cubicBezTo>
                  <a:pt x="592392" y="80873"/>
                  <a:pt x="591149" y="68226"/>
                  <a:pt x="583894" y="59158"/>
                </a:cubicBezTo>
                <a:cubicBezTo>
                  <a:pt x="575623" y="48819"/>
                  <a:pt x="562942" y="42502"/>
                  <a:pt x="550843" y="37125"/>
                </a:cubicBezTo>
                <a:cubicBezTo>
                  <a:pt x="529619" y="27692"/>
                  <a:pt x="484742" y="15091"/>
                  <a:pt x="484742" y="15091"/>
                </a:cubicBezTo>
                <a:cubicBezTo>
                  <a:pt x="444347" y="18763"/>
                  <a:pt x="401755" y="12466"/>
                  <a:pt x="363556" y="26108"/>
                </a:cubicBezTo>
                <a:cubicBezTo>
                  <a:pt x="346264" y="32284"/>
                  <a:pt x="344229" y="57976"/>
                  <a:pt x="330506" y="70175"/>
                </a:cubicBezTo>
                <a:cubicBezTo>
                  <a:pt x="310714" y="87768"/>
                  <a:pt x="264405" y="114243"/>
                  <a:pt x="264405" y="114243"/>
                </a:cubicBezTo>
                <a:cubicBezTo>
                  <a:pt x="198304" y="110571"/>
                  <a:pt x="127116" y="128917"/>
                  <a:pt x="66101" y="103226"/>
                </a:cubicBezTo>
                <a:cubicBezTo>
                  <a:pt x="42169" y="93149"/>
                  <a:pt x="65630" y="49837"/>
                  <a:pt x="55084" y="26108"/>
                </a:cubicBezTo>
                <a:cubicBezTo>
                  <a:pt x="43481" y="0"/>
                  <a:pt x="19988" y="4074"/>
                  <a:pt x="0" y="4074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000100" y="5072074"/>
            <a:ext cx="1301020" cy="605928"/>
          </a:xfrm>
          <a:custGeom>
            <a:avLst/>
            <a:gdLst>
              <a:gd name="connsiteX0" fmla="*/ 1729648 w 1729648"/>
              <a:gd name="connsiteY0" fmla="*/ 0 h 605928"/>
              <a:gd name="connsiteX1" fmla="*/ 1685581 w 1729648"/>
              <a:gd name="connsiteY1" fmla="*/ 33051 h 605928"/>
              <a:gd name="connsiteX2" fmla="*/ 1641513 w 1729648"/>
              <a:gd name="connsiteY2" fmla="*/ 44068 h 605928"/>
              <a:gd name="connsiteX3" fmla="*/ 1608463 w 1729648"/>
              <a:gd name="connsiteY3" fmla="*/ 77118 h 605928"/>
              <a:gd name="connsiteX4" fmla="*/ 1542361 w 1729648"/>
              <a:gd name="connsiteY4" fmla="*/ 99152 h 605928"/>
              <a:gd name="connsiteX5" fmla="*/ 1465243 w 1729648"/>
              <a:gd name="connsiteY5" fmla="*/ 121186 h 605928"/>
              <a:gd name="connsiteX6" fmla="*/ 1277957 w 1729648"/>
              <a:gd name="connsiteY6" fmla="*/ 110169 h 605928"/>
              <a:gd name="connsiteX7" fmla="*/ 1244906 w 1729648"/>
              <a:gd name="connsiteY7" fmla="*/ 88135 h 605928"/>
              <a:gd name="connsiteX8" fmla="*/ 1145754 w 1729648"/>
              <a:gd name="connsiteY8" fmla="*/ 99152 h 605928"/>
              <a:gd name="connsiteX9" fmla="*/ 1101687 w 1729648"/>
              <a:gd name="connsiteY9" fmla="*/ 110169 h 605928"/>
              <a:gd name="connsiteX10" fmla="*/ 1024569 w 1729648"/>
              <a:gd name="connsiteY10" fmla="*/ 154236 h 605928"/>
              <a:gd name="connsiteX11" fmla="*/ 980501 w 1729648"/>
              <a:gd name="connsiteY11" fmla="*/ 231354 h 605928"/>
              <a:gd name="connsiteX12" fmla="*/ 925417 w 1729648"/>
              <a:gd name="connsiteY12" fmla="*/ 308472 h 605928"/>
              <a:gd name="connsiteX13" fmla="*/ 914400 w 1729648"/>
              <a:gd name="connsiteY13" fmla="*/ 341523 h 605928"/>
              <a:gd name="connsiteX14" fmla="*/ 870333 w 1729648"/>
              <a:gd name="connsiteY14" fmla="*/ 418641 h 605928"/>
              <a:gd name="connsiteX15" fmla="*/ 859316 w 1729648"/>
              <a:gd name="connsiteY15" fmla="*/ 451692 h 605928"/>
              <a:gd name="connsiteX16" fmla="*/ 782198 w 1729648"/>
              <a:gd name="connsiteY16" fmla="*/ 539827 h 605928"/>
              <a:gd name="connsiteX17" fmla="*/ 771181 w 1729648"/>
              <a:gd name="connsiteY17" fmla="*/ 572877 h 605928"/>
              <a:gd name="connsiteX18" fmla="*/ 683046 w 1729648"/>
              <a:gd name="connsiteY18" fmla="*/ 605928 h 605928"/>
              <a:gd name="connsiteX19" fmla="*/ 517793 w 1729648"/>
              <a:gd name="connsiteY19" fmla="*/ 583894 h 605928"/>
              <a:gd name="connsiteX20" fmla="*/ 473725 w 1729648"/>
              <a:gd name="connsiteY20" fmla="*/ 561860 h 605928"/>
              <a:gd name="connsiteX21" fmla="*/ 110169 w 1729648"/>
              <a:gd name="connsiteY21" fmla="*/ 550844 h 605928"/>
              <a:gd name="connsiteX22" fmla="*/ 88135 w 1729648"/>
              <a:gd name="connsiteY22" fmla="*/ 517793 h 605928"/>
              <a:gd name="connsiteX23" fmla="*/ 44067 w 1729648"/>
              <a:gd name="connsiteY23" fmla="*/ 462709 h 605928"/>
              <a:gd name="connsiteX24" fmla="*/ 0 w 1729648"/>
              <a:gd name="connsiteY24" fmla="*/ 462709 h 60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29648" h="605928">
                <a:moveTo>
                  <a:pt x="1729648" y="0"/>
                </a:moveTo>
                <a:cubicBezTo>
                  <a:pt x="1714959" y="11017"/>
                  <a:pt x="1702004" y="24839"/>
                  <a:pt x="1685581" y="33051"/>
                </a:cubicBezTo>
                <a:cubicBezTo>
                  <a:pt x="1672038" y="39823"/>
                  <a:pt x="1654659" y="36556"/>
                  <a:pt x="1641513" y="44068"/>
                </a:cubicBezTo>
                <a:cubicBezTo>
                  <a:pt x="1627986" y="51798"/>
                  <a:pt x="1622082" y="69552"/>
                  <a:pt x="1608463" y="77118"/>
                </a:cubicBezTo>
                <a:cubicBezTo>
                  <a:pt x="1588160" y="88397"/>
                  <a:pt x="1564395" y="91807"/>
                  <a:pt x="1542361" y="99152"/>
                </a:cubicBezTo>
                <a:cubicBezTo>
                  <a:pt x="1494943" y="114958"/>
                  <a:pt x="1520582" y="107351"/>
                  <a:pt x="1465243" y="121186"/>
                </a:cubicBezTo>
                <a:cubicBezTo>
                  <a:pt x="1402814" y="117514"/>
                  <a:pt x="1339802" y="119446"/>
                  <a:pt x="1277957" y="110169"/>
                </a:cubicBezTo>
                <a:cubicBezTo>
                  <a:pt x="1264863" y="108205"/>
                  <a:pt x="1258101" y="89235"/>
                  <a:pt x="1244906" y="88135"/>
                </a:cubicBezTo>
                <a:cubicBezTo>
                  <a:pt x="1211767" y="85373"/>
                  <a:pt x="1178805" y="95480"/>
                  <a:pt x="1145754" y="99152"/>
                </a:cubicBezTo>
                <a:cubicBezTo>
                  <a:pt x="1131065" y="102824"/>
                  <a:pt x="1115864" y="104853"/>
                  <a:pt x="1101687" y="110169"/>
                </a:cubicBezTo>
                <a:cubicBezTo>
                  <a:pt x="1069739" y="122150"/>
                  <a:pt x="1051966" y="135972"/>
                  <a:pt x="1024569" y="154236"/>
                </a:cubicBezTo>
                <a:cubicBezTo>
                  <a:pt x="970886" y="234760"/>
                  <a:pt x="1036412" y="133511"/>
                  <a:pt x="980501" y="231354"/>
                </a:cubicBezTo>
                <a:cubicBezTo>
                  <a:pt x="967613" y="253907"/>
                  <a:pt x="939605" y="289555"/>
                  <a:pt x="925417" y="308472"/>
                </a:cubicBezTo>
                <a:cubicBezTo>
                  <a:pt x="921745" y="319489"/>
                  <a:pt x="919593" y="331136"/>
                  <a:pt x="914400" y="341523"/>
                </a:cubicBezTo>
                <a:cubicBezTo>
                  <a:pt x="859081" y="452160"/>
                  <a:pt x="928272" y="283448"/>
                  <a:pt x="870333" y="418641"/>
                </a:cubicBezTo>
                <a:cubicBezTo>
                  <a:pt x="865759" y="429315"/>
                  <a:pt x="864956" y="441540"/>
                  <a:pt x="859316" y="451692"/>
                </a:cubicBezTo>
                <a:cubicBezTo>
                  <a:pt x="821513" y="519736"/>
                  <a:pt x="830477" y="507640"/>
                  <a:pt x="782198" y="539827"/>
                </a:cubicBezTo>
                <a:cubicBezTo>
                  <a:pt x="778526" y="550844"/>
                  <a:pt x="779392" y="564666"/>
                  <a:pt x="771181" y="572877"/>
                </a:cubicBezTo>
                <a:cubicBezTo>
                  <a:pt x="751977" y="592080"/>
                  <a:pt x="707637" y="599780"/>
                  <a:pt x="683046" y="605928"/>
                </a:cubicBezTo>
                <a:cubicBezTo>
                  <a:pt x="657042" y="603328"/>
                  <a:pt x="556911" y="596933"/>
                  <a:pt x="517793" y="583894"/>
                </a:cubicBezTo>
                <a:cubicBezTo>
                  <a:pt x="502213" y="578700"/>
                  <a:pt x="490094" y="563187"/>
                  <a:pt x="473725" y="561860"/>
                </a:cubicBezTo>
                <a:cubicBezTo>
                  <a:pt x="352881" y="552062"/>
                  <a:pt x="231354" y="554516"/>
                  <a:pt x="110169" y="550844"/>
                </a:cubicBezTo>
                <a:cubicBezTo>
                  <a:pt x="102824" y="539827"/>
                  <a:pt x="94056" y="529636"/>
                  <a:pt x="88135" y="517793"/>
                </a:cubicBezTo>
                <a:cubicBezTo>
                  <a:pt x="72387" y="486296"/>
                  <a:pt x="87401" y="475090"/>
                  <a:pt x="44067" y="462709"/>
                </a:cubicBezTo>
                <a:cubicBezTo>
                  <a:pt x="29943" y="458674"/>
                  <a:pt x="14689" y="462709"/>
                  <a:pt x="0" y="462709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000100" y="857232"/>
            <a:ext cx="15225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г.Петрозаводск</a:t>
            </a:r>
          </a:p>
          <a:p>
            <a:pPr algn="ctr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220 км</a:t>
            </a:r>
          </a:p>
          <a:p>
            <a:endParaRPr lang="ru-RU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1785926"/>
            <a:ext cx="14383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г. Санкт-Петербург</a:t>
            </a:r>
          </a:p>
          <a:p>
            <a:pPr algn="ctr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430 км</a:t>
            </a:r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643042" y="357166"/>
            <a:ext cx="152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г. Мурманск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1083 км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7620" y="642918"/>
            <a:ext cx="152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г. Архангельск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570 км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28926" y="5643578"/>
            <a:ext cx="152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г.. Москва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797 км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8596" y="2214554"/>
            <a:ext cx="1522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Лодейное</a:t>
            </a:r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Поле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1793590" y="1282262"/>
            <a:ext cx="70816" cy="798786"/>
          </a:xfrm>
          <a:custGeom>
            <a:avLst/>
            <a:gdLst>
              <a:gd name="connsiteX0" fmla="*/ 45720 w 70816"/>
              <a:gd name="connsiteY0" fmla="*/ 0 h 798786"/>
              <a:gd name="connsiteX1" fmla="*/ 56231 w 70816"/>
              <a:gd name="connsiteY1" fmla="*/ 31531 h 798786"/>
              <a:gd name="connsiteX2" fmla="*/ 35210 w 70816"/>
              <a:gd name="connsiteY2" fmla="*/ 220717 h 798786"/>
              <a:gd name="connsiteX3" fmla="*/ 45720 w 70816"/>
              <a:gd name="connsiteY3" fmla="*/ 346841 h 798786"/>
              <a:gd name="connsiteX4" fmla="*/ 66741 w 70816"/>
              <a:gd name="connsiteY4" fmla="*/ 378372 h 798786"/>
              <a:gd name="connsiteX5" fmla="*/ 35210 w 70816"/>
              <a:gd name="connsiteY5" fmla="*/ 472966 h 798786"/>
              <a:gd name="connsiteX6" fmla="*/ 3679 w 70816"/>
              <a:gd name="connsiteY6" fmla="*/ 683172 h 798786"/>
              <a:gd name="connsiteX7" fmla="*/ 24700 w 70816"/>
              <a:gd name="connsiteY7" fmla="*/ 798786 h 79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16" h="798786">
                <a:moveTo>
                  <a:pt x="45720" y="0"/>
                </a:moveTo>
                <a:cubicBezTo>
                  <a:pt x="49224" y="10510"/>
                  <a:pt x="56231" y="20452"/>
                  <a:pt x="56231" y="31531"/>
                </a:cubicBezTo>
                <a:cubicBezTo>
                  <a:pt x="56231" y="166495"/>
                  <a:pt x="60009" y="146319"/>
                  <a:pt x="35210" y="220717"/>
                </a:cubicBezTo>
                <a:cubicBezTo>
                  <a:pt x="38713" y="262758"/>
                  <a:pt x="37446" y="305473"/>
                  <a:pt x="45720" y="346841"/>
                </a:cubicBezTo>
                <a:cubicBezTo>
                  <a:pt x="48197" y="359228"/>
                  <a:pt x="65174" y="365838"/>
                  <a:pt x="66741" y="378372"/>
                </a:cubicBezTo>
                <a:cubicBezTo>
                  <a:pt x="70816" y="410972"/>
                  <a:pt x="48733" y="445920"/>
                  <a:pt x="35210" y="472966"/>
                </a:cubicBezTo>
                <a:cubicBezTo>
                  <a:pt x="12397" y="655464"/>
                  <a:pt x="27890" y="586326"/>
                  <a:pt x="3679" y="683172"/>
                </a:cubicBezTo>
                <a:cubicBezTo>
                  <a:pt x="15054" y="785552"/>
                  <a:pt x="0" y="749391"/>
                  <a:pt x="24700" y="79878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336331" y="1933903"/>
            <a:ext cx="1997256" cy="325821"/>
          </a:xfrm>
          <a:custGeom>
            <a:avLst/>
            <a:gdLst>
              <a:gd name="connsiteX0" fmla="*/ 0 w 1997256"/>
              <a:gd name="connsiteY0" fmla="*/ 283780 h 325821"/>
              <a:gd name="connsiteX1" fmla="*/ 52552 w 1997256"/>
              <a:gd name="connsiteY1" fmla="*/ 294290 h 325821"/>
              <a:gd name="connsiteX2" fmla="*/ 84083 w 1997256"/>
              <a:gd name="connsiteY2" fmla="*/ 315311 h 325821"/>
              <a:gd name="connsiteX3" fmla="*/ 126124 w 1997256"/>
              <a:gd name="connsiteY3" fmla="*/ 325821 h 325821"/>
              <a:gd name="connsiteX4" fmla="*/ 294290 w 1997256"/>
              <a:gd name="connsiteY4" fmla="*/ 315311 h 325821"/>
              <a:gd name="connsiteX5" fmla="*/ 325821 w 1997256"/>
              <a:gd name="connsiteY5" fmla="*/ 304800 h 325821"/>
              <a:gd name="connsiteX6" fmla="*/ 441435 w 1997256"/>
              <a:gd name="connsiteY6" fmla="*/ 273269 h 325821"/>
              <a:gd name="connsiteX7" fmla="*/ 472966 w 1997256"/>
              <a:gd name="connsiteY7" fmla="*/ 262759 h 325821"/>
              <a:gd name="connsiteX8" fmla="*/ 504497 w 1997256"/>
              <a:gd name="connsiteY8" fmla="*/ 252249 h 325821"/>
              <a:gd name="connsiteX9" fmla="*/ 567559 w 1997256"/>
              <a:gd name="connsiteY9" fmla="*/ 241738 h 325821"/>
              <a:gd name="connsiteX10" fmla="*/ 599090 w 1997256"/>
              <a:gd name="connsiteY10" fmla="*/ 231228 h 325821"/>
              <a:gd name="connsiteX11" fmla="*/ 641131 w 1997256"/>
              <a:gd name="connsiteY11" fmla="*/ 220718 h 325821"/>
              <a:gd name="connsiteX12" fmla="*/ 693683 w 1997256"/>
              <a:gd name="connsiteY12" fmla="*/ 210207 h 325821"/>
              <a:gd name="connsiteX13" fmla="*/ 788276 w 1997256"/>
              <a:gd name="connsiteY13" fmla="*/ 178676 h 325821"/>
              <a:gd name="connsiteX14" fmla="*/ 819807 w 1997256"/>
              <a:gd name="connsiteY14" fmla="*/ 168166 h 325821"/>
              <a:gd name="connsiteX15" fmla="*/ 924910 w 1997256"/>
              <a:gd name="connsiteY15" fmla="*/ 147145 h 325821"/>
              <a:gd name="connsiteX16" fmla="*/ 1240221 w 1997256"/>
              <a:gd name="connsiteY16" fmla="*/ 157656 h 325821"/>
              <a:gd name="connsiteX17" fmla="*/ 1481959 w 1997256"/>
              <a:gd name="connsiteY17" fmla="*/ 136635 h 325821"/>
              <a:gd name="connsiteX18" fmla="*/ 1545021 w 1997256"/>
              <a:gd name="connsiteY18" fmla="*/ 115614 h 325821"/>
              <a:gd name="connsiteX19" fmla="*/ 1597572 w 1997256"/>
              <a:gd name="connsiteY19" fmla="*/ 105104 h 325821"/>
              <a:gd name="connsiteX20" fmla="*/ 1660635 w 1997256"/>
              <a:gd name="connsiteY20" fmla="*/ 84083 h 325821"/>
              <a:gd name="connsiteX21" fmla="*/ 1744717 w 1997256"/>
              <a:gd name="connsiteY21" fmla="*/ 63063 h 325821"/>
              <a:gd name="connsiteX22" fmla="*/ 1807779 w 1997256"/>
              <a:gd name="connsiteY22" fmla="*/ 42042 h 325821"/>
              <a:gd name="connsiteX23" fmla="*/ 1849821 w 1997256"/>
              <a:gd name="connsiteY23" fmla="*/ 31531 h 325821"/>
              <a:gd name="connsiteX24" fmla="*/ 1912883 w 1997256"/>
              <a:gd name="connsiteY24" fmla="*/ 10511 h 325821"/>
              <a:gd name="connsiteX25" fmla="*/ 1975945 w 1997256"/>
              <a:gd name="connsiteY25" fmla="*/ 0 h 325821"/>
              <a:gd name="connsiteX26" fmla="*/ 1954924 w 1997256"/>
              <a:gd name="connsiteY26" fmla="*/ 0 h 32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97256" h="325821">
                <a:moveTo>
                  <a:pt x="0" y="283780"/>
                </a:moveTo>
                <a:cubicBezTo>
                  <a:pt x="17517" y="287283"/>
                  <a:pt x="35825" y="288017"/>
                  <a:pt x="52552" y="294290"/>
                </a:cubicBezTo>
                <a:cubicBezTo>
                  <a:pt x="64380" y="298725"/>
                  <a:pt x="72472" y="310335"/>
                  <a:pt x="84083" y="315311"/>
                </a:cubicBezTo>
                <a:cubicBezTo>
                  <a:pt x="97360" y="321001"/>
                  <a:pt x="112110" y="322318"/>
                  <a:pt x="126124" y="325821"/>
                </a:cubicBezTo>
                <a:cubicBezTo>
                  <a:pt x="182179" y="322318"/>
                  <a:pt x="238434" y="321191"/>
                  <a:pt x="294290" y="315311"/>
                </a:cubicBezTo>
                <a:cubicBezTo>
                  <a:pt x="305308" y="314151"/>
                  <a:pt x="315073" y="307487"/>
                  <a:pt x="325821" y="304800"/>
                </a:cubicBezTo>
                <a:cubicBezTo>
                  <a:pt x="444684" y="275084"/>
                  <a:pt x="306124" y="318372"/>
                  <a:pt x="441435" y="273269"/>
                </a:cubicBezTo>
                <a:lnTo>
                  <a:pt x="472966" y="262759"/>
                </a:lnTo>
                <a:cubicBezTo>
                  <a:pt x="483476" y="259256"/>
                  <a:pt x="493569" y="254070"/>
                  <a:pt x="504497" y="252249"/>
                </a:cubicBezTo>
                <a:cubicBezTo>
                  <a:pt x="525518" y="248745"/>
                  <a:pt x="546756" y="246361"/>
                  <a:pt x="567559" y="241738"/>
                </a:cubicBezTo>
                <a:cubicBezTo>
                  <a:pt x="578374" y="239335"/>
                  <a:pt x="588437" y="234272"/>
                  <a:pt x="599090" y="231228"/>
                </a:cubicBezTo>
                <a:cubicBezTo>
                  <a:pt x="612979" y="227260"/>
                  <a:pt x="627030" y="223852"/>
                  <a:pt x="641131" y="220718"/>
                </a:cubicBezTo>
                <a:cubicBezTo>
                  <a:pt x="658570" y="216843"/>
                  <a:pt x="676448" y="214907"/>
                  <a:pt x="693683" y="210207"/>
                </a:cubicBezTo>
                <a:cubicBezTo>
                  <a:pt x="693730" y="210194"/>
                  <a:pt x="772488" y="183939"/>
                  <a:pt x="788276" y="178676"/>
                </a:cubicBezTo>
                <a:cubicBezTo>
                  <a:pt x="798786" y="175173"/>
                  <a:pt x="809059" y="170853"/>
                  <a:pt x="819807" y="168166"/>
                </a:cubicBezTo>
                <a:cubicBezTo>
                  <a:pt x="882522" y="152488"/>
                  <a:pt x="847600" y="160031"/>
                  <a:pt x="924910" y="147145"/>
                </a:cubicBezTo>
                <a:cubicBezTo>
                  <a:pt x="1030014" y="150649"/>
                  <a:pt x="1135059" y="157656"/>
                  <a:pt x="1240221" y="157656"/>
                </a:cubicBezTo>
                <a:cubicBezTo>
                  <a:pt x="1326936" y="157656"/>
                  <a:pt x="1398774" y="147033"/>
                  <a:pt x="1481959" y="136635"/>
                </a:cubicBezTo>
                <a:cubicBezTo>
                  <a:pt x="1502980" y="129628"/>
                  <a:pt x="1523294" y="119959"/>
                  <a:pt x="1545021" y="115614"/>
                </a:cubicBezTo>
                <a:cubicBezTo>
                  <a:pt x="1562538" y="112111"/>
                  <a:pt x="1580338" y="109804"/>
                  <a:pt x="1597572" y="105104"/>
                </a:cubicBezTo>
                <a:cubicBezTo>
                  <a:pt x="1618949" y="99274"/>
                  <a:pt x="1639138" y="89457"/>
                  <a:pt x="1660635" y="84083"/>
                </a:cubicBezTo>
                <a:lnTo>
                  <a:pt x="1744717" y="63063"/>
                </a:lnTo>
                <a:cubicBezTo>
                  <a:pt x="1766213" y="57689"/>
                  <a:pt x="1786283" y="47416"/>
                  <a:pt x="1807779" y="42042"/>
                </a:cubicBezTo>
                <a:cubicBezTo>
                  <a:pt x="1821793" y="38538"/>
                  <a:pt x="1835985" y="35682"/>
                  <a:pt x="1849821" y="31531"/>
                </a:cubicBezTo>
                <a:cubicBezTo>
                  <a:pt x="1871044" y="25164"/>
                  <a:pt x="1891027" y="14154"/>
                  <a:pt x="1912883" y="10511"/>
                </a:cubicBezTo>
                <a:cubicBezTo>
                  <a:pt x="1933904" y="7007"/>
                  <a:pt x="1997256" y="0"/>
                  <a:pt x="1975945" y="0"/>
                </a:cubicBezTo>
                <a:lnTo>
                  <a:pt x="1954924" y="0"/>
                </a:lnTo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flipV="1">
            <a:off x="857224" y="214311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214546" y="714356"/>
            <a:ext cx="1522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г..Медвежьегорск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7356" y="2071678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г. Вытегра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2354317" y="1142984"/>
            <a:ext cx="2041223" cy="1008993"/>
          </a:xfrm>
          <a:custGeom>
            <a:avLst/>
            <a:gdLst>
              <a:gd name="connsiteX0" fmla="*/ 0 w 2041223"/>
              <a:gd name="connsiteY0" fmla="*/ 840828 h 1008993"/>
              <a:gd name="connsiteX1" fmla="*/ 31531 w 2041223"/>
              <a:gd name="connsiteY1" fmla="*/ 872359 h 1008993"/>
              <a:gd name="connsiteX2" fmla="*/ 63062 w 2041223"/>
              <a:gd name="connsiteY2" fmla="*/ 893380 h 1008993"/>
              <a:gd name="connsiteX3" fmla="*/ 84083 w 2041223"/>
              <a:gd name="connsiteY3" fmla="*/ 924911 h 1008993"/>
              <a:gd name="connsiteX4" fmla="*/ 178676 w 2041223"/>
              <a:gd name="connsiteY4" fmla="*/ 977462 h 1008993"/>
              <a:gd name="connsiteX5" fmla="*/ 241738 w 2041223"/>
              <a:gd name="connsiteY5" fmla="*/ 987973 h 1008993"/>
              <a:gd name="connsiteX6" fmla="*/ 304800 w 2041223"/>
              <a:gd name="connsiteY6" fmla="*/ 1008993 h 1008993"/>
              <a:gd name="connsiteX7" fmla="*/ 483476 w 2041223"/>
              <a:gd name="connsiteY7" fmla="*/ 998483 h 1008993"/>
              <a:gd name="connsiteX8" fmla="*/ 515007 w 2041223"/>
              <a:gd name="connsiteY8" fmla="*/ 987973 h 1008993"/>
              <a:gd name="connsiteX9" fmla="*/ 557049 w 2041223"/>
              <a:gd name="connsiteY9" fmla="*/ 977462 h 1008993"/>
              <a:gd name="connsiteX10" fmla="*/ 662152 w 2041223"/>
              <a:gd name="connsiteY10" fmla="*/ 914400 h 1008993"/>
              <a:gd name="connsiteX11" fmla="*/ 725214 w 2041223"/>
              <a:gd name="connsiteY11" fmla="*/ 882869 h 1008993"/>
              <a:gd name="connsiteX12" fmla="*/ 987973 w 2041223"/>
              <a:gd name="connsiteY12" fmla="*/ 861849 h 1008993"/>
              <a:gd name="connsiteX13" fmla="*/ 1051035 w 2041223"/>
              <a:gd name="connsiteY13" fmla="*/ 851338 h 1008993"/>
              <a:gd name="connsiteX14" fmla="*/ 1124607 w 2041223"/>
              <a:gd name="connsiteY14" fmla="*/ 830317 h 1008993"/>
              <a:gd name="connsiteX15" fmla="*/ 1166649 w 2041223"/>
              <a:gd name="connsiteY15" fmla="*/ 819807 h 1008993"/>
              <a:gd name="connsiteX16" fmla="*/ 1240221 w 2041223"/>
              <a:gd name="connsiteY16" fmla="*/ 798786 h 1008993"/>
              <a:gd name="connsiteX17" fmla="*/ 1271752 w 2041223"/>
              <a:gd name="connsiteY17" fmla="*/ 777766 h 1008993"/>
              <a:gd name="connsiteX18" fmla="*/ 1303283 w 2041223"/>
              <a:gd name="connsiteY18" fmla="*/ 767255 h 1008993"/>
              <a:gd name="connsiteX19" fmla="*/ 1376855 w 2041223"/>
              <a:gd name="connsiteY19" fmla="*/ 725214 h 1008993"/>
              <a:gd name="connsiteX20" fmla="*/ 1439917 w 2041223"/>
              <a:gd name="connsiteY20" fmla="*/ 672662 h 1008993"/>
              <a:gd name="connsiteX21" fmla="*/ 1502980 w 2041223"/>
              <a:gd name="connsiteY21" fmla="*/ 630621 h 1008993"/>
              <a:gd name="connsiteX22" fmla="*/ 1534511 w 2041223"/>
              <a:gd name="connsiteY22" fmla="*/ 609600 h 1008993"/>
              <a:gd name="connsiteX23" fmla="*/ 1566042 w 2041223"/>
              <a:gd name="connsiteY23" fmla="*/ 599090 h 1008993"/>
              <a:gd name="connsiteX24" fmla="*/ 1629104 w 2041223"/>
              <a:gd name="connsiteY24" fmla="*/ 546538 h 1008993"/>
              <a:gd name="connsiteX25" fmla="*/ 1723697 w 2041223"/>
              <a:gd name="connsiteY25" fmla="*/ 462455 h 1008993"/>
              <a:gd name="connsiteX26" fmla="*/ 1776249 w 2041223"/>
              <a:gd name="connsiteY26" fmla="*/ 409904 h 1008993"/>
              <a:gd name="connsiteX27" fmla="*/ 1828800 w 2041223"/>
              <a:gd name="connsiteY27" fmla="*/ 346842 h 1008993"/>
              <a:gd name="connsiteX28" fmla="*/ 1881352 w 2041223"/>
              <a:gd name="connsiteY28" fmla="*/ 283780 h 1008993"/>
              <a:gd name="connsiteX29" fmla="*/ 1912883 w 2041223"/>
              <a:gd name="connsiteY29" fmla="*/ 220717 h 1008993"/>
              <a:gd name="connsiteX30" fmla="*/ 1933904 w 2041223"/>
              <a:gd name="connsiteY30" fmla="*/ 178676 h 1008993"/>
              <a:gd name="connsiteX31" fmla="*/ 1965435 w 2041223"/>
              <a:gd name="connsiteY31" fmla="*/ 147145 h 1008993"/>
              <a:gd name="connsiteX32" fmla="*/ 2007476 w 2041223"/>
              <a:gd name="connsiteY32" fmla="*/ 84083 h 1008993"/>
              <a:gd name="connsiteX33" fmla="*/ 2028497 w 2041223"/>
              <a:gd name="connsiteY33" fmla="*/ 52552 h 1008993"/>
              <a:gd name="connsiteX34" fmla="*/ 2039007 w 2041223"/>
              <a:gd name="connsiteY34" fmla="*/ 0 h 100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41223" h="1008993">
                <a:moveTo>
                  <a:pt x="0" y="840828"/>
                </a:moveTo>
                <a:cubicBezTo>
                  <a:pt x="10510" y="851338"/>
                  <a:pt x="20112" y="862843"/>
                  <a:pt x="31531" y="872359"/>
                </a:cubicBezTo>
                <a:cubicBezTo>
                  <a:pt x="41235" y="880446"/>
                  <a:pt x="54130" y="884448"/>
                  <a:pt x="63062" y="893380"/>
                </a:cubicBezTo>
                <a:cubicBezTo>
                  <a:pt x="71994" y="902312"/>
                  <a:pt x="74576" y="916593"/>
                  <a:pt x="84083" y="924911"/>
                </a:cubicBezTo>
                <a:cubicBezTo>
                  <a:pt x="111756" y="949125"/>
                  <a:pt x="142739" y="969476"/>
                  <a:pt x="178676" y="977462"/>
                </a:cubicBezTo>
                <a:cubicBezTo>
                  <a:pt x="199479" y="982085"/>
                  <a:pt x="221064" y="982804"/>
                  <a:pt x="241738" y="987973"/>
                </a:cubicBezTo>
                <a:cubicBezTo>
                  <a:pt x="263234" y="993347"/>
                  <a:pt x="304800" y="1008993"/>
                  <a:pt x="304800" y="1008993"/>
                </a:cubicBezTo>
                <a:cubicBezTo>
                  <a:pt x="364359" y="1005490"/>
                  <a:pt x="424110" y="1004419"/>
                  <a:pt x="483476" y="998483"/>
                </a:cubicBezTo>
                <a:cubicBezTo>
                  <a:pt x="494500" y="997381"/>
                  <a:pt x="504354" y="991017"/>
                  <a:pt x="515007" y="987973"/>
                </a:cubicBezTo>
                <a:cubicBezTo>
                  <a:pt x="528897" y="984005"/>
                  <a:pt x="543035" y="980966"/>
                  <a:pt x="557049" y="977462"/>
                </a:cubicBezTo>
                <a:cubicBezTo>
                  <a:pt x="711304" y="874626"/>
                  <a:pt x="549044" y="979033"/>
                  <a:pt x="662152" y="914400"/>
                </a:cubicBezTo>
                <a:cubicBezTo>
                  <a:pt x="687086" y="900152"/>
                  <a:pt x="695571" y="886045"/>
                  <a:pt x="725214" y="882869"/>
                </a:cubicBezTo>
                <a:cubicBezTo>
                  <a:pt x="812580" y="873508"/>
                  <a:pt x="987973" y="861849"/>
                  <a:pt x="987973" y="861849"/>
                </a:cubicBezTo>
                <a:cubicBezTo>
                  <a:pt x="1008994" y="858345"/>
                  <a:pt x="1030138" y="855517"/>
                  <a:pt x="1051035" y="851338"/>
                </a:cubicBezTo>
                <a:cubicBezTo>
                  <a:pt x="1105815" y="840382"/>
                  <a:pt x="1077845" y="843678"/>
                  <a:pt x="1124607" y="830317"/>
                </a:cubicBezTo>
                <a:cubicBezTo>
                  <a:pt x="1138496" y="826349"/>
                  <a:pt x="1152759" y="823775"/>
                  <a:pt x="1166649" y="819807"/>
                </a:cubicBezTo>
                <a:cubicBezTo>
                  <a:pt x="1272248" y="789637"/>
                  <a:pt x="1108727" y="831662"/>
                  <a:pt x="1240221" y="798786"/>
                </a:cubicBezTo>
                <a:cubicBezTo>
                  <a:pt x="1250731" y="791779"/>
                  <a:pt x="1260454" y="783415"/>
                  <a:pt x="1271752" y="777766"/>
                </a:cubicBezTo>
                <a:cubicBezTo>
                  <a:pt x="1281661" y="772811"/>
                  <a:pt x="1293664" y="772752"/>
                  <a:pt x="1303283" y="767255"/>
                </a:cubicBezTo>
                <a:cubicBezTo>
                  <a:pt x="1392360" y="716353"/>
                  <a:pt x="1304563" y="749311"/>
                  <a:pt x="1376855" y="725214"/>
                </a:cubicBezTo>
                <a:cubicBezTo>
                  <a:pt x="1489545" y="650086"/>
                  <a:pt x="1318507" y="767090"/>
                  <a:pt x="1439917" y="672662"/>
                </a:cubicBezTo>
                <a:cubicBezTo>
                  <a:pt x="1459859" y="657152"/>
                  <a:pt x="1481959" y="644635"/>
                  <a:pt x="1502980" y="630621"/>
                </a:cubicBezTo>
                <a:lnTo>
                  <a:pt x="1534511" y="609600"/>
                </a:lnTo>
                <a:cubicBezTo>
                  <a:pt x="1543729" y="603455"/>
                  <a:pt x="1555532" y="602593"/>
                  <a:pt x="1566042" y="599090"/>
                </a:cubicBezTo>
                <a:cubicBezTo>
                  <a:pt x="1644328" y="546899"/>
                  <a:pt x="1548178" y="613977"/>
                  <a:pt x="1629104" y="546538"/>
                </a:cubicBezTo>
                <a:cubicBezTo>
                  <a:pt x="1676490" y="507049"/>
                  <a:pt x="1672600" y="539104"/>
                  <a:pt x="1723697" y="462455"/>
                </a:cubicBezTo>
                <a:cubicBezTo>
                  <a:pt x="1751724" y="420413"/>
                  <a:pt x="1734207" y="437931"/>
                  <a:pt x="1776249" y="409904"/>
                </a:cubicBezTo>
                <a:cubicBezTo>
                  <a:pt x="1828433" y="331625"/>
                  <a:pt x="1761368" y="427760"/>
                  <a:pt x="1828800" y="346842"/>
                </a:cubicBezTo>
                <a:cubicBezTo>
                  <a:pt x="1901964" y="259045"/>
                  <a:pt x="1789234" y="375898"/>
                  <a:pt x="1881352" y="283780"/>
                </a:cubicBezTo>
                <a:cubicBezTo>
                  <a:pt x="1900621" y="225972"/>
                  <a:pt x="1880285" y="277764"/>
                  <a:pt x="1912883" y="220717"/>
                </a:cubicBezTo>
                <a:cubicBezTo>
                  <a:pt x="1920656" y="207114"/>
                  <a:pt x="1924797" y="191425"/>
                  <a:pt x="1933904" y="178676"/>
                </a:cubicBezTo>
                <a:cubicBezTo>
                  <a:pt x="1942544" y="166581"/>
                  <a:pt x="1956310" y="158878"/>
                  <a:pt x="1965435" y="147145"/>
                </a:cubicBezTo>
                <a:cubicBezTo>
                  <a:pt x="1980945" y="127203"/>
                  <a:pt x="1993462" y="105104"/>
                  <a:pt x="2007476" y="84083"/>
                </a:cubicBezTo>
                <a:lnTo>
                  <a:pt x="2028497" y="52552"/>
                </a:lnTo>
                <a:cubicBezTo>
                  <a:pt x="2041223" y="14374"/>
                  <a:pt x="2039007" y="32100"/>
                  <a:pt x="2039007" y="0"/>
                </a:cubicBezTo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2054080" y="655980"/>
            <a:ext cx="415851" cy="1267413"/>
          </a:xfrm>
          <a:custGeom>
            <a:avLst/>
            <a:gdLst>
              <a:gd name="connsiteX0" fmla="*/ 16458 w 415851"/>
              <a:gd name="connsiteY0" fmla="*/ 6172 h 1267413"/>
              <a:gd name="connsiteX1" fmla="*/ 100541 w 415851"/>
              <a:gd name="connsiteY1" fmla="*/ 37703 h 1267413"/>
              <a:gd name="connsiteX2" fmla="*/ 132072 w 415851"/>
              <a:gd name="connsiteY2" fmla="*/ 48213 h 1267413"/>
              <a:gd name="connsiteX3" fmla="*/ 163603 w 415851"/>
              <a:gd name="connsiteY3" fmla="*/ 69234 h 1267413"/>
              <a:gd name="connsiteX4" fmla="*/ 195134 w 415851"/>
              <a:gd name="connsiteY4" fmla="*/ 79744 h 1267413"/>
              <a:gd name="connsiteX5" fmla="*/ 226665 w 415851"/>
              <a:gd name="connsiteY5" fmla="*/ 111275 h 1267413"/>
              <a:gd name="connsiteX6" fmla="*/ 258196 w 415851"/>
              <a:gd name="connsiteY6" fmla="*/ 132296 h 1267413"/>
              <a:gd name="connsiteX7" fmla="*/ 289727 w 415851"/>
              <a:gd name="connsiteY7" fmla="*/ 195358 h 1267413"/>
              <a:gd name="connsiteX8" fmla="*/ 352789 w 415851"/>
              <a:gd name="connsiteY8" fmla="*/ 258420 h 1267413"/>
              <a:gd name="connsiteX9" fmla="*/ 363299 w 415851"/>
              <a:gd name="connsiteY9" fmla="*/ 310972 h 1267413"/>
              <a:gd name="connsiteX10" fmla="*/ 373810 w 415851"/>
              <a:gd name="connsiteY10" fmla="*/ 342503 h 1267413"/>
              <a:gd name="connsiteX11" fmla="*/ 394830 w 415851"/>
              <a:gd name="connsiteY11" fmla="*/ 668323 h 1267413"/>
              <a:gd name="connsiteX12" fmla="*/ 405341 w 415851"/>
              <a:gd name="connsiteY12" fmla="*/ 699854 h 1267413"/>
              <a:gd name="connsiteX13" fmla="*/ 415851 w 415851"/>
              <a:gd name="connsiteY13" fmla="*/ 741896 h 1267413"/>
              <a:gd name="connsiteX14" fmla="*/ 405341 w 415851"/>
              <a:gd name="connsiteY14" fmla="*/ 994144 h 1267413"/>
              <a:gd name="connsiteX15" fmla="*/ 384320 w 415851"/>
              <a:gd name="connsiteY15" fmla="*/ 1057206 h 1267413"/>
              <a:gd name="connsiteX16" fmla="*/ 373810 w 415851"/>
              <a:gd name="connsiteY16" fmla="*/ 1088737 h 1267413"/>
              <a:gd name="connsiteX17" fmla="*/ 331768 w 415851"/>
              <a:gd name="connsiteY17" fmla="*/ 1151799 h 1267413"/>
              <a:gd name="connsiteX18" fmla="*/ 289727 w 415851"/>
              <a:gd name="connsiteY18" fmla="*/ 1214861 h 1267413"/>
              <a:gd name="connsiteX19" fmla="*/ 268706 w 415851"/>
              <a:gd name="connsiteY19" fmla="*/ 1246392 h 1267413"/>
              <a:gd name="connsiteX20" fmla="*/ 237175 w 415851"/>
              <a:gd name="connsiteY20" fmla="*/ 1267413 h 126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5851" h="1267413">
                <a:moveTo>
                  <a:pt x="16458" y="6172"/>
                </a:moveTo>
                <a:cubicBezTo>
                  <a:pt x="88027" y="30028"/>
                  <a:pt x="0" y="0"/>
                  <a:pt x="100541" y="37703"/>
                </a:cubicBezTo>
                <a:cubicBezTo>
                  <a:pt x="110914" y="41593"/>
                  <a:pt x="121562" y="44710"/>
                  <a:pt x="132072" y="48213"/>
                </a:cubicBezTo>
                <a:cubicBezTo>
                  <a:pt x="142582" y="55220"/>
                  <a:pt x="152305" y="63585"/>
                  <a:pt x="163603" y="69234"/>
                </a:cubicBezTo>
                <a:cubicBezTo>
                  <a:pt x="173512" y="74189"/>
                  <a:pt x="185916" y="73599"/>
                  <a:pt x="195134" y="79744"/>
                </a:cubicBezTo>
                <a:cubicBezTo>
                  <a:pt x="207502" y="87989"/>
                  <a:pt x="215246" y="101759"/>
                  <a:pt x="226665" y="111275"/>
                </a:cubicBezTo>
                <a:cubicBezTo>
                  <a:pt x="236369" y="119362"/>
                  <a:pt x="247686" y="125289"/>
                  <a:pt x="258196" y="132296"/>
                </a:cubicBezTo>
                <a:cubicBezTo>
                  <a:pt x="267936" y="161516"/>
                  <a:pt x="267993" y="170908"/>
                  <a:pt x="289727" y="195358"/>
                </a:cubicBezTo>
                <a:cubicBezTo>
                  <a:pt x="309477" y="217577"/>
                  <a:pt x="352789" y="258420"/>
                  <a:pt x="352789" y="258420"/>
                </a:cubicBezTo>
                <a:cubicBezTo>
                  <a:pt x="356292" y="275937"/>
                  <a:pt x="358966" y="293641"/>
                  <a:pt x="363299" y="310972"/>
                </a:cubicBezTo>
                <a:cubicBezTo>
                  <a:pt x="365986" y="321720"/>
                  <a:pt x="372926" y="331459"/>
                  <a:pt x="373810" y="342503"/>
                </a:cubicBezTo>
                <a:cubicBezTo>
                  <a:pt x="381865" y="443188"/>
                  <a:pt x="377402" y="563755"/>
                  <a:pt x="394830" y="668323"/>
                </a:cubicBezTo>
                <a:cubicBezTo>
                  <a:pt x="396651" y="679251"/>
                  <a:pt x="402297" y="689201"/>
                  <a:pt x="405341" y="699854"/>
                </a:cubicBezTo>
                <a:cubicBezTo>
                  <a:pt x="409309" y="713743"/>
                  <a:pt x="412348" y="727882"/>
                  <a:pt x="415851" y="741896"/>
                </a:cubicBezTo>
                <a:cubicBezTo>
                  <a:pt x="412348" y="825979"/>
                  <a:pt x="413715" y="910406"/>
                  <a:pt x="405341" y="994144"/>
                </a:cubicBezTo>
                <a:cubicBezTo>
                  <a:pt x="403136" y="1016192"/>
                  <a:pt x="391327" y="1036185"/>
                  <a:pt x="384320" y="1057206"/>
                </a:cubicBezTo>
                <a:lnTo>
                  <a:pt x="373810" y="1088737"/>
                </a:lnTo>
                <a:cubicBezTo>
                  <a:pt x="365821" y="1112704"/>
                  <a:pt x="345782" y="1130778"/>
                  <a:pt x="331768" y="1151799"/>
                </a:cubicBezTo>
                <a:lnTo>
                  <a:pt x="289727" y="1214861"/>
                </a:lnTo>
                <a:cubicBezTo>
                  <a:pt x="282720" y="1225371"/>
                  <a:pt x="279216" y="1239385"/>
                  <a:pt x="268706" y="1246392"/>
                </a:cubicBezTo>
                <a:lnTo>
                  <a:pt x="237175" y="1267413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2291255" y="1954924"/>
            <a:ext cx="2288786" cy="3665845"/>
          </a:xfrm>
          <a:custGeom>
            <a:avLst/>
            <a:gdLst>
              <a:gd name="connsiteX0" fmla="*/ 0 w 2288786"/>
              <a:gd name="connsiteY0" fmla="*/ 0 h 3665845"/>
              <a:gd name="connsiteX1" fmla="*/ 42042 w 2288786"/>
              <a:gd name="connsiteY1" fmla="*/ 21021 h 3665845"/>
              <a:gd name="connsiteX2" fmla="*/ 63062 w 2288786"/>
              <a:gd name="connsiteY2" fmla="*/ 84083 h 3665845"/>
              <a:gd name="connsiteX3" fmla="*/ 157655 w 2288786"/>
              <a:gd name="connsiteY3" fmla="*/ 115614 h 3665845"/>
              <a:gd name="connsiteX4" fmla="*/ 189186 w 2288786"/>
              <a:gd name="connsiteY4" fmla="*/ 126124 h 3665845"/>
              <a:gd name="connsiteX5" fmla="*/ 231228 w 2288786"/>
              <a:gd name="connsiteY5" fmla="*/ 147145 h 3665845"/>
              <a:gd name="connsiteX6" fmla="*/ 262759 w 2288786"/>
              <a:gd name="connsiteY6" fmla="*/ 168166 h 3665845"/>
              <a:gd name="connsiteX7" fmla="*/ 346842 w 2288786"/>
              <a:gd name="connsiteY7" fmla="*/ 178676 h 3665845"/>
              <a:gd name="connsiteX8" fmla="*/ 662152 w 2288786"/>
              <a:gd name="connsiteY8" fmla="*/ 189186 h 3665845"/>
              <a:gd name="connsiteX9" fmla="*/ 683173 w 2288786"/>
              <a:gd name="connsiteY9" fmla="*/ 220717 h 3665845"/>
              <a:gd name="connsiteX10" fmla="*/ 714704 w 2288786"/>
              <a:gd name="connsiteY10" fmla="*/ 231228 h 3665845"/>
              <a:gd name="connsiteX11" fmla="*/ 777766 w 2288786"/>
              <a:gd name="connsiteY11" fmla="*/ 262759 h 3665845"/>
              <a:gd name="connsiteX12" fmla="*/ 809297 w 2288786"/>
              <a:gd name="connsiteY12" fmla="*/ 294290 h 3665845"/>
              <a:gd name="connsiteX13" fmla="*/ 840828 w 2288786"/>
              <a:gd name="connsiteY13" fmla="*/ 304800 h 3665845"/>
              <a:gd name="connsiteX14" fmla="*/ 903890 w 2288786"/>
              <a:gd name="connsiteY14" fmla="*/ 346842 h 3665845"/>
              <a:gd name="connsiteX15" fmla="*/ 935421 w 2288786"/>
              <a:gd name="connsiteY15" fmla="*/ 367862 h 3665845"/>
              <a:gd name="connsiteX16" fmla="*/ 956442 w 2288786"/>
              <a:gd name="connsiteY16" fmla="*/ 399393 h 3665845"/>
              <a:gd name="connsiteX17" fmla="*/ 987973 w 2288786"/>
              <a:gd name="connsiteY17" fmla="*/ 420414 h 3665845"/>
              <a:gd name="connsiteX18" fmla="*/ 1008993 w 2288786"/>
              <a:gd name="connsiteY18" fmla="*/ 483476 h 3665845"/>
              <a:gd name="connsiteX19" fmla="*/ 1019504 w 2288786"/>
              <a:gd name="connsiteY19" fmla="*/ 515007 h 3665845"/>
              <a:gd name="connsiteX20" fmla="*/ 1061545 w 2288786"/>
              <a:gd name="connsiteY20" fmla="*/ 620110 h 3665845"/>
              <a:gd name="connsiteX21" fmla="*/ 1093076 w 2288786"/>
              <a:gd name="connsiteY21" fmla="*/ 704193 h 3665845"/>
              <a:gd name="connsiteX22" fmla="*/ 1103586 w 2288786"/>
              <a:gd name="connsiteY22" fmla="*/ 767255 h 3665845"/>
              <a:gd name="connsiteX23" fmla="*/ 1124607 w 2288786"/>
              <a:gd name="connsiteY23" fmla="*/ 830317 h 3665845"/>
              <a:gd name="connsiteX24" fmla="*/ 1135117 w 2288786"/>
              <a:gd name="connsiteY24" fmla="*/ 872359 h 3665845"/>
              <a:gd name="connsiteX25" fmla="*/ 1145628 w 2288786"/>
              <a:gd name="connsiteY25" fmla="*/ 903890 h 3665845"/>
              <a:gd name="connsiteX26" fmla="*/ 1156138 w 2288786"/>
              <a:gd name="connsiteY26" fmla="*/ 945931 h 3665845"/>
              <a:gd name="connsiteX27" fmla="*/ 1166648 w 2288786"/>
              <a:gd name="connsiteY27" fmla="*/ 977462 h 3665845"/>
              <a:gd name="connsiteX28" fmla="*/ 1187669 w 2288786"/>
              <a:gd name="connsiteY28" fmla="*/ 1051035 h 3665845"/>
              <a:gd name="connsiteX29" fmla="*/ 1261242 w 2288786"/>
              <a:gd name="connsiteY29" fmla="*/ 1145628 h 3665845"/>
              <a:gd name="connsiteX30" fmla="*/ 1292773 w 2288786"/>
              <a:gd name="connsiteY30" fmla="*/ 1208690 h 3665845"/>
              <a:gd name="connsiteX31" fmla="*/ 1303283 w 2288786"/>
              <a:gd name="connsiteY31" fmla="*/ 1240221 h 3665845"/>
              <a:gd name="connsiteX32" fmla="*/ 1345324 w 2288786"/>
              <a:gd name="connsiteY32" fmla="*/ 1303283 h 3665845"/>
              <a:gd name="connsiteX33" fmla="*/ 1366345 w 2288786"/>
              <a:gd name="connsiteY33" fmla="*/ 1334814 h 3665845"/>
              <a:gd name="connsiteX34" fmla="*/ 1418897 w 2288786"/>
              <a:gd name="connsiteY34" fmla="*/ 1429407 h 3665845"/>
              <a:gd name="connsiteX35" fmla="*/ 1481959 w 2288786"/>
              <a:gd name="connsiteY35" fmla="*/ 1471448 h 3665845"/>
              <a:gd name="connsiteX36" fmla="*/ 1513490 w 2288786"/>
              <a:gd name="connsiteY36" fmla="*/ 1492469 h 3665845"/>
              <a:gd name="connsiteX37" fmla="*/ 1545021 w 2288786"/>
              <a:gd name="connsiteY37" fmla="*/ 1513490 h 3665845"/>
              <a:gd name="connsiteX38" fmla="*/ 1576552 w 2288786"/>
              <a:gd name="connsiteY38" fmla="*/ 1545021 h 3665845"/>
              <a:gd name="connsiteX39" fmla="*/ 1629104 w 2288786"/>
              <a:gd name="connsiteY39" fmla="*/ 1639614 h 3665845"/>
              <a:gd name="connsiteX40" fmla="*/ 1650124 w 2288786"/>
              <a:gd name="connsiteY40" fmla="*/ 1713186 h 3665845"/>
              <a:gd name="connsiteX41" fmla="*/ 1692166 w 2288786"/>
              <a:gd name="connsiteY41" fmla="*/ 1776248 h 3665845"/>
              <a:gd name="connsiteX42" fmla="*/ 1734207 w 2288786"/>
              <a:gd name="connsiteY42" fmla="*/ 1839310 h 3665845"/>
              <a:gd name="connsiteX43" fmla="*/ 1786759 w 2288786"/>
              <a:gd name="connsiteY43" fmla="*/ 1912883 h 3665845"/>
              <a:gd name="connsiteX44" fmla="*/ 1828800 w 2288786"/>
              <a:gd name="connsiteY44" fmla="*/ 1965435 h 3665845"/>
              <a:gd name="connsiteX45" fmla="*/ 1849821 w 2288786"/>
              <a:gd name="connsiteY45" fmla="*/ 1996966 h 3665845"/>
              <a:gd name="connsiteX46" fmla="*/ 1881352 w 2288786"/>
              <a:gd name="connsiteY46" fmla="*/ 2028497 h 3665845"/>
              <a:gd name="connsiteX47" fmla="*/ 1902373 w 2288786"/>
              <a:gd name="connsiteY47" fmla="*/ 2060028 h 3665845"/>
              <a:gd name="connsiteX48" fmla="*/ 1933904 w 2288786"/>
              <a:gd name="connsiteY48" fmla="*/ 2091559 h 3665845"/>
              <a:gd name="connsiteX49" fmla="*/ 1954924 w 2288786"/>
              <a:gd name="connsiteY49" fmla="*/ 2123090 h 3665845"/>
              <a:gd name="connsiteX50" fmla="*/ 1986455 w 2288786"/>
              <a:gd name="connsiteY50" fmla="*/ 2144110 h 3665845"/>
              <a:gd name="connsiteX51" fmla="*/ 2049517 w 2288786"/>
              <a:gd name="connsiteY51" fmla="*/ 2207173 h 3665845"/>
              <a:gd name="connsiteX52" fmla="*/ 2112579 w 2288786"/>
              <a:gd name="connsiteY52" fmla="*/ 2270235 h 3665845"/>
              <a:gd name="connsiteX53" fmla="*/ 2144111 w 2288786"/>
              <a:gd name="connsiteY53" fmla="*/ 2291255 h 3665845"/>
              <a:gd name="connsiteX54" fmla="*/ 2175642 w 2288786"/>
              <a:gd name="connsiteY54" fmla="*/ 2322786 h 3665845"/>
              <a:gd name="connsiteX55" fmla="*/ 2270235 w 2288786"/>
              <a:gd name="connsiteY55" fmla="*/ 2396359 h 3665845"/>
              <a:gd name="connsiteX56" fmla="*/ 2249214 w 2288786"/>
              <a:gd name="connsiteY56" fmla="*/ 2596055 h 3665845"/>
              <a:gd name="connsiteX57" fmla="*/ 2238704 w 2288786"/>
              <a:gd name="connsiteY57" fmla="*/ 2627586 h 3665845"/>
              <a:gd name="connsiteX58" fmla="*/ 2217683 w 2288786"/>
              <a:gd name="connsiteY58" fmla="*/ 2659117 h 3665845"/>
              <a:gd name="connsiteX59" fmla="*/ 2207173 w 2288786"/>
              <a:gd name="connsiteY59" fmla="*/ 2690648 h 3665845"/>
              <a:gd name="connsiteX60" fmla="*/ 2165131 w 2288786"/>
              <a:gd name="connsiteY60" fmla="*/ 2753710 h 3665845"/>
              <a:gd name="connsiteX61" fmla="*/ 2133600 w 2288786"/>
              <a:gd name="connsiteY61" fmla="*/ 2816773 h 3665845"/>
              <a:gd name="connsiteX62" fmla="*/ 2102069 w 2288786"/>
              <a:gd name="connsiteY62" fmla="*/ 2911366 h 3665845"/>
              <a:gd name="connsiteX63" fmla="*/ 2081048 w 2288786"/>
              <a:gd name="connsiteY63" fmla="*/ 2942897 h 3665845"/>
              <a:gd name="connsiteX64" fmla="*/ 2039007 w 2288786"/>
              <a:gd name="connsiteY64" fmla="*/ 3037490 h 3665845"/>
              <a:gd name="connsiteX65" fmla="*/ 2028497 w 2288786"/>
              <a:gd name="connsiteY65" fmla="*/ 3069021 h 3665845"/>
              <a:gd name="connsiteX66" fmla="*/ 1996966 w 2288786"/>
              <a:gd name="connsiteY66" fmla="*/ 3111062 h 3665845"/>
              <a:gd name="connsiteX67" fmla="*/ 1954924 w 2288786"/>
              <a:gd name="connsiteY67" fmla="*/ 3174124 h 3665845"/>
              <a:gd name="connsiteX68" fmla="*/ 1891862 w 2288786"/>
              <a:gd name="connsiteY68" fmla="*/ 3268717 h 3665845"/>
              <a:gd name="connsiteX69" fmla="*/ 1870842 w 2288786"/>
              <a:gd name="connsiteY69" fmla="*/ 3300248 h 3665845"/>
              <a:gd name="connsiteX70" fmla="*/ 1828800 w 2288786"/>
              <a:gd name="connsiteY70" fmla="*/ 3363310 h 3665845"/>
              <a:gd name="connsiteX71" fmla="*/ 1797269 w 2288786"/>
              <a:gd name="connsiteY71" fmla="*/ 3436883 h 3665845"/>
              <a:gd name="connsiteX72" fmla="*/ 1786759 w 2288786"/>
              <a:gd name="connsiteY72" fmla="*/ 3468414 h 3665845"/>
              <a:gd name="connsiteX73" fmla="*/ 1744717 w 2288786"/>
              <a:gd name="connsiteY73" fmla="*/ 3531476 h 3665845"/>
              <a:gd name="connsiteX74" fmla="*/ 1723697 w 2288786"/>
              <a:gd name="connsiteY74" fmla="*/ 3563007 h 3665845"/>
              <a:gd name="connsiteX75" fmla="*/ 1692166 w 2288786"/>
              <a:gd name="connsiteY75" fmla="*/ 3594538 h 3665845"/>
              <a:gd name="connsiteX76" fmla="*/ 1660635 w 2288786"/>
              <a:gd name="connsiteY76" fmla="*/ 3636579 h 366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288786" h="3665845">
                <a:moveTo>
                  <a:pt x="0" y="0"/>
                </a:moveTo>
                <a:cubicBezTo>
                  <a:pt x="14014" y="7007"/>
                  <a:pt x="32641" y="8486"/>
                  <a:pt x="42042" y="21021"/>
                </a:cubicBezTo>
                <a:cubicBezTo>
                  <a:pt x="55337" y="38747"/>
                  <a:pt x="42041" y="77076"/>
                  <a:pt x="63062" y="84083"/>
                </a:cubicBezTo>
                <a:lnTo>
                  <a:pt x="157655" y="115614"/>
                </a:lnTo>
                <a:cubicBezTo>
                  <a:pt x="168165" y="119117"/>
                  <a:pt x="179277" y="121169"/>
                  <a:pt x="189186" y="126124"/>
                </a:cubicBezTo>
                <a:cubicBezTo>
                  <a:pt x="203200" y="133131"/>
                  <a:pt x="217624" y="139371"/>
                  <a:pt x="231228" y="147145"/>
                </a:cubicBezTo>
                <a:cubicBezTo>
                  <a:pt x="242196" y="153412"/>
                  <a:pt x="250572" y="164842"/>
                  <a:pt x="262759" y="168166"/>
                </a:cubicBezTo>
                <a:cubicBezTo>
                  <a:pt x="290010" y="175598"/>
                  <a:pt x="318635" y="177191"/>
                  <a:pt x="346842" y="178676"/>
                </a:cubicBezTo>
                <a:cubicBezTo>
                  <a:pt x="451858" y="184203"/>
                  <a:pt x="557049" y="185683"/>
                  <a:pt x="662152" y="189186"/>
                </a:cubicBezTo>
                <a:cubicBezTo>
                  <a:pt x="669159" y="199696"/>
                  <a:pt x="673309" y="212826"/>
                  <a:pt x="683173" y="220717"/>
                </a:cubicBezTo>
                <a:cubicBezTo>
                  <a:pt x="691824" y="227638"/>
                  <a:pt x="704795" y="226273"/>
                  <a:pt x="714704" y="231228"/>
                </a:cubicBezTo>
                <a:cubicBezTo>
                  <a:pt x="796203" y="271977"/>
                  <a:pt x="698511" y="236339"/>
                  <a:pt x="777766" y="262759"/>
                </a:cubicBezTo>
                <a:cubicBezTo>
                  <a:pt x="788276" y="273269"/>
                  <a:pt x="796929" y="286045"/>
                  <a:pt x="809297" y="294290"/>
                </a:cubicBezTo>
                <a:cubicBezTo>
                  <a:pt x="818515" y="300435"/>
                  <a:pt x="831143" y="299420"/>
                  <a:pt x="840828" y="304800"/>
                </a:cubicBezTo>
                <a:cubicBezTo>
                  <a:pt x="862913" y="317069"/>
                  <a:pt x="882869" y="332828"/>
                  <a:pt x="903890" y="346842"/>
                </a:cubicBezTo>
                <a:lnTo>
                  <a:pt x="935421" y="367862"/>
                </a:lnTo>
                <a:cubicBezTo>
                  <a:pt x="942428" y="378372"/>
                  <a:pt x="947510" y="390461"/>
                  <a:pt x="956442" y="399393"/>
                </a:cubicBezTo>
                <a:cubicBezTo>
                  <a:pt x="965374" y="408325"/>
                  <a:pt x="981278" y="409702"/>
                  <a:pt x="987973" y="420414"/>
                </a:cubicBezTo>
                <a:cubicBezTo>
                  <a:pt x="999716" y="439204"/>
                  <a:pt x="1001986" y="462455"/>
                  <a:pt x="1008993" y="483476"/>
                </a:cubicBezTo>
                <a:cubicBezTo>
                  <a:pt x="1012496" y="493986"/>
                  <a:pt x="1014549" y="505098"/>
                  <a:pt x="1019504" y="515007"/>
                </a:cubicBezTo>
                <a:cubicBezTo>
                  <a:pt x="1038187" y="552375"/>
                  <a:pt x="1052888" y="576822"/>
                  <a:pt x="1061545" y="620110"/>
                </a:cubicBezTo>
                <a:cubicBezTo>
                  <a:pt x="1074532" y="685049"/>
                  <a:pt x="1062146" y="657798"/>
                  <a:pt x="1093076" y="704193"/>
                </a:cubicBezTo>
                <a:cubicBezTo>
                  <a:pt x="1096579" y="725214"/>
                  <a:pt x="1098417" y="746581"/>
                  <a:pt x="1103586" y="767255"/>
                </a:cubicBezTo>
                <a:cubicBezTo>
                  <a:pt x="1108960" y="788751"/>
                  <a:pt x="1117600" y="809296"/>
                  <a:pt x="1124607" y="830317"/>
                </a:cubicBezTo>
                <a:cubicBezTo>
                  <a:pt x="1129175" y="844021"/>
                  <a:pt x="1131149" y="858470"/>
                  <a:pt x="1135117" y="872359"/>
                </a:cubicBezTo>
                <a:cubicBezTo>
                  <a:pt x="1138161" y="883012"/>
                  <a:pt x="1142584" y="893237"/>
                  <a:pt x="1145628" y="903890"/>
                </a:cubicBezTo>
                <a:cubicBezTo>
                  <a:pt x="1149596" y="917779"/>
                  <a:pt x="1152170" y="932042"/>
                  <a:pt x="1156138" y="945931"/>
                </a:cubicBezTo>
                <a:cubicBezTo>
                  <a:pt x="1159182" y="956584"/>
                  <a:pt x="1163604" y="966809"/>
                  <a:pt x="1166648" y="977462"/>
                </a:cubicBezTo>
                <a:cubicBezTo>
                  <a:pt x="1169848" y="988662"/>
                  <a:pt x="1180259" y="1037697"/>
                  <a:pt x="1187669" y="1051035"/>
                </a:cubicBezTo>
                <a:cubicBezTo>
                  <a:pt x="1219097" y="1107606"/>
                  <a:pt x="1222942" y="1107328"/>
                  <a:pt x="1261242" y="1145628"/>
                </a:cubicBezTo>
                <a:cubicBezTo>
                  <a:pt x="1287659" y="1224882"/>
                  <a:pt x="1252024" y="1127192"/>
                  <a:pt x="1292773" y="1208690"/>
                </a:cubicBezTo>
                <a:cubicBezTo>
                  <a:pt x="1297728" y="1218599"/>
                  <a:pt x="1297903" y="1230536"/>
                  <a:pt x="1303283" y="1240221"/>
                </a:cubicBezTo>
                <a:cubicBezTo>
                  <a:pt x="1315552" y="1262305"/>
                  <a:pt x="1331310" y="1282262"/>
                  <a:pt x="1345324" y="1303283"/>
                </a:cubicBezTo>
                <a:lnTo>
                  <a:pt x="1366345" y="1334814"/>
                </a:lnTo>
                <a:cubicBezTo>
                  <a:pt x="1384844" y="1390312"/>
                  <a:pt x="1370710" y="1357127"/>
                  <a:pt x="1418897" y="1429407"/>
                </a:cubicBezTo>
                <a:cubicBezTo>
                  <a:pt x="1432911" y="1450428"/>
                  <a:pt x="1460938" y="1457434"/>
                  <a:pt x="1481959" y="1471448"/>
                </a:cubicBezTo>
                <a:lnTo>
                  <a:pt x="1513490" y="1492469"/>
                </a:lnTo>
                <a:cubicBezTo>
                  <a:pt x="1524000" y="1499476"/>
                  <a:pt x="1536089" y="1504558"/>
                  <a:pt x="1545021" y="1513490"/>
                </a:cubicBezTo>
                <a:lnTo>
                  <a:pt x="1576552" y="1545021"/>
                </a:lnTo>
                <a:cubicBezTo>
                  <a:pt x="1602273" y="1622184"/>
                  <a:pt x="1581905" y="1592415"/>
                  <a:pt x="1629104" y="1639614"/>
                </a:cubicBezTo>
                <a:cubicBezTo>
                  <a:pt x="1631577" y="1649508"/>
                  <a:pt x="1643271" y="1700850"/>
                  <a:pt x="1650124" y="1713186"/>
                </a:cubicBezTo>
                <a:cubicBezTo>
                  <a:pt x="1662393" y="1735271"/>
                  <a:pt x="1692166" y="1776248"/>
                  <a:pt x="1692166" y="1776248"/>
                </a:cubicBezTo>
                <a:cubicBezTo>
                  <a:pt x="1714711" y="1843885"/>
                  <a:pt x="1685001" y="1770422"/>
                  <a:pt x="1734207" y="1839310"/>
                </a:cubicBezTo>
                <a:cubicBezTo>
                  <a:pt x="1803377" y="1936148"/>
                  <a:pt x="1704778" y="1830902"/>
                  <a:pt x="1786759" y="1912883"/>
                </a:cubicBezTo>
                <a:cubicBezTo>
                  <a:pt x="1807219" y="1974266"/>
                  <a:pt x="1781260" y="1917895"/>
                  <a:pt x="1828800" y="1965435"/>
                </a:cubicBezTo>
                <a:cubicBezTo>
                  <a:pt x="1837732" y="1974367"/>
                  <a:pt x="1841734" y="1987262"/>
                  <a:pt x="1849821" y="1996966"/>
                </a:cubicBezTo>
                <a:cubicBezTo>
                  <a:pt x="1859337" y="2008385"/>
                  <a:pt x="1871836" y="2017078"/>
                  <a:pt x="1881352" y="2028497"/>
                </a:cubicBezTo>
                <a:cubicBezTo>
                  <a:pt x="1889439" y="2038201"/>
                  <a:pt x="1894286" y="2050324"/>
                  <a:pt x="1902373" y="2060028"/>
                </a:cubicBezTo>
                <a:cubicBezTo>
                  <a:pt x="1911889" y="2071447"/>
                  <a:pt x="1924388" y="2080140"/>
                  <a:pt x="1933904" y="2091559"/>
                </a:cubicBezTo>
                <a:cubicBezTo>
                  <a:pt x="1941991" y="2101263"/>
                  <a:pt x="1945992" y="2114158"/>
                  <a:pt x="1954924" y="2123090"/>
                </a:cubicBezTo>
                <a:cubicBezTo>
                  <a:pt x="1963856" y="2132022"/>
                  <a:pt x="1975945" y="2137103"/>
                  <a:pt x="1986455" y="2144110"/>
                </a:cubicBezTo>
                <a:cubicBezTo>
                  <a:pt x="2026593" y="2204318"/>
                  <a:pt x="1984334" y="2148508"/>
                  <a:pt x="2049517" y="2207173"/>
                </a:cubicBezTo>
                <a:cubicBezTo>
                  <a:pt x="2071613" y="2227060"/>
                  <a:pt x="2087844" y="2253746"/>
                  <a:pt x="2112579" y="2270235"/>
                </a:cubicBezTo>
                <a:cubicBezTo>
                  <a:pt x="2123090" y="2277242"/>
                  <a:pt x="2134407" y="2283168"/>
                  <a:pt x="2144111" y="2291255"/>
                </a:cubicBezTo>
                <a:cubicBezTo>
                  <a:pt x="2155530" y="2300770"/>
                  <a:pt x="2163909" y="2313660"/>
                  <a:pt x="2175642" y="2322786"/>
                </a:cubicBezTo>
                <a:cubicBezTo>
                  <a:pt x="2288786" y="2410788"/>
                  <a:pt x="2198651" y="2324775"/>
                  <a:pt x="2270235" y="2396359"/>
                </a:cubicBezTo>
                <a:cubicBezTo>
                  <a:pt x="2263999" y="2483654"/>
                  <a:pt x="2267352" y="2523501"/>
                  <a:pt x="2249214" y="2596055"/>
                </a:cubicBezTo>
                <a:cubicBezTo>
                  <a:pt x="2246527" y="2606803"/>
                  <a:pt x="2243659" y="2617677"/>
                  <a:pt x="2238704" y="2627586"/>
                </a:cubicBezTo>
                <a:cubicBezTo>
                  <a:pt x="2233055" y="2638884"/>
                  <a:pt x="2224690" y="2648607"/>
                  <a:pt x="2217683" y="2659117"/>
                </a:cubicBezTo>
                <a:cubicBezTo>
                  <a:pt x="2214180" y="2669627"/>
                  <a:pt x="2212553" y="2680963"/>
                  <a:pt x="2207173" y="2690648"/>
                </a:cubicBezTo>
                <a:cubicBezTo>
                  <a:pt x="2194904" y="2712733"/>
                  <a:pt x="2165131" y="2753710"/>
                  <a:pt x="2165131" y="2753710"/>
                </a:cubicBezTo>
                <a:cubicBezTo>
                  <a:pt x="2126807" y="2868689"/>
                  <a:pt x="2187925" y="2694544"/>
                  <a:pt x="2133600" y="2816773"/>
                </a:cubicBezTo>
                <a:cubicBezTo>
                  <a:pt x="2133595" y="2816783"/>
                  <a:pt x="2107326" y="2895595"/>
                  <a:pt x="2102069" y="2911366"/>
                </a:cubicBezTo>
                <a:cubicBezTo>
                  <a:pt x="2098075" y="2923350"/>
                  <a:pt x="2088055" y="2932387"/>
                  <a:pt x="2081048" y="2942897"/>
                </a:cubicBezTo>
                <a:cubicBezTo>
                  <a:pt x="2056034" y="3017943"/>
                  <a:pt x="2072319" y="2987523"/>
                  <a:pt x="2039007" y="3037490"/>
                </a:cubicBezTo>
                <a:cubicBezTo>
                  <a:pt x="2035504" y="3048000"/>
                  <a:pt x="2033994" y="3059402"/>
                  <a:pt x="2028497" y="3069021"/>
                </a:cubicBezTo>
                <a:cubicBezTo>
                  <a:pt x="2019806" y="3084230"/>
                  <a:pt x="2007011" y="3096711"/>
                  <a:pt x="1996966" y="3111062"/>
                </a:cubicBezTo>
                <a:cubicBezTo>
                  <a:pt x="1982478" y="3131759"/>
                  <a:pt x="1968938" y="3153103"/>
                  <a:pt x="1954924" y="3174124"/>
                </a:cubicBezTo>
                <a:lnTo>
                  <a:pt x="1891862" y="3268717"/>
                </a:lnTo>
                <a:cubicBezTo>
                  <a:pt x="1884855" y="3279227"/>
                  <a:pt x="1874837" y="3288265"/>
                  <a:pt x="1870842" y="3300248"/>
                </a:cubicBezTo>
                <a:cubicBezTo>
                  <a:pt x="1855630" y="3345880"/>
                  <a:pt x="1868165" y="3323945"/>
                  <a:pt x="1828800" y="3363310"/>
                </a:cubicBezTo>
                <a:cubicBezTo>
                  <a:pt x="1806926" y="3450809"/>
                  <a:pt x="1833561" y="3364299"/>
                  <a:pt x="1797269" y="3436883"/>
                </a:cubicBezTo>
                <a:cubicBezTo>
                  <a:pt x="1792314" y="3446792"/>
                  <a:pt x="1792139" y="3458729"/>
                  <a:pt x="1786759" y="3468414"/>
                </a:cubicBezTo>
                <a:cubicBezTo>
                  <a:pt x="1774490" y="3490499"/>
                  <a:pt x="1758731" y="3510455"/>
                  <a:pt x="1744717" y="3531476"/>
                </a:cubicBezTo>
                <a:lnTo>
                  <a:pt x="1723697" y="3563007"/>
                </a:lnTo>
                <a:cubicBezTo>
                  <a:pt x="1715452" y="3575375"/>
                  <a:pt x="1701682" y="3583119"/>
                  <a:pt x="1692166" y="3594538"/>
                </a:cubicBezTo>
                <a:cubicBezTo>
                  <a:pt x="1632743" y="3665845"/>
                  <a:pt x="1694061" y="3603153"/>
                  <a:pt x="1660635" y="3636579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214546" y="1857364"/>
            <a:ext cx="152400" cy="152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785918" y="1214422"/>
            <a:ext cx="152400" cy="152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643438" y="4214818"/>
            <a:ext cx="1500198" cy="261610"/>
          </a:xfrm>
          <a:prstGeom prst="rect">
            <a:avLst/>
          </a:prstGeom>
          <a:solidFill>
            <a:schemeClr val="lt1">
              <a:alpha val="6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Вологда 320 км</a:t>
            </a:r>
            <a:endParaRPr lang="ru-RU" sz="11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2357422" y="8572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500562" y="428625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/>
          <p:cNvSpPr txBox="1"/>
          <p:nvPr/>
        </p:nvSpPr>
        <p:spPr>
          <a:xfrm>
            <a:off x="5429256" y="642919"/>
            <a:ext cx="2571768" cy="707886"/>
          </a:xfrm>
          <a:prstGeom prst="rect">
            <a:avLst/>
          </a:prstGeom>
          <a:solidFill>
            <a:schemeClr val="lt1">
              <a:alpha val="6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Транспортный коридор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Архангельск – Санкт-Петербург.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01.01.2018 г. планируется передача в федеральную собственность</a:t>
            </a:r>
            <a:endParaRPr lang="ru-RU" sz="1200" b="1" i="1" dirty="0" smtClean="0">
              <a:solidFill>
                <a:schemeClr val="tx2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14876" y="5357826"/>
            <a:ext cx="2571768" cy="553998"/>
          </a:xfrm>
          <a:prstGeom prst="rect">
            <a:avLst/>
          </a:prstGeom>
          <a:solidFill>
            <a:schemeClr val="lt1">
              <a:alpha val="6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Автодорога федерального значения Вологда-Медвежьегорск транспортного коридора Москва – Мурманск</a:t>
            </a:r>
            <a:endParaRPr lang="ru-RU" sz="1200" b="1" i="1" dirty="0" smtClean="0">
              <a:solidFill>
                <a:schemeClr val="tx2"/>
              </a:solidFill>
              <a:latin typeface="Century Gothic" pitchFamily="34" charset="0"/>
              <a:cs typeface="Times New Roman" pitchFamily="18" charset="0"/>
            </a:endParaRPr>
          </a:p>
        </p:txBody>
      </p:sp>
      <p:cxnSp>
        <p:nvCxnSpPr>
          <p:cNvPr id="77" name="Прямая со стрелкой 76"/>
          <p:cNvCxnSpPr/>
          <p:nvPr/>
        </p:nvCxnSpPr>
        <p:spPr>
          <a:xfrm rot="10800000">
            <a:off x="4143372" y="5500702"/>
            <a:ext cx="428628" cy="214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rot="10800000" flipV="1">
            <a:off x="4429124" y="1073134"/>
            <a:ext cx="857256" cy="2127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57158" y="0"/>
            <a:ext cx="2834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Транспортная доступность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5780" name="Picture 4" descr="https://sdelanounas.ru/i/b/2/t/b2t1dnNoaW5uaWtvdi5ydS9pbWFnZXMvY21zL3JlcHMvNzcvMjEuanBnP19faWQ9ODIzMzE=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357298"/>
            <a:ext cx="2223492" cy="1481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5781" name="Picture 5" descr="C:\Users\Администрация_15\Desktop\инвест паспорт\km2njdtdr9-1000x1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928934"/>
            <a:ext cx="1802752" cy="1193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5783" name="Picture 7" descr="http://photos.wikimapia.org/p/00/05/64/93/67_bi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5214950"/>
            <a:ext cx="1785950" cy="1183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4" descr="https://openclipart.org/image/2400px/svg_to_png/183021/Merry-anchor-by-Rone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14876" y="4646108"/>
            <a:ext cx="285752" cy="42596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5784" name="Picture 8" descr="C:\Users\Администрация_15\Desktop\инвест паспорт\d0GfLXS8Za-1000x1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3286124"/>
            <a:ext cx="1785918" cy="1182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5214942" y="4500570"/>
            <a:ext cx="3929058" cy="600164"/>
          </a:xfrm>
          <a:prstGeom prst="rect">
            <a:avLst/>
          </a:prstGeom>
          <a:solidFill>
            <a:schemeClr val="lt1">
              <a:alpha val="6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Водный канал Волго-Балт: 123 км. водных путей, 6 шлюзов,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 переправы, грузовые и пассажирские причалы,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навигационный период - 200 дней (с мая по ноябрь)</a:t>
            </a:r>
            <a:endParaRPr lang="ru-RU" sz="1100" b="1" i="1" dirty="0" smtClean="0">
              <a:solidFill>
                <a:schemeClr val="tx2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5929330"/>
            <a:ext cx="3000396" cy="461665"/>
          </a:xfrm>
          <a:prstGeom prst="rect">
            <a:avLst/>
          </a:prstGeom>
          <a:solidFill>
            <a:schemeClr val="lt1">
              <a:alpha val="6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Ближайшая ж/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станция в г. Подпорожье (Ленинградская обл.) – 140 км</a:t>
            </a:r>
            <a:endParaRPr lang="ru-RU" sz="1200" b="1" i="1" dirty="0" smtClean="0">
              <a:solidFill>
                <a:schemeClr val="tx2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75792" name="Picture 16" descr="http://www.zelao.ru/files/cache/900x600_adaptiveResize_news_2012_11_1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4572008"/>
            <a:ext cx="1919398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6" descr="карта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/>
          <a:stretch>
            <a:fillRect/>
          </a:stretch>
        </p:blipFill>
        <p:spPr>
          <a:xfrm>
            <a:off x="-1" y="428604"/>
            <a:ext cx="5786447" cy="4214842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3929058" y="5500702"/>
            <a:ext cx="1071570" cy="900099"/>
          </a:xfrm>
          <a:prstGeom prst="wedgeRectCallout">
            <a:avLst>
              <a:gd name="adj1" fmla="val -148919"/>
              <a:gd name="adj2" fmla="val -33961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артинки по запросу знак самолета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artisticMosiaicBubbl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071678"/>
            <a:ext cx="428628" cy="375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" name="Picture 2" descr="http://ff1.mosfont.ru/photo/01/94/84/19484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86116" y="5214950"/>
            <a:ext cx="1785950" cy="1208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ая выноска 15"/>
          <p:cNvSpPr/>
          <p:nvPr/>
        </p:nvSpPr>
        <p:spPr>
          <a:xfrm rot="10800000">
            <a:off x="4643438" y="428604"/>
            <a:ext cx="4429156" cy="642942"/>
          </a:xfrm>
          <a:prstGeom prst="wedgeRectCallout">
            <a:avLst>
              <a:gd name="adj1" fmla="val 98319"/>
              <a:gd name="adj2" fmla="val -236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643438" y="428604"/>
            <a:ext cx="4429156" cy="646331"/>
          </a:xfrm>
          <a:prstGeom prst="rect">
            <a:avLst/>
          </a:prstGeom>
          <a:solidFill>
            <a:schemeClr val="lt1">
              <a:alpha val="6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Аэропорт в г. Вытегра: посадочная полоса 1350 м., возможность принимать воздушные суда  до 17,5 тонн: самолеты Як-40, Ан-28, Ан-2, вертолеты  Ми-2 и Ми-8 </a:t>
            </a:r>
            <a:endParaRPr lang="ru-RU" sz="1200" b="1" i="1" dirty="0" smtClean="0">
              <a:solidFill>
                <a:schemeClr val="tx2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69636" name="Picture 4" descr="http://ff1.mosfont.ru/photo/00/13/19/1319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43768" y="5286388"/>
            <a:ext cx="1714512" cy="1178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285720" y="0"/>
            <a:ext cx="2834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Транспортная доступность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https://rosvuz.ru/uploads/partition133/unit/1/95fe456d16bf9a107ed5931a83532ed0.800_415.jpg?code=MjczNzEuODAwXzQxNQ==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3811708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572132" y="5072074"/>
            <a:ext cx="3357586" cy="460811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Century Gothic" pitchFamily="34" charset="0"/>
              </a:rPr>
              <a:t>Численность трудоспособного населения Вытегорского района за 2016 год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9" name="Oval 25"/>
          <p:cNvSpPr>
            <a:spLocks noChangeArrowheads="1"/>
          </p:cNvSpPr>
          <p:nvPr/>
        </p:nvSpPr>
        <p:spPr bwMode="auto">
          <a:xfrm>
            <a:off x="4357686" y="4924672"/>
            <a:ext cx="1375539" cy="75561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357686" y="5000636"/>
            <a:ext cx="928694" cy="58619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bg1"/>
                </a:solidFill>
                <a:latin typeface="Calibri" pitchFamily="34" charset="0"/>
              </a:rPr>
              <a:t>7009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bg1"/>
                </a:solidFill>
                <a:latin typeface="Calibri" pitchFamily="34" charset="0"/>
              </a:rPr>
              <a:t>чел.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3755287002"/>
              </p:ext>
            </p:extLst>
          </p:nvPr>
        </p:nvGraphicFramePr>
        <p:xfrm>
          <a:off x="4429124" y="457860"/>
          <a:ext cx="4695786" cy="425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2500306"/>
            <a:ext cx="435768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         В г. Вытегра функционирует БПОУ ВО «Вытегорский политехнический техникум», осуществляющее обучение по специальностям: </a:t>
            </a:r>
          </a:p>
          <a:p>
            <a:pPr lvl="0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- «Туризм»; </a:t>
            </a:r>
          </a:p>
          <a:p>
            <a:pPr lvl="0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- «Лесное и лесопарковое хозяйство»;</a:t>
            </a:r>
          </a:p>
          <a:p>
            <a:pPr lvl="0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- «Техническая  эксплуатация подъемно-транспортных, строительных, дорожных машин и оборудования»;</a:t>
            </a:r>
          </a:p>
          <a:p>
            <a:pPr lvl="0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- «Техническое обслуживание и ремонт автомобильного транспорта»;</a:t>
            </a:r>
          </a:p>
          <a:p>
            <a:pPr lvl="0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- «Экономика и бухгалтерский учет», «Технология лесозаготовок».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    Также  ведется подготовка по   профессиям:  повар, 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кондитер, автомеханик, машинист лесозаготовительных и трелевочных машин,  продавец, контролер-кассир. </a:t>
            </a:r>
          </a:p>
          <a:p>
            <a:pPr algn="just"/>
            <a:r>
              <a:rPr lang="ru-RU" sz="1200" dirty="0" smtClean="0"/>
              <a:t> 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85720" y="0"/>
            <a:ext cx="19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Трудовые ресурсы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9720" y="428604"/>
            <a:ext cx="2859803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7" descr="Бела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625212"/>
            <a:ext cx="2774163" cy="1741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13" descr="Tehnologii_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0122" y="2643182"/>
            <a:ext cx="2769596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57158" y="0"/>
            <a:ext cx="195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71480"/>
            <a:ext cx="63579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7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ru-RU" sz="1500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Экономика Вытегорского района носит преимущественно промышленный характер. 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14282" y="1214422"/>
            <a:ext cx="35130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600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Основные отрасли промышленности</a:t>
            </a:r>
            <a:r>
              <a:rPr lang="ru-RU" sz="16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  <a:p>
            <a:endParaRPr lang="ru-RU" dirty="0"/>
          </a:p>
        </p:txBody>
      </p:sp>
      <p:graphicFrame>
        <p:nvGraphicFramePr>
          <p:cNvPr id="16" name="Содержимое 3"/>
          <p:cNvGraphicFramePr>
            <a:graphicFrameLocks/>
          </p:cNvGraphicFramePr>
          <p:nvPr/>
        </p:nvGraphicFramePr>
        <p:xfrm>
          <a:off x="-785850" y="2000240"/>
          <a:ext cx="5429288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Прямоугольная выноска 16"/>
          <p:cNvSpPr/>
          <p:nvPr/>
        </p:nvSpPr>
        <p:spPr>
          <a:xfrm>
            <a:off x="4214810" y="2071678"/>
            <a:ext cx="1571636" cy="428628"/>
          </a:xfrm>
          <a:prstGeom prst="wedgeRectCallout">
            <a:avLst>
              <a:gd name="adj1" fmla="val -84052"/>
              <a:gd name="adj2" fmla="val 740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 более 1300 тыс.куб.м.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4214810" y="2571744"/>
            <a:ext cx="1571636" cy="500066"/>
          </a:xfrm>
          <a:prstGeom prst="wedgeRectCallout">
            <a:avLst>
              <a:gd name="adj1" fmla="val -90546"/>
              <a:gd name="adj2" fmla="val 6378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 производится более 300 тыс.куб.м. пиломатериалов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4214810" y="3143248"/>
            <a:ext cx="1571636" cy="500066"/>
          </a:xfrm>
          <a:prstGeom prst="wedgeRectCallout">
            <a:avLst>
              <a:gd name="adj1" fmla="val -82134"/>
              <a:gd name="adj2" fmla="val 3294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 производится более 50 млн.кВт*ч. электроэнергии.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4214810" y="4000504"/>
            <a:ext cx="1571636" cy="500066"/>
          </a:xfrm>
          <a:prstGeom prst="wedgeRectCallout">
            <a:avLst>
              <a:gd name="adj1" fmla="val -79330"/>
              <a:gd name="adj2" fmla="val 39552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 добывается более 2 млн. тонн известняка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428604"/>
          <a:ext cx="6444471" cy="60129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00198"/>
                <a:gridCol w="929663"/>
                <a:gridCol w="2371537"/>
                <a:gridCol w="1643073"/>
              </a:tblGrid>
              <a:tr h="5195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Предприятие</a:t>
                      </a: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Контактная информация</a:t>
                      </a: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Производимая продукция</a:t>
                      </a: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</a:tr>
              <a:tr h="47857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Крупные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есозаготовительные </a:t>
                      </a:r>
                      <a:r>
                        <a:rPr lang="ru-RU" sz="1400" b="1" i="1" dirty="0">
                          <a:latin typeface="Times New Roman" pitchFamily="18" charset="0"/>
                          <a:cs typeface="Times New Roman" pitchFamily="18" charset="0"/>
                        </a:rPr>
                        <a:t>и деревоперерабатывающие 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предприятия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80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АО </a:t>
                      </a: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«Белый Ручей»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162940, Вологодская область, Вытегорский район, п. Депо,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ул. Советская, д. 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 тел. (81746)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5-62-65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Генеральный директор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Лысанов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Валентин Матвеевич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Пиловочник хвойный, лиственный, пиломатериалы, </a:t>
                      </a:r>
                      <a:r>
                        <a:rPr lang="ru-RU" sz="1000" dirty="0" err="1">
                          <a:latin typeface="Times New Roman" pitchFamily="18" charset="0"/>
                          <a:cs typeface="Times New Roman" pitchFamily="18" charset="0"/>
                        </a:rPr>
                        <a:t>оцилиндрованное</a:t>
                      </a: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бревно,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беседки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292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cs typeface="Times New Roman" pitchFamily="18" charset="0"/>
                        </a:rPr>
                        <a:t>ЗАО «Онегалеспром»</a:t>
                      </a:r>
                      <a:endParaRPr lang="ru-RU" sz="100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г.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Вытегра,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Ленинградский </a:t>
                      </a: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тракт, д. 26,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тел. (81746)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2-37-39.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Управляющий директор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Самойдюк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Иван Матвеевич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Пиловочник хвойный, лиственный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</a:tr>
              <a:tr h="802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cs typeface="Times New Roman" pitchFamily="18" charset="0"/>
                        </a:rPr>
                        <a:t>ООО «Лесопильный и деревообрабатывающий комбинат № 2»</a:t>
                      </a:r>
                      <a:endParaRPr lang="ru-RU" sz="100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с/</a:t>
                      </a:r>
                      <a:r>
                        <a:rPr lang="ru-RU" sz="10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Оштинское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, промышленная </a:t>
                      </a: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зона  г. Вытегра,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тел</a:t>
                      </a: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.  (81746)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2-39-09,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2-39-27,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2-19-60 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Управляющий директор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Игнахин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Евгений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Игоревич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Пиломатериалы обрезные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70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latin typeface="Times New Roman" pitchFamily="18" charset="0"/>
                          <a:cs typeface="Times New Roman" pitchFamily="18" charset="0"/>
                        </a:rPr>
                        <a:t>Вытегорский</a:t>
                      </a:r>
                      <a:r>
                        <a:rPr lang="ru-RU" sz="1000" baseline="0" smtClean="0">
                          <a:latin typeface="Times New Roman" pitchFamily="18" charset="0"/>
                          <a:cs typeface="Times New Roman" pitchFamily="18" charset="0"/>
                        </a:rPr>
                        <a:t> филиал ЛПК «Кипелово»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162900 ,Вологодская область, г. </a:t>
                      </a:r>
                      <a:r>
                        <a:rPr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Вытегра, </a:t>
                      </a:r>
                    </a:p>
                    <a:p>
                      <a:r>
                        <a:rPr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Ленинградский тракт, д. 32</a:t>
                      </a:r>
                    </a:p>
                    <a:p>
                      <a:r>
                        <a:rPr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(81746) 2-17-11,</a:t>
                      </a:r>
                      <a:r>
                        <a:rPr lang="ru-RU" sz="10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2-39-35</a:t>
                      </a:r>
                    </a:p>
                    <a:p>
                      <a:r>
                        <a:rPr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(81746) 2-39-43 (факс).</a:t>
                      </a:r>
                    </a:p>
                    <a:p>
                      <a:r>
                        <a:rPr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r>
                        <a:rPr lang="ru-RU" sz="10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производству </a:t>
                      </a:r>
                      <a:r>
                        <a:rPr lang="ru-RU" sz="10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Лапсаков</a:t>
                      </a:r>
                      <a:r>
                        <a:rPr lang="ru-RU" sz="10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Валерий  Павлович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Пиловочник хвойный, лиственный</a:t>
                      </a:r>
                      <a:endParaRPr lang="ru-RU" sz="1000" dirty="0" smtClean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</a:tr>
              <a:tr h="647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Древстрой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г Вытегра, р-н Вытегорский, тракт Ленинградский, д. 15.</a:t>
                      </a:r>
                    </a:p>
                    <a:p>
                      <a:pPr fontAlgn="base"/>
                      <a:r>
                        <a:rPr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r>
                        <a:rPr lang="ru-RU" sz="10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производству Тетерин Валерий Митрофанович.</a:t>
                      </a:r>
                      <a:endParaRPr lang="ru-RU" sz="10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Пиломатериалы, облицовочное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бревно, деревянные дома.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15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ЗАО «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Онего-Транс</a:t>
                      </a:r>
                      <a:r>
                        <a:rPr lang="ru-RU" sz="1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лес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162900, Вологодская область, г. Вытегра,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Пр.Ленина, д.5,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тел. (81746) 2-36-64,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2-19-09.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Управляющий директор Костин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Алексей Александрович.</a:t>
                      </a: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55" marR="2125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21255" marR="212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Транспортировка древесины водным транспортом</a:t>
                      </a:r>
                    </a:p>
                  </a:txBody>
                  <a:tcPr marL="21255" marR="21255" marT="0" marB="0"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786578" y="214290"/>
            <a:ext cx="2357422" cy="642918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5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Промышленность</a:t>
            </a:r>
            <a:endParaRPr lang="ru-RU" sz="155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6082" name="Picture 2" descr="rect_im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5636" y="1428736"/>
            <a:ext cx="1832448" cy="1214446"/>
          </a:xfrm>
          <a:prstGeom prst="rect">
            <a:avLst/>
          </a:prstGeom>
          <a:noFill/>
        </p:spPr>
      </p:pic>
      <p:pic>
        <p:nvPicPr>
          <p:cNvPr id="46084" name="Picture 4" descr="F:\инвест паспорт\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071810"/>
            <a:ext cx="1928826" cy="1285884"/>
          </a:xfrm>
          <a:prstGeom prst="rect">
            <a:avLst/>
          </a:prstGeom>
          <a:noFill/>
        </p:spPr>
      </p:pic>
      <p:pic>
        <p:nvPicPr>
          <p:cNvPr id="49154" name="Picture 2" descr="http://www.transinfo.kz/files/transinfo/reg_images/11_00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4623034"/>
            <a:ext cx="1928826" cy="1377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6268</TotalTime>
  <Words>5725</Words>
  <Application>Microsoft Office PowerPoint</Application>
  <PresentationFormat>Экран (4:3)</PresentationFormat>
  <Paragraphs>768</Paragraphs>
  <Slides>47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Ivanova</dc:creator>
  <cp:lastModifiedBy>Администрация_11</cp:lastModifiedBy>
  <cp:revision>623</cp:revision>
  <dcterms:created xsi:type="dcterms:W3CDTF">2013-02-12T09:58:41Z</dcterms:created>
  <dcterms:modified xsi:type="dcterms:W3CDTF">2018-01-19T03:38:00Z</dcterms:modified>
</cp:coreProperties>
</file>