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8" r:id="rId3"/>
    <p:sldId id="28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99FF99"/>
    <a:srgbClr val="430DDD"/>
    <a:srgbClr val="A6D3F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7947" autoAdjust="0"/>
  </p:normalViewPr>
  <p:slideViewPr>
    <p:cSldViewPr>
      <p:cViewPr>
        <p:scale>
          <a:sx n="100" d="100"/>
          <a:sy n="100" d="100"/>
        </p:scale>
        <p:origin x="-1992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6D0B24-B442-45A9-B240-90AA1BB781AF}" type="doc">
      <dgm:prSet loTypeId="urn:microsoft.com/office/officeart/2005/8/layout/bProcess2" loCatId="process" qsTypeId="urn:microsoft.com/office/officeart/2005/8/quickstyle/3d3" qsCatId="3D" csTypeId="urn:microsoft.com/office/officeart/2005/8/colors/colorful5" csCatId="colorful" phldr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</dgm:spPr>
      <dgm:t>
        <a:bodyPr/>
        <a:lstStyle/>
        <a:p>
          <a:endParaRPr lang="ru-RU"/>
        </a:p>
      </dgm:t>
    </dgm:pt>
    <dgm:pt modelId="{2E3EE698-1303-4126-AA07-AFE2113DA74C}">
      <dgm:prSet phldrT="[Текст]" custT="1"/>
      <dgm:spPr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/>
          <a:contourClr>
            <a:srgbClr val="FFFFFF"/>
          </a:contourClr>
        </a:sp3d>
      </dgm:spPr>
      <dgm:t>
        <a:bodyPr/>
        <a:lstStyle/>
        <a:p>
          <a:r>
            <a:rPr lang="ru-RU" sz="1600" b="1" dirty="0" smtClean="0">
              <a:solidFill>
                <a:srgbClr val="000000"/>
              </a:solidFill>
              <a:latin typeface="робот"/>
              <a:cs typeface="Times New Roman" panose="02020603050405020304" pitchFamily="18" charset="0"/>
            </a:rPr>
            <a:t>Составление</a:t>
          </a:r>
          <a:r>
            <a:rPr lang="ru-RU" sz="1600" dirty="0" smtClean="0">
              <a:solidFill>
                <a:srgbClr val="000000"/>
              </a:solidFill>
              <a:latin typeface="робот"/>
              <a:cs typeface="Times New Roman" panose="02020603050405020304" pitchFamily="18" charset="0"/>
            </a:rPr>
            <a:t> проекта бюджета на очередной год и плановый период</a:t>
          </a:r>
          <a:endParaRPr lang="ru-RU" sz="1600" dirty="0">
            <a:solidFill>
              <a:srgbClr val="000000"/>
            </a:solidFill>
            <a:latin typeface="робот"/>
            <a:cs typeface="Times New Roman" panose="02020603050405020304" pitchFamily="18" charset="0"/>
          </a:endParaRPr>
        </a:p>
      </dgm:t>
    </dgm:pt>
    <dgm:pt modelId="{93C751F5-B06E-472F-844F-602CDAAFD3AF}" type="parTrans" cxnId="{E6D9FA6C-D246-4F23-9877-B36043545B6D}">
      <dgm:prSet/>
      <dgm:spPr/>
      <dgm:t>
        <a:bodyPr/>
        <a:lstStyle/>
        <a:p>
          <a:endParaRPr lang="ru-RU"/>
        </a:p>
      </dgm:t>
    </dgm:pt>
    <dgm:pt modelId="{95412C5D-C059-4441-8BEC-FC7C47BD64C7}" type="sibTrans" cxnId="{E6D9FA6C-D246-4F23-9877-B36043545B6D}">
      <dgm:prSet/>
      <dgm:spPr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B7A77199-53A8-4393-B6C2-B5B1CE7DE1FF}">
      <dgm:prSet phldrT="[Текст]" custT="1"/>
      <dgm:spPr>
        <a:solidFill>
          <a:schemeClr val="accent3">
            <a:lumMod val="7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/>
          <a:contourClr>
            <a:srgbClr val="FFFFFF"/>
          </a:contourClr>
        </a:sp3d>
      </dgm:spPr>
      <dgm:t>
        <a:bodyPr/>
        <a:lstStyle/>
        <a:p>
          <a:r>
            <a:rPr lang="ru-RU" sz="1600" b="1" dirty="0" smtClean="0">
              <a:solidFill>
                <a:srgbClr val="000000"/>
              </a:solidFill>
              <a:latin typeface="робот"/>
              <a:cs typeface="Times New Roman" panose="02020603050405020304" pitchFamily="18" charset="0"/>
            </a:rPr>
            <a:t>Рассмотрение </a:t>
          </a:r>
          <a:r>
            <a:rPr lang="ru-RU" sz="1600" dirty="0" smtClean="0">
              <a:solidFill>
                <a:srgbClr val="000000"/>
              </a:solidFill>
              <a:latin typeface="робот"/>
              <a:cs typeface="Times New Roman" panose="02020603050405020304" pitchFamily="18" charset="0"/>
            </a:rPr>
            <a:t>проекта бюджета на очередной год и плановый период</a:t>
          </a:r>
          <a:endParaRPr lang="ru-RU" sz="1600" dirty="0">
            <a:solidFill>
              <a:srgbClr val="000000"/>
            </a:solidFill>
            <a:latin typeface="робот"/>
            <a:cs typeface="Times New Roman" panose="02020603050405020304" pitchFamily="18" charset="0"/>
          </a:endParaRPr>
        </a:p>
      </dgm:t>
    </dgm:pt>
    <dgm:pt modelId="{57E65F55-7176-4C0A-96EF-D801B62F8194}" type="parTrans" cxnId="{027E5979-444C-4C36-B870-AC25C3F03A2E}">
      <dgm:prSet/>
      <dgm:spPr/>
      <dgm:t>
        <a:bodyPr/>
        <a:lstStyle/>
        <a:p>
          <a:endParaRPr lang="ru-RU"/>
        </a:p>
      </dgm:t>
    </dgm:pt>
    <dgm:pt modelId="{287F10A2-748F-4199-B42C-DA22E20008A8}" type="sibTrans" cxnId="{027E5979-444C-4C36-B870-AC25C3F03A2E}">
      <dgm:prSet/>
      <dgm:spPr>
        <a:solidFill>
          <a:schemeClr val="accent3">
            <a:lumMod val="7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0CA7F5BA-F3F0-48FB-B72A-64C1D4BC53AF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/>
          <a:contourClr>
            <a:srgbClr val="FFFFFF"/>
          </a:contourClr>
        </a:sp3d>
      </dgm:spPr>
      <dgm:t>
        <a:bodyPr/>
        <a:lstStyle/>
        <a:p>
          <a:r>
            <a:rPr lang="ru-RU" sz="1600" b="1" dirty="0" smtClean="0">
              <a:solidFill>
                <a:srgbClr val="000000"/>
              </a:solidFill>
              <a:latin typeface="робот"/>
              <a:cs typeface="Times New Roman" panose="02020603050405020304" pitchFamily="18" charset="0"/>
            </a:rPr>
            <a:t>Утверждение</a:t>
          </a:r>
          <a:r>
            <a:rPr lang="ru-RU" sz="1600" dirty="0" smtClean="0">
              <a:solidFill>
                <a:srgbClr val="000000"/>
              </a:solidFill>
              <a:latin typeface="робот"/>
              <a:cs typeface="Times New Roman" panose="02020603050405020304" pitchFamily="18" charset="0"/>
            </a:rPr>
            <a:t> проекта бюджета на очередной год и плановый период </a:t>
          </a:r>
          <a:endParaRPr lang="ru-RU" sz="1600" dirty="0">
            <a:solidFill>
              <a:srgbClr val="000000"/>
            </a:solidFill>
            <a:latin typeface="робот"/>
            <a:cs typeface="Times New Roman" panose="02020603050405020304" pitchFamily="18" charset="0"/>
          </a:endParaRPr>
        </a:p>
      </dgm:t>
    </dgm:pt>
    <dgm:pt modelId="{003E46C8-A04C-4A36-944E-C142242F188A}" type="parTrans" cxnId="{6AFB7A93-108A-4653-B317-3BA967715E66}">
      <dgm:prSet/>
      <dgm:spPr/>
      <dgm:t>
        <a:bodyPr/>
        <a:lstStyle/>
        <a:p>
          <a:endParaRPr lang="ru-RU"/>
        </a:p>
      </dgm:t>
    </dgm:pt>
    <dgm:pt modelId="{2A6B6099-5637-4B34-8966-3D5378A05D66}" type="sibTrans" cxnId="{6AFB7A93-108A-4653-B317-3BA967715E66}">
      <dgm:prSet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5AF79B77-94F8-48EA-B638-B68C11E9B64A}">
      <dgm:prSet phldrT="[Текст]" custT="1"/>
      <dgm:spPr>
        <a:solidFill>
          <a:srgbClr val="00B0F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/>
          <a:contourClr>
            <a:srgbClr val="FFFFFF"/>
          </a:contourClr>
        </a:sp3d>
      </dgm:spPr>
      <dgm:t>
        <a:bodyPr/>
        <a:lstStyle/>
        <a:p>
          <a:r>
            <a:rPr lang="ru-RU" sz="1600" b="1" dirty="0" smtClean="0">
              <a:solidFill>
                <a:srgbClr val="000000"/>
              </a:solidFill>
              <a:latin typeface="робот"/>
              <a:cs typeface="Times New Roman" panose="02020603050405020304" pitchFamily="18" charset="0"/>
            </a:rPr>
            <a:t>Исполнение </a:t>
          </a:r>
          <a:r>
            <a:rPr lang="ru-RU" sz="1600" dirty="0" smtClean="0">
              <a:solidFill>
                <a:srgbClr val="000000"/>
              </a:solidFill>
              <a:latin typeface="робот"/>
              <a:cs typeface="Times New Roman" panose="02020603050405020304" pitchFamily="18" charset="0"/>
            </a:rPr>
            <a:t>бюджета в текущем году</a:t>
          </a:r>
          <a:endParaRPr lang="ru-RU" sz="1600" dirty="0">
            <a:solidFill>
              <a:srgbClr val="000000"/>
            </a:solidFill>
            <a:latin typeface="робот"/>
            <a:cs typeface="Times New Roman" panose="02020603050405020304" pitchFamily="18" charset="0"/>
          </a:endParaRPr>
        </a:p>
      </dgm:t>
    </dgm:pt>
    <dgm:pt modelId="{08CB47BD-93DC-4040-9994-E2DA6D4B8AB0}" type="parTrans" cxnId="{D04FC27F-4304-4A6E-8AAD-311B6C507A31}">
      <dgm:prSet/>
      <dgm:spPr/>
      <dgm:t>
        <a:bodyPr/>
        <a:lstStyle/>
        <a:p>
          <a:endParaRPr lang="ru-RU"/>
        </a:p>
      </dgm:t>
    </dgm:pt>
    <dgm:pt modelId="{932F1289-88EA-4F77-8DBD-24AB3CE6D507}" type="sibTrans" cxnId="{D04FC27F-4304-4A6E-8AAD-311B6C507A31}">
      <dgm:prSet/>
      <dgm:spPr>
        <a:solidFill>
          <a:srgbClr val="00B0F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75FDD461-904F-457A-B3B5-D9B5726E969A}">
      <dgm:prSet phldrT="[Текст]" custT="1"/>
      <dgm:spPr>
        <a:solidFill>
          <a:srgbClr val="FFC0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/>
          <a:contourClr>
            <a:srgbClr val="FFFFFF"/>
          </a:contourClr>
        </a:sp3d>
      </dgm:spPr>
      <dgm:t>
        <a:bodyPr/>
        <a:lstStyle/>
        <a:p>
          <a:r>
            <a:rPr lang="ru-RU" sz="1600" b="1" dirty="0" smtClean="0">
              <a:solidFill>
                <a:srgbClr val="000000"/>
              </a:solidFill>
              <a:latin typeface="робот"/>
              <a:cs typeface="Times New Roman" panose="02020603050405020304" pitchFamily="18" charset="0"/>
            </a:rPr>
            <a:t>Формирование отчета </a:t>
          </a:r>
          <a:r>
            <a:rPr lang="ru-RU" sz="1600" b="0" dirty="0" smtClean="0">
              <a:solidFill>
                <a:srgbClr val="000000"/>
              </a:solidFill>
              <a:latin typeface="робот"/>
              <a:cs typeface="Times New Roman" panose="02020603050405020304" pitchFamily="18" charset="0"/>
            </a:rPr>
            <a:t>об исполнении </a:t>
          </a:r>
          <a:r>
            <a:rPr lang="ru-RU" sz="1600" dirty="0" smtClean="0">
              <a:solidFill>
                <a:srgbClr val="000000"/>
              </a:solidFill>
              <a:latin typeface="робот"/>
              <a:cs typeface="Times New Roman" panose="02020603050405020304" pitchFamily="18" charset="0"/>
            </a:rPr>
            <a:t>бюджета предыдущего года</a:t>
          </a:r>
          <a:endParaRPr lang="ru-RU" sz="1600" dirty="0">
            <a:solidFill>
              <a:srgbClr val="000000"/>
            </a:solidFill>
            <a:latin typeface="робот"/>
            <a:cs typeface="Times New Roman" panose="02020603050405020304" pitchFamily="18" charset="0"/>
          </a:endParaRPr>
        </a:p>
      </dgm:t>
    </dgm:pt>
    <dgm:pt modelId="{E3A818DB-F49C-437A-BE66-6E02D3ED3088}" type="parTrans" cxnId="{4AFF21D1-A8B7-4287-A5AD-D4D281F39BD4}">
      <dgm:prSet/>
      <dgm:spPr/>
      <dgm:t>
        <a:bodyPr/>
        <a:lstStyle/>
        <a:p>
          <a:endParaRPr lang="ru-RU"/>
        </a:p>
      </dgm:t>
    </dgm:pt>
    <dgm:pt modelId="{CFFB5ED8-2F68-472A-9AB7-9390365CB2E1}" type="sibTrans" cxnId="{4AFF21D1-A8B7-4287-A5AD-D4D281F39BD4}">
      <dgm:prSet/>
      <dgm:spPr>
        <a:solidFill>
          <a:srgbClr val="FFC0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D8DA81EC-3A57-4F69-9022-D60796266FC4}">
      <dgm:prSet phldrT="[Текст]" custT="1"/>
      <dgm:spPr>
        <a:solidFill>
          <a:srgbClr val="00B05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/>
          <a:contourClr>
            <a:srgbClr val="FFFFFF"/>
          </a:contourClr>
        </a:sp3d>
      </dgm:spPr>
      <dgm:t>
        <a:bodyPr/>
        <a:lstStyle/>
        <a:p>
          <a:r>
            <a:rPr lang="ru-RU" sz="1600" b="1" dirty="0" smtClean="0">
              <a:solidFill>
                <a:srgbClr val="000000"/>
              </a:solidFill>
              <a:latin typeface="робот"/>
              <a:cs typeface="Times New Roman" panose="02020603050405020304" pitchFamily="18" charset="0"/>
            </a:rPr>
            <a:t>Утверждение отчета </a:t>
          </a:r>
          <a:r>
            <a:rPr lang="ru-RU" sz="1600" dirty="0" smtClean="0">
              <a:solidFill>
                <a:srgbClr val="000000"/>
              </a:solidFill>
              <a:latin typeface="робот"/>
              <a:cs typeface="Times New Roman" panose="02020603050405020304" pitchFamily="18" charset="0"/>
            </a:rPr>
            <a:t>об исполнении бюджета предыдущего года</a:t>
          </a:r>
          <a:endParaRPr lang="ru-RU" sz="1600" dirty="0">
            <a:solidFill>
              <a:srgbClr val="000000"/>
            </a:solidFill>
            <a:latin typeface="робот"/>
            <a:cs typeface="Times New Roman" panose="02020603050405020304" pitchFamily="18" charset="0"/>
          </a:endParaRPr>
        </a:p>
      </dgm:t>
    </dgm:pt>
    <dgm:pt modelId="{BB568164-AECE-4ED1-B039-FFFE661AF6BF}" type="parTrans" cxnId="{BF6A5693-D46E-430E-8953-55CB087E922E}">
      <dgm:prSet/>
      <dgm:spPr/>
      <dgm:t>
        <a:bodyPr/>
        <a:lstStyle/>
        <a:p>
          <a:endParaRPr lang="ru-RU"/>
        </a:p>
      </dgm:t>
    </dgm:pt>
    <dgm:pt modelId="{715C0E52-261B-4200-BC84-61BA10EBFB2B}" type="sibTrans" cxnId="{BF6A5693-D46E-430E-8953-55CB087E922E}">
      <dgm:prSet/>
      <dgm:spPr/>
      <dgm:t>
        <a:bodyPr/>
        <a:lstStyle/>
        <a:p>
          <a:endParaRPr lang="ru-RU"/>
        </a:p>
      </dgm:t>
    </dgm:pt>
    <dgm:pt modelId="{C074608F-6107-4F20-B34E-8057339D39C9}" type="pres">
      <dgm:prSet presAssocID="{156D0B24-B442-45A9-B240-90AA1BB781AF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DF1909FB-0DDE-49A5-B3CA-230C0B7186F5}" type="pres">
      <dgm:prSet presAssocID="{2E3EE698-1303-4126-AA07-AFE2113DA74C}" presName="firstNode" presStyleLbl="node1" presStyleIdx="0" presStyleCnt="6" custScaleX="238152" custScaleY="89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C0CE02-A939-4E70-BBD3-909D51573901}" type="pres">
      <dgm:prSet presAssocID="{95412C5D-C059-4441-8BEC-FC7C47BD64C7}" presName="sibTrans" presStyleLbl="sibTrans2D1" presStyleIdx="0" presStyleCnt="5"/>
      <dgm:spPr/>
      <dgm:t>
        <a:bodyPr/>
        <a:lstStyle/>
        <a:p>
          <a:endParaRPr lang="ru-RU"/>
        </a:p>
      </dgm:t>
    </dgm:pt>
    <dgm:pt modelId="{F46EB5BD-D020-4BA3-887E-D8F7E1DCCEFC}" type="pres">
      <dgm:prSet presAssocID="{B7A77199-53A8-4393-B6C2-B5B1CE7DE1FF}" presName="middleNod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B057BA62-E5A2-42E1-AB38-2F20593E4F5F}" type="pres">
      <dgm:prSet presAssocID="{B7A77199-53A8-4393-B6C2-B5B1CE7DE1FF}" presName="padding" presStyleLbl="node1" presStyleIdx="0" presStyleCnt="6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C1C3CA2F-A5B3-4FC6-8DE5-C0CD39B35BBD}" type="pres">
      <dgm:prSet presAssocID="{B7A77199-53A8-4393-B6C2-B5B1CE7DE1FF}" presName="shape" presStyleLbl="node1" presStyleIdx="1" presStyleCnt="6" custScaleX="353168" custScaleY="136625" custLinFactNeighborX="-1617" custLinFactNeighborY="17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E1D22B-522C-4E32-A093-026E894870DE}" type="pres">
      <dgm:prSet presAssocID="{287F10A2-748F-4199-B42C-DA22E20008A8}" presName="sibTrans" presStyleLbl="sibTrans2D1" presStyleIdx="1" presStyleCnt="5"/>
      <dgm:spPr/>
      <dgm:t>
        <a:bodyPr/>
        <a:lstStyle/>
        <a:p>
          <a:endParaRPr lang="ru-RU"/>
        </a:p>
      </dgm:t>
    </dgm:pt>
    <dgm:pt modelId="{414669C9-909B-47BC-A4AA-14FB013E43FC}" type="pres">
      <dgm:prSet presAssocID="{0CA7F5BA-F3F0-48FB-B72A-64C1D4BC53AF}" presName="middleNod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661EBABF-C423-4548-BD6F-0EA017017764}" type="pres">
      <dgm:prSet presAssocID="{0CA7F5BA-F3F0-48FB-B72A-64C1D4BC53AF}" presName="padding" presStyleLbl="node1" presStyleIdx="1" presStyleCnt="6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E97071DB-A63A-4E7E-9733-012B1192E720}" type="pres">
      <dgm:prSet presAssocID="{0CA7F5BA-F3F0-48FB-B72A-64C1D4BC53AF}" presName="shape" presStyleLbl="node1" presStyleIdx="2" presStyleCnt="6" custScaleX="340673" custScaleY="144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2792E-BB3A-4B04-BBDC-747E75464884}" type="pres">
      <dgm:prSet presAssocID="{2A6B6099-5637-4B34-8966-3D5378A05D66}" presName="sibTrans" presStyleLbl="sibTrans2D1" presStyleIdx="2" presStyleCnt="5"/>
      <dgm:spPr/>
      <dgm:t>
        <a:bodyPr/>
        <a:lstStyle/>
        <a:p>
          <a:endParaRPr lang="ru-RU"/>
        </a:p>
      </dgm:t>
    </dgm:pt>
    <dgm:pt modelId="{6F92F318-BEA7-4F94-B7B3-02D132E5F443}" type="pres">
      <dgm:prSet presAssocID="{5AF79B77-94F8-48EA-B638-B68C11E9B64A}" presName="middleNod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0D4DE928-0E0F-418B-BB1F-7F7834EF9B59}" type="pres">
      <dgm:prSet presAssocID="{5AF79B77-94F8-48EA-B638-B68C11E9B64A}" presName="padding" presStyleLbl="node1" presStyleIdx="2" presStyleCnt="6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73AB9404-2415-4580-840C-D687295BF07D}" type="pres">
      <dgm:prSet presAssocID="{5AF79B77-94F8-48EA-B638-B68C11E9B64A}" presName="shape" presStyleLbl="node1" presStyleIdx="3" presStyleCnt="6" custScaleX="337570" custScaleY="145563" custLinFactNeighborX="94821" custLinFactNeighborY="12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250D6F-5E75-4CED-B1ED-031F43B8995C}" type="pres">
      <dgm:prSet presAssocID="{932F1289-88EA-4F77-8DBD-24AB3CE6D507}" presName="sibTrans" presStyleLbl="sibTrans2D1" presStyleIdx="3" presStyleCnt="5" custAng="52810" custScaleX="95104" custScaleY="107233" custLinFactNeighborX="-14449" custLinFactNeighborY="6388"/>
      <dgm:spPr/>
      <dgm:t>
        <a:bodyPr/>
        <a:lstStyle/>
        <a:p>
          <a:endParaRPr lang="ru-RU"/>
        </a:p>
      </dgm:t>
    </dgm:pt>
    <dgm:pt modelId="{EAE202B1-D652-4648-9618-3EAAB73B94BA}" type="pres">
      <dgm:prSet presAssocID="{75FDD461-904F-457A-B3B5-D9B5726E969A}" presName="middleNod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8DB44F28-FF27-445A-AFAA-B6FDA8CA0B49}" type="pres">
      <dgm:prSet presAssocID="{75FDD461-904F-457A-B3B5-D9B5726E969A}" presName="padding" presStyleLbl="node1" presStyleIdx="3" presStyleCnt="6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3A78093A-0FBE-44B4-A0C3-75BC653B3D1D}" type="pres">
      <dgm:prSet presAssocID="{75FDD461-904F-457A-B3B5-D9B5726E969A}" presName="shape" presStyleLbl="node1" presStyleIdx="4" presStyleCnt="6" custScaleX="331394" custScaleY="145126" custLinFactNeighborX="91662" custLinFactNeighborY="-2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3EBC7B-2D62-4160-982A-123170861D78}" type="pres">
      <dgm:prSet presAssocID="{CFFB5ED8-2F68-472A-9AB7-9390365CB2E1}" presName="sibTrans" presStyleLbl="sibTrans2D1" presStyleIdx="4" presStyleCnt="5" custAng="210224" custScaleX="105590" custScaleY="107398" custLinFactNeighborX="10558" custLinFactNeighborY="-2613"/>
      <dgm:spPr/>
      <dgm:t>
        <a:bodyPr/>
        <a:lstStyle/>
        <a:p>
          <a:endParaRPr lang="ru-RU"/>
        </a:p>
      </dgm:t>
    </dgm:pt>
    <dgm:pt modelId="{32BB6336-E515-48E5-AD47-EEC7C5259C2A}" type="pres">
      <dgm:prSet presAssocID="{D8DA81EC-3A57-4F69-9022-D60796266FC4}" presName="lastNode" presStyleLbl="node1" presStyleIdx="5" presStyleCnt="6" custScaleX="244491" custScaleY="100843" custLinFactNeighborX="68776" custLinFactNeighborY="4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44326B-3727-4459-804A-1DCB34A7881F}" type="presOf" srcId="{932F1289-88EA-4F77-8DBD-24AB3CE6D507}" destId="{6A250D6F-5E75-4CED-B1ED-031F43B8995C}" srcOrd="0" destOrd="0" presId="urn:microsoft.com/office/officeart/2005/8/layout/bProcess2"/>
    <dgm:cxn modelId="{C2610EDC-A0D9-40A5-971A-C2143A099803}" type="presOf" srcId="{0CA7F5BA-F3F0-48FB-B72A-64C1D4BC53AF}" destId="{E97071DB-A63A-4E7E-9733-012B1192E720}" srcOrd="0" destOrd="0" presId="urn:microsoft.com/office/officeart/2005/8/layout/bProcess2"/>
    <dgm:cxn modelId="{4FD62817-CC3D-4C47-A53B-713949E5E70B}" type="presOf" srcId="{287F10A2-748F-4199-B42C-DA22E20008A8}" destId="{1CE1D22B-522C-4E32-A093-026E894870DE}" srcOrd="0" destOrd="0" presId="urn:microsoft.com/office/officeart/2005/8/layout/bProcess2"/>
    <dgm:cxn modelId="{D04FC27F-4304-4A6E-8AAD-311B6C507A31}" srcId="{156D0B24-B442-45A9-B240-90AA1BB781AF}" destId="{5AF79B77-94F8-48EA-B638-B68C11E9B64A}" srcOrd="3" destOrd="0" parTransId="{08CB47BD-93DC-4040-9994-E2DA6D4B8AB0}" sibTransId="{932F1289-88EA-4F77-8DBD-24AB3CE6D507}"/>
    <dgm:cxn modelId="{8C128A2F-7C63-4312-A9A6-C18CB97E3D9E}" type="presOf" srcId="{156D0B24-B442-45A9-B240-90AA1BB781AF}" destId="{C074608F-6107-4F20-B34E-8057339D39C9}" srcOrd="0" destOrd="0" presId="urn:microsoft.com/office/officeart/2005/8/layout/bProcess2"/>
    <dgm:cxn modelId="{DE09E713-CD4B-4E44-A34A-FCA8603A2334}" type="presOf" srcId="{2A6B6099-5637-4B34-8966-3D5378A05D66}" destId="{2D02792E-BB3A-4B04-BBDC-747E75464884}" srcOrd="0" destOrd="0" presId="urn:microsoft.com/office/officeart/2005/8/layout/bProcess2"/>
    <dgm:cxn modelId="{2DE07484-01F2-455B-878A-4025A01E4D16}" type="presOf" srcId="{B7A77199-53A8-4393-B6C2-B5B1CE7DE1FF}" destId="{C1C3CA2F-A5B3-4FC6-8DE5-C0CD39B35BBD}" srcOrd="0" destOrd="0" presId="urn:microsoft.com/office/officeart/2005/8/layout/bProcess2"/>
    <dgm:cxn modelId="{1C37D727-4618-48C6-90A0-E24A71CA931C}" type="presOf" srcId="{D8DA81EC-3A57-4F69-9022-D60796266FC4}" destId="{32BB6336-E515-48E5-AD47-EEC7C5259C2A}" srcOrd="0" destOrd="0" presId="urn:microsoft.com/office/officeart/2005/8/layout/bProcess2"/>
    <dgm:cxn modelId="{E6D9FA6C-D246-4F23-9877-B36043545B6D}" srcId="{156D0B24-B442-45A9-B240-90AA1BB781AF}" destId="{2E3EE698-1303-4126-AA07-AFE2113DA74C}" srcOrd="0" destOrd="0" parTransId="{93C751F5-B06E-472F-844F-602CDAAFD3AF}" sibTransId="{95412C5D-C059-4441-8BEC-FC7C47BD64C7}"/>
    <dgm:cxn modelId="{BF6A5693-D46E-430E-8953-55CB087E922E}" srcId="{156D0B24-B442-45A9-B240-90AA1BB781AF}" destId="{D8DA81EC-3A57-4F69-9022-D60796266FC4}" srcOrd="5" destOrd="0" parTransId="{BB568164-AECE-4ED1-B039-FFFE661AF6BF}" sibTransId="{715C0E52-261B-4200-BC84-61BA10EBFB2B}"/>
    <dgm:cxn modelId="{BF58A95D-9FC7-4CE3-88D8-D9E8DB0ED789}" type="presOf" srcId="{5AF79B77-94F8-48EA-B638-B68C11E9B64A}" destId="{73AB9404-2415-4580-840C-D687295BF07D}" srcOrd="0" destOrd="0" presId="urn:microsoft.com/office/officeart/2005/8/layout/bProcess2"/>
    <dgm:cxn modelId="{478993F5-D5D9-481B-A572-4D09B9C6D0AA}" type="presOf" srcId="{95412C5D-C059-4441-8BEC-FC7C47BD64C7}" destId="{59C0CE02-A939-4E70-BBD3-909D51573901}" srcOrd="0" destOrd="0" presId="urn:microsoft.com/office/officeart/2005/8/layout/bProcess2"/>
    <dgm:cxn modelId="{027E5979-444C-4C36-B870-AC25C3F03A2E}" srcId="{156D0B24-B442-45A9-B240-90AA1BB781AF}" destId="{B7A77199-53A8-4393-B6C2-B5B1CE7DE1FF}" srcOrd="1" destOrd="0" parTransId="{57E65F55-7176-4C0A-96EF-D801B62F8194}" sibTransId="{287F10A2-748F-4199-B42C-DA22E20008A8}"/>
    <dgm:cxn modelId="{A1D847C5-7356-4693-BFAF-11833070D914}" type="presOf" srcId="{75FDD461-904F-457A-B3B5-D9B5726E969A}" destId="{3A78093A-0FBE-44B4-A0C3-75BC653B3D1D}" srcOrd="0" destOrd="0" presId="urn:microsoft.com/office/officeart/2005/8/layout/bProcess2"/>
    <dgm:cxn modelId="{6AFB7A93-108A-4653-B317-3BA967715E66}" srcId="{156D0B24-B442-45A9-B240-90AA1BB781AF}" destId="{0CA7F5BA-F3F0-48FB-B72A-64C1D4BC53AF}" srcOrd="2" destOrd="0" parTransId="{003E46C8-A04C-4A36-944E-C142242F188A}" sibTransId="{2A6B6099-5637-4B34-8966-3D5378A05D66}"/>
    <dgm:cxn modelId="{8A9A7B65-D015-4CBD-B2D2-7E3CD471C0F8}" type="presOf" srcId="{CFFB5ED8-2F68-472A-9AB7-9390365CB2E1}" destId="{943EBC7B-2D62-4160-982A-123170861D78}" srcOrd="0" destOrd="0" presId="urn:microsoft.com/office/officeart/2005/8/layout/bProcess2"/>
    <dgm:cxn modelId="{4AFF21D1-A8B7-4287-A5AD-D4D281F39BD4}" srcId="{156D0B24-B442-45A9-B240-90AA1BB781AF}" destId="{75FDD461-904F-457A-B3B5-D9B5726E969A}" srcOrd="4" destOrd="0" parTransId="{E3A818DB-F49C-437A-BE66-6E02D3ED3088}" sibTransId="{CFFB5ED8-2F68-472A-9AB7-9390365CB2E1}"/>
    <dgm:cxn modelId="{E5DF55A3-4DDF-4678-A5D2-1016B2EBBDBA}" type="presOf" srcId="{2E3EE698-1303-4126-AA07-AFE2113DA74C}" destId="{DF1909FB-0DDE-49A5-B3CA-230C0B7186F5}" srcOrd="0" destOrd="0" presId="urn:microsoft.com/office/officeart/2005/8/layout/bProcess2"/>
    <dgm:cxn modelId="{FED44DBC-9864-4E32-B5A0-C1AAE59A8B62}" type="presParOf" srcId="{C074608F-6107-4F20-B34E-8057339D39C9}" destId="{DF1909FB-0DDE-49A5-B3CA-230C0B7186F5}" srcOrd="0" destOrd="0" presId="urn:microsoft.com/office/officeart/2005/8/layout/bProcess2"/>
    <dgm:cxn modelId="{69BB0299-81C1-448C-9C06-95DA2D8B1F45}" type="presParOf" srcId="{C074608F-6107-4F20-B34E-8057339D39C9}" destId="{59C0CE02-A939-4E70-BBD3-909D51573901}" srcOrd="1" destOrd="0" presId="urn:microsoft.com/office/officeart/2005/8/layout/bProcess2"/>
    <dgm:cxn modelId="{EA3531C6-2FD7-494A-BF2D-2F6E613CF218}" type="presParOf" srcId="{C074608F-6107-4F20-B34E-8057339D39C9}" destId="{F46EB5BD-D020-4BA3-887E-D8F7E1DCCEFC}" srcOrd="2" destOrd="0" presId="urn:microsoft.com/office/officeart/2005/8/layout/bProcess2"/>
    <dgm:cxn modelId="{DE4A5C6C-B671-4C91-B6F6-A782DBC15FB7}" type="presParOf" srcId="{F46EB5BD-D020-4BA3-887E-D8F7E1DCCEFC}" destId="{B057BA62-E5A2-42E1-AB38-2F20593E4F5F}" srcOrd="0" destOrd="0" presId="urn:microsoft.com/office/officeart/2005/8/layout/bProcess2"/>
    <dgm:cxn modelId="{C92675E3-4A95-4CD4-8965-645184D202E9}" type="presParOf" srcId="{F46EB5BD-D020-4BA3-887E-D8F7E1DCCEFC}" destId="{C1C3CA2F-A5B3-4FC6-8DE5-C0CD39B35BBD}" srcOrd="1" destOrd="0" presId="urn:microsoft.com/office/officeart/2005/8/layout/bProcess2"/>
    <dgm:cxn modelId="{D3413B7E-C92C-4A06-8422-88498DF1B896}" type="presParOf" srcId="{C074608F-6107-4F20-B34E-8057339D39C9}" destId="{1CE1D22B-522C-4E32-A093-026E894870DE}" srcOrd="3" destOrd="0" presId="urn:microsoft.com/office/officeart/2005/8/layout/bProcess2"/>
    <dgm:cxn modelId="{52160DBE-AFA2-4DCA-86FD-07B781D3A1CE}" type="presParOf" srcId="{C074608F-6107-4F20-B34E-8057339D39C9}" destId="{414669C9-909B-47BC-A4AA-14FB013E43FC}" srcOrd="4" destOrd="0" presId="urn:microsoft.com/office/officeart/2005/8/layout/bProcess2"/>
    <dgm:cxn modelId="{0AA8B968-BEE7-48AD-809B-6FD51AC7B400}" type="presParOf" srcId="{414669C9-909B-47BC-A4AA-14FB013E43FC}" destId="{661EBABF-C423-4548-BD6F-0EA017017764}" srcOrd="0" destOrd="0" presId="urn:microsoft.com/office/officeart/2005/8/layout/bProcess2"/>
    <dgm:cxn modelId="{E900D2BC-FA11-4018-A6B1-2072D31D08AE}" type="presParOf" srcId="{414669C9-909B-47BC-A4AA-14FB013E43FC}" destId="{E97071DB-A63A-4E7E-9733-012B1192E720}" srcOrd="1" destOrd="0" presId="urn:microsoft.com/office/officeart/2005/8/layout/bProcess2"/>
    <dgm:cxn modelId="{67FDA8B4-2E21-47F0-A466-4A1249C7B9F1}" type="presParOf" srcId="{C074608F-6107-4F20-B34E-8057339D39C9}" destId="{2D02792E-BB3A-4B04-BBDC-747E75464884}" srcOrd="5" destOrd="0" presId="urn:microsoft.com/office/officeart/2005/8/layout/bProcess2"/>
    <dgm:cxn modelId="{40BAAB33-142B-45B4-B324-63270AC2F22B}" type="presParOf" srcId="{C074608F-6107-4F20-B34E-8057339D39C9}" destId="{6F92F318-BEA7-4F94-B7B3-02D132E5F443}" srcOrd="6" destOrd="0" presId="urn:microsoft.com/office/officeart/2005/8/layout/bProcess2"/>
    <dgm:cxn modelId="{44717503-B7B9-4607-8678-1DA0C7DCEB3C}" type="presParOf" srcId="{6F92F318-BEA7-4F94-B7B3-02D132E5F443}" destId="{0D4DE928-0E0F-418B-BB1F-7F7834EF9B59}" srcOrd="0" destOrd="0" presId="urn:microsoft.com/office/officeart/2005/8/layout/bProcess2"/>
    <dgm:cxn modelId="{DE312B25-B434-46DA-9FE8-ACF3ACD7BA46}" type="presParOf" srcId="{6F92F318-BEA7-4F94-B7B3-02D132E5F443}" destId="{73AB9404-2415-4580-840C-D687295BF07D}" srcOrd="1" destOrd="0" presId="urn:microsoft.com/office/officeart/2005/8/layout/bProcess2"/>
    <dgm:cxn modelId="{CD759AAD-F158-4DE8-A05A-399E52A118F2}" type="presParOf" srcId="{C074608F-6107-4F20-B34E-8057339D39C9}" destId="{6A250D6F-5E75-4CED-B1ED-031F43B8995C}" srcOrd="7" destOrd="0" presId="urn:microsoft.com/office/officeart/2005/8/layout/bProcess2"/>
    <dgm:cxn modelId="{B58FA160-D909-403B-8868-0C26E625C456}" type="presParOf" srcId="{C074608F-6107-4F20-B34E-8057339D39C9}" destId="{EAE202B1-D652-4648-9618-3EAAB73B94BA}" srcOrd="8" destOrd="0" presId="urn:microsoft.com/office/officeart/2005/8/layout/bProcess2"/>
    <dgm:cxn modelId="{19262673-B654-4428-98E4-8277F6526099}" type="presParOf" srcId="{EAE202B1-D652-4648-9618-3EAAB73B94BA}" destId="{8DB44F28-FF27-445A-AFAA-B6FDA8CA0B49}" srcOrd="0" destOrd="0" presId="urn:microsoft.com/office/officeart/2005/8/layout/bProcess2"/>
    <dgm:cxn modelId="{EF9C6F9E-4264-4D1C-B0B9-BA9AE00C47DB}" type="presParOf" srcId="{EAE202B1-D652-4648-9618-3EAAB73B94BA}" destId="{3A78093A-0FBE-44B4-A0C3-75BC653B3D1D}" srcOrd="1" destOrd="0" presId="urn:microsoft.com/office/officeart/2005/8/layout/bProcess2"/>
    <dgm:cxn modelId="{7750E8A1-F468-4DA8-9F26-8D59D14BF579}" type="presParOf" srcId="{C074608F-6107-4F20-B34E-8057339D39C9}" destId="{943EBC7B-2D62-4160-982A-123170861D78}" srcOrd="9" destOrd="0" presId="urn:microsoft.com/office/officeart/2005/8/layout/bProcess2"/>
    <dgm:cxn modelId="{3FFE9E29-0F94-41D3-9151-C9A150CA9CD8}" type="presParOf" srcId="{C074608F-6107-4F20-B34E-8057339D39C9}" destId="{32BB6336-E515-48E5-AD47-EEC7C5259C2A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1909FB-0DDE-49A5-B3CA-230C0B7186F5}">
      <dsp:nvSpPr>
        <dsp:cNvPr id="0" name=""/>
        <dsp:cNvSpPr/>
      </dsp:nvSpPr>
      <dsp:spPr>
        <a:xfrm>
          <a:off x="728848" y="150412"/>
          <a:ext cx="3263993" cy="1232988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0000"/>
              </a:solidFill>
              <a:latin typeface="робот"/>
              <a:cs typeface="Times New Roman" panose="02020603050405020304" pitchFamily="18" charset="0"/>
            </a:rPr>
            <a:t>Составление</a:t>
          </a:r>
          <a:r>
            <a:rPr lang="ru-RU" sz="1600" kern="1200" dirty="0" smtClean="0">
              <a:solidFill>
                <a:srgbClr val="000000"/>
              </a:solidFill>
              <a:latin typeface="робот"/>
              <a:cs typeface="Times New Roman" panose="02020603050405020304" pitchFamily="18" charset="0"/>
            </a:rPr>
            <a:t> проекта бюджета на очередной год и плановый период</a:t>
          </a:r>
          <a:endParaRPr lang="ru-RU" sz="1600" kern="1200" dirty="0">
            <a:solidFill>
              <a:srgbClr val="000000"/>
            </a:solidFill>
            <a:latin typeface="робот"/>
            <a:cs typeface="Times New Roman" panose="02020603050405020304" pitchFamily="18" charset="0"/>
          </a:endParaRPr>
        </a:p>
      </dsp:txBody>
      <dsp:txXfrm>
        <a:off x="728848" y="150412"/>
        <a:ext cx="3263993" cy="1232988"/>
      </dsp:txXfrm>
    </dsp:sp>
    <dsp:sp modelId="{59C0CE02-A939-4E70-BBD3-909D51573901}">
      <dsp:nvSpPr>
        <dsp:cNvPr id="0" name=""/>
        <dsp:cNvSpPr/>
      </dsp:nvSpPr>
      <dsp:spPr>
        <a:xfrm rot="10828277">
          <a:off x="2113588" y="1554320"/>
          <a:ext cx="479692" cy="227104"/>
        </a:xfrm>
        <a:prstGeom prst="triangle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C3CA2F-A5B3-4FC6-8DE5-C0CD39B35BBD}">
      <dsp:nvSpPr>
        <dsp:cNvPr id="0" name=""/>
        <dsp:cNvSpPr/>
      </dsp:nvSpPr>
      <dsp:spPr>
        <a:xfrm>
          <a:off x="731808" y="1939489"/>
          <a:ext cx="3228510" cy="1248967"/>
        </a:xfrm>
        <a:prstGeom prst="ellipse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0000"/>
              </a:solidFill>
              <a:latin typeface="робот"/>
              <a:cs typeface="Times New Roman" panose="02020603050405020304" pitchFamily="18" charset="0"/>
            </a:rPr>
            <a:t>Рассмотрение </a:t>
          </a:r>
          <a:r>
            <a:rPr lang="ru-RU" sz="1600" kern="1200" dirty="0" smtClean="0">
              <a:solidFill>
                <a:srgbClr val="000000"/>
              </a:solidFill>
              <a:latin typeface="робот"/>
              <a:cs typeface="Times New Roman" panose="02020603050405020304" pitchFamily="18" charset="0"/>
            </a:rPr>
            <a:t>проекта бюджета на очередной год и плановый период</a:t>
          </a:r>
          <a:endParaRPr lang="ru-RU" sz="1600" kern="1200" dirty="0">
            <a:solidFill>
              <a:srgbClr val="000000"/>
            </a:solidFill>
            <a:latin typeface="робот"/>
            <a:cs typeface="Times New Roman" panose="02020603050405020304" pitchFamily="18" charset="0"/>
          </a:endParaRPr>
        </a:p>
      </dsp:txBody>
      <dsp:txXfrm>
        <a:off x="731808" y="1939489"/>
        <a:ext cx="3228510" cy="1248967"/>
      </dsp:txXfrm>
    </dsp:sp>
    <dsp:sp modelId="{1CE1D22B-522C-4E32-A093-026E894870DE}">
      <dsp:nvSpPr>
        <dsp:cNvPr id="0" name=""/>
        <dsp:cNvSpPr/>
      </dsp:nvSpPr>
      <dsp:spPr>
        <a:xfrm rot="10772302">
          <a:off x="2113506" y="3355110"/>
          <a:ext cx="479692" cy="227104"/>
        </a:xfrm>
        <a:prstGeom prst="triangle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7071DB-A63A-4E7E-9733-012B1192E720}">
      <dsp:nvSpPr>
        <dsp:cNvPr id="0" name=""/>
        <dsp:cNvSpPr/>
      </dsp:nvSpPr>
      <dsp:spPr>
        <a:xfrm>
          <a:off x="803702" y="3736012"/>
          <a:ext cx="3114287" cy="1325198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0000"/>
              </a:solidFill>
              <a:latin typeface="робот"/>
              <a:cs typeface="Times New Roman" panose="02020603050405020304" pitchFamily="18" charset="0"/>
            </a:rPr>
            <a:t>Утверждение</a:t>
          </a:r>
          <a:r>
            <a:rPr lang="ru-RU" sz="1600" kern="1200" dirty="0" smtClean="0">
              <a:solidFill>
                <a:srgbClr val="000000"/>
              </a:solidFill>
              <a:latin typeface="робот"/>
              <a:cs typeface="Times New Roman" panose="02020603050405020304" pitchFamily="18" charset="0"/>
            </a:rPr>
            <a:t> проекта бюджета на очередной год и плановый период </a:t>
          </a:r>
          <a:endParaRPr lang="ru-RU" sz="1600" kern="1200" dirty="0">
            <a:solidFill>
              <a:srgbClr val="000000"/>
            </a:solidFill>
            <a:latin typeface="робот"/>
            <a:cs typeface="Times New Roman" panose="02020603050405020304" pitchFamily="18" charset="0"/>
          </a:endParaRPr>
        </a:p>
      </dsp:txBody>
      <dsp:txXfrm>
        <a:off x="803702" y="3736012"/>
        <a:ext cx="3114287" cy="1325198"/>
      </dsp:txXfrm>
    </dsp:sp>
    <dsp:sp modelId="{2D02792E-BB3A-4B04-BBDC-747E75464884}">
      <dsp:nvSpPr>
        <dsp:cNvPr id="0" name=""/>
        <dsp:cNvSpPr/>
      </dsp:nvSpPr>
      <dsp:spPr>
        <a:xfrm rot="5407892">
          <a:off x="4561535" y="4290662"/>
          <a:ext cx="479692" cy="227104"/>
        </a:xfrm>
        <a:prstGeom prst="triangl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AB9404-2415-4580-840C-D687295BF07D}">
      <dsp:nvSpPr>
        <dsp:cNvPr id="0" name=""/>
        <dsp:cNvSpPr/>
      </dsp:nvSpPr>
      <dsp:spPr>
        <a:xfrm>
          <a:off x="5671919" y="3744418"/>
          <a:ext cx="3085920" cy="1330674"/>
        </a:xfrm>
        <a:prstGeom prst="ellipse">
          <a:avLst/>
        </a:prstGeom>
        <a:solidFill>
          <a:srgbClr val="00B0F0"/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0000"/>
              </a:solidFill>
              <a:latin typeface="робот"/>
              <a:cs typeface="Times New Roman" panose="02020603050405020304" pitchFamily="18" charset="0"/>
            </a:rPr>
            <a:t>Исполнение </a:t>
          </a:r>
          <a:r>
            <a:rPr lang="ru-RU" sz="1600" kern="1200" dirty="0" smtClean="0">
              <a:solidFill>
                <a:srgbClr val="000000"/>
              </a:solidFill>
              <a:latin typeface="робот"/>
              <a:cs typeface="Times New Roman" panose="02020603050405020304" pitchFamily="18" charset="0"/>
            </a:rPr>
            <a:t>бюджета в текущем году</a:t>
          </a:r>
          <a:endParaRPr lang="ru-RU" sz="1600" kern="1200" dirty="0">
            <a:solidFill>
              <a:srgbClr val="000000"/>
            </a:solidFill>
            <a:latin typeface="робот"/>
            <a:cs typeface="Times New Roman" panose="02020603050405020304" pitchFamily="18" charset="0"/>
          </a:endParaRPr>
        </a:p>
      </dsp:txBody>
      <dsp:txXfrm>
        <a:off x="5671919" y="3744418"/>
        <a:ext cx="3085920" cy="1330674"/>
      </dsp:txXfrm>
    </dsp:sp>
    <dsp:sp modelId="{6A250D6F-5E75-4CED-B1ED-031F43B8995C}">
      <dsp:nvSpPr>
        <dsp:cNvPr id="0" name=""/>
        <dsp:cNvSpPr/>
      </dsp:nvSpPr>
      <dsp:spPr>
        <a:xfrm rot="10034">
          <a:off x="6913083" y="3385126"/>
          <a:ext cx="514388" cy="215985"/>
        </a:xfrm>
        <a:prstGeom prst="triangle">
          <a:avLst/>
        </a:prstGeom>
        <a:solidFill>
          <a:srgbClr val="00B0F0"/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78093A-0FBE-44B4-A0C3-75BC653B3D1D}">
      <dsp:nvSpPr>
        <dsp:cNvPr id="0" name=""/>
        <dsp:cNvSpPr/>
      </dsp:nvSpPr>
      <dsp:spPr>
        <a:xfrm>
          <a:off x="5676758" y="1866709"/>
          <a:ext cx="3029462" cy="1326679"/>
        </a:xfrm>
        <a:prstGeom prst="ellipse">
          <a:avLst/>
        </a:prstGeom>
        <a:solidFill>
          <a:srgbClr val="FFC000"/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0000"/>
              </a:solidFill>
              <a:latin typeface="робот"/>
              <a:cs typeface="Times New Roman" panose="02020603050405020304" pitchFamily="18" charset="0"/>
            </a:rPr>
            <a:t>Формирование отчета </a:t>
          </a:r>
          <a:r>
            <a:rPr lang="ru-RU" sz="1600" b="0" kern="1200" dirty="0" smtClean="0">
              <a:solidFill>
                <a:srgbClr val="000000"/>
              </a:solidFill>
              <a:latin typeface="робот"/>
              <a:cs typeface="Times New Roman" panose="02020603050405020304" pitchFamily="18" charset="0"/>
            </a:rPr>
            <a:t>об исполнении </a:t>
          </a:r>
          <a:r>
            <a:rPr lang="ru-RU" sz="1600" kern="1200" dirty="0" smtClean="0">
              <a:solidFill>
                <a:srgbClr val="000000"/>
              </a:solidFill>
              <a:latin typeface="робот"/>
              <a:cs typeface="Times New Roman" panose="02020603050405020304" pitchFamily="18" charset="0"/>
            </a:rPr>
            <a:t>бюджета предыдущего года</a:t>
          </a:r>
          <a:endParaRPr lang="ru-RU" sz="1600" kern="1200" dirty="0">
            <a:solidFill>
              <a:srgbClr val="000000"/>
            </a:solidFill>
            <a:latin typeface="робот"/>
            <a:cs typeface="Times New Roman" panose="02020603050405020304" pitchFamily="18" charset="0"/>
          </a:endParaRPr>
        </a:p>
      </dsp:txBody>
      <dsp:txXfrm>
        <a:off x="5676758" y="1866709"/>
        <a:ext cx="3029462" cy="1326679"/>
      </dsp:txXfrm>
    </dsp:sp>
    <dsp:sp modelId="{943EBC7B-2D62-4160-982A-123170861D78}">
      <dsp:nvSpPr>
        <dsp:cNvPr id="0" name=""/>
        <dsp:cNvSpPr/>
      </dsp:nvSpPr>
      <dsp:spPr>
        <a:xfrm rot="21600000">
          <a:off x="6903790" y="1514249"/>
          <a:ext cx="515180" cy="239799"/>
        </a:xfrm>
        <a:prstGeom prst="triangle">
          <a:avLst/>
        </a:prstGeom>
        <a:solidFill>
          <a:srgbClr val="FFC000"/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BB6336-E515-48E5-AD47-EEC7C5259C2A}">
      <dsp:nvSpPr>
        <dsp:cNvPr id="0" name=""/>
        <dsp:cNvSpPr/>
      </dsp:nvSpPr>
      <dsp:spPr>
        <a:xfrm>
          <a:off x="5406967" y="57365"/>
          <a:ext cx="3350872" cy="1382104"/>
        </a:xfrm>
        <a:prstGeom prst="ellipse">
          <a:avLst/>
        </a:prstGeom>
        <a:solidFill>
          <a:srgbClr val="00B050"/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0000"/>
              </a:solidFill>
              <a:latin typeface="робот"/>
              <a:cs typeface="Times New Roman" panose="02020603050405020304" pitchFamily="18" charset="0"/>
            </a:rPr>
            <a:t>Утверждение отчета </a:t>
          </a:r>
          <a:r>
            <a:rPr lang="ru-RU" sz="1600" kern="1200" dirty="0" smtClean="0">
              <a:solidFill>
                <a:srgbClr val="000000"/>
              </a:solidFill>
              <a:latin typeface="робот"/>
              <a:cs typeface="Times New Roman" panose="02020603050405020304" pitchFamily="18" charset="0"/>
            </a:rPr>
            <a:t>об исполнении бюджета предыдущего года</a:t>
          </a:r>
          <a:endParaRPr lang="ru-RU" sz="1600" kern="1200" dirty="0">
            <a:solidFill>
              <a:srgbClr val="000000"/>
            </a:solidFill>
            <a:latin typeface="робот"/>
            <a:cs typeface="Times New Roman" panose="02020603050405020304" pitchFamily="18" charset="0"/>
          </a:endParaRPr>
        </a:p>
      </dsp:txBody>
      <dsp:txXfrm>
        <a:off x="5406967" y="57365"/>
        <a:ext cx="3350872" cy="1382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6EA4A-0AEB-41F3-87BA-74EC46D6FE4D}" type="datetimeFigureOut">
              <a:rPr lang="ru-RU" smtClean="0"/>
              <a:pPr/>
              <a:t>05.07.2021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4BFA2-56E8-424C-B993-2EB71068A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rot.info/uploads/posts/2020-01/1579207698_73-114.jpg"/>
          <p:cNvPicPr>
            <a:picLocks noChangeAspect="1" noChangeArrowheads="1"/>
          </p:cNvPicPr>
          <p:nvPr/>
        </p:nvPicPr>
        <p:blipFill>
          <a:blip r:embed="rId2" cstate="print">
            <a:lum bright="59000" contrast="-67000"/>
          </a:blip>
          <a:srcRect/>
          <a:stretch>
            <a:fillRect/>
          </a:stretch>
        </p:blipFill>
        <p:spPr bwMode="auto">
          <a:xfrm>
            <a:off x="0" y="-607852"/>
            <a:ext cx="9144000" cy="74658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-180528" y="-747713"/>
            <a:ext cx="9324528" cy="7605713"/>
          </a:xfrm>
          <a:solidFill>
            <a:srgbClr val="A6D3FC"/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робот "/>
                <a:ea typeface="Segoe UI Symbol" pitchFamily="34" charset="0"/>
              </a:rPr>
              <a:t>ЭТАПЫ БЮДЖЕТНОГО ПРОЦЕССА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/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/>
              </a:rPr>
            </a:b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/>
            </a:endParaRPr>
          </a:p>
        </p:txBody>
      </p:sp>
      <p:pic>
        <p:nvPicPr>
          <p:cNvPr id="8" name="Picture 4" descr="http://forum-forum.ru/p/wp-content/uploads/2016/11/ghnw20150901-140616-437-1000x6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-747464"/>
            <a:ext cx="3635896" cy="25922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</p:pic>
      <p:pic>
        <p:nvPicPr>
          <p:cNvPr id="5122" name="Picture 2" descr="https://www.culture.ru/storage/images/0e1c2cf4a8abcb1fc030adf27eb278fb/1cddced83d9b01d6148cea44f9af59be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-747464"/>
            <a:ext cx="3707904" cy="2592288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  <p:pic>
        <p:nvPicPr>
          <p:cNvPr id="5124" name="Picture 4" descr="https://bessonovka.pnzreg.ru/upload/iblock/9a6/9a618fd0111205010c7ef432980de8c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3789040"/>
            <a:ext cx="4752528" cy="30689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6" name="Схема 45055"/>
          <p:cNvGraphicFramePr/>
          <p:nvPr/>
        </p:nvGraphicFramePr>
        <p:xfrm>
          <a:off x="107504" y="1772816"/>
          <a:ext cx="8757840" cy="50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0" y="0"/>
            <a:ext cx="9144000" cy="170080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alt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БЮДЖЕТНЫЙ ПРОЦЕСС 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ежегодное формирование и исполнение бюджета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Box 1"/>
          <p:cNvSpPr txBox="1">
            <a:spLocks noChangeArrowheads="1"/>
          </p:cNvSpPr>
          <p:nvPr/>
        </p:nvSpPr>
        <p:spPr bwMode="auto">
          <a:xfrm>
            <a:off x="2143348" y="0"/>
            <a:ext cx="6768753" cy="1569660"/>
          </a:xfrm>
          <a:prstGeom prst="rect">
            <a:avLst/>
          </a:prstGeom>
          <a:solidFill>
            <a:schemeClr val="accent1"/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СОСТАВЛЕНИЕ ПРОЕКТА РАЙОННОГО БЮДЖЕТА ВЫТЕГОРСКОГО МУНИЦИПАЛЬНОГО РАЙОНА ОСНОВАНО НА:</a:t>
            </a: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236712" y="1988840"/>
            <a:ext cx="8511752" cy="1512168"/>
          </a:xfrm>
          <a:prstGeom prst="flowChartPunchedTape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Бюджетном послании Президента Российской Федерации </a:t>
            </a:r>
          </a:p>
        </p:txBody>
      </p:sp>
      <p:sp>
        <p:nvSpPr>
          <p:cNvPr id="13" name="Блок-схема: перфолента 12"/>
          <p:cNvSpPr/>
          <p:nvPr/>
        </p:nvSpPr>
        <p:spPr>
          <a:xfrm>
            <a:off x="236712" y="3717032"/>
            <a:ext cx="8511752" cy="1440160"/>
          </a:xfrm>
          <a:prstGeom prst="flowChartPunchedTap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Прогнозе социально-экономического развития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Вытегорского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</a:p>
        </p:txBody>
      </p:sp>
      <p:sp>
        <p:nvSpPr>
          <p:cNvPr id="14" name="Блок-схема: перфолента 13"/>
          <p:cNvSpPr/>
          <p:nvPr/>
        </p:nvSpPr>
        <p:spPr>
          <a:xfrm>
            <a:off x="236712" y="5157192"/>
            <a:ext cx="8511752" cy="1368152"/>
          </a:xfrm>
          <a:prstGeom prst="flowChartPunchedTap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направлениях бюджетной и налоговой политики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Вытегорского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</a:t>
            </a:r>
          </a:p>
        </p:txBody>
      </p:sp>
      <p:pic>
        <p:nvPicPr>
          <p:cNvPr id="9231" name="Picture 15" descr="C:\Users\User\Desktop\фото к народному бюджету\1341448602_byudzhet-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2159125" cy="155679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2324</TotalTime>
  <Words>86</Words>
  <Application>Microsoft Office PowerPoint</Application>
  <PresentationFormat>Экран (4:3)</PresentationFormat>
  <Paragraphs>12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ЭТАПЫ БЮДЖЕТНОГО ПРОЦЕССА 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Леонова</dc:creator>
  <cp:lastModifiedBy>USER</cp:lastModifiedBy>
  <cp:revision>303</cp:revision>
  <dcterms:created xsi:type="dcterms:W3CDTF">2020-11-20T07:36:31Z</dcterms:created>
  <dcterms:modified xsi:type="dcterms:W3CDTF">2021-07-05T12:51:45Z</dcterms:modified>
</cp:coreProperties>
</file>