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63" r:id="rId11"/>
    <p:sldId id="258" r:id="rId12"/>
    <p:sldId id="259" r:id="rId13"/>
    <p:sldId id="261" r:id="rId14"/>
    <p:sldId id="262" r:id="rId15"/>
    <p:sldId id="264" r:id="rId16"/>
    <p:sldId id="267" r:id="rId17"/>
    <p:sldId id="278" r:id="rId18"/>
    <p:sldId id="268" r:id="rId19"/>
    <p:sldId id="270" r:id="rId20"/>
    <p:sldId id="271" r:id="rId21"/>
    <p:sldId id="272" r:id="rId22"/>
    <p:sldId id="274" r:id="rId23"/>
    <p:sldId id="279" r:id="rId24"/>
    <p:sldId id="280" r:id="rId25"/>
    <p:sldId id="273" r:id="rId26"/>
    <p:sldId id="281" r:id="rId27"/>
    <p:sldId id="282" r:id="rId28"/>
    <p:sldId id="275" r:id="rId29"/>
    <p:sldId id="276" r:id="rId30"/>
    <p:sldId id="277" r:id="rId31"/>
    <p:sldId id="25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33CC33"/>
    <a:srgbClr val="006600"/>
    <a:srgbClr val="CAFCAE"/>
    <a:srgbClr val="AEEFFC"/>
    <a:srgbClr val="D2F7FE"/>
    <a:srgbClr val="BBF2FD"/>
    <a:srgbClr val="D3FDB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07" y="89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2.6071982340126486E-2"/>
          <c:y val="0.14298499015748062"/>
          <c:w val="0.96625978755983688"/>
          <c:h val="0.73544734251968569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Прогноз на 2019-2021 гг.</c:v>
                </c:pt>
              </c:strCache>
            </c:strRef>
          </c:tx>
          <c:spPr>
            <a:ln w="76200">
              <a:solidFill>
                <a:schemeClr val="accent1">
                  <a:lumMod val="75000"/>
                </a:schemeClr>
              </a:solidFill>
            </a:ln>
          </c:spPr>
          <c:marker>
            <c:spPr>
              <a:ln w="76200">
                <a:solidFill>
                  <a:schemeClr val="bg2">
                    <a:lumMod val="75000"/>
                  </a:schemeClr>
                </a:solidFill>
              </a:ln>
            </c:spPr>
          </c:marker>
          <c:dPt>
            <c:idx val="4"/>
            <c:marker>
              <c:spPr>
                <a:solidFill>
                  <a:schemeClr val="tx2">
                    <a:lumMod val="60000"/>
                    <a:lumOff val="40000"/>
                  </a:schemeClr>
                </a:solidFill>
                <a:ln w="76200">
                  <a:solidFill>
                    <a:srgbClr val="0070C0"/>
                  </a:solidFill>
                </a:ln>
              </c:spPr>
            </c:marker>
            <c:spPr>
              <a:ln w="76200">
                <a:solidFill>
                  <a:schemeClr val="accent1">
                    <a:lumMod val="75000"/>
                  </a:schemeClr>
                </a:solidFill>
              </a:ln>
            </c:spPr>
          </c:dPt>
          <c:dPt>
            <c:idx val="5"/>
            <c:marker>
              <c:spPr>
                <a:ln w="76200">
                  <a:solidFill>
                    <a:srgbClr val="0070C0"/>
                  </a:solidFill>
                </a:ln>
              </c:spPr>
            </c:marker>
            <c:spPr>
              <a:ln w="76200">
                <a:solidFill>
                  <a:schemeClr val="accent1">
                    <a:lumMod val="75000"/>
                  </a:schemeClr>
                </a:solidFill>
              </a:ln>
            </c:spPr>
          </c:dPt>
          <c:dPt>
            <c:idx val="6"/>
            <c:marker>
              <c:spPr>
                <a:ln w="76200">
                  <a:solidFill>
                    <a:srgbClr val="0070C0"/>
                  </a:solidFill>
                </a:ln>
              </c:spPr>
            </c:marker>
            <c:spPr>
              <a:ln w="76200">
                <a:solidFill>
                  <a:schemeClr val="accent1">
                    <a:lumMod val="7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1.2269168160059508E-2"/>
                  <c:y val="-6.25E-2"/>
                </c:manualLayout>
              </c:layout>
              <c:showVal val="1"/>
            </c:dLbl>
            <c:dLbl>
              <c:idx val="1"/>
              <c:layout>
                <c:manualLayout>
                  <c:x val="-2.9139274380141387E-2"/>
                  <c:y val="-5.9375000000000004E-2"/>
                </c:manualLayout>
              </c:layout>
              <c:showVal val="1"/>
            </c:dLbl>
            <c:dLbl>
              <c:idx val="2"/>
              <c:layout>
                <c:manualLayout>
                  <c:x val="-3.6807504480178589E-2"/>
                  <c:y val="-0.05"/>
                </c:manualLayout>
              </c:layout>
              <c:showVal val="1"/>
            </c:dLbl>
            <c:dLbl>
              <c:idx val="3"/>
              <c:layout>
                <c:manualLayout>
                  <c:x val="-2.6071982340126486E-2"/>
                  <c:y val="6.25E-2"/>
                </c:manualLayout>
              </c:layout>
              <c:showVal val="1"/>
            </c:dLbl>
            <c:dLbl>
              <c:idx val="4"/>
              <c:layout>
                <c:manualLayout>
                  <c:x val="-6.9014070900334845E-2"/>
                  <c:y val="-4.3749999999999997E-2"/>
                </c:manualLayout>
              </c:layout>
              <c:showVal val="1"/>
            </c:dLbl>
            <c:dLbl>
              <c:idx val="5"/>
              <c:layout>
                <c:manualLayout>
                  <c:x val="-5.0610318660245367E-2"/>
                  <c:y val="-5.6249999999999953E-2"/>
                </c:manualLayout>
              </c:layout>
              <c:showVal val="1"/>
            </c:dLbl>
            <c:dLbl>
              <c:idx val="6"/>
              <c:layout>
                <c:manualLayout>
                  <c:x val="-1.5336460200074386E-2"/>
                  <c:y val="-6.5625000000000003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3">
                  <c:v>280.89999999999975</c:v>
                </c:pt>
                <c:pt idx="4">
                  <c:v>329</c:v>
                </c:pt>
                <c:pt idx="5">
                  <c:v>342.9</c:v>
                </c:pt>
                <c:pt idx="6">
                  <c:v>331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Учтено в бюджете на 2018-2020 гг.</c:v>
                </c:pt>
              </c:strCache>
            </c:strRef>
          </c:tx>
          <c:spPr>
            <a:ln w="76200"/>
          </c:spPr>
          <c:marker>
            <c:spPr>
              <a:ln w="76200"/>
            </c:spPr>
          </c:marker>
          <c:dLbls>
            <c:dLbl>
              <c:idx val="3"/>
              <c:delete val="1"/>
            </c:dLbl>
            <c:dLbl>
              <c:idx val="4"/>
              <c:layout>
                <c:manualLayout>
                  <c:x val="-7.6682301000371988E-3"/>
                  <c:y val="7.8125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</c:dLbl>
            <c:dLbl>
              <c:idx val="5"/>
              <c:layout>
                <c:manualLayout>
                  <c:x val="1.0735522140052195E-2"/>
                  <c:y val="-6.2500000000000047E-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</c:dLbl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3">
                  <c:v>280.89999999999975</c:v>
                </c:pt>
                <c:pt idx="4">
                  <c:v>289.95</c:v>
                </c:pt>
                <c:pt idx="5">
                  <c:v>301.3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2015-2018 гг. </c:v>
                </c:pt>
              </c:strCache>
            </c:strRef>
          </c:tx>
          <c:spPr>
            <a:ln w="76200"/>
          </c:spPr>
          <c:marker>
            <c:spPr>
              <a:ln w="76200"/>
            </c:spPr>
          </c:marker>
          <c:cat>
            <c:numRef>
              <c:f>Лист1!$A$2:$A$8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283.5</c:v>
                </c:pt>
                <c:pt idx="1">
                  <c:v>283.89999999999975</c:v>
                </c:pt>
                <c:pt idx="2">
                  <c:v>268.8</c:v>
                </c:pt>
                <c:pt idx="3">
                  <c:v>280.89999999999975</c:v>
                </c:pt>
              </c:numCache>
            </c:numRef>
          </c:val>
        </c:ser>
        <c:marker val="1"/>
        <c:axId val="122776192"/>
        <c:axId val="122807424"/>
      </c:lineChart>
      <c:catAx>
        <c:axId val="122776192"/>
        <c:scaling>
          <c:orientation val="minMax"/>
        </c:scaling>
        <c:axPos val="b"/>
        <c:numFmt formatCode="General" sourceLinked="1"/>
        <c:tickLblPos val="nextTo"/>
        <c:spPr>
          <a:ln w="22225" cmpd="sng"/>
        </c:spPr>
        <c:crossAx val="122807424"/>
        <c:crosses val="autoZero"/>
        <c:auto val="1"/>
        <c:lblAlgn val="ctr"/>
        <c:lblOffset val="100"/>
        <c:tickLblSkip val="1"/>
      </c:catAx>
      <c:valAx>
        <c:axId val="122807424"/>
        <c:scaling>
          <c:orientation val="minMax"/>
          <c:min val="250"/>
        </c:scaling>
        <c:delete val="1"/>
        <c:axPos val="l"/>
        <c:numFmt formatCode="General" sourceLinked="1"/>
        <c:tickLblPos val="none"/>
        <c:crossAx val="122776192"/>
        <c:crosses val="autoZero"/>
        <c:crossBetween val="between"/>
        <c:majorUnit val="50"/>
      </c:valAx>
      <c:spPr>
        <a:ln w="76200"/>
      </c:spPr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4"/>
              <c:layout>
                <c:manualLayout>
                  <c:x val="0"/>
                  <c:y val="-5.5921970729539527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Лист1!$A$2:$A$6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0.30000000000000004</c:v>
                </c:pt>
                <c:pt idx="1">
                  <c:v>0.4</c:v>
                </c:pt>
                <c:pt idx="2">
                  <c:v>0.1</c:v>
                </c:pt>
                <c:pt idx="3">
                  <c:v>0.15000000000000002</c:v>
                </c:pt>
                <c:pt idx="4">
                  <c:v>0.05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7.8386352133713571E-3"/>
                  <c:y val="-1.7636929230085554E-2"/>
                </c:manualLayout>
              </c:layout>
              <c:showVal val="1"/>
            </c:dLbl>
            <c:dLbl>
              <c:idx val="2"/>
              <c:layout>
                <c:manualLayout>
                  <c:x val="4.7031811280228132E-2"/>
                  <c:y val="-0.1704903158908270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 formatCode="0.0%">
                  <c:v>9.3000000000000055E-2</c:v>
                </c:pt>
                <c:pt idx="1">
                  <c:v>0.41000000000000009</c:v>
                </c:pt>
                <c:pt idx="2" formatCode="0.0%">
                  <c:v>0.49700000000000011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4"/>
              <c:layout>
                <c:manualLayout>
                  <c:x val="-1.1380390601290823E-2"/>
                  <c:y val="-3.0941981105413248E-2"/>
                </c:manualLayout>
              </c:layout>
              <c:showVal val="1"/>
            </c:dLbl>
            <c:dLbl>
              <c:idx val="5"/>
              <c:layout>
                <c:manualLayout>
                  <c:x val="-3.7934635337636183E-3"/>
                  <c:y val="-3.7130377326495899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Лист1!$A$2:$A$7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0.45300000000000001</c:v>
                </c:pt>
                <c:pt idx="1">
                  <c:v>9.0000000000000028E-3</c:v>
                </c:pt>
                <c:pt idx="2">
                  <c:v>0.41900000000000009</c:v>
                </c:pt>
                <c:pt idx="3">
                  <c:v>4.0000000000000018E-3</c:v>
                </c:pt>
                <c:pt idx="4">
                  <c:v>5.9000000000000011E-2</c:v>
                </c:pt>
                <c:pt idx="5">
                  <c:v>5.6000000000000001E-2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2"/>
              <c:layout>
                <c:manualLayout>
                  <c:x val="-0.11086069801768057"/>
                  <c:y val="-0.11139113197948766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sz="1400" b="1" dirty="0"/>
                      <a:t>3,5</a:t>
                    </a:r>
                    <a:r>
                      <a:rPr lang="en-US" b="1" dirty="0"/>
                      <a:t>%</a:t>
                    </a:r>
                  </a:p>
                </c:rich>
              </c:tx>
              <c:spPr/>
              <c:showVal val="1"/>
            </c:dLbl>
            <c:dLbl>
              <c:idx val="3"/>
              <c:layout>
                <c:manualLayout>
                  <c:x val="2.0156490548669196E-2"/>
                  <c:y val="-0.1345979832650174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0.58099999999999996</c:v>
                </c:pt>
                <c:pt idx="1">
                  <c:v>0.34900000000000009</c:v>
                </c:pt>
                <c:pt idx="2">
                  <c:v>3.500000000000001E-2</c:v>
                </c:pt>
                <c:pt idx="3">
                  <c:v>3.500000000000001E-2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1"/>
              <c:layout>
                <c:manualLayout>
                  <c:x val="3.441352044894741E-2"/>
                  <c:y val="0.14390486415437484"/>
                </c:manualLayout>
              </c:layout>
              <c:showVal val="1"/>
            </c:dLbl>
            <c:dLbl>
              <c:idx val="2"/>
              <c:layout>
                <c:manualLayout>
                  <c:x val="-5.5921970729539527E-2"/>
                  <c:y val="0.14390486415437484"/>
                </c:manualLayout>
              </c:layout>
              <c:showVal val="1"/>
            </c:dLbl>
            <c:dLbl>
              <c:idx val="5"/>
              <c:layout>
                <c:manualLayout>
                  <c:x val="-0.10324056134684222"/>
                  <c:y val="-9.8934594106132701E-2"/>
                </c:manualLayout>
              </c:layout>
              <c:showVal val="1"/>
            </c:dLbl>
            <c:dLbl>
              <c:idx val="6"/>
              <c:layout>
                <c:manualLayout>
                  <c:x val="-2.1508450280592128E-2"/>
                  <c:y val="-0.13491081014472642"/>
                </c:manualLayout>
              </c:layout>
              <c:showVal val="1"/>
            </c:dLbl>
            <c:dLbl>
              <c:idx val="7"/>
              <c:layout>
                <c:manualLayout>
                  <c:x val="-4.301690056118467E-3"/>
                  <c:y val="-2.2485135024121059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Лист1!$A$2:$A$9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0.47700000000000009</c:v>
                </c:pt>
                <c:pt idx="1">
                  <c:v>1.6000000000000007E-2</c:v>
                </c:pt>
                <c:pt idx="2">
                  <c:v>4.5000000000000012E-2</c:v>
                </c:pt>
                <c:pt idx="3">
                  <c:v>0.34100000000000008</c:v>
                </c:pt>
                <c:pt idx="4">
                  <c:v>5.0000000000000018E-3</c:v>
                </c:pt>
                <c:pt idx="5">
                  <c:v>1.4E-2</c:v>
                </c:pt>
                <c:pt idx="6">
                  <c:v>1.0999999999999998E-2</c:v>
                </c:pt>
                <c:pt idx="7">
                  <c:v>9.1000000000000025E-2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7628390201224862E-2"/>
          <c:y val="0"/>
          <c:w val="0.66730607805210662"/>
          <c:h val="0.9292834833688276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B prst="convex"/>
            </a:sp3d>
          </c:spPr>
          <c:dPt>
            <c:idx val="0"/>
            <c:spPr>
              <a:solidFill>
                <a:srgbClr val="0070C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73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2%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73,</a:t>
                    </a:r>
                    <a:r>
                      <a:rPr lang="ru-RU" smtClean="0"/>
                      <a:t>1</a:t>
                    </a:r>
                    <a:r>
                      <a:rPr lang="en-US" smtClean="0"/>
                      <a:t>0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76</a:t>
                    </a:r>
                    <a:r>
                      <a:rPr lang="ru-RU" smtClean="0"/>
                      <a:t>,0%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76,1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78,4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Факт 2017г</c:v>
                </c:pt>
                <c:pt idx="1">
                  <c:v>Бюджет на 2018 г</c:v>
                </c:pt>
                <c:pt idx="2">
                  <c:v>Прогноз на 2019 г </c:v>
                </c:pt>
                <c:pt idx="3">
                  <c:v>Прогноз на 2020 г</c:v>
                </c:pt>
                <c:pt idx="4">
                  <c:v>Прогноз на 2021 г 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73.2</c:v>
                </c:pt>
                <c:pt idx="1">
                  <c:v>73.099999999999994</c:v>
                </c:pt>
                <c:pt idx="2" formatCode="General">
                  <c:v>76</c:v>
                </c:pt>
                <c:pt idx="3" formatCode="General">
                  <c:v>76.099999999999994</c:v>
                </c:pt>
                <c:pt idx="4" formatCode="General">
                  <c:v>78.400000000000006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6,7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6,4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6,6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6,7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7,4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Факт 2017г</c:v>
                </c:pt>
                <c:pt idx="1">
                  <c:v>Бюджет на 2018 г</c:v>
                </c:pt>
                <c:pt idx="2">
                  <c:v>Прогноз на 2019 г </c:v>
                </c:pt>
                <c:pt idx="3">
                  <c:v>Прогноз на 2020 г</c:v>
                </c:pt>
                <c:pt idx="4">
                  <c:v>Прогноз на 2021 г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6.7</c:v>
                </c:pt>
                <c:pt idx="1">
                  <c:v>6.4</c:v>
                </c:pt>
                <c:pt idx="2">
                  <c:v>6.6</c:v>
                </c:pt>
                <c:pt idx="3">
                  <c:v>6.7</c:v>
                </c:pt>
                <c:pt idx="4">
                  <c:v>7.4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УСН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3,9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4,2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4,5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4,6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6,2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Факт 2017г</c:v>
                </c:pt>
                <c:pt idx="1">
                  <c:v>Бюджет на 2018 г</c:v>
                </c:pt>
                <c:pt idx="2">
                  <c:v>Прогноз на 2019 г </c:v>
                </c:pt>
                <c:pt idx="3">
                  <c:v>Прогноз на 2020 г</c:v>
                </c:pt>
                <c:pt idx="4">
                  <c:v>Прогноз на 2021 г 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3.9</c:v>
                </c:pt>
                <c:pt idx="1">
                  <c:v>4.2</c:v>
                </c:pt>
                <c:pt idx="2">
                  <c:v>4.5</c:v>
                </c:pt>
                <c:pt idx="3">
                  <c:v>4.5999999999999996</c:v>
                </c:pt>
                <c:pt idx="4">
                  <c:v>6.2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ЕНВД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rPr>
                      <a:t>8</a:t>
                    </a:r>
                    <a:r>
                      <a:rPr lang="ru-RU" smtClean="0"/>
                      <a:t>,0%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rPr>
                      <a:t>7</a:t>
                    </a:r>
                    <a:r>
                      <a:rPr lang="en-US" smtClean="0"/>
                      <a:t>,1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rPr>
                      <a:t>6</a:t>
                    </a:r>
                    <a:r>
                      <a:rPr lang="en-US" smtClean="0"/>
                      <a:t>,3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rPr>
                      <a:t>6</a:t>
                    </a:r>
                    <a:r>
                      <a:rPr lang="en-US" smtClean="0"/>
                      <a:t>,2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rPr>
                      <a:t>1</a:t>
                    </a:r>
                    <a:r>
                      <a:rPr lang="ru-RU" sz="1400" dirty="0" smtClean="0"/>
                      <a:t>,5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accent2">
                        <a:lumMod val="40000"/>
                        <a:lumOff val="6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Факт 2017г</c:v>
                </c:pt>
                <c:pt idx="1">
                  <c:v>Бюджет на 2018 г</c:v>
                </c:pt>
                <c:pt idx="2">
                  <c:v>Прогноз на 2019 г </c:v>
                </c:pt>
                <c:pt idx="3">
                  <c:v>Прогноз на 2020 г</c:v>
                </c:pt>
                <c:pt idx="4">
                  <c:v>Прогноз на 2021 г 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8</c:v>
                </c:pt>
                <c:pt idx="1">
                  <c:v>7.1</c:v>
                </c:pt>
                <c:pt idx="2">
                  <c:v>6.3</c:v>
                </c:pt>
                <c:pt idx="3">
                  <c:v>6.2</c:v>
                </c:pt>
                <c:pt idx="4">
                  <c:v>1.5</c:v>
                </c:pt>
              </c:numCache>
            </c:numRef>
          </c:val>
        </c:ser>
        <c:ser>
          <c:idx val="4"/>
          <c:order val="4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8,3%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9,2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6,6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6,3%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6,6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Факт 2017г</c:v>
                </c:pt>
                <c:pt idx="1">
                  <c:v>Бюджет на 2018 г</c:v>
                </c:pt>
                <c:pt idx="2">
                  <c:v>Прогноз на 2019 г </c:v>
                </c:pt>
                <c:pt idx="3">
                  <c:v>Прогноз на 2020 г</c:v>
                </c:pt>
                <c:pt idx="4">
                  <c:v>Прогноз на 2021 г 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8.3000000000000007</c:v>
                </c:pt>
                <c:pt idx="1">
                  <c:v>9.2000000000000011</c:v>
                </c:pt>
                <c:pt idx="2">
                  <c:v>6.6</c:v>
                </c:pt>
                <c:pt idx="3">
                  <c:v>6.3</c:v>
                </c:pt>
                <c:pt idx="4">
                  <c:v>6.6</c:v>
                </c:pt>
              </c:numCache>
            </c:numRef>
          </c:val>
        </c:ser>
        <c:ser>
          <c:idx val="5"/>
          <c:order val="5"/>
          <c:tx>
            <c:strRef>
              <c:f>Лист1!$F$1</c:f>
              <c:strCache>
                <c:ptCount val="1"/>
                <c:pt idx="0">
                  <c:v>иные налоговые и неналоговые доходы 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Факт 2017г</c:v>
                </c:pt>
                <c:pt idx="1">
                  <c:v>Бюджет на 2018 г</c:v>
                </c:pt>
                <c:pt idx="2">
                  <c:v>Прогноз на 2019 г </c:v>
                </c:pt>
                <c:pt idx="3">
                  <c:v>Прогноз на 2020 г</c:v>
                </c:pt>
                <c:pt idx="4">
                  <c:v>Прогноз на 2021 г 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</c:numCache>
            </c:numRef>
          </c:val>
        </c:ser>
        <c:gapWidth val="17"/>
        <c:overlap val="100"/>
        <c:axId val="118310400"/>
        <c:axId val="118311936"/>
      </c:barChart>
      <c:catAx>
        <c:axId val="11831040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8311936"/>
        <c:crosses val="autoZero"/>
        <c:auto val="1"/>
        <c:lblAlgn val="ctr"/>
        <c:lblOffset val="100"/>
      </c:catAx>
      <c:valAx>
        <c:axId val="118311936"/>
        <c:scaling>
          <c:orientation val="minMax"/>
        </c:scaling>
        <c:delete val="1"/>
        <c:axPos val="l"/>
        <c:numFmt formatCode="0.00%" sourceLinked="1"/>
        <c:tickLblPos val="none"/>
        <c:crossAx val="118310400"/>
        <c:crosses val="autoZero"/>
        <c:crossBetween val="between"/>
        <c:majorUnit val="20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74957530834655595"/>
          <c:y val="0.38350067046813918"/>
          <c:w val="0.23535039316619163"/>
          <c:h val="0.36014861397829206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7133737277054693E-2"/>
          <c:y val="4.0417962818946072E-2"/>
          <c:w val="0.95736126999319981"/>
          <c:h val="0.8977379249527829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9 мес 2018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11.3</c:v>
                </c:pt>
                <c:pt idx="1">
                  <c:v>17.399999999999999</c:v>
                </c:pt>
                <c:pt idx="2">
                  <c:v>18.899999999999999</c:v>
                </c:pt>
                <c:pt idx="3">
                  <c:v>24</c:v>
                </c:pt>
                <c:pt idx="4">
                  <c:v>22.9</c:v>
                </c:pt>
              </c:numCache>
            </c:numRef>
          </c:val>
        </c:ser>
        <c:gapWidth val="17"/>
        <c:axId val="118091776"/>
        <c:axId val="118092160"/>
      </c:barChart>
      <c:catAx>
        <c:axId val="1180917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8092160"/>
        <c:crosses val="autoZero"/>
        <c:auto val="1"/>
        <c:lblAlgn val="ctr"/>
        <c:lblOffset val="100"/>
      </c:catAx>
      <c:valAx>
        <c:axId val="118092160"/>
        <c:scaling>
          <c:orientation val="minMax"/>
          <c:max val="150"/>
        </c:scaling>
        <c:delete val="1"/>
        <c:axPos val="l"/>
        <c:numFmt formatCode="General" sourceLinked="1"/>
        <c:tickLblPos val="none"/>
        <c:crossAx val="1180917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7067996029115046E-2"/>
          <c:y val="9.700311076547051E-2"/>
          <c:w val="0.93741734789324427"/>
          <c:h val="0.6493188256860349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Лист1!$A$2:$A$5</c:f>
              <c:strCache>
                <c:ptCount val="4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  <c:pt idx="3">
                  <c:v>2021 г.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112</c:v>
                </c:pt>
                <c:pt idx="1">
                  <c:v>178.9</c:v>
                </c:pt>
                <c:pt idx="2">
                  <c:v>161.1</c:v>
                </c:pt>
                <c:pt idx="3">
                  <c:v>133.4</c:v>
                </c:pt>
              </c:numCache>
            </c:numRef>
          </c:val>
        </c:ser>
        <c:gapWidth val="42"/>
        <c:axId val="123119872"/>
        <c:axId val="123121664"/>
      </c:barChart>
      <c:catAx>
        <c:axId val="12311987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3121664"/>
        <c:crosses val="autoZero"/>
        <c:auto val="1"/>
        <c:lblAlgn val="ctr"/>
        <c:lblOffset val="100"/>
      </c:catAx>
      <c:valAx>
        <c:axId val="123121664"/>
        <c:scaling>
          <c:orientation val="minMax"/>
        </c:scaling>
        <c:delete val="1"/>
        <c:axPos val="l"/>
        <c:numFmt formatCode="General" sourceLinked="1"/>
        <c:tickLblPos val="none"/>
        <c:crossAx val="123119872"/>
        <c:crosses val="autoZero"/>
        <c:crossBetween val="between"/>
      </c:valAx>
    </c:plotArea>
    <c:plotVisOnly val="1"/>
  </c:chart>
  <c:spPr>
    <a:ln w="38100">
      <a:solidFill>
        <a:srgbClr val="C00000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Лист1!$A$2:$A$5</c:f>
              <c:strCache>
                <c:ptCount val="4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  <c:pt idx="3">
                  <c:v>2021 г.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261.3</c:v>
                </c:pt>
                <c:pt idx="1">
                  <c:v>283</c:v>
                </c:pt>
                <c:pt idx="2">
                  <c:v>278.60000000000002</c:v>
                </c:pt>
                <c:pt idx="3">
                  <c:v>279</c:v>
                </c:pt>
              </c:numCache>
            </c:numRef>
          </c:val>
        </c:ser>
        <c:gapWidth val="46"/>
        <c:axId val="123225216"/>
        <c:axId val="123226752"/>
      </c:barChart>
      <c:catAx>
        <c:axId val="12322521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3226752"/>
        <c:crosses val="autoZero"/>
        <c:auto val="1"/>
        <c:lblAlgn val="ctr"/>
        <c:lblOffset val="100"/>
      </c:catAx>
      <c:valAx>
        <c:axId val="123226752"/>
        <c:scaling>
          <c:orientation val="minMax"/>
          <c:min val="100"/>
        </c:scaling>
        <c:delete val="1"/>
        <c:axPos val="l"/>
        <c:numFmt formatCode="General" sourceLinked="1"/>
        <c:tickLblPos val="none"/>
        <c:crossAx val="123225216"/>
        <c:crosses val="autoZero"/>
        <c:crossBetween val="between"/>
      </c:valAx>
    </c:plotArea>
    <c:plotVisOnly val="1"/>
  </c:chart>
  <c:spPr>
    <a:ln w="38100">
      <a:solidFill>
        <a:srgbClr val="C00000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2060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Лист1!$A$2:$A$5</c:f>
              <c:strCache>
                <c:ptCount val="4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  <c:pt idx="3">
                  <c:v>2021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13.5</c:v>
                </c:pt>
                <c:pt idx="1">
                  <c:v>13.5</c:v>
                </c:pt>
                <c:pt idx="2">
                  <c:v>13.5</c:v>
                </c:pt>
                <c:pt idx="3">
                  <c:v>13.5</c:v>
                </c:pt>
              </c:numCache>
            </c:numRef>
          </c:val>
        </c:ser>
        <c:gapWidth val="62"/>
        <c:axId val="123267328"/>
        <c:axId val="123174912"/>
      </c:barChart>
      <c:catAx>
        <c:axId val="1232673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3174912"/>
        <c:crosses val="autoZero"/>
        <c:auto val="1"/>
        <c:lblAlgn val="ctr"/>
        <c:lblOffset val="100"/>
      </c:catAx>
      <c:valAx>
        <c:axId val="123174912"/>
        <c:scaling>
          <c:orientation val="minMax"/>
        </c:scaling>
        <c:delete val="1"/>
        <c:axPos val="l"/>
        <c:numFmt formatCode="General" sourceLinked="1"/>
        <c:tickLblPos val="none"/>
        <c:crossAx val="1232673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2"/>
                <c:pt idx="0">
                  <c:v>"Программные" расходы</c:v>
                </c:pt>
                <c:pt idx="1">
                  <c:v>Другие расходы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0.97100000000000031</c:v>
                </c:pt>
                <c:pt idx="1">
                  <c:v>2.9000000000000001E-2</c:v>
                </c:pt>
              </c:numCache>
            </c:numRef>
          </c:val>
        </c:ser>
        <c:firstSliceAng val="0"/>
      </c:pieChart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2331511494206161E-3"/>
          <c:y val="1.8137633504407873E-2"/>
          <c:w val="0.96845427292179853"/>
          <c:h val="0.8680506355395857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>
                <c:manualLayout>
                  <c:x val="7.1694834268640432E-3"/>
                  <c:y val="5.782599747569033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7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1.4338966853728078E-3"/>
                  <c:y val="7.255053401763156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,1%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0,6%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0,1%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Развитие образования</c:v>
                </c:pt>
                <c:pt idx="1">
                  <c:v>Совершенствование социальной политики</c:v>
                </c:pt>
                <c:pt idx="2">
                  <c:v>Совершенствование муниципального управления</c:v>
                </c:pt>
                <c:pt idx="3">
                  <c:v>Формирование комфортной среды проживания</c:v>
                </c:pt>
                <c:pt idx="4">
                  <c:v>Охрана окружающей среды</c:v>
                </c:pt>
                <c:pt idx="5">
                  <c:v>Комплексная безопасновть жизнедеятельности</c:v>
                </c:pt>
                <c:pt idx="6">
                  <c:v>Формирование благоприятного инвестиционного климата</c:v>
                </c:pt>
                <c:pt idx="7">
                  <c:v>Развитие кадрового потенциала в здавоохранении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0.58499999999999996</c:v>
                </c:pt>
                <c:pt idx="1">
                  <c:v>0.253</c:v>
                </c:pt>
                <c:pt idx="2">
                  <c:v>8.4000000000000047E-2</c:v>
                </c:pt>
                <c:pt idx="3">
                  <c:v>5.8000000000000003E-2</c:v>
                </c:pt>
                <c:pt idx="4">
                  <c:v>1.0999999999999998E-2</c:v>
                </c:pt>
                <c:pt idx="5">
                  <c:v>6.0000000000000027E-3</c:v>
                </c:pt>
                <c:pt idx="6">
                  <c:v>3.0000000000000014E-3</c:v>
                </c:pt>
                <c:pt idx="7">
                  <c:v>1.0000000000000007E-3</c:v>
                </c:pt>
              </c:numCache>
            </c:numRef>
          </c:val>
        </c:ser>
        <c:gapWidth val="55"/>
        <c:axId val="123123968"/>
        <c:axId val="123331712"/>
      </c:barChart>
      <c:catAx>
        <c:axId val="123123968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23331712"/>
        <c:crosses val="autoZero"/>
        <c:auto val="1"/>
        <c:lblAlgn val="ctr"/>
        <c:lblOffset val="100"/>
      </c:catAx>
      <c:valAx>
        <c:axId val="123331712"/>
        <c:scaling>
          <c:orientation val="minMax"/>
          <c:min val="0"/>
        </c:scaling>
        <c:delete val="1"/>
        <c:axPos val="l"/>
        <c:numFmt formatCode="0.00%" sourceLinked="1"/>
        <c:tickLblPos val="none"/>
        <c:crossAx val="123123968"/>
        <c:crosses val="autoZero"/>
        <c:crossBetween val="between"/>
        <c:majorUnit val="0.2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1483185603351387"/>
          <c:y val="0.24643973798829619"/>
          <c:w val="0.76781653462441335"/>
          <c:h val="0.796803036986120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00" smtClean="0"/>
                      <a:t>7</a:t>
                    </a:r>
                    <a:r>
                      <a:rPr lang="en-US" smtClean="0"/>
                      <a:t>9,6%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-3.5675141535487453E-3"/>
                  <c:y val="8.9966011907027608E-3"/>
                </c:manualLayout>
              </c:layout>
              <c:showVal val="1"/>
            </c:dLbl>
            <c:dLbl>
              <c:idx val="2"/>
              <c:layout>
                <c:manualLayout>
                  <c:x val="-9.2762720956370698E-2"/>
                  <c:y val="-6.8361735317391023E-2"/>
                </c:manualLayout>
              </c:layout>
              <c:showVal val="1"/>
            </c:dLbl>
            <c:dLbl>
              <c:idx val="3"/>
              <c:layout>
                <c:manualLayout>
                  <c:x val="-1.6235823030550739E-2"/>
                  <c:y val="-0.14398201787103027"/>
                </c:manualLayout>
              </c:layout>
              <c:showVal val="1"/>
            </c:dLbl>
            <c:dLbl>
              <c:idx val="4"/>
              <c:layout>
                <c:manualLayout>
                  <c:x val="-0.10193081383467863"/>
                  <c:y val="-0.14998248493931524"/>
                </c:manualLayout>
              </c:layout>
              <c:showVal val="1"/>
            </c:dLbl>
            <c:dLbl>
              <c:idx val="5"/>
              <c:layout>
                <c:manualLayout>
                  <c:x val="-3.2509323592520692E-2"/>
                  <c:y val="-0.18641862922260341"/>
                </c:manualLayout>
              </c:layout>
              <c:showVal val="1"/>
            </c:dLbl>
            <c:dLbl>
              <c:idx val="6"/>
              <c:layout>
                <c:manualLayout>
                  <c:x val="-0.10986704301624607"/>
                  <c:y val="-0.10506712406104537"/>
                </c:manualLayout>
              </c:layout>
              <c:showVal val="1"/>
            </c:dLbl>
            <c:dLbl>
              <c:idx val="7"/>
              <c:layout>
                <c:manualLayout>
                  <c:x val="1.9394349647491576E-3"/>
                  <c:y val="-3.0027275880911208E-2"/>
                </c:manualLayout>
              </c:layout>
              <c:showVal val="1"/>
            </c:dLbl>
            <c:dLbl>
              <c:idx val="8"/>
              <c:layout>
                <c:manualLayout>
                  <c:x val="-1.1014611218963865E-2"/>
                  <c:y val="-5.6035440506610405E-2"/>
                </c:manualLayout>
              </c:layout>
              <c:showVal val="1"/>
            </c:dLbl>
            <c:dLbl>
              <c:idx val="9"/>
              <c:layout>
                <c:manualLayout>
                  <c:x val="6.3682691325227386E-2"/>
                  <c:y val="-0.1315134486190877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Лист1!$A$2:$A$11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0.79600000000000004</c:v>
                </c:pt>
                <c:pt idx="1">
                  <c:v>0.10800000000000003</c:v>
                </c:pt>
                <c:pt idx="2">
                  <c:v>1.4E-2</c:v>
                </c:pt>
                <c:pt idx="3">
                  <c:v>1.0000000000000005E-3</c:v>
                </c:pt>
                <c:pt idx="4">
                  <c:v>2.0000000000000009E-3</c:v>
                </c:pt>
                <c:pt idx="5">
                  <c:v>2.0000000000000009E-3</c:v>
                </c:pt>
                <c:pt idx="6">
                  <c:v>3.0000000000000009E-3</c:v>
                </c:pt>
                <c:pt idx="7">
                  <c:v>2.8000000000000001E-2</c:v>
                </c:pt>
                <c:pt idx="8">
                  <c:v>3.6999999999999998E-2</c:v>
                </c:pt>
                <c:pt idx="9">
                  <c:v>1.0000000000000004E-2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D0B24-B442-45A9-B240-90AA1BB781AF}" type="doc">
      <dgm:prSet loTypeId="urn:microsoft.com/office/officeart/2005/8/layout/bProcess2" loCatId="process" qsTypeId="urn:microsoft.com/office/officeart/2005/8/quickstyle/3d3" qsCatId="3D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ru-RU"/>
        </a:p>
      </dgm:t>
    </dgm:pt>
    <dgm:pt modelId="{2E3EE698-1303-4126-AA07-AFE2113DA74C}">
      <dgm:prSet phldrT="[Текст]" custT="1"/>
      <dgm:spPr>
        <a:solidFill>
          <a:schemeClr val="accent6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</a:t>
          </a:r>
          <a:r>
            <a: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проекта бюджета на очередной год и плановый период</a:t>
          </a:r>
          <a:endParaRPr lang="ru-RU" sz="16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C751F5-B06E-472F-844F-602CDAAFD3AF}" type="parTrans" cxnId="{E6D9FA6C-D246-4F23-9877-B36043545B6D}">
      <dgm:prSet/>
      <dgm:spPr/>
      <dgm:t>
        <a:bodyPr/>
        <a:lstStyle/>
        <a:p>
          <a:endParaRPr lang="ru-RU"/>
        </a:p>
      </dgm:t>
    </dgm:pt>
    <dgm:pt modelId="{95412C5D-C059-4441-8BEC-FC7C47BD64C7}" type="sibTrans" cxnId="{E6D9FA6C-D246-4F23-9877-B36043545B6D}">
      <dgm:prSet/>
      <dgm:spPr>
        <a:solidFill>
          <a:schemeClr val="accent6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82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B7A77199-53A8-4393-B6C2-B5B1CE7DE1FF}">
      <dgm:prSet phldrT="[Текст]" custT="1"/>
      <dgm:spPr>
        <a:solidFill>
          <a:schemeClr val="accent3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</a:t>
          </a:r>
          <a:r>
            <a: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проекта бюджета на очередной год и плановый период</a:t>
          </a:r>
          <a:endParaRPr lang="ru-RU" sz="16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E65F55-7176-4C0A-96EF-D801B62F8194}" type="parTrans" cxnId="{027E5979-444C-4C36-B870-AC25C3F03A2E}">
      <dgm:prSet/>
      <dgm:spPr/>
      <dgm:t>
        <a:bodyPr/>
        <a:lstStyle/>
        <a:p>
          <a:endParaRPr lang="ru-RU"/>
        </a:p>
      </dgm:t>
    </dgm:pt>
    <dgm:pt modelId="{287F10A2-748F-4199-B42C-DA22E20008A8}" type="sibTrans" cxnId="{027E5979-444C-4C36-B870-AC25C3F03A2E}">
      <dgm:prSet/>
      <dgm:spPr>
        <a:solidFill>
          <a:schemeClr val="accent3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82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0CA7F5BA-F3F0-48FB-B72A-64C1D4BC53AF}">
      <dgm:prSet phldrT="[Текст]" custT="1"/>
      <dgm:spPr>
        <a:solidFill>
          <a:srgbClr val="10FC2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</a:t>
          </a:r>
          <a:r>
            <a: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проекта бюджета на очередной год и плановый период </a:t>
          </a:r>
          <a:endParaRPr lang="ru-RU" sz="16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3E46C8-A04C-4A36-944E-C142242F188A}" type="parTrans" cxnId="{6AFB7A93-108A-4653-B317-3BA967715E66}">
      <dgm:prSet/>
      <dgm:spPr/>
      <dgm:t>
        <a:bodyPr/>
        <a:lstStyle/>
        <a:p>
          <a:endParaRPr lang="ru-RU"/>
        </a:p>
      </dgm:t>
    </dgm:pt>
    <dgm:pt modelId="{2A6B6099-5637-4B34-8966-3D5378A05D66}" type="sibTrans" cxnId="{6AFB7A93-108A-4653-B317-3BA967715E66}">
      <dgm:prSet/>
      <dgm:spPr>
        <a:solidFill>
          <a:srgbClr val="10FC2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82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5AF79B77-94F8-48EA-B638-B68C11E9B64A}">
      <dgm:prSet phldrT="[Текст]" custT="1"/>
      <dgm:spPr>
        <a:solidFill>
          <a:srgbClr val="00FF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</a:t>
          </a:r>
          <a:r>
            <a: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бюджета в текущем году</a:t>
          </a:r>
          <a:endParaRPr lang="ru-RU" sz="16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CB47BD-93DC-4040-9994-E2DA6D4B8AB0}" type="parTrans" cxnId="{D04FC27F-4304-4A6E-8AAD-311B6C507A31}">
      <dgm:prSet/>
      <dgm:spPr/>
      <dgm:t>
        <a:bodyPr/>
        <a:lstStyle/>
        <a:p>
          <a:endParaRPr lang="ru-RU"/>
        </a:p>
      </dgm:t>
    </dgm:pt>
    <dgm:pt modelId="{932F1289-88EA-4F77-8DBD-24AB3CE6D507}" type="sibTrans" cxnId="{D04FC27F-4304-4A6E-8AAD-311B6C507A31}">
      <dgm:prSet/>
      <dgm:spPr>
        <a:solidFill>
          <a:srgbClr val="00FF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82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75FDD461-904F-457A-B3B5-D9B5726E969A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отчета </a:t>
          </a:r>
          <a:r>
            <a:rPr lang="ru-RU" sz="1600" b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 исполнении </a:t>
          </a:r>
          <a:r>
            <a: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бюджета предыдущего года</a:t>
          </a:r>
          <a:endParaRPr lang="ru-RU" sz="16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A818DB-F49C-437A-BE66-6E02D3ED3088}" type="parTrans" cxnId="{4AFF21D1-A8B7-4287-A5AD-D4D281F39BD4}">
      <dgm:prSet/>
      <dgm:spPr/>
      <dgm:t>
        <a:bodyPr/>
        <a:lstStyle/>
        <a:p>
          <a:endParaRPr lang="ru-RU"/>
        </a:p>
      </dgm:t>
    </dgm:pt>
    <dgm:pt modelId="{CFFB5ED8-2F68-472A-9AB7-9390365CB2E1}" type="sibTrans" cxnId="{4AFF21D1-A8B7-4287-A5AD-D4D281F39BD4}">
      <dgm:prSet/>
      <dgm:spPr>
        <a:solidFill>
          <a:srgbClr val="FFFF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82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D8DA81EC-3A57-4F69-9022-D60796266FC4}">
      <dgm:prSet phldrT="[Текст]" custT="1"/>
      <dgm:spPr>
        <a:solidFill>
          <a:srgbClr val="FF99CC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отчета </a:t>
          </a:r>
          <a:r>
            <a: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 исполнении бюджета предыдущего года</a:t>
          </a:r>
          <a:endParaRPr lang="ru-RU" sz="16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568164-AECE-4ED1-B039-FFFE661AF6BF}" type="parTrans" cxnId="{BF6A5693-D46E-430E-8953-55CB087E922E}">
      <dgm:prSet/>
      <dgm:spPr/>
      <dgm:t>
        <a:bodyPr/>
        <a:lstStyle/>
        <a:p>
          <a:endParaRPr lang="ru-RU"/>
        </a:p>
      </dgm:t>
    </dgm:pt>
    <dgm:pt modelId="{715C0E52-261B-4200-BC84-61BA10EBFB2B}" type="sibTrans" cxnId="{BF6A5693-D46E-430E-8953-55CB087E922E}">
      <dgm:prSet/>
      <dgm:spPr/>
      <dgm:t>
        <a:bodyPr/>
        <a:lstStyle/>
        <a:p>
          <a:endParaRPr lang="ru-RU"/>
        </a:p>
      </dgm:t>
    </dgm:pt>
    <dgm:pt modelId="{C074608F-6107-4F20-B34E-8057339D39C9}" type="pres">
      <dgm:prSet presAssocID="{156D0B24-B442-45A9-B240-90AA1BB781AF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F1909FB-0DDE-49A5-B3CA-230C0B7186F5}" type="pres">
      <dgm:prSet presAssocID="{2E3EE698-1303-4126-AA07-AFE2113DA74C}" presName="firstNode" presStyleLbl="node1" presStyleIdx="0" presStyleCnt="6" custScaleX="238152" custScaleY="89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0CE02-A939-4E70-BBD3-909D51573901}" type="pres">
      <dgm:prSet presAssocID="{95412C5D-C059-4441-8BEC-FC7C47BD64C7}" presName="sibTrans" presStyleLbl="sibTrans2D1" presStyleIdx="0" presStyleCnt="5"/>
      <dgm:spPr/>
      <dgm:t>
        <a:bodyPr/>
        <a:lstStyle/>
        <a:p>
          <a:endParaRPr lang="ru-RU"/>
        </a:p>
      </dgm:t>
    </dgm:pt>
    <dgm:pt modelId="{F46EB5BD-D020-4BA3-887E-D8F7E1DCCEFC}" type="pres">
      <dgm:prSet presAssocID="{B7A77199-53A8-4393-B6C2-B5B1CE7DE1FF}" presName="middle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B057BA62-E5A2-42E1-AB38-2F20593E4F5F}" type="pres">
      <dgm:prSet presAssocID="{B7A77199-53A8-4393-B6C2-B5B1CE7DE1FF}" presName="padding" presStyleLbl="node1" presStyleIdx="0" presStyleCnt="6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C1C3CA2F-A5B3-4FC6-8DE5-C0CD39B35BBD}" type="pres">
      <dgm:prSet presAssocID="{B7A77199-53A8-4393-B6C2-B5B1CE7DE1FF}" presName="shape" presStyleLbl="node1" presStyleIdx="1" presStyleCnt="6" custScaleX="353168" custScaleY="136625" custLinFactNeighborX="-1617" custLinFactNeighborY="1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E1D22B-522C-4E32-A093-026E894870DE}" type="pres">
      <dgm:prSet presAssocID="{287F10A2-748F-4199-B42C-DA22E20008A8}" presName="sibTrans" presStyleLbl="sibTrans2D1" presStyleIdx="1" presStyleCnt="5"/>
      <dgm:spPr/>
      <dgm:t>
        <a:bodyPr/>
        <a:lstStyle/>
        <a:p>
          <a:endParaRPr lang="ru-RU"/>
        </a:p>
      </dgm:t>
    </dgm:pt>
    <dgm:pt modelId="{414669C9-909B-47BC-A4AA-14FB013E43FC}" type="pres">
      <dgm:prSet presAssocID="{0CA7F5BA-F3F0-48FB-B72A-64C1D4BC53AF}" presName="middle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661EBABF-C423-4548-BD6F-0EA017017764}" type="pres">
      <dgm:prSet presAssocID="{0CA7F5BA-F3F0-48FB-B72A-64C1D4BC53AF}" presName="padding" presStyleLbl="node1" presStyleIdx="1" presStyleCnt="6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E97071DB-A63A-4E7E-9733-012B1192E720}" type="pres">
      <dgm:prSet presAssocID="{0CA7F5BA-F3F0-48FB-B72A-64C1D4BC53AF}" presName="shape" presStyleLbl="node1" presStyleIdx="2" presStyleCnt="6" custScaleX="340673" custScaleY="144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2792E-BB3A-4B04-BBDC-747E75464884}" type="pres">
      <dgm:prSet presAssocID="{2A6B6099-5637-4B34-8966-3D5378A05D66}" presName="sibTrans" presStyleLbl="sibTrans2D1" presStyleIdx="2" presStyleCnt="5"/>
      <dgm:spPr/>
      <dgm:t>
        <a:bodyPr/>
        <a:lstStyle/>
        <a:p>
          <a:endParaRPr lang="ru-RU"/>
        </a:p>
      </dgm:t>
    </dgm:pt>
    <dgm:pt modelId="{6F92F318-BEA7-4F94-B7B3-02D132E5F443}" type="pres">
      <dgm:prSet presAssocID="{5AF79B77-94F8-48EA-B638-B68C11E9B64A}" presName="middle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0D4DE928-0E0F-418B-BB1F-7F7834EF9B59}" type="pres">
      <dgm:prSet presAssocID="{5AF79B77-94F8-48EA-B638-B68C11E9B64A}" presName="padding" presStyleLbl="node1" presStyleIdx="2" presStyleCnt="6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73AB9404-2415-4580-840C-D687295BF07D}" type="pres">
      <dgm:prSet presAssocID="{5AF79B77-94F8-48EA-B638-B68C11E9B64A}" presName="shape" presStyleLbl="node1" presStyleIdx="3" presStyleCnt="6" custScaleX="337570" custScaleY="145563" custLinFactNeighborX="94821" custLinFactNeighborY="1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50D6F-5E75-4CED-B1ED-031F43B8995C}" type="pres">
      <dgm:prSet presAssocID="{932F1289-88EA-4F77-8DBD-24AB3CE6D507}" presName="sibTrans" presStyleLbl="sibTrans2D1" presStyleIdx="3" presStyleCnt="5" custAng="52810" custScaleX="95104" custScaleY="107233" custLinFactNeighborX="-14449" custLinFactNeighborY="6388"/>
      <dgm:spPr/>
      <dgm:t>
        <a:bodyPr/>
        <a:lstStyle/>
        <a:p>
          <a:endParaRPr lang="ru-RU"/>
        </a:p>
      </dgm:t>
    </dgm:pt>
    <dgm:pt modelId="{EAE202B1-D652-4648-9618-3EAAB73B94BA}" type="pres">
      <dgm:prSet presAssocID="{75FDD461-904F-457A-B3B5-D9B5726E969A}" presName="middleNod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8DB44F28-FF27-445A-AFAA-B6FDA8CA0B49}" type="pres">
      <dgm:prSet presAssocID="{75FDD461-904F-457A-B3B5-D9B5726E969A}" presName="padding" presStyleLbl="node1" presStyleIdx="3" presStyleCnt="6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3A78093A-0FBE-44B4-A0C3-75BC653B3D1D}" type="pres">
      <dgm:prSet presAssocID="{75FDD461-904F-457A-B3B5-D9B5726E969A}" presName="shape" presStyleLbl="node1" presStyleIdx="4" presStyleCnt="6" custScaleX="331394" custScaleY="145126" custLinFactNeighborX="91662" custLinFactNeighborY="-2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3EBC7B-2D62-4160-982A-123170861D78}" type="pres">
      <dgm:prSet presAssocID="{CFFB5ED8-2F68-472A-9AB7-9390365CB2E1}" presName="sibTrans" presStyleLbl="sibTrans2D1" presStyleIdx="4" presStyleCnt="5" custAng="210224" custScaleX="105590" custScaleY="107398" custLinFactNeighborX="10558" custLinFactNeighborY="-2613"/>
      <dgm:spPr/>
      <dgm:t>
        <a:bodyPr/>
        <a:lstStyle/>
        <a:p>
          <a:endParaRPr lang="ru-RU"/>
        </a:p>
      </dgm:t>
    </dgm:pt>
    <dgm:pt modelId="{32BB6336-E515-48E5-AD47-EEC7C5259C2A}" type="pres">
      <dgm:prSet presAssocID="{D8DA81EC-3A57-4F69-9022-D60796266FC4}" presName="lastNode" presStyleLbl="node1" presStyleIdx="5" presStyleCnt="6" custScaleX="244491" custScaleY="100843" custLinFactNeighborX="68776" custLinFactNeighborY="4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33241B-E12C-404C-A214-1D25CDB2E9D0}" type="presOf" srcId="{932F1289-88EA-4F77-8DBD-24AB3CE6D507}" destId="{6A250D6F-5E75-4CED-B1ED-031F43B8995C}" srcOrd="0" destOrd="0" presId="urn:microsoft.com/office/officeart/2005/8/layout/bProcess2"/>
    <dgm:cxn modelId="{F58743F5-7310-4600-BDD7-815DCD5C9F58}" type="presOf" srcId="{D8DA81EC-3A57-4F69-9022-D60796266FC4}" destId="{32BB6336-E515-48E5-AD47-EEC7C5259C2A}" srcOrd="0" destOrd="0" presId="urn:microsoft.com/office/officeart/2005/8/layout/bProcess2"/>
    <dgm:cxn modelId="{E0B1527F-B541-46FF-AA0D-42E134491C43}" type="presOf" srcId="{2E3EE698-1303-4126-AA07-AFE2113DA74C}" destId="{DF1909FB-0DDE-49A5-B3CA-230C0B7186F5}" srcOrd="0" destOrd="0" presId="urn:microsoft.com/office/officeart/2005/8/layout/bProcess2"/>
    <dgm:cxn modelId="{EA5755A3-6FB1-40B3-BA1F-FFFF61132884}" type="presOf" srcId="{CFFB5ED8-2F68-472A-9AB7-9390365CB2E1}" destId="{943EBC7B-2D62-4160-982A-123170861D78}" srcOrd="0" destOrd="0" presId="urn:microsoft.com/office/officeart/2005/8/layout/bProcess2"/>
    <dgm:cxn modelId="{D04FC27F-4304-4A6E-8AAD-311B6C507A31}" srcId="{156D0B24-B442-45A9-B240-90AA1BB781AF}" destId="{5AF79B77-94F8-48EA-B638-B68C11E9B64A}" srcOrd="3" destOrd="0" parTransId="{08CB47BD-93DC-4040-9994-E2DA6D4B8AB0}" sibTransId="{932F1289-88EA-4F77-8DBD-24AB3CE6D507}"/>
    <dgm:cxn modelId="{A822C786-4494-4132-9154-0AB67F985C28}" type="presOf" srcId="{287F10A2-748F-4199-B42C-DA22E20008A8}" destId="{1CE1D22B-522C-4E32-A093-026E894870DE}" srcOrd="0" destOrd="0" presId="urn:microsoft.com/office/officeart/2005/8/layout/bProcess2"/>
    <dgm:cxn modelId="{925B8058-BC25-492A-BBEB-999F12082547}" type="presOf" srcId="{5AF79B77-94F8-48EA-B638-B68C11E9B64A}" destId="{73AB9404-2415-4580-840C-D687295BF07D}" srcOrd="0" destOrd="0" presId="urn:microsoft.com/office/officeart/2005/8/layout/bProcess2"/>
    <dgm:cxn modelId="{E6D9FA6C-D246-4F23-9877-B36043545B6D}" srcId="{156D0B24-B442-45A9-B240-90AA1BB781AF}" destId="{2E3EE698-1303-4126-AA07-AFE2113DA74C}" srcOrd="0" destOrd="0" parTransId="{93C751F5-B06E-472F-844F-602CDAAFD3AF}" sibTransId="{95412C5D-C059-4441-8BEC-FC7C47BD64C7}"/>
    <dgm:cxn modelId="{F706C020-E7C5-4160-AF47-9420FF492020}" type="presOf" srcId="{156D0B24-B442-45A9-B240-90AA1BB781AF}" destId="{C074608F-6107-4F20-B34E-8057339D39C9}" srcOrd="0" destOrd="0" presId="urn:microsoft.com/office/officeart/2005/8/layout/bProcess2"/>
    <dgm:cxn modelId="{BF6A5693-D46E-430E-8953-55CB087E922E}" srcId="{156D0B24-B442-45A9-B240-90AA1BB781AF}" destId="{D8DA81EC-3A57-4F69-9022-D60796266FC4}" srcOrd="5" destOrd="0" parTransId="{BB568164-AECE-4ED1-B039-FFFE661AF6BF}" sibTransId="{715C0E52-261B-4200-BC84-61BA10EBFB2B}"/>
    <dgm:cxn modelId="{D71F7262-1227-4300-82D1-367CC9DB5886}" type="presOf" srcId="{95412C5D-C059-4441-8BEC-FC7C47BD64C7}" destId="{59C0CE02-A939-4E70-BBD3-909D51573901}" srcOrd="0" destOrd="0" presId="urn:microsoft.com/office/officeart/2005/8/layout/bProcess2"/>
    <dgm:cxn modelId="{32350F35-3FFA-4F8F-90B7-41EEC2BB1B06}" type="presOf" srcId="{B7A77199-53A8-4393-B6C2-B5B1CE7DE1FF}" destId="{C1C3CA2F-A5B3-4FC6-8DE5-C0CD39B35BBD}" srcOrd="0" destOrd="0" presId="urn:microsoft.com/office/officeart/2005/8/layout/bProcess2"/>
    <dgm:cxn modelId="{027E5979-444C-4C36-B870-AC25C3F03A2E}" srcId="{156D0B24-B442-45A9-B240-90AA1BB781AF}" destId="{B7A77199-53A8-4393-B6C2-B5B1CE7DE1FF}" srcOrd="1" destOrd="0" parTransId="{57E65F55-7176-4C0A-96EF-D801B62F8194}" sibTransId="{287F10A2-748F-4199-B42C-DA22E20008A8}"/>
    <dgm:cxn modelId="{E3EFA92D-0BB4-4808-BF60-12B2A1F46097}" type="presOf" srcId="{75FDD461-904F-457A-B3B5-D9B5726E969A}" destId="{3A78093A-0FBE-44B4-A0C3-75BC653B3D1D}" srcOrd="0" destOrd="0" presId="urn:microsoft.com/office/officeart/2005/8/layout/bProcess2"/>
    <dgm:cxn modelId="{6AFB7A93-108A-4653-B317-3BA967715E66}" srcId="{156D0B24-B442-45A9-B240-90AA1BB781AF}" destId="{0CA7F5BA-F3F0-48FB-B72A-64C1D4BC53AF}" srcOrd="2" destOrd="0" parTransId="{003E46C8-A04C-4A36-944E-C142242F188A}" sibTransId="{2A6B6099-5637-4B34-8966-3D5378A05D66}"/>
    <dgm:cxn modelId="{071CE6EF-BE2E-4D35-BFD1-E52C59EAF1C6}" type="presOf" srcId="{0CA7F5BA-F3F0-48FB-B72A-64C1D4BC53AF}" destId="{E97071DB-A63A-4E7E-9733-012B1192E720}" srcOrd="0" destOrd="0" presId="urn:microsoft.com/office/officeart/2005/8/layout/bProcess2"/>
    <dgm:cxn modelId="{65198DAB-EDB0-4F10-8773-C8482F96F2A6}" type="presOf" srcId="{2A6B6099-5637-4B34-8966-3D5378A05D66}" destId="{2D02792E-BB3A-4B04-BBDC-747E75464884}" srcOrd="0" destOrd="0" presId="urn:microsoft.com/office/officeart/2005/8/layout/bProcess2"/>
    <dgm:cxn modelId="{4AFF21D1-A8B7-4287-A5AD-D4D281F39BD4}" srcId="{156D0B24-B442-45A9-B240-90AA1BB781AF}" destId="{75FDD461-904F-457A-B3B5-D9B5726E969A}" srcOrd="4" destOrd="0" parTransId="{E3A818DB-F49C-437A-BE66-6E02D3ED3088}" sibTransId="{CFFB5ED8-2F68-472A-9AB7-9390365CB2E1}"/>
    <dgm:cxn modelId="{98C206CD-BE1F-4D9D-81AD-11DE77669B30}" type="presParOf" srcId="{C074608F-6107-4F20-B34E-8057339D39C9}" destId="{DF1909FB-0DDE-49A5-B3CA-230C0B7186F5}" srcOrd="0" destOrd="0" presId="urn:microsoft.com/office/officeart/2005/8/layout/bProcess2"/>
    <dgm:cxn modelId="{CCEBB173-FFBF-4979-83C2-D39A307C750B}" type="presParOf" srcId="{C074608F-6107-4F20-B34E-8057339D39C9}" destId="{59C0CE02-A939-4E70-BBD3-909D51573901}" srcOrd="1" destOrd="0" presId="urn:microsoft.com/office/officeart/2005/8/layout/bProcess2"/>
    <dgm:cxn modelId="{6FC58D18-0871-411E-B1C0-5E8BE717C49A}" type="presParOf" srcId="{C074608F-6107-4F20-B34E-8057339D39C9}" destId="{F46EB5BD-D020-4BA3-887E-D8F7E1DCCEFC}" srcOrd="2" destOrd="0" presId="urn:microsoft.com/office/officeart/2005/8/layout/bProcess2"/>
    <dgm:cxn modelId="{B5145C61-D39F-4C63-BC17-D6652A51822D}" type="presParOf" srcId="{F46EB5BD-D020-4BA3-887E-D8F7E1DCCEFC}" destId="{B057BA62-E5A2-42E1-AB38-2F20593E4F5F}" srcOrd="0" destOrd="0" presId="urn:microsoft.com/office/officeart/2005/8/layout/bProcess2"/>
    <dgm:cxn modelId="{F538D880-4B3F-4998-82F2-EFCA7B681368}" type="presParOf" srcId="{F46EB5BD-D020-4BA3-887E-D8F7E1DCCEFC}" destId="{C1C3CA2F-A5B3-4FC6-8DE5-C0CD39B35BBD}" srcOrd="1" destOrd="0" presId="urn:microsoft.com/office/officeart/2005/8/layout/bProcess2"/>
    <dgm:cxn modelId="{2B531653-6E6C-4018-A05B-642EA324C2DD}" type="presParOf" srcId="{C074608F-6107-4F20-B34E-8057339D39C9}" destId="{1CE1D22B-522C-4E32-A093-026E894870DE}" srcOrd="3" destOrd="0" presId="urn:microsoft.com/office/officeart/2005/8/layout/bProcess2"/>
    <dgm:cxn modelId="{1F64CC77-F4CE-4D31-97B2-A79ADB12F7C6}" type="presParOf" srcId="{C074608F-6107-4F20-B34E-8057339D39C9}" destId="{414669C9-909B-47BC-A4AA-14FB013E43FC}" srcOrd="4" destOrd="0" presId="urn:microsoft.com/office/officeart/2005/8/layout/bProcess2"/>
    <dgm:cxn modelId="{A705CB70-F60E-4383-805C-99C1958DBA9D}" type="presParOf" srcId="{414669C9-909B-47BC-A4AA-14FB013E43FC}" destId="{661EBABF-C423-4548-BD6F-0EA017017764}" srcOrd="0" destOrd="0" presId="urn:microsoft.com/office/officeart/2005/8/layout/bProcess2"/>
    <dgm:cxn modelId="{EC28CBB2-5C7E-4520-906E-8A7F42D73A41}" type="presParOf" srcId="{414669C9-909B-47BC-A4AA-14FB013E43FC}" destId="{E97071DB-A63A-4E7E-9733-012B1192E720}" srcOrd="1" destOrd="0" presId="urn:microsoft.com/office/officeart/2005/8/layout/bProcess2"/>
    <dgm:cxn modelId="{C0950D3F-CCBC-4782-A94B-DE35D23A5082}" type="presParOf" srcId="{C074608F-6107-4F20-B34E-8057339D39C9}" destId="{2D02792E-BB3A-4B04-BBDC-747E75464884}" srcOrd="5" destOrd="0" presId="urn:microsoft.com/office/officeart/2005/8/layout/bProcess2"/>
    <dgm:cxn modelId="{F5AA9F64-5768-4051-97C4-A6213B6D4260}" type="presParOf" srcId="{C074608F-6107-4F20-B34E-8057339D39C9}" destId="{6F92F318-BEA7-4F94-B7B3-02D132E5F443}" srcOrd="6" destOrd="0" presId="urn:microsoft.com/office/officeart/2005/8/layout/bProcess2"/>
    <dgm:cxn modelId="{9BBC119E-975D-4F08-8F7B-6AFAA36BCC45}" type="presParOf" srcId="{6F92F318-BEA7-4F94-B7B3-02D132E5F443}" destId="{0D4DE928-0E0F-418B-BB1F-7F7834EF9B59}" srcOrd="0" destOrd="0" presId="urn:microsoft.com/office/officeart/2005/8/layout/bProcess2"/>
    <dgm:cxn modelId="{A80559D8-00CE-4BAB-917F-E001708F14B5}" type="presParOf" srcId="{6F92F318-BEA7-4F94-B7B3-02D132E5F443}" destId="{73AB9404-2415-4580-840C-D687295BF07D}" srcOrd="1" destOrd="0" presId="urn:microsoft.com/office/officeart/2005/8/layout/bProcess2"/>
    <dgm:cxn modelId="{3ABB9AAC-644C-42BE-9CCA-F5DD2467F08C}" type="presParOf" srcId="{C074608F-6107-4F20-B34E-8057339D39C9}" destId="{6A250D6F-5E75-4CED-B1ED-031F43B8995C}" srcOrd="7" destOrd="0" presId="urn:microsoft.com/office/officeart/2005/8/layout/bProcess2"/>
    <dgm:cxn modelId="{A5131450-FC7F-4063-AE05-9D49284C24DF}" type="presParOf" srcId="{C074608F-6107-4F20-B34E-8057339D39C9}" destId="{EAE202B1-D652-4648-9618-3EAAB73B94BA}" srcOrd="8" destOrd="0" presId="urn:microsoft.com/office/officeart/2005/8/layout/bProcess2"/>
    <dgm:cxn modelId="{CC6544A0-8176-4DF8-9F9F-A3C5E39EE412}" type="presParOf" srcId="{EAE202B1-D652-4648-9618-3EAAB73B94BA}" destId="{8DB44F28-FF27-445A-AFAA-B6FDA8CA0B49}" srcOrd="0" destOrd="0" presId="urn:microsoft.com/office/officeart/2005/8/layout/bProcess2"/>
    <dgm:cxn modelId="{E32A35E0-DDC7-4F17-B2C9-9C7360225BB4}" type="presParOf" srcId="{EAE202B1-D652-4648-9618-3EAAB73B94BA}" destId="{3A78093A-0FBE-44B4-A0C3-75BC653B3D1D}" srcOrd="1" destOrd="0" presId="urn:microsoft.com/office/officeart/2005/8/layout/bProcess2"/>
    <dgm:cxn modelId="{05DBA38F-0EC7-4976-97D1-5DA64FD90DF8}" type="presParOf" srcId="{C074608F-6107-4F20-B34E-8057339D39C9}" destId="{943EBC7B-2D62-4160-982A-123170861D78}" srcOrd="9" destOrd="0" presId="urn:microsoft.com/office/officeart/2005/8/layout/bProcess2"/>
    <dgm:cxn modelId="{FE1E8DD7-2884-46C2-9570-31FBB66E54DC}" type="presParOf" srcId="{C074608F-6107-4F20-B34E-8057339D39C9}" destId="{32BB6336-E515-48E5-AD47-EEC7C5259C2A}" srcOrd="1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01E0CF-9FBA-46FF-B4E6-60EF80AF17E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FFD7EC30-C996-4BCC-804B-F68BC0CD6B1E}">
      <dgm:prSet phldrT="[Текст]" custT="1"/>
      <dgm:spPr>
        <a:solidFill>
          <a:schemeClr val="accent3">
            <a:lumMod val="75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900" dirty="0" smtClean="0">
              <a:solidFill>
                <a:srgbClr val="FFFF00"/>
              </a:solidFill>
            </a:rPr>
            <a:t>Доходы  -  </a:t>
          </a:r>
          <a:r>
            <a:rPr lang="ru-RU" sz="1900" dirty="0" smtClean="0">
              <a:solidFill>
                <a:srgbClr val="FFFF00"/>
              </a:solidFill>
            </a:rPr>
            <a:t>804,4 </a:t>
          </a:r>
          <a:r>
            <a:rPr lang="ru-RU" sz="1900" dirty="0" smtClean="0">
              <a:solidFill>
                <a:srgbClr val="FFFF00"/>
              </a:solidFill>
            </a:rPr>
            <a:t>млн. рублей</a:t>
          </a:r>
        </a:p>
        <a:p>
          <a:r>
            <a:rPr lang="ru-RU" sz="1900" dirty="0" smtClean="0">
              <a:solidFill>
                <a:srgbClr val="FFFF00"/>
              </a:solidFill>
            </a:rPr>
            <a:t>Расходы - 804,4 </a:t>
          </a:r>
          <a:r>
            <a:rPr lang="ru-RU" sz="1900" dirty="0" smtClean="0">
              <a:solidFill>
                <a:srgbClr val="FFFF00"/>
              </a:solidFill>
            </a:rPr>
            <a:t>млн. рублей</a:t>
          </a:r>
        </a:p>
        <a:p>
          <a:r>
            <a:rPr lang="ru-RU" sz="1900" dirty="0" smtClean="0">
              <a:solidFill>
                <a:srgbClr val="FFFF00"/>
              </a:solidFill>
            </a:rPr>
            <a:t>Сбалансированный бюджет</a:t>
          </a:r>
          <a:endParaRPr lang="ru-RU" sz="1900" dirty="0">
            <a:solidFill>
              <a:srgbClr val="FFFF00"/>
            </a:solidFill>
          </a:endParaRPr>
        </a:p>
      </dgm:t>
    </dgm:pt>
    <dgm:pt modelId="{FA4B70F7-D55C-408E-8C76-852E1EC25311}" type="parTrans" cxnId="{55660D7F-7320-4249-AAD5-E2E23C93B227}">
      <dgm:prSet/>
      <dgm:spPr/>
      <dgm:t>
        <a:bodyPr/>
        <a:lstStyle/>
        <a:p>
          <a:endParaRPr lang="ru-RU"/>
        </a:p>
      </dgm:t>
    </dgm:pt>
    <dgm:pt modelId="{CC834B60-4837-4AB1-A6A7-0364B46EB32F}" type="sibTrans" cxnId="{55660D7F-7320-4249-AAD5-E2E23C93B227}">
      <dgm:prSet/>
      <dgm:spPr/>
      <dgm:t>
        <a:bodyPr/>
        <a:lstStyle/>
        <a:p>
          <a:endParaRPr lang="ru-RU"/>
        </a:p>
      </dgm:t>
    </dgm:pt>
    <dgm:pt modelId="{B389C881-493F-4090-9BC6-DD0984E75AE5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900" dirty="0" smtClean="0">
              <a:solidFill>
                <a:schemeClr val="accent6">
                  <a:lumMod val="50000"/>
                </a:schemeClr>
              </a:solidFill>
            </a:rPr>
            <a:t>Доходы </a:t>
          </a:r>
          <a:r>
            <a:rPr lang="ru-RU" sz="1900" dirty="0" smtClean="0">
              <a:solidFill>
                <a:schemeClr val="accent6">
                  <a:lumMod val="50000"/>
                </a:schemeClr>
              </a:solidFill>
            </a:rPr>
            <a:t>- 796,1 млн</a:t>
          </a:r>
          <a:r>
            <a:rPr lang="ru-RU" sz="1900" dirty="0" smtClean="0">
              <a:solidFill>
                <a:schemeClr val="accent6">
                  <a:lumMod val="50000"/>
                </a:schemeClr>
              </a:solidFill>
            </a:rPr>
            <a:t>. рублей</a:t>
          </a:r>
        </a:p>
        <a:p>
          <a:r>
            <a:rPr lang="ru-RU" sz="1900" dirty="0" smtClean="0">
              <a:solidFill>
                <a:schemeClr val="accent6">
                  <a:lumMod val="50000"/>
                </a:schemeClr>
              </a:solidFill>
            </a:rPr>
            <a:t>Расходы </a:t>
          </a:r>
          <a:r>
            <a:rPr lang="ru-RU" sz="1900" dirty="0" smtClean="0">
              <a:solidFill>
                <a:schemeClr val="accent6">
                  <a:lumMod val="50000"/>
                </a:schemeClr>
              </a:solidFill>
            </a:rPr>
            <a:t> - 796,1 млн</a:t>
          </a:r>
          <a:r>
            <a:rPr lang="ru-RU" sz="1900" dirty="0" smtClean="0">
              <a:solidFill>
                <a:schemeClr val="accent6">
                  <a:lumMod val="50000"/>
                </a:schemeClr>
              </a:solidFill>
            </a:rPr>
            <a:t>. рублей</a:t>
          </a:r>
        </a:p>
        <a:p>
          <a:r>
            <a:rPr lang="ru-RU" sz="1900" dirty="0" smtClean="0">
              <a:solidFill>
                <a:schemeClr val="accent6">
                  <a:lumMod val="50000"/>
                </a:schemeClr>
              </a:solidFill>
            </a:rPr>
            <a:t>Сбалансированный бюджет</a:t>
          </a:r>
          <a:endParaRPr lang="ru-RU" sz="1900" dirty="0">
            <a:solidFill>
              <a:schemeClr val="accent6">
                <a:lumMod val="50000"/>
              </a:schemeClr>
            </a:solidFill>
          </a:endParaRPr>
        </a:p>
      </dgm:t>
    </dgm:pt>
    <dgm:pt modelId="{B009F858-58EF-4183-BC02-DA5AB8FE3F2A}" type="parTrans" cxnId="{507978D3-ED6E-44EC-9221-C89F55AD52DB}">
      <dgm:prSet/>
      <dgm:spPr/>
      <dgm:t>
        <a:bodyPr/>
        <a:lstStyle/>
        <a:p>
          <a:endParaRPr lang="ru-RU"/>
        </a:p>
      </dgm:t>
    </dgm:pt>
    <dgm:pt modelId="{3CF80862-084E-4843-86FA-8291B2CF470E}" type="sibTrans" cxnId="{507978D3-ED6E-44EC-9221-C89F55AD52DB}">
      <dgm:prSet/>
      <dgm:spPr/>
      <dgm:t>
        <a:bodyPr/>
        <a:lstStyle/>
        <a:p>
          <a:endParaRPr lang="ru-RU"/>
        </a:p>
      </dgm:t>
    </dgm:pt>
    <dgm:pt modelId="{9D2B6E0D-0C27-4F08-A47C-942FDCD8A5AA}">
      <dgm:prSet phldrT="[Текст]" custT="1"/>
      <dgm:spPr>
        <a:solidFill>
          <a:schemeClr val="accent6">
            <a:lumMod val="75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900" dirty="0" smtClean="0">
              <a:solidFill>
                <a:srgbClr val="FFFF00"/>
              </a:solidFill>
            </a:rPr>
            <a:t>Доходы </a:t>
          </a:r>
          <a:r>
            <a:rPr lang="ru-RU" sz="1900" dirty="0" smtClean="0">
              <a:solidFill>
                <a:srgbClr val="FFFF00"/>
              </a:solidFill>
            </a:rPr>
            <a:t> - 757,1 млн</a:t>
          </a:r>
          <a:r>
            <a:rPr lang="ru-RU" sz="1900" dirty="0" smtClean="0">
              <a:solidFill>
                <a:srgbClr val="FFFF00"/>
              </a:solidFill>
            </a:rPr>
            <a:t>. рублей</a:t>
          </a:r>
        </a:p>
        <a:p>
          <a:r>
            <a:rPr lang="ru-RU" sz="1900" dirty="0" smtClean="0">
              <a:solidFill>
                <a:srgbClr val="FFFF00"/>
              </a:solidFill>
            </a:rPr>
            <a:t>Расходы </a:t>
          </a:r>
          <a:r>
            <a:rPr lang="ru-RU" sz="1900" dirty="0" smtClean="0">
              <a:solidFill>
                <a:srgbClr val="FFFF00"/>
              </a:solidFill>
            </a:rPr>
            <a:t>– 757,1 млн</a:t>
          </a:r>
          <a:r>
            <a:rPr lang="ru-RU" sz="1900" dirty="0" smtClean="0">
              <a:solidFill>
                <a:srgbClr val="FFFF00"/>
              </a:solidFill>
            </a:rPr>
            <a:t>. рублей</a:t>
          </a:r>
        </a:p>
        <a:p>
          <a:r>
            <a:rPr lang="ru-RU" sz="1900" dirty="0" smtClean="0">
              <a:solidFill>
                <a:srgbClr val="FFFF00"/>
              </a:solidFill>
            </a:rPr>
            <a:t>Сбалансированный бюджет</a:t>
          </a:r>
          <a:endParaRPr lang="ru-RU" sz="1900" dirty="0">
            <a:solidFill>
              <a:srgbClr val="FFFF00"/>
            </a:solidFill>
          </a:endParaRPr>
        </a:p>
      </dgm:t>
    </dgm:pt>
    <dgm:pt modelId="{2A16D20E-EC7F-4774-ADFA-A5F4D9EE3110}" type="parTrans" cxnId="{0C2FC699-BC6B-4E40-9C0B-FCE5B6B64E89}">
      <dgm:prSet/>
      <dgm:spPr/>
      <dgm:t>
        <a:bodyPr/>
        <a:lstStyle/>
        <a:p>
          <a:endParaRPr lang="ru-RU"/>
        </a:p>
      </dgm:t>
    </dgm:pt>
    <dgm:pt modelId="{584AF0F2-1904-4871-96D5-BA080C90E01F}" type="sibTrans" cxnId="{0C2FC699-BC6B-4E40-9C0B-FCE5B6B64E89}">
      <dgm:prSet/>
      <dgm:spPr/>
      <dgm:t>
        <a:bodyPr/>
        <a:lstStyle/>
        <a:p>
          <a:endParaRPr lang="ru-RU"/>
        </a:p>
      </dgm:t>
    </dgm:pt>
    <dgm:pt modelId="{E5B4BD0A-B330-480F-A4DC-6DEF063E6535}" type="pres">
      <dgm:prSet presAssocID="{1801E0CF-9FBA-46FF-B4E6-60EF80AF17ED}" presName="compositeShape" presStyleCnt="0">
        <dgm:presLayoutVars>
          <dgm:dir/>
          <dgm:resizeHandles/>
        </dgm:presLayoutVars>
      </dgm:prSet>
      <dgm:spPr/>
    </dgm:pt>
    <dgm:pt modelId="{CF8709CD-3C58-4FA6-ADD0-18C738834271}" type="pres">
      <dgm:prSet presAssocID="{1801E0CF-9FBA-46FF-B4E6-60EF80AF17ED}" presName="pyramid" presStyleLbl="node1" presStyleIdx="0" presStyleCnt="1" custLinFactNeighborX="1412" custLinFactNeighborY="-1327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428F1E98-E2BA-4E23-8DF7-697A2A462A3B}" type="pres">
      <dgm:prSet presAssocID="{1801E0CF-9FBA-46FF-B4E6-60EF80AF17ED}" presName="theList" presStyleCnt="0"/>
      <dgm:spPr/>
    </dgm:pt>
    <dgm:pt modelId="{78A54AE9-3613-47DB-BF2C-D4157043B4D6}" type="pres">
      <dgm:prSet presAssocID="{FFD7EC30-C996-4BCC-804B-F68BC0CD6B1E}" presName="aNode" presStyleLbl="fgAcc1" presStyleIdx="0" presStyleCnt="3" custScaleX="107492" custScaleY="103585" custLinFactY="-4277" custLinFactNeighborX="367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D1FB8-D6D4-4250-B38E-2C278524C1CD}" type="pres">
      <dgm:prSet presAssocID="{FFD7EC30-C996-4BCC-804B-F68BC0CD6B1E}" presName="aSpace" presStyleCnt="0"/>
      <dgm:spPr/>
    </dgm:pt>
    <dgm:pt modelId="{D5B4E7BF-085C-48F6-9568-D01C3A0D4949}" type="pres">
      <dgm:prSet presAssocID="{B389C881-493F-4090-9BC6-DD0984E75AE5}" presName="aNode" presStyleLbl="fgAcc1" presStyleIdx="1" presStyleCnt="3" custScaleX="105456" custLinFactNeighborX="5127" custLinFactNeighborY="-16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1102E-DE71-4A0F-BB45-6F54CFECC2D8}" type="pres">
      <dgm:prSet presAssocID="{B389C881-493F-4090-9BC6-DD0984E75AE5}" presName="aSpace" presStyleCnt="0"/>
      <dgm:spPr/>
    </dgm:pt>
    <dgm:pt modelId="{956385B1-C520-490C-A566-0BB94188D313}" type="pres">
      <dgm:prSet presAssocID="{9D2B6E0D-0C27-4F08-A47C-942FDCD8A5AA}" presName="aNode" presStyleLbl="fgAcc1" presStyleIdx="2" presStyleCnt="3" custScaleX="104666" custScaleY="100617" custLinFactNeighborX="4732" custLinFactNeighborY="43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3B537-048A-4CC0-8242-EA86BFF0EC19}" type="pres">
      <dgm:prSet presAssocID="{9D2B6E0D-0C27-4F08-A47C-942FDCD8A5AA}" presName="aSpace" presStyleCnt="0"/>
      <dgm:spPr/>
    </dgm:pt>
  </dgm:ptLst>
  <dgm:cxnLst>
    <dgm:cxn modelId="{507978D3-ED6E-44EC-9221-C89F55AD52DB}" srcId="{1801E0CF-9FBA-46FF-B4E6-60EF80AF17ED}" destId="{B389C881-493F-4090-9BC6-DD0984E75AE5}" srcOrd="1" destOrd="0" parTransId="{B009F858-58EF-4183-BC02-DA5AB8FE3F2A}" sibTransId="{3CF80862-084E-4843-86FA-8291B2CF470E}"/>
    <dgm:cxn modelId="{FD2F9773-EF7B-475B-8FAA-C075E8A097B4}" type="presOf" srcId="{B389C881-493F-4090-9BC6-DD0984E75AE5}" destId="{D5B4E7BF-085C-48F6-9568-D01C3A0D4949}" srcOrd="0" destOrd="0" presId="urn:microsoft.com/office/officeart/2005/8/layout/pyramid2"/>
    <dgm:cxn modelId="{91E7698E-7295-4CF6-8C33-447E97A9352F}" type="presOf" srcId="{1801E0CF-9FBA-46FF-B4E6-60EF80AF17ED}" destId="{E5B4BD0A-B330-480F-A4DC-6DEF063E6535}" srcOrd="0" destOrd="0" presId="urn:microsoft.com/office/officeart/2005/8/layout/pyramid2"/>
    <dgm:cxn modelId="{B255FE1F-E47A-40D5-A9B6-D1E4F172C9F8}" type="presOf" srcId="{FFD7EC30-C996-4BCC-804B-F68BC0CD6B1E}" destId="{78A54AE9-3613-47DB-BF2C-D4157043B4D6}" srcOrd="0" destOrd="0" presId="urn:microsoft.com/office/officeart/2005/8/layout/pyramid2"/>
    <dgm:cxn modelId="{55660D7F-7320-4249-AAD5-E2E23C93B227}" srcId="{1801E0CF-9FBA-46FF-B4E6-60EF80AF17ED}" destId="{FFD7EC30-C996-4BCC-804B-F68BC0CD6B1E}" srcOrd="0" destOrd="0" parTransId="{FA4B70F7-D55C-408E-8C76-852E1EC25311}" sibTransId="{CC834B60-4837-4AB1-A6A7-0364B46EB32F}"/>
    <dgm:cxn modelId="{0C2FC699-BC6B-4E40-9C0B-FCE5B6B64E89}" srcId="{1801E0CF-9FBA-46FF-B4E6-60EF80AF17ED}" destId="{9D2B6E0D-0C27-4F08-A47C-942FDCD8A5AA}" srcOrd="2" destOrd="0" parTransId="{2A16D20E-EC7F-4774-ADFA-A5F4D9EE3110}" sibTransId="{584AF0F2-1904-4871-96D5-BA080C90E01F}"/>
    <dgm:cxn modelId="{A5EFBF13-73C4-4314-B423-88DC54EFFE74}" type="presOf" srcId="{9D2B6E0D-0C27-4F08-A47C-942FDCD8A5AA}" destId="{956385B1-C520-490C-A566-0BB94188D313}" srcOrd="0" destOrd="0" presId="urn:microsoft.com/office/officeart/2005/8/layout/pyramid2"/>
    <dgm:cxn modelId="{EA3F8F1B-E2A5-42BF-B2EF-45F5D9A9D95F}" type="presParOf" srcId="{E5B4BD0A-B330-480F-A4DC-6DEF063E6535}" destId="{CF8709CD-3C58-4FA6-ADD0-18C738834271}" srcOrd="0" destOrd="0" presId="urn:microsoft.com/office/officeart/2005/8/layout/pyramid2"/>
    <dgm:cxn modelId="{42EA173E-ED77-4D16-8ACE-7A6AF4A49E84}" type="presParOf" srcId="{E5B4BD0A-B330-480F-A4DC-6DEF063E6535}" destId="{428F1E98-E2BA-4E23-8DF7-697A2A462A3B}" srcOrd="1" destOrd="0" presId="urn:microsoft.com/office/officeart/2005/8/layout/pyramid2"/>
    <dgm:cxn modelId="{3C9F67AD-D441-44D4-909B-4B291AB5067E}" type="presParOf" srcId="{428F1E98-E2BA-4E23-8DF7-697A2A462A3B}" destId="{78A54AE9-3613-47DB-BF2C-D4157043B4D6}" srcOrd="0" destOrd="0" presId="urn:microsoft.com/office/officeart/2005/8/layout/pyramid2"/>
    <dgm:cxn modelId="{8D0D8CD9-E80D-42F1-BA30-C9A7E3BFCDD4}" type="presParOf" srcId="{428F1E98-E2BA-4E23-8DF7-697A2A462A3B}" destId="{C98D1FB8-D6D4-4250-B38E-2C278524C1CD}" srcOrd="1" destOrd="0" presId="urn:microsoft.com/office/officeart/2005/8/layout/pyramid2"/>
    <dgm:cxn modelId="{42E7051B-87F3-41FB-8167-2F9A5AEDFD73}" type="presParOf" srcId="{428F1E98-E2BA-4E23-8DF7-697A2A462A3B}" destId="{D5B4E7BF-085C-48F6-9568-D01C3A0D4949}" srcOrd="2" destOrd="0" presId="urn:microsoft.com/office/officeart/2005/8/layout/pyramid2"/>
    <dgm:cxn modelId="{19E23AAE-D045-4892-AC7A-6BE2AE96F7E0}" type="presParOf" srcId="{428F1E98-E2BA-4E23-8DF7-697A2A462A3B}" destId="{A621102E-DE71-4A0F-BB45-6F54CFECC2D8}" srcOrd="3" destOrd="0" presId="urn:microsoft.com/office/officeart/2005/8/layout/pyramid2"/>
    <dgm:cxn modelId="{36C86E67-EA06-4F7A-AEBD-B049FFF113D5}" type="presParOf" srcId="{428F1E98-E2BA-4E23-8DF7-697A2A462A3B}" destId="{956385B1-C520-490C-A566-0BB94188D313}" srcOrd="4" destOrd="0" presId="urn:microsoft.com/office/officeart/2005/8/layout/pyramid2"/>
    <dgm:cxn modelId="{A3FCEA53-E646-4900-8528-AA32DFFDB66B}" type="presParOf" srcId="{428F1E98-E2BA-4E23-8DF7-697A2A462A3B}" destId="{0D43B537-048A-4CC0-8242-EA86BFF0EC1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1909FB-0DDE-49A5-B3CA-230C0B7186F5}">
      <dsp:nvSpPr>
        <dsp:cNvPr id="0" name=""/>
        <dsp:cNvSpPr/>
      </dsp:nvSpPr>
      <dsp:spPr>
        <a:xfrm>
          <a:off x="728848" y="150412"/>
          <a:ext cx="3263993" cy="1232988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</a:t>
          </a:r>
          <a:r>
            <a:rPr lang="ru-RU" sz="16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проекта бюджета на очередной год и плановый период</a:t>
          </a:r>
          <a:endParaRPr lang="ru-RU" sz="16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8848" y="150412"/>
        <a:ext cx="3263993" cy="1232988"/>
      </dsp:txXfrm>
    </dsp:sp>
    <dsp:sp modelId="{59C0CE02-A939-4E70-BBD3-909D51573901}">
      <dsp:nvSpPr>
        <dsp:cNvPr id="0" name=""/>
        <dsp:cNvSpPr/>
      </dsp:nvSpPr>
      <dsp:spPr>
        <a:xfrm rot="10828277">
          <a:off x="2113588" y="1554320"/>
          <a:ext cx="479692" cy="227104"/>
        </a:xfrm>
        <a:prstGeom prst="triangl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82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3CA2F-A5B3-4FC6-8DE5-C0CD39B35BBD}">
      <dsp:nvSpPr>
        <dsp:cNvPr id="0" name=""/>
        <dsp:cNvSpPr/>
      </dsp:nvSpPr>
      <dsp:spPr>
        <a:xfrm>
          <a:off x="731808" y="1939489"/>
          <a:ext cx="3228510" cy="1248967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</a:t>
          </a:r>
          <a:r>
            <a:rPr lang="ru-RU" sz="16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проекта бюджета на очередной год и плановый период</a:t>
          </a:r>
          <a:endParaRPr lang="ru-RU" sz="16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1808" y="1939489"/>
        <a:ext cx="3228510" cy="1248967"/>
      </dsp:txXfrm>
    </dsp:sp>
    <dsp:sp modelId="{1CE1D22B-522C-4E32-A093-026E894870DE}">
      <dsp:nvSpPr>
        <dsp:cNvPr id="0" name=""/>
        <dsp:cNvSpPr/>
      </dsp:nvSpPr>
      <dsp:spPr>
        <a:xfrm rot="10772302">
          <a:off x="2113506" y="3355110"/>
          <a:ext cx="479692" cy="227104"/>
        </a:xfrm>
        <a:prstGeom prst="triangl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82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071DB-A63A-4E7E-9733-012B1192E720}">
      <dsp:nvSpPr>
        <dsp:cNvPr id="0" name=""/>
        <dsp:cNvSpPr/>
      </dsp:nvSpPr>
      <dsp:spPr>
        <a:xfrm>
          <a:off x="803702" y="3736012"/>
          <a:ext cx="3114287" cy="1325198"/>
        </a:xfrm>
        <a:prstGeom prst="ellipse">
          <a:avLst/>
        </a:prstGeom>
        <a:solidFill>
          <a:srgbClr val="10FC21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</a:t>
          </a:r>
          <a:r>
            <a:rPr lang="ru-RU" sz="16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проекта бюджета на очередной год и плановый период </a:t>
          </a:r>
          <a:endParaRPr lang="ru-RU" sz="16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3702" y="3736012"/>
        <a:ext cx="3114287" cy="1325198"/>
      </dsp:txXfrm>
    </dsp:sp>
    <dsp:sp modelId="{2D02792E-BB3A-4B04-BBDC-747E75464884}">
      <dsp:nvSpPr>
        <dsp:cNvPr id="0" name=""/>
        <dsp:cNvSpPr/>
      </dsp:nvSpPr>
      <dsp:spPr>
        <a:xfrm rot="5407892">
          <a:off x="4561535" y="4290662"/>
          <a:ext cx="479692" cy="227104"/>
        </a:xfrm>
        <a:prstGeom prst="triangle">
          <a:avLst/>
        </a:prstGeom>
        <a:solidFill>
          <a:srgbClr val="10FC21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82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B9404-2415-4580-840C-D687295BF07D}">
      <dsp:nvSpPr>
        <dsp:cNvPr id="0" name=""/>
        <dsp:cNvSpPr/>
      </dsp:nvSpPr>
      <dsp:spPr>
        <a:xfrm>
          <a:off x="5671919" y="3744418"/>
          <a:ext cx="3085920" cy="1330674"/>
        </a:xfrm>
        <a:prstGeom prst="ellipse">
          <a:avLst/>
        </a:prstGeom>
        <a:solidFill>
          <a:srgbClr val="00FFFF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</a:t>
          </a:r>
          <a:r>
            <a:rPr lang="ru-RU" sz="16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бюджета в текущем году</a:t>
          </a:r>
          <a:endParaRPr lang="ru-RU" sz="16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71919" y="3744418"/>
        <a:ext cx="3085920" cy="1330674"/>
      </dsp:txXfrm>
    </dsp:sp>
    <dsp:sp modelId="{6A250D6F-5E75-4CED-B1ED-031F43B8995C}">
      <dsp:nvSpPr>
        <dsp:cNvPr id="0" name=""/>
        <dsp:cNvSpPr/>
      </dsp:nvSpPr>
      <dsp:spPr>
        <a:xfrm rot="10034">
          <a:off x="6913083" y="3385126"/>
          <a:ext cx="514388" cy="215985"/>
        </a:xfrm>
        <a:prstGeom prst="triangle">
          <a:avLst/>
        </a:prstGeom>
        <a:solidFill>
          <a:srgbClr val="00FFFF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82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8093A-0FBE-44B4-A0C3-75BC653B3D1D}">
      <dsp:nvSpPr>
        <dsp:cNvPr id="0" name=""/>
        <dsp:cNvSpPr/>
      </dsp:nvSpPr>
      <dsp:spPr>
        <a:xfrm>
          <a:off x="5676758" y="1866709"/>
          <a:ext cx="3029462" cy="1326679"/>
        </a:xfrm>
        <a:prstGeom prst="ellipse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отчета </a:t>
          </a:r>
          <a:r>
            <a:rPr lang="ru-RU" sz="1600" b="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 исполнении </a:t>
          </a:r>
          <a:r>
            <a:rPr lang="ru-RU" sz="16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бюджета предыдущего года</a:t>
          </a:r>
          <a:endParaRPr lang="ru-RU" sz="16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76758" y="1866709"/>
        <a:ext cx="3029462" cy="1326679"/>
      </dsp:txXfrm>
    </dsp:sp>
    <dsp:sp modelId="{943EBC7B-2D62-4160-982A-123170861D78}">
      <dsp:nvSpPr>
        <dsp:cNvPr id="0" name=""/>
        <dsp:cNvSpPr/>
      </dsp:nvSpPr>
      <dsp:spPr>
        <a:xfrm rot="21600000">
          <a:off x="6903790" y="1514249"/>
          <a:ext cx="515180" cy="239799"/>
        </a:xfrm>
        <a:prstGeom prst="triangle">
          <a:avLst/>
        </a:prstGeom>
        <a:solidFill>
          <a:srgbClr val="FFFF00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82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BB6336-E515-48E5-AD47-EEC7C5259C2A}">
      <dsp:nvSpPr>
        <dsp:cNvPr id="0" name=""/>
        <dsp:cNvSpPr/>
      </dsp:nvSpPr>
      <dsp:spPr>
        <a:xfrm>
          <a:off x="5406967" y="57365"/>
          <a:ext cx="3350872" cy="1382104"/>
        </a:xfrm>
        <a:prstGeom prst="ellipse">
          <a:avLst/>
        </a:prstGeom>
        <a:solidFill>
          <a:srgbClr val="FF99CC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отчета </a:t>
          </a:r>
          <a:r>
            <a:rPr lang="ru-RU" sz="16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 исполнении бюджета предыдущего года</a:t>
          </a:r>
          <a:endParaRPr lang="ru-RU" sz="16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06967" y="57365"/>
        <a:ext cx="3350872" cy="138210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8709CD-3C58-4FA6-ADD0-18C738834271}">
      <dsp:nvSpPr>
        <dsp:cNvPr id="0" name=""/>
        <dsp:cNvSpPr/>
      </dsp:nvSpPr>
      <dsp:spPr>
        <a:xfrm>
          <a:off x="1087576" y="0"/>
          <a:ext cx="5515872" cy="5515872"/>
        </a:xfrm>
        <a:prstGeom prst="triangl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78A54AE9-3613-47DB-BF2C-D4157043B4D6}">
      <dsp:nvSpPr>
        <dsp:cNvPr id="0" name=""/>
        <dsp:cNvSpPr/>
      </dsp:nvSpPr>
      <dsp:spPr>
        <a:xfrm>
          <a:off x="3765226" y="336356"/>
          <a:ext cx="3853928" cy="1336896"/>
        </a:xfrm>
        <a:prstGeom prst="roundRect">
          <a:avLst/>
        </a:prstGeom>
        <a:solidFill>
          <a:schemeClr val="accent3">
            <a:lumMod val="75000"/>
            <a:alpha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FFFF00"/>
              </a:solidFill>
            </a:rPr>
            <a:t>Доходы  -  </a:t>
          </a:r>
          <a:r>
            <a:rPr lang="ru-RU" sz="1900" kern="1200" dirty="0" smtClean="0">
              <a:solidFill>
                <a:srgbClr val="FFFF00"/>
              </a:solidFill>
            </a:rPr>
            <a:t>804,4 </a:t>
          </a:r>
          <a:r>
            <a:rPr lang="ru-RU" sz="1900" kern="1200" dirty="0" smtClean="0">
              <a:solidFill>
                <a:srgbClr val="FFFF00"/>
              </a:solidFill>
            </a:rPr>
            <a:t>млн. рублей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FFFF00"/>
              </a:solidFill>
            </a:rPr>
            <a:t>Расходы - 804,4 </a:t>
          </a:r>
          <a:r>
            <a:rPr lang="ru-RU" sz="1900" kern="1200" dirty="0" smtClean="0">
              <a:solidFill>
                <a:srgbClr val="FFFF00"/>
              </a:solidFill>
            </a:rPr>
            <a:t>млн. рублей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FFFF00"/>
              </a:solidFill>
            </a:rPr>
            <a:t>Сбалансированный бюджет</a:t>
          </a:r>
          <a:endParaRPr lang="ru-RU" sz="1900" kern="1200" dirty="0">
            <a:solidFill>
              <a:srgbClr val="FFFF00"/>
            </a:solidFill>
          </a:endParaRPr>
        </a:p>
      </dsp:txBody>
      <dsp:txXfrm>
        <a:off x="3765226" y="336356"/>
        <a:ext cx="3853928" cy="1336896"/>
      </dsp:txXfrm>
    </dsp:sp>
    <dsp:sp modelId="{D5B4E7BF-085C-48F6-9568-D01C3A0D4949}">
      <dsp:nvSpPr>
        <dsp:cNvPr id="0" name=""/>
        <dsp:cNvSpPr/>
      </dsp:nvSpPr>
      <dsp:spPr>
        <a:xfrm>
          <a:off x="3853640" y="2023944"/>
          <a:ext cx="3780931" cy="1290627"/>
        </a:xfrm>
        <a:prstGeom prst="round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accent6">
                  <a:lumMod val="50000"/>
                </a:schemeClr>
              </a:solidFill>
            </a:rPr>
            <a:t>Доходы </a:t>
          </a:r>
          <a:r>
            <a:rPr lang="ru-RU" sz="1900" kern="1200" dirty="0" smtClean="0">
              <a:solidFill>
                <a:schemeClr val="accent6">
                  <a:lumMod val="50000"/>
                </a:schemeClr>
              </a:solidFill>
            </a:rPr>
            <a:t>- 796,1 млн</a:t>
          </a:r>
          <a:r>
            <a:rPr lang="ru-RU" sz="1900" kern="1200" dirty="0" smtClean="0">
              <a:solidFill>
                <a:schemeClr val="accent6">
                  <a:lumMod val="50000"/>
                </a:schemeClr>
              </a:solidFill>
            </a:rPr>
            <a:t>. рублей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accent6">
                  <a:lumMod val="50000"/>
                </a:schemeClr>
              </a:solidFill>
            </a:rPr>
            <a:t>Расходы </a:t>
          </a:r>
          <a:r>
            <a:rPr lang="ru-RU" sz="1900" kern="1200" dirty="0" smtClean="0">
              <a:solidFill>
                <a:schemeClr val="accent6">
                  <a:lumMod val="50000"/>
                </a:schemeClr>
              </a:solidFill>
            </a:rPr>
            <a:t> - 796,1 млн</a:t>
          </a:r>
          <a:r>
            <a:rPr lang="ru-RU" sz="1900" kern="1200" dirty="0" smtClean="0">
              <a:solidFill>
                <a:schemeClr val="accent6">
                  <a:lumMod val="50000"/>
                </a:schemeClr>
              </a:solidFill>
            </a:rPr>
            <a:t>. рублей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accent6">
                  <a:lumMod val="50000"/>
                </a:schemeClr>
              </a:solidFill>
            </a:rPr>
            <a:t>Сбалансированный бюджет</a:t>
          </a:r>
          <a:endParaRPr lang="ru-RU" sz="19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853640" y="2023944"/>
        <a:ext cx="3780931" cy="1290627"/>
      </dsp:txXfrm>
    </dsp:sp>
    <dsp:sp modelId="{956385B1-C520-490C-A566-0BB94188D313}">
      <dsp:nvSpPr>
        <dsp:cNvPr id="0" name=""/>
        <dsp:cNvSpPr/>
      </dsp:nvSpPr>
      <dsp:spPr>
        <a:xfrm>
          <a:off x="3853640" y="3572749"/>
          <a:ext cx="3752607" cy="1298591"/>
        </a:xfrm>
        <a:prstGeom prst="roundRect">
          <a:avLst/>
        </a:prstGeom>
        <a:solidFill>
          <a:schemeClr val="accent6">
            <a:lumMod val="75000"/>
            <a:alpha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FFFF00"/>
              </a:solidFill>
            </a:rPr>
            <a:t>Доходы </a:t>
          </a:r>
          <a:r>
            <a:rPr lang="ru-RU" sz="1900" kern="1200" dirty="0" smtClean="0">
              <a:solidFill>
                <a:srgbClr val="FFFF00"/>
              </a:solidFill>
            </a:rPr>
            <a:t> - 757,1 млн</a:t>
          </a:r>
          <a:r>
            <a:rPr lang="ru-RU" sz="1900" kern="1200" dirty="0" smtClean="0">
              <a:solidFill>
                <a:srgbClr val="FFFF00"/>
              </a:solidFill>
            </a:rPr>
            <a:t>. рублей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FFFF00"/>
              </a:solidFill>
            </a:rPr>
            <a:t>Расходы </a:t>
          </a:r>
          <a:r>
            <a:rPr lang="ru-RU" sz="1900" kern="1200" dirty="0" smtClean="0">
              <a:solidFill>
                <a:srgbClr val="FFFF00"/>
              </a:solidFill>
            </a:rPr>
            <a:t>– 757,1 млн</a:t>
          </a:r>
          <a:r>
            <a:rPr lang="ru-RU" sz="1900" kern="1200" dirty="0" smtClean="0">
              <a:solidFill>
                <a:srgbClr val="FFFF00"/>
              </a:solidFill>
            </a:rPr>
            <a:t>. рублей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FFFF00"/>
              </a:solidFill>
            </a:rPr>
            <a:t>Сбалансированный бюджет</a:t>
          </a:r>
          <a:endParaRPr lang="ru-RU" sz="1900" kern="1200" dirty="0">
            <a:solidFill>
              <a:srgbClr val="FFFF00"/>
            </a:solidFill>
          </a:endParaRPr>
        </a:p>
      </dsp:txBody>
      <dsp:txXfrm>
        <a:off x="3853640" y="3572749"/>
        <a:ext cx="3752607" cy="1298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0.22837</cdr:x>
      <cdr:y>0.04938</cdr:y>
    </cdr:from>
    <cdr:to>
      <cdr:x>0.33075</cdr:x>
      <cdr:y>0.147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088215" y="288016"/>
          <a:ext cx="936163" cy="56938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2000" b="1" dirty="0" smtClean="0"/>
            <a:t>280,9</a:t>
          </a:r>
        </a:p>
        <a:p xmlns:a="http://schemas.openxmlformats.org/drawingml/2006/main">
          <a:pPr algn="ctr"/>
          <a:r>
            <a:rPr lang="ru-RU" sz="1100" b="1" dirty="0" smtClean="0"/>
            <a:t>млн. руб.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0.36224</cdr:x>
      <cdr:y>0.04938</cdr:y>
    </cdr:from>
    <cdr:to>
      <cdr:x>0.46462</cdr:x>
      <cdr:y>0.147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312323" y="288016"/>
          <a:ext cx="936162" cy="56938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2000" b="1" dirty="0" smtClean="0"/>
            <a:t>329,1</a:t>
          </a:r>
        </a:p>
        <a:p xmlns:a="http://schemas.openxmlformats.org/drawingml/2006/main">
          <a:pPr algn="ctr"/>
          <a:r>
            <a:rPr lang="ru-RU" b="1" dirty="0" smtClean="0"/>
            <a:t>млн. руб.</a:t>
          </a:r>
          <a:endParaRPr lang="ru-RU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40A88-ED42-48B1-BD66-78389A49E0E7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0D417-10DE-42E1-A2A2-5522E6484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D417-10DE-42E1-A2A2-5522E6484E5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D417-10DE-42E1-A2A2-5522E6484E5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chart" Target="../charts/chart8.xml"/><Relationship Id="rId7" Type="http://schemas.openxmlformats.org/officeDocument/2006/relationships/image" Target="../media/image24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ГЕРБ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ECECE"/>
              </a:clrFrom>
              <a:clrTo>
                <a:srgbClr val="CECEC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88640"/>
            <a:ext cx="648767" cy="7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23728" y="3068960"/>
            <a:ext cx="5976664" cy="164352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defRPr/>
            </a:pPr>
            <a:r>
              <a:rPr lang="ru-RU" altLang="ru-RU" sz="32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БЮДЖЕТ </a:t>
            </a:r>
            <a:r>
              <a:rPr lang="ru-RU" altLang="ru-RU" sz="32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ДЛЯ </a:t>
            </a:r>
            <a:r>
              <a:rPr lang="ru-RU" altLang="ru-RU" sz="32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ГРАЖДАН  на 2019 год и плановый период 2020-2021 годов</a:t>
            </a:r>
            <a:endParaRPr lang="en-US" altLang="ru-RU" sz="3200" b="1" spc="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робот"/>
              </a:rPr>
              <a:t>Основные параметры районного бюджета на 2018-2021 годы </a:t>
            </a:r>
            <a:endParaRPr lang="ru-RU" sz="1600" b="1" i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91672" y="332656"/>
            <a:ext cx="295232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млн.рублей</a:t>
            </a:r>
            <a:endParaRPr lang="ru-RU" sz="16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" y="692696"/>
          <a:ext cx="9144000" cy="6165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9910"/>
                <a:gridCol w="1440160"/>
                <a:gridCol w="1512168"/>
                <a:gridCol w="1224136"/>
                <a:gridCol w="1187626"/>
              </a:tblGrid>
              <a:tr h="50883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</a:tr>
              <a:tr h="508830"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ДОХОДЫ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50883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ДОХОДЫ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– ВСЕГО 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725,5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804,4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796,1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757,1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883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Налоговые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и неналоговые доходы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280,9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329,0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342,9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331,1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883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Безвозмездные поступления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444,6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475,4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453,3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426,0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1806"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РАСХОДЫ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50883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РАСХОДЫ – ВСЕГО 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728,9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804,4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796,1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757,1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520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Расходы за счет собственных источников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284,0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329,0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342,9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331,1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883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Расходы за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счет областных средств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444,9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475,4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solidFill>
                            <a:srgbClr val="002060"/>
                          </a:solidFill>
                        </a:rPr>
                        <a:t>453,3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426,0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8830"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ДЕФИЦИТ, ПРОФИЦИТ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50883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Дефицит (-), профицит (+)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-3,4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883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Объем муниципального долга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chemeClr val="bg1"/>
                </a:solidFill>
                <a:latin typeface="робот"/>
              </a:rPr>
              <a:t>Основные направления бюджетной политики на 2019-2021 гг. </a:t>
            </a:r>
            <a:endParaRPr lang="ru-RU" sz="2200" b="1" i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548680"/>
            <a:ext cx="259228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Указ Президента России 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от 7 мая 2018 г. № 204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268760"/>
            <a:ext cx="1997968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НАЦИОНАЛЬНЫЕ 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ЦЕЛИ РАЗВИТИЯ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 rot="18967070">
            <a:off x="1508862" y="1568815"/>
            <a:ext cx="871547" cy="86409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564904"/>
            <a:ext cx="4283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Повышение качества жизни и </a:t>
            </a:r>
          </a:p>
          <a:p>
            <a:r>
              <a:rPr lang="ru-RU" sz="1600" b="1" dirty="0" smtClean="0"/>
              <a:t>благосостояния граждан</a:t>
            </a:r>
          </a:p>
          <a:p>
            <a:r>
              <a:rPr lang="ru-RU" sz="1600" b="1" dirty="0" smtClean="0"/>
              <a:t>Снижение бедности </a:t>
            </a:r>
          </a:p>
          <a:p>
            <a:r>
              <a:rPr lang="ru-RU" sz="1600" b="1" dirty="0" smtClean="0"/>
              <a:t>Повышение качества и доступности здравоохранения и образования </a:t>
            </a:r>
          </a:p>
          <a:p>
            <a:r>
              <a:rPr lang="ru-RU" sz="1600" b="1" dirty="0" smtClean="0"/>
              <a:t>Создание современной инфраструктуры </a:t>
            </a:r>
          </a:p>
        </p:txBody>
      </p:sp>
      <p:sp>
        <p:nvSpPr>
          <p:cNvPr id="15" name="4-конечная звезда 14"/>
          <p:cNvSpPr/>
          <p:nvPr/>
        </p:nvSpPr>
        <p:spPr>
          <a:xfrm flipH="1">
            <a:off x="4283968" y="1340768"/>
            <a:ext cx="144016" cy="144016"/>
          </a:xfrm>
          <a:prstGeom prst="star4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4-конечная звезда 15"/>
          <p:cNvSpPr/>
          <p:nvPr/>
        </p:nvSpPr>
        <p:spPr>
          <a:xfrm>
            <a:off x="395536" y="3140968"/>
            <a:ext cx="144016" cy="144016"/>
          </a:xfrm>
          <a:prstGeom prst="star4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4-конечная звезда 16"/>
          <p:cNvSpPr/>
          <p:nvPr/>
        </p:nvSpPr>
        <p:spPr>
          <a:xfrm>
            <a:off x="395536" y="3429000"/>
            <a:ext cx="144016" cy="144016"/>
          </a:xfrm>
          <a:prstGeom prst="star4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4-конечная звезда 17"/>
          <p:cNvSpPr/>
          <p:nvPr/>
        </p:nvSpPr>
        <p:spPr>
          <a:xfrm>
            <a:off x="395536" y="3861048"/>
            <a:ext cx="144016" cy="144016"/>
          </a:xfrm>
          <a:prstGeom prst="star4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4221088"/>
            <a:ext cx="9144000" cy="43088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chemeClr val="bg1"/>
                </a:solidFill>
                <a:latin typeface="робот"/>
              </a:rPr>
              <a:t>Основные подходы к формированию проекта бюджета </a:t>
            </a:r>
            <a:endParaRPr lang="ru-RU" sz="2200" b="1" i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72000" y="548680"/>
            <a:ext cx="4145815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Основные задачи бюджетной политики </a:t>
            </a:r>
          </a:p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на 2019-2021 гг.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4-конечная звезда 12"/>
          <p:cNvSpPr/>
          <p:nvPr/>
        </p:nvSpPr>
        <p:spPr>
          <a:xfrm>
            <a:off x="395536" y="2636912"/>
            <a:ext cx="144016" cy="144016"/>
          </a:xfrm>
          <a:prstGeom prst="star4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27984" y="1268760"/>
            <a:ext cx="471601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Обеспечение сбалансированности бюджета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Укрепление доходной базы консолидированного бюджета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Обеспечение указов Президента РФ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Сохранение социальной направленности бюджета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Увеличение объема средств, направляемых на развитие района    </a:t>
            </a:r>
          </a:p>
          <a:p>
            <a:r>
              <a:rPr lang="ru-RU" sz="1600" b="1" dirty="0" smtClean="0"/>
              <a:t> </a:t>
            </a:r>
          </a:p>
          <a:p>
            <a:r>
              <a:rPr lang="ru-RU" sz="1600" b="1" dirty="0" smtClean="0"/>
              <a:t> </a:t>
            </a:r>
          </a:p>
        </p:txBody>
      </p:sp>
      <p:sp>
        <p:nvSpPr>
          <p:cNvPr id="21" name="4-конечная звезда 20"/>
          <p:cNvSpPr/>
          <p:nvPr/>
        </p:nvSpPr>
        <p:spPr>
          <a:xfrm flipH="1">
            <a:off x="4283968" y="1844824"/>
            <a:ext cx="144016" cy="144016"/>
          </a:xfrm>
          <a:prstGeom prst="star4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4-конечная звезда 21"/>
          <p:cNvSpPr/>
          <p:nvPr/>
        </p:nvSpPr>
        <p:spPr>
          <a:xfrm>
            <a:off x="4283968" y="2564904"/>
            <a:ext cx="144016" cy="144016"/>
          </a:xfrm>
          <a:prstGeom prst="star4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4-конечная звезда 22"/>
          <p:cNvSpPr/>
          <p:nvPr/>
        </p:nvSpPr>
        <p:spPr>
          <a:xfrm flipH="1">
            <a:off x="4283968" y="3068960"/>
            <a:ext cx="144016" cy="144016"/>
          </a:xfrm>
          <a:prstGeom prst="star4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4-конечная звезда 23"/>
          <p:cNvSpPr/>
          <p:nvPr/>
        </p:nvSpPr>
        <p:spPr>
          <a:xfrm flipH="1">
            <a:off x="4283968" y="3573016"/>
            <a:ext cx="144016" cy="144016"/>
          </a:xfrm>
          <a:prstGeom prst="star4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907704" y="4869160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На основе базового сценария социально-экономического развития района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С учетом изменений федерального и регионального законодательства по доходам  </a:t>
            </a:r>
          </a:p>
        </p:txBody>
      </p:sp>
      <p:sp>
        <p:nvSpPr>
          <p:cNvPr id="26" name="4-конечная звезда 25"/>
          <p:cNvSpPr/>
          <p:nvPr/>
        </p:nvSpPr>
        <p:spPr>
          <a:xfrm>
            <a:off x="1691680" y="4941168"/>
            <a:ext cx="144016" cy="144016"/>
          </a:xfrm>
          <a:prstGeom prst="star4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4-конечная звезда 26"/>
          <p:cNvSpPr/>
          <p:nvPr/>
        </p:nvSpPr>
        <p:spPr>
          <a:xfrm>
            <a:off x="1691680" y="5589240"/>
            <a:ext cx="144016" cy="144016"/>
          </a:xfrm>
          <a:prstGeom prst="star4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25144"/>
            <a:ext cx="1152128" cy="6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517233"/>
            <a:ext cx="1152128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chemeClr val="bg1"/>
                </a:solidFill>
                <a:latin typeface="робот"/>
              </a:rPr>
              <a:t>Показатели социально-экономического развития района </a:t>
            </a:r>
            <a:endParaRPr lang="ru-RU" sz="2200" b="1" i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046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Базовый сценарий 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836713"/>
          <a:ext cx="8712969" cy="5498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5"/>
                <a:gridCol w="917153"/>
                <a:gridCol w="840726"/>
                <a:gridCol w="917155"/>
                <a:gridCol w="1070014"/>
                <a:gridCol w="993585"/>
                <a:gridCol w="1070011"/>
              </a:tblGrid>
              <a:tr h="56131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Единица  измерения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</a:t>
                      </a:r>
                      <a:endParaRPr lang="ru-RU" sz="1400" dirty="0"/>
                    </a:p>
                  </a:txBody>
                  <a:tcPr/>
                </a:tc>
              </a:tr>
              <a:tr h="509133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Численность постоянного населения  (среднегодовая)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человек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24479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24276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24075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23875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23675</a:t>
                      </a:r>
                      <a:endParaRPr lang="ru-RU" sz="1200" b="1" dirty="0"/>
                    </a:p>
                  </a:txBody>
                  <a:tcPr/>
                </a:tc>
              </a:tr>
              <a:tr h="517599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Объем отгруженной промышленной продукции</a:t>
                      </a:r>
                      <a:endParaRPr lang="ru-RU" sz="1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млн. рублей</a:t>
                      </a:r>
                      <a:endParaRPr lang="ru-RU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3584,8</a:t>
                      </a:r>
                      <a:endParaRPr lang="ru-RU" sz="1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3722,1</a:t>
                      </a:r>
                      <a:endParaRPr lang="ru-RU" sz="1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3880,4</a:t>
                      </a:r>
                      <a:endParaRPr lang="ru-RU" sz="1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4042,6</a:t>
                      </a:r>
                      <a:endParaRPr lang="ru-RU" sz="1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4211,4</a:t>
                      </a:r>
                      <a:endParaRPr lang="ru-RU" sz="1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572193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Производство сельскохозяйственной продукции во всех категориях хозяйств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млн. рублей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166,0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169,0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169,0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171,0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173,0</a:t>
                      </a:r>
                      <a:endParaRPr lang="ru-RU" sz="1200" b="1" dirty="0"/>
                    </a:p>
                  </a:txBody>
                  <a:tcPr/>
                </a:tc>
              </a:tr>
              <a:tr h="509133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Прибыль прибыльных предприятий до налогообложения </a:t>
                      </a:r>
                      <a:endParaRPr lang="ru-RU" sz="1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млн. рублей</a:t>
                      </a:r>
                      <a:endParaRPr lang="ru-RU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997,8</a:t>
                      </a:r>
                      <a:endParaRPr lang="ru-RU" sz="1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997,8</a:t>
                      </a:r>
                      <a:endParaRPr lang="ru-RU" sz="1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1010,85</a:t>
                      </a:r>
                      <a:endParaRPr lang="ru-RU" sz="1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1022,9</a:t>
                      </a:r>
                      <a:endParaRPr lang="ru-RU" sz="1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1034,95</a:t>
                      </a:r>
                      <a:endParaRPr lang="ru-RU" sz="1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0548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Инвестиции в основной капитал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млн. рублей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1200,0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700,0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800,0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900,0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1000,0</a:t>
                      </a:r>
                      <a:endParaRPr lang="ru-RU" sz="1200" b="1" dirty="0"/>
                    </a:p>
                  </a:txBody>
                  <a:tcPr/>
                </a:tc>
              </a:tr>
              <a:tr h="32795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Оборот розничной торговли</a:t>
                      </a:r>
                      <a:endParaRPr lang="ru-RU" sz="1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млн.рублей</a:t>
                      </a:r>
                      <a:endParaRPr lang="ru-RU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2637,2</a:t>
                      </a:r>
                      <a:endParaRPr lang="ru-RU" sz="1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2753,6</a:t>
                      </a:r>
                      <a:endParaRPr lang="ru-RU" sz="1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2871,9</a:t>
                      </a:r>
                      <a:endParaRPr lang="ru-RU" sz="1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2986,8</a:t>
                      </a:r>
                      <a:endParaRPr lang="ru-RU" sz="1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3136,2</a:t>
                      </a:r>
                      <a:endParaRPr lang="ru-RU" sz="1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2075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Объем платных  услуг населению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млн.рублей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363,9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377,7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386,0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394,9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404,4</a:t>
                      </a:r>
                      <a:endParaRPr lang="ru-RU" sz="1200" b="1" dirty="0"/>
                    </a:p>
                  </a:txBody>
                  <a:tcPr/>
                </a:tc>
              </a:tr>
              <a:tr h="380993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Численность работников</a:t>
                      </a:r>
                      <a:r>
                        <a:rPr lang="ru-RU" sz="1200" b="1" baseline="0" dirty="0" smtClean="0"/>
                        <a:t> организации</a:t>
                      </a:r>
                      <a:endParaRPr lang="ru-RU" sz="1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человек</a:t>
                      </a:r>
                      <a:endParaRPr lang="ru-RU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6442</a:t>
                      </a:r>
                      <a:endParaRPr lang="ru-RU" sz="1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6435</a:t>
                      </a:r>
                      <a:endParaRPr lang="ru-RU" sz="1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6435</a:t>
                      </a:r>
                      <a:endParaRPr lang="ru-RU" sz="1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6435</a:t>
                      </a:r>
                      <a:endParaRPr lang="ru-RU" sz="1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6435</a:t>
                      </a:r>
                      <a:endParaRPr lang="ru-RU" sz="1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509133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Фонд начисленной заработной платы работников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млн.рублей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2360,5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2565,4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2699,5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2816,8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2993,7</a:t>
                      </a:r>
                      <a:endParaRPr lang="ru-RU" sz="1200" b="1" dirty="0"/>
                    </a:p>
                  </a:txBody>
                  <a:tcPr/>
                </a:tc>
              </a:tr>
              <a:tr h="475191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Среднемесячная заработная плата</a:t>
                      </a:r>
                      <a:endParaRPr lang="ru-RU" sz="1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рублей</a:t>
                      </a:r>
                    </a:p>
                    <a:p>
                      <a:endParaRPr lang="ru-RU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30534</a:t>
                      </a:r>
                      <a:endParaRPr lang="ru-RU" sz="1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33222</a:t>
                      </a:r>
                      <a:endParaRPr lang="ru-RU" sz="1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34910</a:t>
                      </a:r>
                      <a:endParaRPr lang="ru-RU" sz="1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36478</a:t>
                      </a:r>
                      <a:endParaRPr lang="ru-RU" sz="1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38769</a:t>
                      </a:r>
                      <a:endParaRPr lang="ru-RU" sz="1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509133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Уровень официально зарегистрированной безработицы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2,0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робот"/>
              </a:rPr>
              <a:t>Прогноз поступления налоговых и неналоговых доходов 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робот"/>
              </a:rPr>
              <a:t>в районный бюджет</a:t>
            </a:r>
            <a:endParaRPr lang="ru-RU" sz="2000" b="1" i="1" dirty="0">
              <a:solidFill>
                <a:schemeClr val="bg1"/>
              </a:solidFill>
              <a:latin typeface="робот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95536" y="1340768"/>
          <a:ext cx="8280920" cy="476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91672" y="908720"/>
            <a:ext cx="295232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млн.руб.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70788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робот"/>
              </a:rPr>
              <a:t>Структура налоговых и неналоговых доходов 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робот"/>
              </a:rPr>
              <a:t>районного бюджета</a:t>
            </a:r>
            <a:endParaRPr lang="ru-RU" sz="2000" b="1" i="1" dirty="0">
              <a:solidFill>
                <a:schemeClr val="bg1"/>
              </a:solidFill>
              <a:latin typeface="робот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-180528" y="548680"/>
          <a:ext cx="914400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1560" y="836712"/>
            <a:ext cx="1008112" cy="5693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268,8</a:t>
            </a:r>
          </a:p>
          <a:p>
            <a:pPr algn="ctr"/>
            <a:r>
              <a:rPr lang="ru-RU" sz="1100" b="1" dirty="0" smtClean="0"/>
              <a:t>млн. руб.</a:t>
            </a:r>
            <a:endParaRPr lang="ru-RU" sz="11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836712"/>
            <a:ext cx="936104" cy="56938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/>
              <a:t>342,9</a:t>
            </a:r>
          </a:p>
          <a:p>
            <a:pPr algn="ctr"/>
            <a:r>
              <a:rPr lang="ru-RU" b="1" dirty="0" smtClean="0"/>
              <a:t>млн.руб.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836712"/>
            <a:ext cx="936104" cy="56938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/>
              <a:t>331,1</a:t>
            </a:r>
          </a:p>
          <a:p>
            <a:pPr algn="ctr"/>
            <a:r>
              <a:rPr lang="ru-RU" b="1" dirty="0" smtClean="0"/>
              <a:t>млн.руб.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робот"/>
              </a:rPr>
              <a:t>Основные направления межведомственного взаимодействия </a:t>
            </a:r>
          </a:p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робот"/>
              </a:rPr>
              <a:t>в целях укрепления доходной базы бюджета</a:t>
            </a:r>
            <a:endParaRPr lang="ru-RU" sz="1600" b="1" i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4653136"/>
            <a:ext cx="446449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робот"/>
              </a:rPr>
              <a:t>БЮДЖЕТНЫЙ ЭФФЕКТ, млн.руб. </a:t>
            </a:r>
            <a:endParaRPr lang="ru-RU" sz="1600" b="1" dirty="0">
              <a:solidFill>
                <a:srgbClr val="C00000"/>
              </a:solidFill>
              <a:latin typeface="робот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80728"/>
            <a:ext cx="8496944" cy="2736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Принятие мер по сокращению задолженности по налоговым платежам в бюджет</a:t>
            </a:r>
          </a:p>
          <a:p>
            <a:pPr marL="342900" indent="-342900">
              <a:buAutoNum type="arabicPeriod"/>
            </a:pPr>
            <a:endParaRPr lang="ru-RU" sz="1600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Выявление неиспользованных  резервов роста налоговой базы</a:t>
            </a:r>
          </a:p>
          <a:p>
            <a:pPr marL="342900" indent="-342900">
              <a:buAutoNum type="arabicPeriod"/>
            </a:pPr>
            <a:endParaRPr lang="ru-RU" sz="1600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Легализация доходов физических и юридических лиц</a:t>
            </a:r>
          </a:p>
          <a:p>
            <a:pPr marL="342900" indent="-342900">
              <a:buAutoNum type="arabicPeriod"/>
            </a:pPr>
            <a:endParaRPr lang="ru-RU" sz="1600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Выработка мер по увеличению налоговой отдачи в отдельных секторах экономики</a:t>
            </a:r>
          </a:p>
          <a:p>
            <a:pPr marL="342900" indent="-342900">
              <a:buAutoNum type="arabicPeriod"/>
            </a:pPr>
            <a:endParaRPr lang="ru-RU" sz="1600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Реализация мер реагирования для улучшения ситуации с поступлением доходов</a:t>
            </a:r>
          </a:p>
          <a:p>
            <a:pPr marL="342900" indent="-342900">
              <a:buAutoNum type="arabicPeriod"/>
            </a:pPr>
            <a:endParaRPr lang="ru-RU" sz="1600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Разработка и реализация Планов мероприятий (дорожных карт) совместных мероприятий контрольно-надзорных органов и ОМСУ по решению проблемных вопросов собираемости налогов </a:t>
            </a:r>
          </a:p>
          <a:p>
            <a:pPr marL="342900" indent="-342900"/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29" name="Picture 5" descr="https://oren.ru/wp-content/uploads/2016/02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861048"/>
            <a:ext cx="1152128" cy="720080"/>
          </a:xfrm>
          <a:prstGeom prst="rect">
            <a:avLst/>
          </a:prstGeom>
          <a:noFill/>
        </p:spPr>
      </p:pic>
      <p:pic>
        <p:nvPicPr>
          <p:cNvPr id="10" name="Picture 4" descr="ГЕРБ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ECECE"/>
              </a:clrFrom>
              <a:clrTo>
                <a:srgbClr val="CECEC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861048"/>
            <a:ext cx="57675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https://infinica.ru/wp-content/uploads/2015/11/11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933056"/>
            <a:ext cx="648072" cy="648072"/>
          </a:xfrm>
          <a:prstGeom prst="rect">
            <a:avLst/>
          </a:prstGeom>
          <a:noFill/>
        </p:spPr>
      </p:pic>
      <p:pic>
        <p:nvPicPr>
          <p:cNvPr id="1033" name="Picture 9" descr="http://itd2.mycdn.me/image?id=856999959217&amp;t=20&amp;plc=WEB&amp;tkn=*QDw4asHAYZwlLS4d_kXSo8o9HS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861048"/>
            <a:ext cx="864096" cy="648072"/>
          </a:xfrm>
          <a:prstGeom prst="rect">
            <a:avLst/>
          </a:prstGeom>
          <a:noFill/>
        </p:spPr>
      </p:pic>
      <p:pic>
        <p:nvPicPr>
          <p:cNvPr id="1035" name="Picture 11" descr="https://naklejki-na-avto.ru/images/product/l/5525a2d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3789040"/>
            <a:ext cx="648072" cy="648072"/>
          </a:xfrm>
          <a:prstGeom prst="rect">
            <a:avLst/>
          </a:prstGeom>
          <a:noFill/>
        </p:spPr>
      </p:pic>
      <p:graphicFrame>
        <p:nvGraphicFramePr>
          <p:cNvPr id="15" name="Диаграмма 14"/>
          <p:cNvGraphicFramePr/>
          <p:nvPr/>
        </p:nvGraphicFramePr>
        <p:xfrm>
          <a:off x="1187624" y="3212976"/>
          <a:ext cx="655272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699792" y="4941168"/>
            <a:ext cx="33123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94,5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млн.руб.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в 2014-2018 гг.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робот"/>
              </a:rPr>
              <a:t>Объемы межбюджетных трансфертов из областного бюджета </a:t>
            </a:r>
            <a:endParaRPr lang="ru-RU" sz="1600" b="1" i="1" dirty="0">
              <a:solidFill>
                <a:schemeClr val="bg1"/>
              </a:solidFill>
              <a:latin typeface="робот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07504" y="548680"/>
          <a:ext cx="4392488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5576" y="404664"/>
            <a:ext cx="3312368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СУБСИДИИ, млн.руб.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115616" y="1772816"/>
            <a:ext cx="1152128" cy="432048"/>
          </a:xfrm>
          <a:prstGeom prst="downArrow">
            <a:avLst>
              <a:gd name="adj1" fmla="val 50000"/>
              <a:gd name="adj2" fmla="val 671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4572000" y="548680"/>
          <a:ext cx="4392488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148064" y="404664"/>
            <a:ext cx="3312368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СУБВЕНЦИИ, млн.руб.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652120" y="1844824"/>
            <a:ext cx="1152128" cy="360040"/>
          </a:xfrm>
          <a:prstGeom prst="downArrow">
            <a:avLst>
              <a:gd name="adj1" fmla="val 50000"/>
              <a:gd name="adj2" fmla="val 671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2276872"/>
            <a:ext cx="4392488" cy="2308324"/>
          </a:xfrm>
          <a:prstGeom prst="rect">
            <a:avLst/>
          </a:prstGeom>
          <a:solidFill>
            <a:srgbClr val="D2F7FE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 на софинансирование капитальных вложений – 116,9 млн.руб.</a:t>
            </a:r>
          </a:p>
          <a:p>
            <a:pPr algn="just">
              <a:buFontTx/>
              <a:buChar char="-"/>
            </a:pP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 на создание условий для занятий физкультурой и спортом – 2,5 млн.руб.</a:t>
            </a:r>
          </a:p>
          <a:p>
            <a:pPr algn="just">
              <a:buFontTx/>
              <a:buChar char="-"/>
            </a:pP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 прочие субсидии:</a:t>
            </a:r>
          </a:p>
          <a:p>
            <a:pPr algn="just"/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на приобретение автомобильного транспорта  для               организации подвоза обучающихся – 5,5 млн.руб.,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   на разработку проектно-сметной документации – 8,8      млн.руб.,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   на осуществление дорожной деятельности – 21,3 млн.руб.,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   на обеспечение выплаты заработной платы работникам    муниципальных  учреждений – 22,0 млн.руб.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2276872"/>
            <a:ext cx="4392488" cy="2123658"/>
          </a:xfrm>
          <a:prstGeom prst="rect">
            <a:avLst/>
          </a:prstGeom>
          <a:solidFill>
            <a:srgbClr val="D2F7FE"/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на осуществление передаваемых полномочий в сфере образования – 262,8 млн.руб.,</a:t>
            </a:r>
          </a:p>
          <a:p>
            <a:pPr algn="just">
              <a:buFontTx/>
              <a:buChar char="-"/>
            </a:pP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на осуществление передаваемых полномочий по организации деятельности многофункциональных центров – 6,1 млн.руб.,</a:t>
            </a:r>
          </a:p>
          <a:p>
            <a:pPr algn="just">
              <a:buFontTx/>
              <a:buChar char="-"/>
            </a:pP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 на осуществление передаваемых полномочий по предоставлению единовременной денежной выплаты взамен предоставления земельных участков гражданам, имеющим трех и более детей – 8,8 млн. руб. </a:t>
            </a:r>
          </a:p>
          <a:p>
            <a:pPr>
              <a:buFontTx/>
              <a:buChar char="-"/>
            </a:pPr>
            <a:endParaRPr lang="ru-RU" sz="12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1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87624" y="4653136"/>
            <a:ext cx="7056784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ИНЫЕ МЕЖБЮДЖЕТНЫЕ ТРАСФЕРТЫ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млн.руб.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3568" y="4941168"/>
            <a:ext cx="8064896" cy="27699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робот"/>
              </a:rPr>
              <a:t>Передача полномочий по заключенным соглашениям  </a:t>
            </a:r>
            <a:endParaRPr lang="ru-RU" sz="1200" b="1" dirty="0">
              <a:solidFill>
                <a:schemeClr val="bg1"/>
              </a:solidFill>
              <a:latin typeface="робот"/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1331640" y="4941168"/>
          <a:ext cx="6096000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07504" y="6021288"/>
          <a:ext cx="8784975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8553"/>
                <a:gridCol w="864096"/>
                <a:gridCol w="1080120"/>
                <a:gridCol w="1008112"/>
                <a:gridCol w="864094"/>
              </a:tblGrid>
              <a:tr h="28295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млн.руб.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2018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2019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2020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2021</a:t>
                      </a:r>
                      <a:endParaRPr lang="ru-RU" sz="1600" b="1" dirty="0"/>
                    </a:p>
                  </a:txBody>
                  <a:tcPr/>
                </a:tc>
              </a:tr>
              <a:tr h="28295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Безвозмездные поступления, всего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444,6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475,4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453,3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426,1</a:t>
                      </a:r>
                      <a:endParaRPr lang="ru-RU" sz="1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Основные подходы к формированию расходной части 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районного бюджета на 2019-2021 годы</a:t>
            </a:r>
            <a:endParaRPr lang="ru-RU" sz="2400" b="1" i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980728"/>
            <a:ext cx="676773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робот"/>
              </a:rPr>
              <a:t>       Увеличение расходов на повышение заработной платы работникам бюджетной сферы в рамках реализации указов Президента по муниципальным учреждениям в целях их обеспечения в полном объеме исходя из среднемесячного дохода от трудовой деятельности в размере 33167 рублей </a:t>
            </a:r>
            <a:endParaRPr lang="ru-RU" sz="1400" b="1" dirty="0">
              <a:solidFill>
                <a:srgbClr val="002060"/>
              </a:solidFill>
              <a:latin typeface="робот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2348880"/>
            <a:ext cx="676875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робот"/>
              </a:rPr>
              <a:t>      Обеспечение в полном объеме мер социальной поддержки граждан, социальных выплат, публичных нормативных обязательств.  Учтены расходы на предоставление  новых мер социальной поддержки    </a:t>
            </a:r>
            <a:endParaRPr lang="ru-RU" sz="1400" b="1" dirty="0">
              <a:solidFill>
                <a:srgbClr val="C00000"/>
              </a:solidFill>
              <a:latin typeface="робот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3429000"/>
            <a:ext cx="68407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робот"/>
              </a:rPr>
              <a:t>      Обеспечение формирования муниципального Дорожного фонда района в соответствии с доходными источниками    </a:t>
            </a:r>
            <a:endParaRPr lang="ru-RU" sz="1400" b="1" dirty="0">
              <a:solidFill>
                <a:srgbClr val="002060"/>
              </a:solidFill>
              <a:latin typeface="робот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4437112"/>
            <a:ext cx="6768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робот"/>
              </a:rPr>
              <a:t>     Значительное увеличение расходов, направляемых на развитие района</a:t>
            </a:r>
            <a:endParaRPr lang="ru-RU" sz="1400" b="1" dirty="0">
              <a:solidFill>
                <a:srgbClr val="C00000"/>
              </a:solidFill>
              <a:latin typeface="робот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23728" y="5373216"/>
            <a:ext cx="68397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робот"/>
              </a:rPr>
              <a:t>     Обеспечение выравнивания бюджетной обеспеченности поселений, входящих в состав района и поддержки мер по обеспечению сбалансированности бюджетов поселений</a:t>
            </a:r>
            <a:endParaRPr lang="ru-RU" sz="1400" b="1" dirty="0">
              <a:solidFill>
                <a:srgbClr val="002060"/>
              </a:solidFill>
              <a:latin typeface="робот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33796" name="Picture 4" descr="http://www.intercon-intellect.ru/upload/medialibrary/635/dgtk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08720"/>
            <a:ext cx="672075" cy="504056"/>
          </a:xfrm>
          <a:prstGeom prst="rect">
            <a:avLst/>
          </a:prstGeom>
          <a:noFill/>
        </p:spPr>
      </p:pic>
      <p:pic>
        <p:nvPicPr>
          <p:cNvPr id="15" name="Picture 4" descr="http://www.intercon-intellect.ru/upload/medialibrary/635/dgtk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76872"/>
            <a:ext cx="672075" cy="504056"/>
          </a:xfrm>
          <a:prstGeom prst="rect">
            <a:avLst/>
          </a:prstGeom>
          <a:noFill/>
        </p:spPr>
      </p:pic>
      <p:pic>
        <p:nvPicPr>
          <p:cNvPr id="16" name="Picture 4" descr="http://www.intercon-intellect.ru/upload/medialibrary/635/dgtk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293096"/>
            <a:ext cx="672075" cy="504056"/>
          </a:xfrm>
          <a:prstGeom prst="rect">
            <a:avLst/>
          </a:prstGeom>
          <a:noFill/>
        </p:spPr>
      </p:pic>
      <p:pic>
        <p:nvPicPr>
          <p:cNvPr id="17" name="Picture 4" descr="http://www.intercon-intellect.ru/upload/medialibrary/635/dgtk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301208"/>
            <a:ext cx="672075" cy="504056"/>
          </a:xfrm>
          <a:prstGeom prst="rect">
            <a:avLst/>
          </a:prstGeom>
          <a:noFill/>
        </p:spPr>
      </p:pic>
      <p:pic>
        <p:nvPicPr>
          <p:cNvPr id="18" name="Picture 4" descr="http://www.intercon-intellect.ru/upload/medialibrary/635/dgtk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284984"/>
            <a:ext cx="672075" cy="504056"/>
          </a:xfrm>
          <a:prstGeom prst="rect">
            <a:avLst/>
          </a:prstGeom>
          <a:noFill/>
        </p:spPr>
      </p:pic>
      <p:pic>
        <p:nvPicPr>
          <p:cNvPr id="33798" name="Picture 6" descr="https://big-rostov.ru/wp-content/uploads/2017/12/4576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1728192" cy="100811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3800" name="Picture 8" descr="http://inserpuhov.ru/upload/gallery/285/10285_371247b8cbf4952ddcb4ffe7ee53c8d2d448fbd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88840"/>
            <a:ext cx="1728192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33802" name="Picture 10" descr="http://abcnews.com.ua/media/cache/news/uploads/content/5a68b8c718b3a540304b85cb/89051a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51520" y="3212976"/>
            <a:ext cx="1728192" cy="11037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365104"/>
            <a:ext cx="1728192" cy="108012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3804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5517232"/>
            <a:ext cx="1728192" cy="115212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робот"/>
              </a:rPr>
              <a:t>Расходы в рамках муниципальных программ района</a:t>
            </a:r>
            <a:endParaRPr lang="ru-RU" sz="1600" b="1" i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76672"/>
            <a:ext cx="2160240" cy="175432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endParaRPr lang="ru-RU" sz="1600" dirty="0" smtClean="0">
              <a:solidFill>
                <a:schemeClr val="bg1"/>
              </a:solidFill>
              <a:latin typeface="робот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робот"/>
              </a:rPr>
              <a:t>8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робот"/>
              </a:rPr>
              <a:t>муниципальных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робот"/>
              </a:rPr>
              <a:t>программ</a:t>
            </a:r>
          </a:p>
          <a:p>
            <a:pPr algn="ctr"/>
            <a:endParaRPr lang="ru-RU" sz="1600" dirty="0" smtClean="0">
              <a:solidFill>
                <a:schemeClr val="bg1"/>
              </a:solidFill>
              <a:latin typeface="робот"/>
            </a:endParaRPr>
          </a:p>
          <a:p>
            <a:pPr algn="ctr"/>
            <a:endParaRPr lang="ru-RU" sz="1600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476672"/>
            <a:ext cx="3168352" cy="2000548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endParaRPr lang="ru-RU" sz="1600" dirty="0" smtClean="0">
              <a:solidFill>
                <a:schemeClr val="bg1"/>
              </a:solidFill>
              <a:latin typeface="робот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робот"/>
              </a:rPr>
              <a:t>78,8 </a:t>
            </a:r>
            <a:r>
              <a:rPr lang="ru-RU" sz="2000" dirty="0" smtClean="0">
                <a:solidFill>
                  <a:schemeClr val="bg1"/>
                </a:solidFill>
                <a:latin typeface="робот"/>
              </a:rPr>
              <a:t>% </a:t>
            </a:r>
            <a:r>
              <a:rPr lang="ru-RU" sz="1600" dirty="0" smtClean="0">
                <a:solidFill>
                  <a:schemeClr val="bg1"/>
                </a:solidFill>
                <a:latin typeface="робот"/>
              </a:rPr>
              <a:t>всех расходов в 2019 году будет направлено на финансирование отраслей социальной сферы</a:t>
            </a:r>
          </a:p>
          <a:p>
            <a:pPr algn="ctr"/>
            <a:endParaRPr lang="ru-RU" sz="1600" dirty="0" smtClean="0">
              <a:solidFill>
                <a:schemeClr val="bg1"/>
              </a:solidFill>
              <a:latin typeface="робот"/>
            </a:endParaRPr>
          </a:p>
          <a:p>
            <a:pPr algn="ctr"/>
            <a:endParaRPr lang="ru-RU" sz="1600" dirty="0">
              <a:solidFill>
                <a:schemeClr val="bg1"/>
              </a:solidFill>
              <a:latin typeface="робот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411760" y="404664"/>
          <a:ext cx="3408040" cy="232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331640" y="2924944"/>
            <a:ext cx="7488832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робот"/>
              </a:rPr>
              <a:t>Удельный вес муниципальных программ  в общем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робот"/>
              </a:rPr>
              <a:t>объеме «программных» расходов</a:t>
            </a:r>
            <a:endParaRPr lang="ru-RU" sz="1400" b="1" dirty="0">
              <a:solidFill>
                <a:schemeClr val="bg1"/>
              </a:solidFill>
              <a:latin typeface="робот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07504" y="3356992"/>
          <a:ext cx="8856984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 descr="http://rbds2.lbihost.ru/wp-content/uploads/sites/26/2017/08/%D0%BE%D0%B1%D1%80%D0%B0%D0%B7%D0%BE%D0%B2%D0%B0%D0%BD%D0%B8%D0%B5-%D1%81%D0%BB%D0%BE%D0%B2%D0%B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068960"/>
            <a:ext cx="864095" cy="792088"/>
          </a:xfrm>
          <a:prstGeom prst="rect">
            <a:avLst/>
          </a:prstGeom>
          <a:noFill/>
        </p:spPr>
      </p:pic>
      <p:pic>
        <p:nvPicPr>
          <p:cNvPr id="2052" name="Picture 4" descr="http://900igr.net/up/datai/265428/0009-005-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861048"/>
            <a:ext cx="781010" cy="725223"/>
          </a:xfrm>
          <a:prstGeom prst="rect">
            <a:avLst/>
          </a:prstGeom>
          <a:noFill/>
        </p:spPr>
      </p:pic>
      <p:pic>
        <p:nvPicPr>
          <p:cNvPr id="2054" name="Picture 6" descr="https://3.bp.blogspot.com/-cYw9cP9ivXI/WSllwPee9lI/AAAAAAAAh1E/DvFSHBOHytY2fKzjEpIgxNU7neOIBasGQCLcB/s1600/facebook-myth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4293096"/>
            <a:ext cx="978654" cy="864096"/>
          </a:xfrm>
          <a:prstGeom prst="rect">
            <a:avLst/>
          </a:prstGeom>
          <a:noFill/>
        </p:spPr>
      </p:pic>
      <p:pic>
        <p:nvPicPr>
          <p:cNvPr id="2056" name="Picture 8" descr="http://www.suzdalregion.ru/files/sfera_dejtelnosti/jkch/sustainabl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4437112"/>
            <a:ext cx="864096" cy="864096"/>
          </a:xfrm>
          <a:prstGeom prst="rect">
            <a:avLst/>
          </a:prstGeom>
          <a:noFill/>
        </p:spPr>
      </p:pic>
      <p:pic>
        <p:nvPicPr>
          <p:cNvPr id="2062" name="Picture 14" descr="http://www.pifuar.com.tr/imgicon/img2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4581128"/>
            <a:ext cx="984285" cy="891719"/>
          </a:xfrm>
          <a:prstGeom prst="rect">
            <a:avLst/>
          </a:prstGeom>
          <a:noFill/>
        </p:spPr>
      </p:pic>
      <p:pic>
        <p:nvPicPr>
          <p:cNvPr id="2064" name="Picture 16" descr="https://volok-nelidsch.edumsko.ru/uploads/1000/996/section/46575/bezopasnost.jpg?149727441285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6136" y="4653136"/>
            <a:ext cx="778218" cy="756407"/>
          </a:xfrm>
          <a:prstGeom prst="rect">
            <a:avLst/>
          </a:prstGeom>
          <a:noFill/>
        </p:spPr>
      </p:pic>
      <p:pic>
        <p:nvPicPr>
          <p:cNvPr id="2066" name="Picture 18" descr="http://elektrostal.tvoyaspravka.ru/files/user/logo/d8fc5cdcaeec111cf2849d1affeef20719183486148948895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6876256" y="4653136"/>
            <a:ext cx="767527" cy="792088"/>
          </a:xfrm>
          <a:prstGeom prst="rect">
            <a:avLst/>
          </a:prstGeom>
          <a:noFill/>
        </p:spPr>
      </p:pic>
      <p:pic>
        <p:nvPicPr>
          <p:cNvPr id="2068" name="Picture 20" descr="https://banner2.kisspng.com/20180324/ylq/kisspng-hospital-information-system-health-care-health-adm-doctors-and-nurses-5ab5d9fa43c8d9.127988851521867258277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84368" y="4653136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робот"/>
              </a:rPr>
              <a:t>Повышение оплаты труда работникам бюджетной сферы</a:t>
            </a:r>
            <a:endParaRPr lang="ru-RU" sz="1600" b="1" i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76672"/>
            <a:ext cx="2304256" cy="156966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endParaRPr lang="ru-RU" sz="1600" dirty="0" smtClean="0">
              <a:solidFill>
                <a:schemeClr val="bg1"/>
              </a:solidFill>
              <a:latin typeface="робот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Среднемесячный доход от трудовой деятельности</a:t>
            </a:r>
          </a:p>
          <a:p>
            <a:pPr algn="ctr"/>
            <a:endParaRPr lang="ru-RU" sz="1600" dirty="0" smtClean="0">
              <a:solidFill>
                <a:schemeClr val="bg1"/>
              </a:solidFill>
              <a:latin typeface="робот"/>
            </a:endParaRPr>
          </a:p>
          <a:p>
            <a:pPr algn="ctr"/>
            <a:endParaRPr lang="ru-RU" sz="1600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548680"/>
            <a:ext cx="2448272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Утвержденный прогноз на 2018 год</a:t>
            </a:r>
            <a:endParaRPr lang="ru-RU" sz="16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1484784"/>
            <a:ext cx="2448272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Уточненный прогноз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на 2019 год</a:t>
            </a:r>
            <a:endParaRPr lang="ru-RU" sz="16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5580112" y="404664"/>
            <a:ext cx="504056" cy="864096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580112" y="1268760"/>
            <a:ext cx="504056" cy="936104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72200" y="620688"/>
            <a:ext cx="2016224" cy="50405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29 543 рубля </a:t>
            </a:r>
            <a:endParaRPr lang="ru-RU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72200" y="1484784"/>
            <a:ext cx="2016224" cy="50405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33 167 рублей</a:t>
            </a:r>
            <a:endParaRPr lang="ru-RU" b="1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23528" y="2492897"/>
          <a:ext cx="8424936" cy="4040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6664"/>
                <a:gridCol w="2448272"/>
              </a:tblGrid>
              <a:tr h="7018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Дополнительная потребность, млн.руб.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01894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ВСЕГО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22,7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232659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Повышение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оплаты труда работников бюджетной сферы в рамках выполнения Указов Президента РФ исходя из среднемесячного дохода от трудовой деятельности 33167 рублей 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4,8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01894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Повышение минимального размера оплаты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труда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16,7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01894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Индексация заработной платы на 4% работников, не учтенных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в Указах Президента РФ 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1,2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4"/>
          <p:cNvSpPr txBox="1">
            <a:spLocks noChangeArrowheads="1"/>
          </p:cNvSpPr>
          <p:nvPr/>
        </p:nvSpPr>
        <p:spPr bwMode="auto">
          <a:xfrm>
            <a:off x="179512" y="260648"/>
            <a:ext cx="8640960" cy="400110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О ФИНАНСОВОМ УПРАВЛЕНИИ</a:t>
            </a: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704329" y="4308480"/>
            <a:ext cx="7705725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36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36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5393" y="1124744"/>
            <a:ext cx="4932279" cy="193899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66003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Разработчиком презентации </a:t>
            </a: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является</a:t>
            </a: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Администрации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Вытегорского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93688" y="3573463"/>
          <a:ext cx="8583612" cy="294666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91806"/>
                <a:gridCol w="4291806"/>
              </a:tblGrid>
              <a:tr h="39608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Контактная информация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689" marB="45689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700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Управления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689" marB="45689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Заика Светлана Евгеньевна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689" marB="45689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3782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689" marB="4568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пр.Ленина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д.68,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г.Вытегра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162900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689" marB="4568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3782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Телефон, факс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689" marB="45689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(817-46) 2-27-26;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(817-46) 2-11-91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689" marB="45689">
                    <a:solidFill>
                      <a:srgbClr val="CCFFFF"/>
                    </a:solidFill>
                  </a:tcPr>
                </a:tc>
              </a:tr>
              <a:tr h="43782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689" marB="4568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budget@vytegra-adm.ru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689" marB="4568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3984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работы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689" marB="45689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-00 до 1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-00, с 1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-00 до 17-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8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Выходные дни – суббота, воскресенье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689" marB="45689"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C:\Users\DF-8-002\Documents\ПРИЗЕНТАЦИИ\народный бюджет\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7350" y="1052736"/>
            <a:ext cx="3464570" cy="22322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робот"/>
              </a:rPr>
              <a:t>МП  «Развитие образования Вытегорского муниципального района», млн.руб.</a:t>
            </a:r>
            <a:endParaRPr lang="ru-RU" sz="1600" b="1" i="1" dirty="0">
              <a:solidFill>
                <a:schemeClr val="bg1"/>
              </a:solidFill>
              <a:latin typeface="робот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404664"/>
          <a:ext cx="8784980" cy="98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1080120"/>
                <a:gridCol w="1512168"/>
                <a:gridCol w="1440160"/>
                <a:gridCol w="13681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2018 год</a:t>
                      </a:r>
                      <a:endParaRPr lang="ru-RU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 на 2019 год</a:t>
                      </a:r>
                      <a:endParaRPr lang="ru-RU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 на 2020 год</a:t>
                      </a:r>
                      <a:endParaRPr lang="ru-RU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 на 2021 год </a:t>
                      </a:r>
                      <a:endParaRPr lang="ru-RU" sz="12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723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Расходы на муниципальную программу 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387,5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451,0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415,9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405,4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6046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% в общем объеме расходов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53,2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56,0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52,2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53,5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4427984" y="836712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+63,5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1484784"/>
            <a:ext cx="6228184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робот"/>
              </a:rPr>
              <a:t>Обеспечение дошкольного, общего и дополнительного образования, оплата труда работников </a:t>
            </a:r>
            <a:endParaRPr lang="ru-RU" sz="12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79304" y="2420888"/>
            <a:ext cx="62646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  <a:latin typeface="робот"/>
              </a:rPr>
              <a:t>Капитальные ремонты в образовательных учреждениях, в т.ч. Капитальный ремонт в СОШ № 1, Ковжинской, Белоусовской школах, ремонт спортзала в Мегорской школе</a:t>
            </a:r>
            <a:endParaRPr lang="ru-RU" sz="1100" b="1" dirty="0">
              <a:solidFill>
                <a:srgbClr val="002060"/>
              </a:solidFill>
              <a:latin typeface="робот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15816" y="2924944"/>
            <a:ext cx="6228184" cy="276999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робот"/>
              </a:rPr>
              <a:t>Приобретение школьных автобусов для организации подвоза учащихся</a:t>
            </a:r>
            <a:endParaRPr lang="ru-RU" sz="12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3429000"/>
            <a:ext cx="5364088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робот"/>
              </a:rPr>
              <a:t>Обеспечение молоком школьников 1-х классов</a:t>
            </a:r>
            <a:endParaRPr lang="ru-RU" sz="12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79912" y="4005064"/>
            <a:ext cx="5364088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робот"/>
              </a:rPr>
              <a:t>Обеспечение инженерно-техническими средствами охраны</a:t>
            </a:r>
            <a:endParaRPr lang="ru-RU" sz="12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79912" y="4365104"/>
            <a:ext cx="5364088" cy="27699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робот"/>
              </a:rPr>
              <a:t>Кадровое обеспечение системы образования</a:t>
            </a:r>
            <a:endParaRPr lang="ru-RU" sz="12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79912" y="4869160"/>
            <a:ext cx="5364088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робот"/>
              </a:rPr>
              <a:t>Развитие отдыха детей,  их оздоровления, занятости</a:t>
            </a:r>
            <a:endParaRPr lang="ru-RU" sz="12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79912" y="5229200"/>
            <a:ext cx="5364088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робот"/>
              </a:rPr>
              <a:t>Предоставление мер социальной поддержки </a:t>
            </a:r>
            <a:endParaRPr lang="ru-RU" sz="12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23320" y="1916832"/>
            <a:ext cx="61206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Обучение 4289 детей,  выплата заработной платы 401 педагогу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15816" y="2204864"/>
            <a:ext cx="6228184" cy="27699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робот"/>
              </a:rPr>
              <a:t>Укрепление материально-технической базы</a:t>
            </a:r>
            <a:endParaRPr lang="ru-RU" sz="12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59832" y="3140968"/>
            <a:ext cx="590465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  <a:latin typeface="робот"/>
              </a:rPr>
              <a:t>Приобретение 4 школьных автобусов </a:t>
            </a:r>
            <a:endParaRPr lang="ru-RU" sz="1100" b="1" dirty="0">
              <a:solidFill>
                <a:srgbClr val="002060"/>
              </a:solidFill>
              <a:latin typeface="робот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79912" y="3645024"/>
            <a:ext cx="522108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  <a:latin typeface="робот"/>
              </a:rPr>
              <a:t>Обеспечение молоком 313 школьников</a:t>
            </a:r>
            <a:endParaRPr lang="ru-RU" sz="1100" b="1" dirty="0">
              <a:solidFill>
                <a:srgbClr val="002060"/>
              </a:solidFill>
              <a:latin typeface="робот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79912" y="4581128"/>
            <a:ext cx="28803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  <a:latin typeface="робот"/>
              </a:rPr>
              <a:t>Выплата стипендий 8 студентам</a:t>
            </a:r>
            <a:endParaRPr lang="ru-RU" sz="1100" b="1" dirty="0">
              <a:solidFill>
                <a:srgbClr val="002060"/>
              </a:solidFill>
              <a:latin typeface="робот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39344" y="6453336"/>
            <a:ext cx="5904656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робот"/>
              </a:rPr>
              <a:t>Содержание МКУ «МФЦ», методического центра, Управления образования</a:t>
            </a:r>
            <a:endParaRPr lang="ru-RU" sz="1200" b="1" dirty="0">
              <a:solidFill>
                <a:srgbClr val="002060"/>
              </a:solidFill>
              <a:latin typeface="робот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79912" y="5445224"/>
            <a:ext cx="536408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  <a:latin typeface="робот"/>
              </a:rPr>
              <a:t>Оказание социальной помощи детям из многодетных семей – 714 детей</a:t>
            </a:r>
            <a:endParaRPr lang="ru-RU" sz="1100" b="1" dirty="0">
              <a:solidFill>
                <a:srgbClr val="002060"/>
              </a:solidFill>
              <a:latin typeface="робот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043608" y="4365104"/>
            <a:ext cx="1368152" cy="12241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Предусмотрено</a:t>
            </a:r>
            <a:r>
              <a:rPr lang="ru-RU" sz="11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на 2019 год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451,0 млн. руб.</a:t>
            </a:r>
            <a:endParaRPr lang="ru-RU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2411760" y="2204864"/>
            <a:ext cx="432048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48,5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411760" y="2780928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6,5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275856" y="3429000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0,6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3347864" y="3861048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0,8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3347864" y="4293096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0,7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3347864" y="4797152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1,4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3347864" y="5229200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12,4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2699792" y="6309320"/>
            <a:ext cx="432048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16,5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5" name="Диаграмма 34"/>
          <p:cNvGraphicFramePr/>
          <p:nvPr/>
        </p:nvGraphicFramePr>
        <p:xfrm>
          <a:off x="179512" y="2852936"/>
          <a:ext cx="313184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1748" name="Picture 4" descr="http://mosreg.ru/upload/iblock/861/2098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00808"/>
            <a:ext cx="1944216" cy="1512168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</p:pic>
      <p:sp>
        <p:nvSpPr>
          <p:cNvPr id="38" name="Овал 37"/>
          <p:cNvSpPr/>
          <p:nvPr/>
        </p:nvSpPr>
        <p:spPr>
          <a:xfrm>
            <a:off x="2339752" y="1556792"/>
            <a:ext cx="504056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359,0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239344" y="5805264"/>
            <a:ext cx="5904656" cy="2769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робот"/>
              </a:rPr>
              <a:t>Компенсация родительской платы за содержание детей в детских садах</a:t>
            </a:r>
            <a:endParaRPr lang="ru-RU" sz="1200" b="1" dirty="0">
              <a:solidFill>
                <a:srgbClr val="002060"/>
              </a:solidFill>
              <a:latin typeface="робот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2771800" y="5733256"/>
            <a:ext cx="432048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4,6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275856" y="6021288"/>
            <a:ext cx="536408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  <a:latin typeface="робот"/>
              </a:rPr>
              <a:t>Выплата компенсации 1150 родителям за содержание детей</a:t>
            </a:r>
            <a:endParaRPr lang="ru-RU" sz="1100" b="1" dirty="0">
              <a:solidFill>
                <a:srgbClr val="002060"/>
              </a:solidFill>
              <a:latin typeface="робот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робот"/>
              </a:rPr>
              <a:t>МП  «Формирование благоприятного инвестиционного климата, развитие и поддержки приоритетных отраслей экономики», млн.руб. </a:t>
            </a:r>
            <a:endParaRPr lang="ru-RU" sz="1600" b="1" i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119336"/>
            <a:ext cx="9144000" cy="73866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bg1"/>
                </a:solidFill>
                <a:latin typeface="робот"/>
              </a:rPr>
              <a:t>С 2021 года  –  муниципальная программа  «Экономическое развитие </a:t>
            </a:r>
          </a:p>
          <a:p>
            <a:pPr algn="ctr"/>
            <a:r>
              <a:rPr lang="ru-RU" sz="1400" b="1" i="1" dirty="0" smtClean="0">
                <a:solidFill>
                  <a:schemeClr val="bg1"/>
                </a:solidFill>
                <a:latin typeface="робот"/>
              </a:rPr>
              <a:t>Вытегорского муниципального района на 2021-2025 годы»</a:t>
            </a:r>
          </a:p>
          <a:p>
            <a:pPr algn="ctr"/>
            <a:endParaRPr lang="ru-RU" sz="1400" b="1" i="1" dirty="0">
              <a:solidFill>
                <a:schemeClr val="bg1"/>
              </a:solidFill>
              <a:latin typeface="робот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692696"/>
          <a:ext cx="8784980" cy="1321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1080120"/>
                <a:gridCol w="1224136"/>
                <a:gridCol w="1224136"/>
                <a:gridCol w="1296148"/>
              </a:tblGrid>
              <a:tr h="61249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2018 год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План на 2019 год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План на 2020 год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План на 2021 год 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5459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Расходы на муниципальную программу 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1,7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2,0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2,9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2,9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5459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% в общем объеме расходов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0,2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0,3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0,4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0,4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Овал 8"/>
          <p:cNvSpPr/>
          <p:nvPr/>
        </p:nvSpPr>
        <p:spPr>
          <a:xfrm>
            <a:off x="5004048" y="1412776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+0,3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71800" y="2132856"/>
            <a:ext cx="6228184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Реализация мероприятий по развитию малого и среднего предпринимательства на территории района  </a:t>
            </a:r>
            <a:endParaRPr lang="ru-RU" sz="16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123728" y="2204864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0,6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71800" y="2708920"/>
            <a:ext cx="59766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Оказание финансовой поддержки на развитие мобильной торговли в малонаселенных или труднодоступных населенных пунктах района 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59832" y="3212976"/>
            <a:ext cx="5976664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Реализация мероприятий, направленных на поддержку и развитие сельского хозяйства на территории района</a:t>
            </a:r>
            <a:endParaRPr lang="ru-RU" sz="16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411760" y="3212976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0,8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59832" y="3789040"/>
            <a:ext cx="56521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Оказание финансовой поддержки сельхозпроизводителям района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79912" y="4077072"/>
            <a:ext cx="5256584" cy="338554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Градостроительная деятельность </a:t>
            </a:r>
            <a:endParaRPr lang="ru-RU" sz="16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203848" y="4077072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0,2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0" y="3068960"/>
          <a:ext cx="327585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Овал 18"/>
          <p:cNvSpPr/>
          <p:nvPr/>
        </p:nvSpPr>
        <p:spPr>
          <a:xfrm>
            <a:off x="1259632" y="4005064"/>
            <a:ext cx="792088" cy="9361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предусмотрено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 2019 году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2,0 млн.руб.</a:t>
            </a:r>
            <a:r>
              <a:rPr lang="ru-RU" sz="1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122" name="Picture 2" descr="http://radio-serov.ru/sites/default/files/img-news/3613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1728192" cy="1296144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3707904" y="4365105"/>
            <a:ext cx="51845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Изготовление документации  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79912" y="4653136"/>
            <a:ext cx="5256584" cy="52322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робот"/>
              </a:rPr>
              <a:t>Формирование информации об инвестиционном потенциале района </a:t>
            </a:r>
            <a:endParaRPr lang="ru-RU" sz="14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79912" y="5445224"/>
            <a:ext cx="5256584" cy="30777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робот"/>
              </a:rPr>
              <a:t>Образование инвестиционных площадок </a:t>
            </a:r>
            <a:endParaRPr lang="ru-RU" sz="14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07904" y="5157192"/>
            <a:ext cx="51845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Маркетинговые исследования  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79912" y="5733256"/>
            <a:ext cx="50405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Межевые работы 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203848" y="4725144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0,3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203848" y="5373216"/>
            <a:ext cx="504056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0,1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робот"/>
              </a:rPr>
              <a:t>МП  «Сохранение и развитие кадрового потенциала отрасли здравоохранения», тыс.руб. </a:t>
            </a:r>
            <a:endParaRPr lang="ru-RU" sz="1600" b="1" i="1" dirty="0">
              <a:solidFill>
                <a:schemeClr val="bg1"/>
              </a:solidFill>
              <a:latin typeface="робот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764704"/>
          <a:ext cx="878498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1080120"/>
                <a:gridCol w="1224136"/>
                <a:gridCol w="1224136"/>
                <a:gridCol w="12961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2018 год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План на 2019 год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План на 2020 год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План на 2021 год 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723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Расходы на муниципальную программу 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750,0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861,0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861,0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861,0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6046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% в общем объеме расходов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0,1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0,1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0,1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0,1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1691680" y="2204864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80,0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-396552" y="3861048"/>
          <a:ext cx="4392488" cy="299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339752" y="2132856"/>
            <a:ext cx="6660232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Выплата единовременного пособия квалифицированным медицинским работникам при заключении трудового договора с учреждением здравоохранения</a:t>
            </a:r>
            <a:endParaRPr lang="ru-RU" sz="16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67744" y="2924944"/>
            <a:ext cx="68762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Выплата единовременного пособия в размере 50 тыс.рублей  4 специалистам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71800" y="3501008"/>
            <a:ext cx="6228184" cy="58477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робот"/>
              </a:rPr>
              <a:t> С</a:t>
            </a:r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типендии студентам медицинских образовательных учреждений </a:t>
            </a:r>
            <a:endParaRPr lang="ru-RU" sz="16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4077072"/>
            <a:ext cx="57606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Выплата стипендии в размере 4 тыс.рублей 13 студентам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23928" y="4653136"/>
            <a:ext cx="5076056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робот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Компенсация затрат за аренду жилого помещения </a:t>
            </a:r>
            <a:endParaRPr lang="ru-RU" sz="16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55976" y="5229200"/>
            <a:ext cx="45365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Предоставление компенсации 7 специалистам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004048" y="1484784"/>
            <a:ext cx="432048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+</a:t>
            </a:r>
            <a:r>
              <a:rPr lang="ru-RU" sz="1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111,0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123728" y="3501008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428,0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275856" y="4653136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353,0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331640" y="4797152"/>
            <a:ext cx="1008112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предусмотрено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 2019 году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861,0</a:t>
            </a:r>
            <a:r>
              <a:rPr lang="ru-RU" sz="1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тыс.руб.</a:t>
            </a:r>
            <a:r>
              <a:rPr lang="ru-RU" sz="1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endParaRPr lang="ru-RU" sz="1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2770" name="Picture 2" descr="https://news.pn/photo/31d624f0edcec9daf555f48e10723537.i1200x895x68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80928"/>
            <a:ext cx="1656184" cy="122413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32774" name="Picture 6" descr="http://checkbiotech.org/wp-content/uploads/2017/09/assured-quality-in-home-health-care-1080x4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5589240"/>
            <a:ext cx="2592288" cy="112956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робот"/>
              </a:rPr>
              <a:t>МП  «Совершенствование социальной политики», млн.руб. </a:t>
            </a:r>
            <a:endParaRPr lang="ru-RU" sz="1600" b="1" i="1" dirty="0">
              <a:solidFill>
                <a:schemeClr val="bg1"/>
              </a:solidFill>
              <a:latin typeface="робот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476672"/>
          <a:ext cx="878498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1080120"/>
                <a:gridCol w="1224136"/>
                <a:gridCol w="1224136"/>
                <a:gridCol w="12961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2018 год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План на 2019 год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План на 2020 год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План на 2021 год 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723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Расходы на муниципальную программу 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184,2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195,5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223,6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195,9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6046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% в общем объеме расходов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25,3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24,3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28,1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25,9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5004048" y="1124744"/>
            <a:ext cx="432048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+11,3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1772816"/>
            <a:ext cx="4932040" cy="33855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Развитие физической культуры и спорта </a:t>
            </a:r>
            <a:endParaRPr lang="ru-RU" sz="16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2564904"/>
            <a:ext cx="5112568" cy="338554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Сохранение и развитие культурного потенциала </a:t>
            </a:r>
            <a:endParaRPr lang="ru-RU" sz="16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2924944"/>
            <a:ext cx="45010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Ремонт киноконцертного зала «Волго-Балт»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99992" y="2132856"/>
            <a:ext cx="4429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Завершение строительства ФОКа с бассейном в городе Вытегра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35896" y="4221088"/>
            <a:ext cx="5328592" cy="33855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Молодежная политика</a:t>
            </a:r>
            <a:endParaRPr lang="ru-RU" sz="16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1920" y="3356992"/>
            <a:ext cx="5112568" cy="338554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Развитие туризма </a:t>
            </a:r>
            <a:endParaRPr lang="ru-RU" sz="16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63888" y="4653136"/>
            <a:ext cx="5400600" cy="338554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Развитие архивного дела </a:t>
            </a:r>
            <a:endParaRPr lang="ru-RU" sz="16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31840" y="5085184"/>
            <a:ext cx="5832648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Предоставление мер поддержки отдельным категориям граждан </a:t>
            </a:r>
            <a:endParaRPr lang="ru-RU" sz="16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27984" y="3717032"/>
            <a:ext cx="45010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  Изготовление проектно-сметной документации реконструкции набережной реки Вытегра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11760" y="5733256"/>
            <a:ext cx="6732240" cy="584775"/>
          </a:xfrm>
          <a:prstGeom prst="rect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робот"/>
              </a:rPr>
              <a:t>Реконструкция набережной реки Вытегра </a:t>
            </a:r>
          </a:p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робот"/>
              </a:rPr>
              <a:t>проекта «Вытегорье – корабельная сторона»</a:t>
            </a:r>
            <a:endParaRPr lang="ru-RU" sz="1600" b="1" i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5373216"/>
            <a:ext cx="1512168" cy="33855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робот"/>
              </a:rPr>
              <a:t>2020-2021 гг.</a:t>
            </a:r>
            <a:endParaRPr lang="ru-RU" sz="1600" b="1" i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179512" y="5733256"/>
            <a:ext cx="2160240" cy="360040"/>
          </a:xfrm>
          <a:prstGeom prst="rightArrow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183,7</a:t>
            </a:r>
            <a:r>
              <a:rPr lang="ru-RU" dirty="0" smtClean="0"/>
              <a:t> млн.руб.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2555776" y="5229200"/>
            <a:ext cx="432048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11,0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275856" y="3284984"/>
            <a:ext cx="440432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11,6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491880" y="1772816"/>
            <a:ext cx="432048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88,5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987824" y="4653136"/>
            <a:ext cx="432048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0,8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347864" y="2564904"/>
            <a:ext cx="432048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81,9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059832" y="4149080"/>
            <a:ext cx="432048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1,7</a:t>
            </a: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067944" y="2132856"/>
            <a:ext cx="432048" cy="36004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72,1</a:t>
            </a:r>
            <a:endParaRPr lang="ru-RU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067944" y="2924944"/>
            <a:ext cx="432048" cy="36004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23,5</a:t>
            </a:r>
            <a:endParaRPr lang="ru-RU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4067944" y="3717032"/>
            <a:ext cx="432048" cy="36004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9,0</a:t>
            </a:r>
            <a:endParaRPr lang="ru-RU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9" name="Диаграмма 28"/>
          <p:cNvGraphicFramePr/>
          <p:nvPr/>
        </p:nvGraphicFramePr>
        <p:xfrm>
          <a:off x="0" y="1556792"/>
          <a:ext cx="320384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Овал 29"/>
          <p:cNvSpPr/>
          <p:nvPr/>
        </p:nvSpPr>
        <p:spPr>
          <a:xfrm>
            <a:off x="1115616" y="2996952"/>
            <a:ext cx="1080120" cy="12241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002060"/>
                </a:solidFill>
                <a:latin typeface="робот"/>
              </a:rPr>
              <a:t>предусмотрено</a:t>
            </a:r>
            <a:r>
              <a:rPr lang="ru-RU" sz="1000" b="1" dirty="0" smtClean="0">
                <a:solidFill>
                  <a:srgbClr val="002060"/>
                </a:solidFill>
                <a:latin typeface="робот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rgbClr val="002060"/>
                </a:solidFill>
                <a:latin typeface="робот"/>
              </a:rPr>
              <a:t>в 2019 году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робот"/>
              </a:rPr>
              <a:t>195,5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rgbClr val="002060"/>
                </a:solidFill>
                <a:latin typeface="робот"/>
              </a:rPr>
              <a:t>млн.руб</a:t>
            </a:r>
            <a:r>
              <a:rPr 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r>
              <a:rPr lang="ru-RU" sz="1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179512" y="6309320"/>
            <a:ext cx="2160240" cy="404664"/>
          </a:xfrm>
          <a:prstGeom prst="rightArrow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50,0 </a:t>
            </a:r>
            <a:r>
              <a:rPr lang="ru-RU" dirty="0" smtClean="0"/>
              <a:t>млн.руб.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411760" y="6381328"/>
            <a:ext cx="6732240" cy="338554"/>
          </a:xfrm>
          <a:prstGeom prst="rect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робот"/>
              </a:rPr>
              <a:t>Ремонт киноконцертного зала «Волго-Балт»</a:t>
            </a:r>
            <a:endParaRPr lang="ru-RU" sz="1600" b="1" i="1" dirty="0">
              <a:solidFill>
                <a:schemeClr val="bg1"/>
              </a:solidFill>
              <a:latin typeface="робот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робот"/>
              </a:rPr>
              <a:t>МП  «Совершенствование социальной политики», млн.руб. </a:t>
            </a:r>
            <a:endParaRPr lang="ru-RU" b="1" i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76672"/>
            <a:ext cx="9144000" cy="33855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робот"/>
              </a:rPr>
              <a:t>Предоставление мер социальной поддержки  </a:t>
            </a:r>
            <a:endParaRPr lang="ru-RU" sz="1600" b="1" i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2564904"/>
            <a:ext cx="5328592" cy="769441"/>
          </a:xfrm>
          <a:prstGeom prst="rect">
            <a:avLst/>
          </a:prstGeom>
          <a:solidFill>
            <a:srgbClr val="0070C0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робот"/>
              </a:rPr>
              <a:t>  </a:t>
            </a:r>
            <a:r>
              <a:rPr lang="ru-RU" sz="1400" b="1" dirty="0" smtClean="0">
                <a:solidFill>
                  <a:schemeClr val="bg1"/>
                </a:solidFill>
                <a:latin typeface="робот"/>
              </a:rPr>
              <a:t>Денежные  выплаты  взамен  предоставления земельного участка гражданам, имеющим трех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робот"/>
              </a:rPr>
              <a:t>и более детей </a:t>
            </a:r>
            <a:endParaRPr lang="ru-RU" sz="14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1052736"/>
            <a:ext cx="4176464" cy="461665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робот"/>
              </a:rPr>
              <a:t>Всего:  11,0</a:t>
            </a:r>
            <a:r>
              <a:rPr lang="ru-RU" sz="1600" b="1" i="1" dirty="0" smtClean="0">
                <a:solidFill>
                  <a:schemeClr val="bg1"/>
                </a:solidFill>
                <a:latin typeface="робот"/>
              </a:rPr>
              <a:t> млн.рублей </a:t>
            </a:r>
            <a:endParaRPr lang="ru-RU" sz="1600" b="1" i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07504" y="908720"/>
            <a:ext cx="2232248" cy="864096"/>
          </a:xfrm>
          <a:prstGeom prst="rightArrow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2019 год 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717032"/>
            <a:ext cx="6192688" cy="338554"/>
          </a:xfrm>
          <a:prstGeom prst="rect">
            <a:avLst/>
          </a:prstGeom>
          <a:solidFill>
            <a:srgbClr val="FF0000"/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  </a:t>
            </a:r>
            <a:r>
              <a:rPr lang="ru-RU" sz="1400" b="1" dirty="0" smtClean="0">
                <a:solidFill>
                  <a:schemeClr val="bg1"/>
                </a:solidFill>
                <a:latin typeface="робот"/>
              </a:rPr>
              <a:t>Меры социальной поддержки в форме денежной компенсации </a:t>
            </a:r>
            <a:endParaRPr lang="ru-RU" sz="14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293096"/>
            <a:ext cx="6480720" cy="338554"/>
          </a:xfrm>
          <a:prstGeom prst="rect">
            <a:avLst/>
          </a:prstGeom>
          <a:solidFill>
            <a:srgbClr val="0070C0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  Выплаты почетным гражданам </a:t>
            </a:r>
            <a:endParaRPr lang="ru-RU" sz="14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4941168"/>
            <a:ext cx="6840760" cy="584775"/>
          </a:xfrm>
          <a:prstGeom prst="rect">
            <a:avLst/>
          </a:prstGeom>
          <a:solidFill>
            <a:srgbClr val="FF0000"/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  Доплаты к пенсии муниципальным служащим и лицам, замещавшим должности Главы района</a:t>
            </a:r>
            <a:endParaRPr lang="ru-RU" sz="14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5805264"/>
            <a:ext cx="7272808" cy="584775"/>
          </a:xfrm>
          <a:prstGeom prst="rect">
            <a:avLst/>
          </a:prstGeom>
          <a:solidFill>
            <a:srgbClr val="0070C0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  Выплаты в связи с Днем памяти жертв катастрофы на Чернобыльской АЭС </a:t>
            </a:r>
            <a:endParaRPr lang="ru-RU" sz="14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572000" y="1772816"/>
            <a:ext cx="2448272" cy="504056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8,9</a:t>
            </a:r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млн. руб.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660232" y="3501008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0,7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020272" y="4221088"/>
            <a:ext cx="576064" cy="576064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0,09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524328" y="4941168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1,3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884368" y="5805264"/>
            <a:ext cx="576064" cy="576064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0,01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962" name="Picture 2" descr="http://zemli78.ru/upload/iblock/673/6731ccb9c4052569aa68758d961de0f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2641476" cy="172819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19" name="Стрелка вправо 18"/>
          <p:cNvSpPr/>
          <p:nvPr/>
        </p:nvSpPr>
        <p:spPr>
          <a:xfrm rot="5400000">
            <a:off x="5665812" y="1831132"/>
            <a:ext cx="288032" cy="1179512"/>
          </a:xfrm>
          <a:prstGeom prst="rightArrow">
            <a:avLst/>
          </a:prstGeom>
          <a:solidFill>
            <a:srgbClr val="AEEFF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робот"/>
              </a:rPr>
              <a:t>МП  «Охрана окружающей среды, воспроизводство и рациональное использование природных ресурсов», млн.руб. </a:t>
            </a:r>
            <a:endParaRPr lang="ru-RU" sz="1600" b="1" i="1" dirty="0">
              <a:solidFill>
                <a:schemeClr val="bg1"/>
              </a:solidFill>
              <a:latin typeface="робот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764704"/>
          <a:ext cx="878498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1080120"/>
                <a:gridCol w="1224136"/>
                <a:gridCol w="1224136"/>
                <a:gridCol w="12961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2018 год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План на 2019 год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План на 2020 год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План на 2021 год 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723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Расходы на муниципальную программу 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0,6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8,6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5,4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2,2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6046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% в общем объеме расходов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0,1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1,1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0,7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0,4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2276872"/>
            <a:ext cx="7344816" cy="338554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Реализация мероприятий в сфере экологии и природопользования   </a:t>
            </a:r>
            <a:endParaRPr lang="ru-RU" sz="16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564904"/>
            <a:ext cx="59766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робот"/>
              </a:rPr>
              <a:t>организация и проведение экологических акций,</a:t>
            </a:r>
          </a:p>
          <a:p>
            <a:pPr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latin typeface="робот"/>
              </a:rPr>
              <a:t>  осуществление государственного экологического надзора</a:t>
            </a:r>
            <a:endParaRPr lang="ru-RU" sz="1200" b="1" dirty="0">
              <a:solidFill>
                <a:srgbClr val="002060"/>
              </a:solidFill>
              <a:latin typeface="робот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3645024"/>
            <a:ext cx="5976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робот"/>
              </a:rPr>
              <a:t>Изготовление проектно-сметной документации на модернизацию очистных сооружений и ремонт уличной канализационной сети в п.Белоусово  </a:t>
            </a:r>
            <a:endParaRPr lang="ru-RU" sz="1200" b="1" dirty="0">
              <a:solidFill>
                <a:srgbClr val="002060"/>
              </a:solidFill>
              <a:latin typeface="робот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725144"/>
            <a:ext cx="54726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робот"/>
              </a:rPr>
              <a:t>Изготовление проектно-сметной документации на модернизацию системы водоснабжения в г.Вытегра</a:t>
            </a:r>
            <a:endParaRPr lang="ru-RU" sz="1200" b="1" dirty="0">
              <a:solidFill>
                <a:srgbClr val="002060"/>
              </a:solidFill>
              <a:latin typeface="робот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5445224"/>
            <a:ext cx="54006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Обеспечение санитарно-эпидемиологического благополучия населения</a:t>
            </a:r>
            <a:endParaRPr lang="ru-RU" sz="1600" b="1" dirty="0">
              <a:solidFill>
                <a:schemeClr val="bg1"/>
              </a:solidFill>
              <a:latin typeface="робот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6372200" y="2564904"/>
          <a:ext cx="291581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Овал 11"/>
          <p:cNvSpPr/>
          <p:nvPr/>
        </p:nvSpPr>
        <p:spPr>
          <a:xfrm>
            <a:off x="7596336" y="2132856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0,3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156176" y="3140968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5,0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932040" y="1412776"/>
            <a:ext cx="504056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+8,0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724128" y="4221088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3,0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724128" y="5445224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0,3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98" name="Picture 2" descr="https://banner2.kisspng.com/20180408/dfw/kisspng-computer-icons-environmental-protection-environmen-recycle-5ac9a01fa44389.9487191215231631676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5229200"/>
            <a:ext cx="1751546" cy="1440160"/>
          </a:xfrm>
          <a:prstGeom prst="rect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7308304" y="3501008"/>
            <a:ext cx="1080120" cy="122413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предусмотрено</a:t>
            </a:r>
            <a:r>
              <a:rPr lang="ru-RU" sz="1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 2019 году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8,6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млн.руб</a:t>
            </a:r>
            <a:r>
              <a:rPr 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r>
              <a:rPr lang="ru-RU" sz="1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3284984"/>
            <a:ext cx="5904656" cy="33855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Снижение уровня загрязнения водных объектов</a:t>
            </a:r>
            <a:endParaRPr lang="ru-RU" sz="16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4365104"/>
            <a:ext cx="5472608" cy="33855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Обеспечение населения питьевой водой </a:t>
            </a:r>
            <a:endParaRPr lang="ru-RU" sz="16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6093296"/>
            <a:ext cx="54726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робот"/>
              </a:rPr>
              <a:t>Отлов безнадзорных животных</a:t>
            </a:r>
            <a:endParaRPr lang="ru-RU" sz="1200" b="1" dirty="0">
              <a:solidFill>
                <a:srgbClr val="002060"/>
              </a:solidFill>
              <a:latin typeface="робот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робот"/>
              </a:rPr>
              <a:t>МП  «Формирование комфортной среды проживания», млн.руб. </a:t>
            </a:r>
            <a:endParaRPr lang="ru-RU" sz="1600" b="1" i="1" dirty="0">
              <a:solidFill>
                <a:schemeClr val="bg1"/>
              </a:solidFill>
              <a:latin typeface="робот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476672"/>
          <a:ext cx="878498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1080120"/>
                <a:gridCol w="1224136"/>
                <a:gridCol w="1224136"/>
                <a:gridCol w="12961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2018 год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План на 2019 год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План на 2020 год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План на 2021 год 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723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Расходы на муниципальную программу 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45,5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54,6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38,1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39,3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6046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% в общем объеме расходов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6,2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6,8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4,8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5,3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6046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в том числе: Дорожный фонд  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28,3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43,1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24,5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25,7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5076056" y="1124744"/>
            <a:ext cx="432048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+9,1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132856"/>
            <a:ext cx="6120680" cy="307777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робот"/>
              </a:rPr>
              <a:t>Содержание автомобильных дорог и искусственных сооружений   </a:t>
            </a:r>
            <a:endParaRPr lang="ru-RU" sz="14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564904"/>
            <a:ext cx="5832648" cy="73866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робот"/>
              </a:rPr>
              <a:t>Организация в границах поселения электро-, тепло-, газо- и водоснабжения населения, водоотведения в пределах полномочий, установленных законодательством РФ </a:t>
            </a:r>
            <a:endParaRPr lang="ru-RU" sz="14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501008"/>
            <a:ext cx="5472608" cy="52322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робот"/>
              </a:rPr>
              <a:t>Софинансирование мероприятий на реализацию проекта «Народный бюджет»</a:t>
            </a:r>
            <a:endParaRPr lang="ru-RU" sz="14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149080"/>
            <a:ext cx="5832648" cy="73866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робот"/>
              </a:rPr>
              <a:t>Предоставление средств для приобретения (строительства) жилья молодым семьям, участникам программы «Обеспечение жильем молодых семей» </a:t>
            </a:r>
            <a:endParaRPr lang="ru-RU" sz="14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5085184"/>
            <a:ext cx="6120680" cy="307777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робот"/>
              </a:rPr>
              <a:t>Капитальный ремонт муниципального жилищного фонда </a:t>
            </a:r>
            <a:endParaRPr lang="ru-RU" sz="14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5517232"/>
            <a:ext cx="5832648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робот"/>
              </a:rPr>
              <a:t>Возмещение недополученных доходов при продаже месячных именных проездных билетов</a:t>
            </a:r>
            <a:endParaRPr lang="ru-RU" sz="14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6165304"/>
            <a:ext cx="5328592" cy="52322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робот"/>
              </a:rPr>
              <a:t>Обеспечение деятельности Управления ЖКХ, транспорта и строительства Администрации района </a:t>
            </a:r>
            <a:endParaRPr lang="ru-RU" sz="14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516216" y="2132856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43,1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228184" y="270892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1,7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796136" y="3501008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0,5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156176" y="4293096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0,5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372200" y="4941168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4,0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228184" y="558924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1,5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724128" y="6165304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3,3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200" name="Picture 8" descr="http://nerud-expert.ru/images/images/ShchPS_dorogi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2204864"/>
            <a:ext cx="1836204" cy="12241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25" name="Picture 2" descr="http://happymodern.ru/wp-content/uploads/2015/08/Domiki_dlya_kolodcev_4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140968"/>
            <a:ext cx="1780516" cy="12961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26" name="Picture 4" descr="http://tumentoday.ru/media/gallery_images/2014/12/IMG_2225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293096"/>
            <a:ext cx="1873221" cy="13681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5445224"/>
            <a:ext cx="1800200" cy="118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робот"/>
              </a:rPr>
              <a:t>Подпрограмма  «Развитие транспортной системы», млн.руб. </a:t>
            </a:r>
            <a:endParaRPr lang="ru-RU" sz="1600" b="1" i="1" dirty="0">
              <a:solidFill>
                <a:schemeClr val="bg1"/>
              </a:solidFill>
              <a:latin typeface="робот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548680"/>
          <a:ext cx="8784980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080120"/>
                <a:gridCol w="1152128"/>
                <a:gridCol w="1008112"/>
                <a:gridCol w="11521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2018 год</a:t>
                      </a:r>
                      <a:endParaRPr lang="ru-RU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План на 2019 год</a:t>
                      </a:r>
                      <a:endParaRPr lang="ru-RU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План на 2020 год</a:t>
                      </a:r>
                      <a:endParaRPr lang="ru-RU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План на 2021 год </a:t>
                      </a:r>
                      <a:endParaRPr lang="ru-RU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7723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Расходы на подпрограмму 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29,7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54,6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26,0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27,2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6046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% в общем объеме расходов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4,0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5,5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3,3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3,6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60464">
                <a:tc gridSpan="5"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в том числе: 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52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Ремонт автомобильных дорог и искусственных сооружений 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15,0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32,9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14,5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14,5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046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Содержание автомобильных дорог и искусственных сооружений 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13,3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10,2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10,0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11,2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046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Возмещение недополученных</a:t>
                      </a:r>
                      <a:r>
                        <a:rPr lang="ru-RU" sz="1600" b="1" baseline="0" dirty="0" smtClean="0">
                          <a:solidFill>
                            <a:schemeClr val="tx2"/>
                          </a:solidFill>
                        </a:rPr>
                        <a:t> при продаже месячных именных проездных билетов 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1,4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1,5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1,5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/>
                          </a:solidFill>
                        </a:rPr>
                        <a:t>1,5</a:t>
                      </a:r>
                      <a:endParaRPr lang="ru-RU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5436096" y="1196752"/>
            <a:ext cx="432048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+24,9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3933056"/>
            <a:ext cx="42839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текущий ремонт моста в с.Александровское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4293096"/>
            <a:ext cx="32403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ремонт моста в д.Нижняя Водлица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4725144"/>
            <a:ext cx="25202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ремонт моста в п.Мирный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51920" y="5085184"/>
            <a:ext cx="34563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ремонт моста в п.Волоков Мост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1920" y="5445224"/>
            <a:ext cx="34563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ремонт моста в г. Вытегра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627784" y="3861048"/>
            <a:ext cx="1152128" cy="432048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2019 год </a:t>
            </a:r>
            <a:endParaRPr lang="ru-RU" sz="11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3933056"/>
            <a:ext cx="2376264" cy="307777"/>
          </a:xfrm>
          <a:prstGeom prst="rect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робот"/>
              </a:rPr>
              <a:t>1,8 </a:t>
            </a:r>
            <a:r>
              <a:rPr lang="ru-RU" sz="1200" b="1" dirty="0" smtClean="0">
                <a:solidFill>
                  <a:schemeClr val="bg1"/>
                </a:solidFill>
                <a:latin typeface="робот"/>
              </a:rPr>
              <a:t>млн.руб. </a:t>
            </a:r>
            <a:endParaRPr lang="ru-RU" sz="12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4293096"/>
            <a:ext cx="2376264" cy="338554"/>
          </a:xfrm>
          <a:prstGeom prst="rect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2,4 </a:t>
            </a:r>
            <a:r>
              <a:rPr lang="ru-RU" sz="1200" b="1" dirty="0" smtClean="0">
                <a:solidFill>
                  <a:schemeClr val="bg1"/>
                </a:solidFill>
                <a:latin typeface="робот"/>
              </a:rPr>
              <a:t>млн.руб. </a:t>
            </a:r>
            <a:endParaRPr lang="ru-RU" sz="12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2627784" y="4149080"/>
            <a:ext cx="1152128" cy="504056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2019 год</a:t>
            </a:r>
            <a:endParaRPr lang="ru-RU" sz="11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4725144"/>
            <a:ext cx="2376264" cy="307777"/>
          </a:xfrm>
          <a:prstGeom prst="rect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робот"/>
              </a:rPr>
              <a:t>12,6 </a:t>
            </a:r>
            <a:r>
              <a:rPr lang="ru-RU" sz="1200" b="1" dirty="0" smtClean="0">
                <a:solidFill>
                  <a:schemeClr val="bg1"/>
                </a:solidFill>
                <a:latin typeface="робот"/>
              </a:rPr>
              <a:t>млн.руб. </a:t>
            </a:r>
            <a:endParaRPr lang="ru-RU" sz="12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5085184"/>
            <a:ext cx="2376264" cy="307777"/>
          </a:xfrm>
          <a:prstGeom prst="rect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робот"/>
              </a:rPr>
              <a:t>4,7 </a:t>
            </a:r>
            <a:r>
              <a:rPr lang="ru-RU" sz="1200" b="1" dirty="0" smtClean="0">
                <a:solidFill>
                  <a:schemeClr val="bg1"/>
                </a:solidFill>
                <a:latin typeface="робот"/>
              </a:rPr>
              <a:t>млн.руб. </a:t>
            </a:r>
            <a:endParaRPr lang="ru-RU" sz="12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5445224"/>
            <a:ext cx="2376264" cy="307777"/>
          </a:xfrm>
          <a:prstGeom prst="rect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робот"/>
              </a:rPr>
              <a:t>12,6 </a:t>
            </a:r>
            <a:r>
              <a:rPr lang="ru-RU" sz="1200" b="1" dirty="0" smtClean="0">
                <a:solidFill>
                  <a:schemeClr val="bg1"/>
                </a:solidFill>
                <a:latin typeface="робот"/>
              </a:rPr>
              <a:t>млн.руб. </a:t>
            </a:r>
            <a:endParaRPr lang="ru-RU" sz="12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2627784" y="4581128"/>
            <a:ext cx="1152128" cy="504056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2020 год</a:t>
            </a:r>
            <a:endParaRPr lang="ru-RU" sz="1100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2627784" y="4941168"/>
            <a:ext cx="1152128" cy="504056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2019 год </a:t>
            </a:r>
            <a:endParaRPr lang="ru-RU" sz="1100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2627784" y="5373216"/>
            <a:ext cx="1152128" cy="504056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2021 год </a:t>
            </a:r>
            <a:endParaRPr lang="ru-RU" sz="1100" dirty="0"/>
          </a:p>
        </p:txBody>
      </p:sp>
      <p:pic>
        <p:nvPicPr>
          <p:cNvPr id="38914" name="Picture 2" descr="https://stolicaonego.ru/pics/41725414_671343216599456_728180016768090112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293096"/>
            <a:ext cx="1975074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Прямоугольник 22"/>
          <p:cNvSpPr/>
          <p:nvPr/>
        </p:nvSpPr>
        <p:spPr>
          <a:xfrm>
            <a:off x="179512" y="5805264"/>
            <a:ext cx="2376264" cy="307777"/>
          </a:xfrm>
          <a:prstGeom prst="rect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робот"/>
              </a:rPr>
              <a:t>2,3 </a:t>
            </a:r>
            <a:r>
              <a:rPr lang="ru-RU" sz="1200" b="1" dirty="0" smtClean="0">
                <a:solidFill>
                  <a:schemeClr val="bg1"/>
                </a:solidFill>
                <a:latin typeface="робот"/>
              </a:rPr>
              <a:t>млн.руб. </a:t>
            </a:r>
            <a:endParaRPr lang="ru-RU" sz="12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9512" y="6165304"/>
            <a:ext cx="2376264" cy="307777"/>
          </a:xfrm>
          <a:prstGeom prst="rect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робот"/>
              </a:rPr>
              <a:t>20,0 </a:t>
            </a:r>
            <a:r>
              <a:rPr lang="ru-RU" sz="1200" b="1" dirty="0" smtClean="0">
                <a:solidFill>
                  <a:schemeClr val="bg1"/>
                </a:solidFill>
                <a:latin typeface="робот"/>
              </a:rPr>
              <a:t>млн.руб. </a:t>
            </a:r>
            <a:endParaRPr lang="ru-RU" sz="12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2627784" y="5733256"/>
            <a:ext cx="1152128" cy="504056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2019 год </a:t>
            </a:r>
            <a:endParaRPr lang="ru-RU" sz="1100" dirty="0"/>
          </a:p>
        </p:txBody>
      </p:sp>
      <p:sp>
        <p:nvSpPr>
          <p:cNvPr id="27" name="Стрелка вправо 26"/>
          <p:cNvSpPr/>
          <p:nvPr/>
        </p:nvSpPr>
        <p:spPr>
          <a:xfrm>
            <a:off x="2627784" y="6093296"/>
            <a:ext cx="1152128" cy="504056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2019 год </a:t>
            </a:r>
            <a:endParaRPr lang="ru-RU" sz="11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851920" y="5805264"/>
            <a:ext cx="41764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ремонт участка дороги Захарьино-Белоусово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851920" y="6165304"/>
            <a:ext cx="42484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ремонт  уличной дорожной сети в г.Вытегра   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робот"/>
              </a:rPr>
              <a:t>МП  «Комплексная безопасность жизнедеятельности населения», млн.руб. </a:t>
            </a:r>
            <a:endParaRPr lang="ru-RU" sz="1600" b="1" i="1" dirty="0">
              <a:solidFill>
                <a:schemeClr val="bg1"/>
              </a:solidFill>
              <a:latin typeface="робот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548680"/>
          <a:ext cx="878498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1080120"/>
                <a:gridCol w="1224136"/>
                <a:gridCol w="1224136"/>
                <a:gridCol w="12961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2018 год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План на 2019 год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План на 2020 год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План на 2021 год 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7723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Расходы на муниципальную программу 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2,2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4,4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3,9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4,0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6046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% в общем объеме расходов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0,2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0,5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0,5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0,4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5076056" y="1196752"/>
            <a:ext cx="432048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+2,2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988840"/>
            <a:ext cx="5040560" cy="49244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chemeClr val="bg1"/>
                </a:solidFill>
                <a:latin typeface="робот"/>
              </a:rPr>
              <a:t>Обеспечение функционирования единой диспетчерской службы района</a:t>
            </a:r>
            <a:endParaRPr lang="ru-RU" sz="13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364088" y="2060848"/>
            <a:ext cx="432048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2,1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564904"/>
            <a:ext cx="5040560" cy="29238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bg1"/>
                </a:solidFill>
                <a:latin typeface="робот"/>
              </a:rPr>
              <a:t>Профилактика правонарушений несовершеннолетних </a:t>
            </a:r>
            <a:endParaRPr lang="ru-RU" sz="13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364088" y="2564904"/>
            <a:ext cx="432048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0,07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2996952"/>
            <a:ext cx="5040560" cy="492443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chemeClr val="bg1"/>
                </a:solidFill>
                <a:latin typeface="робот"/>
              </a:rPr>
              <a:t>Мероприятия по противодействию угрозам общественной безопасности </a:t>
            </a:r>
            <a:endParaRPr lang="ru-RU" sz="13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364088" y="3068960"/>
            <a:ext cx="432048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0,2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3573016"/>
            <a:ext cx="5040560" cy="292388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bg1"/>
                </a:solidFill>
                <a:latin typeface="робот"/>
              </a:rPr>
              <a:t>Противопожарные мероприятия </a:t>
            </a:r>
            <a:endParaRPr lang="ru-RU" sz="13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364088" y="3573016"/>
            <a:ext cx="432048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1,5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4005064"/>
            <a:ext cx="5040560" cy="29238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bg1"/>
                </a:solidFill>
                <a:latin typeface="робот"/>
              </a:rPr>
              <a:t>Мероприятия по мобилизационной подготовке </a:t>
            </a:r>
            <a:endParaRPr lang="ru-RU" sz="13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364088" y="4005064"/>
            <a:ext cx="432048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0,02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4437112"/>
            <a:ext cx="5040560" cy="492443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chemeClr val="bg1"/>
                </a:solidFill>
                <a:latin typeface="робот"/>
              </a:rPr>
              <a:t>Мероприятия по профилактике преступлений и иных правонарушений  </a:t>
            </a:r>
            <a:endParaRPr lang="ru-RU" sz="13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364088" y="4437112"/>
            <a:ext cx="432048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0,06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5013176"/>
            <a:ext cx="5040560" cy="6924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chemeClr val="bg1"/>
                </a:solidFill>
                <a:latin typeface="робот"/>
              </a:rPr>
              <a:t>Профилактика незаконного оборота наркотиков, снижение масштабов злоупотребления алкогольной продукцией  </a:t>
            </a:r>
            <a:endParaRPr lang="ru-RU" sz="13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364088" y="5085184"/>
            <a:ext cx="432048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0,05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5805264"/>
            <a:ext cx="5040560" cy="6924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chemeClr val="bg1"/>
                </a:solidFill>
                <a:latin typeface="робот"/>
              </a:rPr>
              <a:t>Обеспечение развития аппаратно-программного комплекса «Безопасный город» на территории Вытегорского муниципального района  </a:t>
            </a:r>
            <a:endParaRPr lang="ru-RU" sz="13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364088" y="5877272"/>
            <a:ext cx="432048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0,4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6012160" y="2060848"/>
          <a:ext cx="2952328" cy="282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6866" name="Picture 2" descr="https://xn--01-6kcaj2c6aih.xn--p1ai/images/newspic/main/2015/10/624738714384876541235974541988923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941168"/>
            <a:ext cx="2626230" cy="1512168"/>
          </a:xfrm>
          <a:prstGeom prst="rect">
            <a:avLst/>
          </a:prstGeom>
          <a:noFill/>
        </p:spPr>
      </p:pic>
      <p:sp>
        <p:nvSpPr>
          <p:cNvPr id="25" name="Овал 24"/>
          <p:cNvSpPr/>
          <p:nvPr/>
        </p:nvSpPr>
        <p:spPr>
          <a:xfrm>
            <a:off x="6948264" y="3356992"/>
            <a:ext cx="1080120" cy="3600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предусмотрено</a:t>
            </a:r>
            <a:r>
              <a:rPr lang="ru-RU" sz="1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 2019 году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4,4</a:t>
            </a:r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млн.руб</a:t>
            </a:r>
            <a:r>
              <a:rPr 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r>
              <a:rPr lang="ru-RU" sz="11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1268760"/>
            <a:ext cx="2952328" cy="648072"/>
          </a:xfrm>
          <a:prstGeom prst="rect">
            <a:avLst/>
          </a:prstGeom>
          <a:solidFill>
            <a:srgbClr val="CAFC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Капитальный ремонт киноконцертного зала «Волго-Балт»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3140968"/>
            <a:ext cx="2952328" cy="504056"/>
          </a:xfrm>
          <a:prstGeom prst="rect">
            <a:avLst/>
          </a:prstGeom>
          <a:solidFill>
            <a:srgbClr val="CAFC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Проведение ремонтных работ в образовательных учреждениях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3717032"/>
            <a:ext cx="2952328" cy="792088"/>
          </a:xfrm>
          <a:prstGeom prst="rect">
            <a:avLst/>
          </a:prstGeom>
          <a:solidFill>
            <a:srgbClr val="CAFC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Приобретение школьных автобусов для организации подвоза обучающихся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548680"/>
            <a:ext cx="2952328" cy="648072"/>
          </a:xfrm>
          <a:prstGeom prst="rect">
            <a:avLst/>
          </a:prstGeom>
          <a:solidFill>
            <a:srgbClr val="CAFC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Реализация туристско-рекреационных проектов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03648" y="1988840"/>
            <a:ext cx="2952328" cy="576064"/>
          </a:xfrm>
          <a:prstGeom prst="rect">
            <a:avLst/>
          </a:prstGeom>
          <a:solidFill>
            <a:srgbClr val="CAFC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Строительство плавательного бассейна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4581128"/>
            <a:ext cx="2952328" cy="576064"/>
          </a:xfrm>
          <a:prstGeom prst="rect">
            <a:avLst/>
          </a:prstGeom>
          <a:solidFill>
            <a:srgbClr val="CAFC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Капитальный ремонт систем водоподготовки, водоотведения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2636912"/>
            <a:ext cx="2952328" cy="432048"/>
          </a:xfrm>
          <a:prstGeom prst="rect">
            <a:avLst/>
          </a:prstGeom>
          <a:solidFill>
            <a:srgbClr val="CAFC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Ремонт автомобильных дорог и  мостов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179512" y="764704"/>
            <a:ext cx="1132704" cy="4824536"/>
          </a:xfrm>
          <a:prstGeom prst="chevron">
            <a:avLst/>
          </a:prstGeom>
          <a:solidFill>
            <a:srgbClr val="CAFCA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548680"/>
            <a:ext cx="576064" cy="5256584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r>
              <a:rPr lang="ru-RU" sz="2800" b="1" dirty="0" smtClean="0"/>
              <a:t>Н</a:t>
            </a:r>
          </a:p>
          <a:p>
            <a:pPr algn="ctr"/>
            <a:r>
              <a:rPr lang="ru-RU" sz="2800" b="1" dirty="0" smtClean="0"/>
              <a:t>А</a:t>
            </a:r>
          </a:p>
          <a:p>
            <a:pPr algn="ctr"/>
            <a:r>
              <a:rPr lang="ru-RU" sz="2800" b="1" dirty="0" smtClean="0"/>
              <a:t>П</a:t>
            </a:r>
          </a:p>
          <a:p>
            <a:pPr algn="ctr"/>
            <a:r>
              <a:rPr lang="ru-RU" sz="2800" b="1" dirty="0" smtClean="0"/>
              <a:t>Р</a:t>
            </a:r>
          </a:p>
          <a:p>
            <a:pPr algn="ctr"/>
            <a:r>
              <a:rPr lang="ru-RU" sz="2800" b="1" dirty="0" smtClean="0"/>
              <a:t>А</a:t>
            </a:r>
          </a:p>
          <a:p>
            <a:pPr algn="ctr"/>
            <a:r>
              <a:rPr lang="ru-RU" sz="2800" b="1" dirty="0" smtClean="0"/>
              <a:t>В</a:t>
            </a:r>
          </a:p>
          <a:p>
            <a:pPr algn="ctr"/>
            <a:r>
              <a:rPr lang="ru-RU" sz="2800" b="1" dirty="0" smtClean="0"/>
              <a:t>Л</a:t>
            </a:r>
          </a:p>
          <a:p>
            <a:pPr algn="ctr"/>
            <a:r>
              <a:rPr lang="ru-RU" sz="2800" b="1" dirty="0" smtClean="0"/>
              <a:t>Е</a:t>
            </a:r>
          </a:p>
          <a:p>
            <a:pPr algn="ctr"/>
            <a:r>
              <a:rPr lang="ru-RU" sz="2800" b="1" dirty="0" smtClean="0"/>
              <a:t>Н</a:t>
            </a:r>
          </a:p>
          <a:p>
            <a:pPr algn="ctr"/>
            <a:r>
              <a:rPr lang="ru-RU" sz="2800" b="1" dirty="0" smtClean="0"/>
              <a:t>И</a:t>
            </a:r>
          </a:p>
          <a:p>
            <a:pPr algn="ctr"/>
            <a:r>
              <a:rPr lang="ru-RU" sz="2800" b="1" dirty="0" smtClean="0"/>
              <a:t>Я</a:t>
            </a:r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</p:txBody>
      </p:sp>
      <p:pic>
        <p:nvPicPr>
          <p:cNvPr id="23" name="Picture 5" descr="E:\фото\article70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581128"/>
            <a:ext cx="2088232" cy="122413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25" name="Овал 24"/>
          <p:cNvSpPr/>
          <p:nvPr/>
        </p:nvSpPr>
        <p:spPr>
          <a:xfrm>
            <a:off x="4427984" y="1916832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72,1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427984" y="3140968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60,1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427984" y="1268760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73,6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4427984" y="548680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197,5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427984" y="2564904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61,7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4427984" y="3861048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22,2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427984" y="4581128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12,0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робот"/>
              </a:rPr>
              <a:t>БЮДЖЕТ РАЗВИТИЯ </a:t>
            </a:r>
            <a:r>
              <a:rPr lang="ru-RU" sz="1600" b="1" i="1" dirty="0" smtClean="0">
                <a:solidFill>
                  <a:schemeClr val="bg1"/>
                </a:solidFill>
                <a:latin typeface="робот"/>
              </a:rPr>
              <a:t>НА 2019-2021 </a:t>
            </a:r>
            <a:r>
              <a:rPr lang="ru-RU" sz="1400" b="1" i="1" dirty="0" smtClean="0">
                <a:solidFill>
                  <a:schemeClr val="bg1"/>
                </a:solidFill>
                <a:latin typeface="робот"/>
              </a:rPr>
              <a:t>ГОДЫ</a:t>
            </a:r>
            <a:r>
              <a:rPr lang="ru-RU" sz="1600" b="1" i="1" dirty="0" smtClean="0">
                <a:solidFill>
                  <a:schemeClr val="bg1"/>
                </a:solidFill>
                <a:latin typeface="робот"/>
              </a:rPr>
              <a:t>, млн.руб. </a:t>
            </a:r>
            <a:endParaRPr lang="ru-RU" sz="1600" b="1" i="1" dirty="0">
              <a:solidFill>
                <a:schemeClr val="bg1"/>
              </a:solidFill>
              <a:latin typeface="робот"/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0" y="5877272"/>
          <a:ext cx="9144000" cy="980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1920"/>
                <a:gridCol w="1224136"/>
                <a:gridCol w="1224136"/>
                <a:gridCol w="1296145"/>
                <a:gridCol w="1547663"/>
              </a:tblGrid>
              <a:tr h="37349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сумма, млн.руб.</a:t>
                      </a:r>
                      <a:endParaRPr lang="ru-RU" sz="1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</a:t>
                      </a:r>
                      <a:endParaRPr lang="ru-RU" sz="1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</a:t>
                      </a:r>
                      <a:endParaRPr lang="ru-RU" sz="1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</a:t>
                      </a:r>
                      <a:endParaRPr lang="ru-RU" sz="1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ИТОГО</a:t>
                      </a:r>
                      <a:endParaRPr lang="ru-RU" sz="1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60723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БЮДЖЕТ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</a:rPr>
                        <a:t> РАЗВИТИЯ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в соответствии с проектом районного бюджета  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197,5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171,1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131,2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499,8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1403648" y="5229200"/>
            <a:ext cx="2952328" cy="576064"/>
          </a:xfrm>
          <a:prstGeom prst="rect">
            <a:avLst/>
          </a:prstGeom>
          <a:solidFill>
            <a:srgbClr val="CAFC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Строительство антенно-мачтовых сооружений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4427984" y="5229200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0,6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8" name="Picture 4" descr="http://stroitelstvo-dorog178.ru/userfiles/images/watermarked%20-%20dorozhno-transportnoe-stroitelstvo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708920"/>
            <a:ext cx="2016224" cy="1200132"/>
          </a:xfrm>
          <a:prstGeom prst="rect">
            <a:avLst/>
          </a:prstGeom>
          <a:solidFill>
            <a:srgbClr val="00B050"/>
          </a:solidFill>
          <a:ln w="28575">
            <a:solidFill>
              <a:srgbClr val="CAFCAE"/>
            </a:solidFill>
          </a:ln>
        </p:spPr>
      </p:pic>
      <p:pic>
        <p:nvPicPr>
          <p:cNvPr id="40" name="Содержимое 4" descr="фок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76256" y="1916832"/>
            <a:ext cx="2088481" cy="1296143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41" name="Picture 4" descr="E:\фото\IMG75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052736"/>
            <a:ext cx="2016224" cy="1224136"/>
          </a:xfrm>
          <a:prstGeom prst="rect">
            <a:avLst/>
          </a:prstGeom>
          <a:noFill/>
          <a:ln w="28575">
            <a:solidFill>
              <a:srgbClr val="CAFCAE"/>
            </a:solidFill>
            <a:miter lim="800000"/>
            <a:headEnd/>
            <a:tailEnd/>
          </a:ln>
        </p:spPr>
      </p:pic>
      <p:pic>
        <p:nvPicPr>
          <p:cNvPr id="42" name="Picture 2" descr="F:\Паршуков\X9TjJrddXx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48680"/>
            <a:ext cx="2139356" cy="1152128"/>
          </a:xfrm>
          <a:prstGeom prst="rect">
            <a:avLst/>
          </a:prstGeom>
          <a:noFill/>
          <a:ln w="28575">
            <a:solidFill>
              <a:srgbClr val="CAFCAE"/>
            </a:solidFill>
          </a:ln>
        </p:spPr>
      </p:pic>
      <p:pic>
        <p:nvPicPr>
          <p:cNvPr id="43" name="Picture 2" descr="E:\фото\школа 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3356992"/>
            <a:ext cx="2088232" cy="108012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44" name="Picture 4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4293096"/>
            <a:ext cx="1800200" cy="1080120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4"/>
          <p:cNvSpPr txBox="1">
            <a:spLocks noChangeArrowheads="1"/>
          </p:cNvSpPr>
          <p:nvPr/>
        </p:nvSpPr>
        <p:spPr bwMode="auto">
          <a:xfrm>
            <a:off x="236712" y="285170"/>
            <a:ext cx="8640960" cy="461665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54377" y="964760"/>
            <a:ext cx="8367735" cy="952071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 Российской Федерации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4554538" y="1957388"/>
            <a:ext cx="12700" cy="2192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552575" y="1920875"/>
            <a:ext cx="3001963" cy="21002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4573588" y="1916113"/>
            <a:ext cx="2735262" cy="2160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Блок-схема: альтернативный процесс 20"/>
          <p:cNvSpPr/>
          <p:nvPr/>
        </p:nvSpPr>
        <p:spPr>
          <a:xfrm>
            <a:off x="6160443" y="4021914"/>
            <a:ext cx="2864225" cy="2503430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perspectiveAbove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муниципального образования (</a:t>
            </a:r>
            <a:r>
              <a:rPr lang="ru-RU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Вытегорского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района)</a:t>
            </a: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3059343" y="4021914"/>
            <a:ext cx="2990545" cy="2503430"/>
          </a:xfrm>
          <a:prstGeom prst="flowChartAlternateProcess">
            <a:avLst/>
          </a:prstGeom>
          <a:solidFill>
            <a:srgbClr val="00FFFF"/>
          </a:solidFill>
          <a:scene3d>
            <a:camera prst="perspectiveAbove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</a:p>
          <a:p>
            <a:pPr algn="ctr"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 Российской Федерации (Вологодской области)</a:t>
            </a: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134924" y="4047108"/>
            <a:ext cx="2823923" cy="2478235"/>
          </a:xfrm>
          <a:prstGeom prst="flowChartAlternateProcess">
            <a:avLst/>
          </a:prstGeom>
          <a:solidFill>
            <a:srgbClr val="FFC000"/>
          </a:solidFill>
          <a:scene3d>
            <a:camera prst="perspectiveAbove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робот"/>
              </a:rPr>
              <a:t>ФИНАНСОВАЯ ПОМОЩЬ БЮДЖЕТАМ ПОСЕЛЕНИЙ </a:t>
            </a:r>
          </a:p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робот"/>
              </a:rPr>
              <a:t>ИЗ РАЙОННОГО БЮДЖЕТА НА 2019-2021 ГОДЫ, млн.руб. </a:t>
            </a:r>
            <a:endParaRPr lang="ru-RU" sz="1600" b="1" i="1" dirty="0">
              <a:solidFill>
                <a:schemeClr val="bg1"/>
              </a:solidFill>
              <a:latin typeface="робот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620688"/>
          <a:ext cx="8784980" cy="1825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1080120"/>
                <a:gridCol w="1224136"/>
                <a:gridCol w="1224136"/>
                <a:gridCol w="1296148"/>
              </a:tblGrid>
              <a:tr h="40260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2018 год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 год 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9708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МЕЖБЮДЖЕТНЫЕ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ТРАНСФЕРТЫ, всего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49,7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59,6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37,6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37,3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7815">
                <a:tc gridSpan="5"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в том числе за счет: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6399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налоговых и неналоговых доходов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33,8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35,8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34,2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33,7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6399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областных средств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15,9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23,8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3,4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3,6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2492896"/>
            <a:ext cx="4176464" cy="132343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ДОТАЦИИ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 на выравнивание бюджетной обеспеченности поселений района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 </a:t>
            </a:r>
          </a:p>
          <a:p>
            <a:pPr algn="ctr"/>
            <a:endParaRPr lang="ru-RU" sz="16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2492896"/>
            <a:ext cx="4536504" cy="132343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ДОТАЦИИ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 на поддержку мер по обеспечению сбалансированности бюджетов поселений, входящих в состав района </a:t>
            </a:r>
          </a:p>
          <a:p>
            <a:pPr algn="ctr"/>
            <a:endParaRPr lang="ru-RU" sz="16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3573016"/>
            <a:ext cx="2880320" cy="400110"/>
          </a:xfrm>
          <a:prstGeom prst="rect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робот"/>
              </a:rPr>
              <a:t>25,5 млн.руб</a:t>
            </a:r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.</a:t>
            </a:r>
            <a:endParaRPr lang="ru-RU" sz="16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3573016"/>
            <a:ext cx="3096344" cy="400110"/>
          </a:xfrm>
          <a:prstGeom prst="rect">
            <a:avLst/>
          </a:prstGeom>
          <a:solidFill>
            <a:srgbClr val="C0000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робот"/>
              </a:rPr>
              <a:t>9,1 млн.руб.</a:t>
            </a:r>
            <a:endParaRPr lang="ru-RU" sz="20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4077072"/>
            <a:ext cx="5904656" cy="338554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робот"/>
              </a:rPr>
              <a:t>ИНЫЕ МЕЖБЮДЖЕТНЫЕ ТРАНСФЕРТЫ</a:t>
            </a:r>
            <a:endParaRPr lang="ru-RU" sz="16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4869160"/>
            <a:ext cx="7560840" cy="461665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робот"/>
              </a:rPr>
              <a:t>На осуществление дорожной деятельности (текущее содержание автомобильных дорог на территории сельского поселения Алмозерское) </a:t>
            </a:r>
            <a:endParaRPr lang="ru-RU" sz="12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5733256"/>
            <a:ext cx="7560840" cy="461665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робот"/>
              </a:rPr>
              <a:t>На изготовление проектно-сметной документации на модернизацию системы 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робот"/>
              </a:rPr>
              <a:t>водоснабжения в городе Вытегра </a:t>
            </a:r>
            <a:endParaRPr lang="ru-RU" sz="12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03648" y="5373216"/>
            <a:ext cx="7560840" cy="276999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робот"/>
              </a:rPr>
              <a:t>На организацию в границах поселения тепло, водоснабжения, водоотведения СП Оштинское   </a:t>
            </a:r>
            <a:endParaRPr lang="ru-RU" sz="12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03648" y="6309320"/>
            <a:ext cx="7560840" cy="276999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робот"/>
              </a:rPr>
              <a:t>На организацию библиотечного обслуживания населения СП Оштинское  </a:t>
            </a:r>
            <a:endParaRPr lang="ru-RU" sz="12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03648" y="4509120"/>
            <a:ext cx="7560840" cy="276999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робот"/>
              </a:rPr>
              <a:t>На ремонт улично-дорожной сети в городе Вытегра </a:t>
            </a:r>
            <a:endParaRPr lang="ru-RU" sz="1200" b="1" dirty="0">
              <a:solidFill>
                <a:schemeClr val="bg1"/>
              </a:solidFill>
              <a:latin typeface="робот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251520" y="4365104"/>
            <a:ext cx="1152128" cy="504056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 </a:t>
            </a:r>
            <a:r>
              <a:rPr lang="ru-RU" sz="1000" dirty="0" smtClean="0"/>
              <a:t>млн.руб</a:t>
            </a:r>
            <a:r>
              <a:rPr lang="ru-RU" sz="1100" dirty="0" smtClean="0"/>
              <a:t>.</a:t>
            </a:r>
            <a:endParaRPr lang="ru-RU" sz="1100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251520" y="4797152"/>
            <a:ext cx="1152128" cy="504056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0,5 </a:t>
            </a:r>
            <a:r>
              <a:rPr lang="ru-RU" sz="1000" dirty="0" smtClean="0"/>
              <a:t>млн.руб.</a:t>
            </a:r>
            <a:endParaRPr lang="ru-RU" sz="1000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251520" y="5229200"/>
            <a:ext cx="1152128" cy="504056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0,5</a:t>
            </a:r>
            <a:r>
              <a:rPr lang="ru-RU" dirty="0" smtClean="0"/>
              <a:t> </a:t>
            </a:r>
            <a:r>
              <a:rPr lang="ru-RU" sz="1000" dirty="0" smtClean="0"/>
              <a:t>млн.руб.</a:t>
            </a:r>
            <a:endParaRPr lang="ru-RU" sz="1000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251520" y="5733256"/>
            <a:ext cx="1152128" cy="504056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 </a:t>
            </a:r>
            <a:r>
              <a:rPr lang="ru-RU" sz="1000" dirty="0" smtClean="0"/>
              <a:t>млн.руб.</a:t>
            </a:r>
            <a:endParaRPr lang="ru-RU" sz="1000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251520" y="6237312"/>
            <a:ext cx="1152128" cy="504056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 </a:t>
            </a:r>
            <a:r>
              <a:rPr lang="ru-RU" sz="1000" dirty="0" smtClean="0"/>
              <a:t>млн.руб..</a:t>
            </a:r>
            <a:endParaRPr lang="ru-RU" sz="1000" dirty="0"/>
          </a:p>
        </p:txBody>
      </p:sp>
      <p:sp>
        <p:nvSpPr>
          <p:cNvPr id="21" name="Стрелка вправо 20"/>
          <p:cNvSpPr/>
          <p:nvPr/>
        </p:nvSpPr>
        <p:spPr>
          <a:xfrm rot="16200000">
            <a:off x="6084168" y="980728"/>
            <a:ext cx="432048" cy="43204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6200000">
            <a:off x="6084168" y="1700808"/>
            <a:ext cx="360040" cy="36004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6200000">
            <a:off x="6084168" y="2060848"/>
            <a:ext cx="360040" cy="36004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3848" y="6410677"/>
            <a:ext cx="1584176" cy="24622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</a:t>
            </a:r>
            <a:r>
              <a:rPr lang="ru-RU" sz="1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1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Вытегра-2019</a:t>
            </a:r>
            <a:endParaRPr lang="ru-RU" sz="1000" b="1" dirty="0">
              <a:solidFill>
                <a:schemeClr val="tx2">
                  <a:lumMod val="40000"/>
                  <a:lumOff val="6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4" descr="ГЕРБ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ECECE"/>
              </a:clrFrom>
              <a:clrTo>
                <a:srgbClr val="CECEC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88640"/>
            <a:ext cx="648767" cy="7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4"/>
          <p:cNvSpPr txBox="1">
            <a:spLocks noChangeArrowheads="1"/>
          </p:cNvSpPr>
          <p:nvPr/>
        </p:nvSpPr>
        <p:spPr bwMode="auto">
          <a:xfrm>
            <a:off x="236712" y="285170"/>
            <a:ext cx="8640960" cy="461665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</a:p>
        </p:txBody>
      </p:sp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236538" y="766763"/>
            <a:ext cx="86407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 </a:t>
            </a:r>
            <a:r>
              <a:rPr lang="ru-RU" alt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ежегодное формирование и исполнение бюджета</a:t>
            </a:r>
          </a:p>
        </p:txBody>
      </p:sp>
      <p:graphicFrame>
        <p:nvGraphicFramePr>
          <p:cNvPr id="45056" name="Схема 45055"/>
          <p:cNvGraphicFramePr/>
          <p:nvPr/>
        </p:nvGraphicFramePr>
        <p:xfrm>
          <a:off x="107504" y="1772816"/>
          <a:ext cx="8757840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4"/>
          <p:cNvSpPr txBox="1">
            <a:spLocks noChangeArrowheads="1"/>
          </p:cNvSpPr>
          <p:nvPr/>
        </p:nvSpPr>
        <p:spPr bwMode="auto">
          <a:xfrm>
            <a:off x="236712" y="285170"/>
            <a:ext cx="8640960" cy="461665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</a:p>
        </p:txBody>
      </p:sp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2143348" y="860571"/>
            <a:ext cx="6768753" cy="158598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РАЙОННОГО БЮДЖЕТА ВЫТЕГОРСКОГО МУНИЦИПАЛЬНОГО РАЙОНА ОСНОВАНО НА:</a:t>
            </a: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236712" y="2564904"/>
            <a:ext cx="8511752" cy="1224136"/>
          </a:xfrm>
          <a:prstGeom prst="flowChartPunchedTape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Бюджетном послании Президента Российской Федерации </a:t>
            </a:r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236712" y="4005064"/>
            <a:ext cx="8511752" cy="1152128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Прогнозе социально-экономического развития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Вытегорского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</p:txBody>
      </p:sp>
      <p:sp>
        <p:nvSpPr>
          <p:cNvPr id="14" name="Блок-схема: перфолента 13"/>
          <p:cNvSpPr/>
          <p:nvPr/>
        </p:nvSpPr>
        <p:spPr>
          <a:xfrm>
            <a:off x="236712" y="5445224"/>
            <a:ext cx="8511752" cy="1080120"/>
          </a:xfrm>
          <a:prstGeom prst="flowChartPunchedTape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направлениях бюджетной и налоговой политики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Вытегорского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</a:p>
        </p:txBody>
      </p:sp>
      <p:pic>
        <p:nvPicPr>
          <p:cNvPr id="9231" name="Picture 15" descr="C:\Users\User\Desktop\фото к народному бюджету\1341448602_byudzhet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050"/>
            <a:ext cx="19796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4"/>
          <p:cNvSpPr txBox="1">
            <a:spLocks noChangeArrowheads="1"/>
          </p:cNvSpPr>
          <p:nvPr/>
        </p:nvSpPr>
        <p:spPr bwMode="auto">
          <a:xfrm>
            <a:off x="236712" y="285170"/>
            <a:ext cx="8640960" cy="461665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756816" y="4225013"/>
            <a:ext cx="7705725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36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36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1124744"/>
            <a:ext cx="6177596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план доходов и расходов на определенный период</a:t>
            </a:r>
          </a:p>
        </p:txBody>
      </p:sp>
      <p:sp>
        <p:nvSpPr>
          <p:cNvPr id="10248" name="Прямоугольник 1"/>
          <p:cNvSpPr>
            <a:spLocks noChangeArrowheads="1"/>
          </p:cNvSpPr>
          <p:nvPr/>
        </p:nvSpPr>
        <p:spPr bwMode="auto">
          <a:xfrm>
            <a:off x="179513" y="2420888"/>
            <a:ext cx="2448272" cy="1631216"/>
          </a:xfrm>
          <a:prstGeom prst="rect">
            <a:avLst/>
          </a:prstGeom>
          <a:ln>
            <a:headEnd/>
            <a:tailEnd/>
          </a:ln>
          <a:scene3d>
            <a:camera prst="perspectiveContrastingRightFacing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altLang="ru-RU" sz="20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это</a:t>
            </a:r>
          </a:p>
          <a:p>
            <a:pPr algn="ctr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поступающие в бюджет</a:t>
            </a:r>
          </a:p>
          <a:p>
            <a:pPr algn="ctr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денежные средства</a:t>
            </a:r>
          </a:p>
        </p:txBody>
      </p:sp>
      <p:sp>
        <p:nvSpPr>
          <p:cNvPr id="10249" name="Прямоугольник 10"/>
          <p:cNvSpPr>
            <a:spLocks noChangeArrowheads="1"/>
          </p:cNvSpPr>
          <p:nvPr/>
        </p:nvSpPr>
        <p:spPr bwMode="auto">
          <a:xfrm>
            <a:off x="6372200" y="2420888"/>
            <a:ext cx="2664296" cy="1631216"/>
          </a:xfrm>
          <a:prstGeom prst="rect">
            <a:avLst/>
          </a:prstGeom>
          <a:ln>
            <a:headEnd/>
            <a:tailEnd/>
          </a:ln>
          <a:scene3d>
            <a:camera prst="perspectiveContrastingLeftFacing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altLang="ru-RU" sz="2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altLang="ru-RU" sz="2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это</a:t>
            </a:r>
          </a:p>
          <a:p>
            <a:pPr algn="ctr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выплачиваемые из бюджета</a:t>
            </a:r>
          </a:p>
          <a:p>
            <a:pPr algn="ctr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денежные средства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72620" y="5661248"/>
            <a:ext cx="698688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– РАСХОДЫ = ДЕФИЦИТ (ПРОФИЦИТ)</a:t>
            </a:r>
          </a:p>
        </p:txBody>
      </p:sp>
      <p:pic>
        <p:nvPicPr>
          <p:cNvPr id="1026" name="Picture 2" descr="C:\Users\DF-8-002\Documents\ПРИЗЕНТАЦИИ\народный бюджет\0e7a0c96e3770a15505d569c5468bfdb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836712"/>
            <a:ext cx="1728192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27" name="Picture 3" descr="C:\Users\DF-8-002\Documents\ПРИЗЕНТАЦИИ\народный бюджет\26656880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2132856"/>
            <a:ext cx="4248472" cy="3384376"/>
          </a:xfrm>
          <a:prstGeom prst="rect">
            <a:avLst/>
          </a:prstGeom>
          <a:noFill/>
        </p:spPr>
      </p:pic>
      <p:sp>
        <p:nvSpPr>
          <p:cNvPr id="15" name="Овал 14"/>
          <p:cNvSpPr/>
          <p:nvPr/>
        </p:nvSpPr>
        <p:spPr>
          <a:xfrm>
            <a:off x="4860032" y="3717032"/>
            <a:ext cx="1008112" cy="84239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расходы</a:t>
            </a:r>
            <a:endParaRPr lang="ru-RU" sz="10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 flipH="1">
            <a:off x="3059832" y="3645024"/>
            <a:ext cx="936104" cy="9361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доходы</a:t>
            </a:r>
            <a:endParaRPr lang="ru-RU" sz="1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4"/>
          <p:cNvSpPr txBox="1">
            <a:spLocks noChangeArrowheads="1"/>
          </p:cNvSpPr>
          <p:nvPr/>
        </p:nvSpPr>
        <p:spPr bwMode="auto">
          <a:xfrm>
            <a:off x="236712" y="285170"/>
            <a:ext cx="8640960" cy="461665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</a:p>
        </p:txBody>
      </p:sp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236538" y="766763"/>
            <a:ext cx="86407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это безвозмездные и безвозвратные поступления денежных средств в бюджет. 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843807" y="1577409"/>
            <a:ext cx="3218656" cy="612648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perspectiveAbove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4454525" y="2190750"/>
            <a:ext cx="0" cy="355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485900" y="2546350"/>
            <a:ext cx="5903913" cy="79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484313" y="2546350"/>
            <a:ext cx="0" cy="3730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454525" y="2546350"/>
            <a:ext cx="0" cy="3571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7396163" y="2554288"/>
            <a:ext cx="0" cy="3571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Блок-схема: альтернативный процесс 20"/>
          <p:cNvSpPr/>
          <p:nvPr/>
        </p:nvSpPr>
        <p:spPr>
          <a:xfrm>
            <a:off x="6062463" y="2872966"/>
            <a:ext cx="2864225" cy="70777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perspectiveAbove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3054125" y="2874189"/>
            <a:ext cx="2900128" cy="70777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perspectiveAbove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120325" y="2884043"/>
            <a:ext cx="2823923" cy="699139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1495425" y="3582988"/>
            <a:ext cx="0" cy="968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400925" y="3594100"/>
            <a:ext cx="0" cy="968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4454525" y="3930650"/>
            <a:ext cx="0" cy="746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120650" y="3690938"/>
            <a:ext cx="2824163" cy="312261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федеральных, региональных и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местных налогов и сборов,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предусмотренных Налоговым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Кодексом Российской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Федерации, законодательством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Вологодской области и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Решениями Представительного Собрания </a:t>
            </a:r>
            <a:r>
              <a:rPr lang="ru-RU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Вытегорскрго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040063" y="3690938"/>
            <a:ext cx="2928937" cy="3127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пошлин, сборов, установленных законодательством РФ, а также штрафов за нарушение законодательства,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</a:p>
          <a:p>
            <a:pPr marL="284400" indent="-285750">
              <a:buFontTx/>
              <a:buChar char="-"/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 продажи муниципального имущества и земли;</a:t>
            </a:r>
          </a:p>
          <a:p>
            <a:pPr marL="284400" indent="-285750">
              <a:buFontTx/>
              <a:buChar char="-"/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штрафные санкции;</a:t>
            </a:r>
          </a:p>
          <a:p>
            <a:pPr marL="284400" indent="-285750">
              <a:buFontTx/>
              <a:buChar char="-"/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неналоговые доходы.</a:t>
            </a:r>
          </a:p>
          <a:p>
            <a:pPr marL="457200" indent="-457200">
              <a:buFontTx/>
              <a:buChar char="-"/>
              <a:defRPr/>
            </a:pPr>
            <a:endParaRPr lang="ru-RU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073775" y="3690938"/>
            <a:ext cx="2824163" cy="3125787"/>
          </a:xfrm>
          <a:prstGeom prst="roundRect">
            <a:avLst/>
          </a:prstGeom>
          <a:gradFill flip="none" rotWithShape="1">
            <a:gsLst>
              <a:gs pos="0">
                <a:srgbClr val="CC0099">
                  <a:tint val="66000"/>
                  <a:satMod val="160000"/>
                </a:srgbClr>
              </a:gs>
              <a:gs pos="50000">
                <a:srgbClr val="CC0099">
                  <a:tint val="44500"/>
                  <a:satMod val="160000"/>
                </a:srgbClr>
              </a:gs>
              <a:gs pos="100000">
                <a:srgbClr val="CC0099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в местный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из бюджета Вологодской области межбюджетных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трансфертов в виде дотаций,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субсидий, субвенций и иных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трансфертов, а также поступления от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и юридических лиц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(кроме налоговых и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доходов)</a:t>
            </a:r>
            <a:endParaRPr lang="ru-RU" dirty="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4454525" y="3582988"/>
            <a:ext cx="0" cy="968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" y="2852738"/>
          <a:ext cx="8401050" cy="3744912"/>
        </p:xfrm>
        <a:graphic>
          <a:graphicData uri="http://schemas.openxmlformats.org/drawingml/2006/table">
            <a:tbl>
              <a:tblPr/>
              <a:tblGrid>
                <a:gridCol w="2800350"/>
                <a:gridCol w="2800350"/>
                <a:gridCol w="2800350"/>
              </a:tblGrid>
              <a:tr h="3744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Дотации 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предоставляются  на безвозмездной и безвозвратной основе для покрытия текущих расходов без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определения конкретных целей и условий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их использования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Субвенции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предоставляются бюджету другого уровня на безвозмездной и безвозвратной основе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 осуществление определенных целевых расходов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Субсидии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предоставляются бюджету другого уровня 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 условиях долевого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финансирования  целевых расходов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  трансферты    –    денежные    средства,    перечисляемые    из    одного    бюджета бюджетной системы Российской Федерации другому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468313" y="1484313"/>
            <a:ext cx="8496300" cy="129698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Виды межбюджетных трансфертов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23528" y="1231087"/>
          <a:ext cx="8496944" cy="551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вал 6"/>
          <p:cNvSpPr/>
          <p:nvPr/>
        </p:nvSpPr>
        <p:spPr>
          <a:xfrm>
            <a:off x="755576" y="1340768"/>
            <a:ext cx="2601978" cy="1512168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 smtClean="0"/>
              <a:t>2019 </a:t>
            </a:r>
            <a:r>
              <a:rPr lang="ru-RU" sz="3200" dirty="0"/>
              <a:t>год</a:t>
            </a:r>
          </a:p>
        </p:txBody>
      </p:sp>
      <p:sp>
        <p:nvSpPr>
          <p:cNvPr id="8" name="Овал 7"/>
          <p:cNvSpPr/>
          <p:nvPr/>
        </p:nvSpPr>
        <p:spPr>
          <a:xfrm>
            <a:off x="755576" y="2996952"/>
            <a:ext cx="2601978" cy="1512168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 smtClean="0"/>
              <a:t>2020 </a:t>
            </a:r>
            <a:r>
              <a:rPr lang="ru-RU" sz="3200" dirty="0"/>
              <a:t>год</a:t>
            </a:r>
          </a:p>
        </p:txBody>
      </p:sp>
      <p:sp>
        <p:nvSpPr>
          <p:cNvPr id="9" name="Овал 8"/>
          <p:cNvSpPr/>
          <p:nvPr/>
        </p:nvSpPr>
        <p:spPr>
          <a:xfrm>
            <a:off x="755576" y="4857760"/>
            <a:ext cx="2520280" cy="159557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 smtClean="0"/>
              <a:t>2021 </a:t>
            </a:r>
            <a:r>
              <a:rPr lang="ru-RU" sz="3200" dirty="0"/>
              <a:t>год</a:t>
            </a:r>
          </a:p>
        </p:txBody>
      </p:sp>
      <p:sp>
        <p:nvSpPr>
          <p:cNvPr id="13324" name="TextBox 13"/>
          <p:cNvSpPr txBox="1">
            <a:spLocks noChangeArrowheads="1"/>
          </p:cNvSpPr>
          <p:nvPr/>
        </p:nvSpPr>
        <p:spPr bwMode="auto">
          <a:xfrm>
            <a:off x="323850" y="333375"/>
            <a:ext cx="8640763" cy="5222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bg1"/>
                </a:solidFill>
                <a:latin typeface="RomanT" pitchFamily="2" charset="0"/>
              </a:rPr>
              <a:t>Основные характеристики бюджета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2386</TotalTime>
  <Words>2822</Words>
  <Application>Microsoft Office PowerPoint</Application>
  <PresentationFormat>Экран (4:3)</PresentationFormat>
  <Paragraphs>838</Paragraphs>
  <Slides>31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Межбюджетные   трансферты    –    денежные    средства,    перечисляемые    из    одного    бюджета бюджетной системы Российской Федерации другому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Леонова</dc:creator>
  <cp:lastModifiedBy>DF-8-002</cp:lastModifiedBy>
  <cp:revision>303</cp:revision>
  <dcterms:created xsi:type="dcterms:W3CDTF">2018-12-06T13:13:23Z</dcterms:created>
  <dcterms:modified xsi:type="dcterms:W3CDTF">2020-07-24T11:56:40Z</dcterms:modified>
</cp:coreProperties>
</file>